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1315"/>
    <a:srgbClr val="8C161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4688" autoAdjust="0"/>
  </p:normalViewPr>
  <p:slideViewPr>
    <p:cSldViewPr>
      <p:cViewPr varScale="1">
        <p:scale>
          <a:sx n="72" d="100"/>
          <a:sy n="72" d="100"/>
        </p:scale>
        <p:origin x="-86" y="-3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BF956-ABE0-4E30-966E-17555695E8DC}" type="datetimeFigureOut">
              <a:rPr lang="ru-RU"/>
              <a:pPr>
                <a:defRPr/>
              </a:pPr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2BA32-DE2B-4EAC-A627-7C8A84B040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4261F-9750-4C0B-A12A-DB5BD896E2B2}" type="datetimeFigureOut">
              <a:rPr lang="ru-RU"/>
              <a:pPr>
                <a:defRPr/>
              </a:pPr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915BF-1C80-475C-B70C-E21002C159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967D4-D10C-4BA6-851A-3A9E290A4890}" type="datetimeFigureOut">
              <a:rPr lang="ru-RU"/>
              <a:pPr>
                <a:defRPr/>
              </a:pPr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D8400-E474-4001-9479-C394B9453C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B44F8-7863-48A4-B387-57670CE8366C}" type="datetimeFigureOut">
              <a:rPr lang="ru-RU"/>
              <a:pPr>
                <a:defRPr/>
              </a:pPr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A8980-72C7-4EA0-9FF2-62E79D2C53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4FB65-341F-47D5-AE89-9B6B1FB01EFD}" type="datetimeFigureOut">
              <a:rPr lang="ru-RU"/>
              <a:pPr>
                <a:defRPr/>
              </a:pPr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91D46-8B22-4106-831D-AD759DB4DA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1A6FB-53B4-48E9-86AB-8B0B22136F82}" type="datetimeFigureOut">
              <a:rPr lang="ru-RU"/>
              <a:pPr>
                <a:defRPr/>
              </a:pPr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A785A-3DAD-4002-9439-A41827A5A6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7740F-56B8-41FA-8DC5-D2FDE038D26A}" type="datetimeFigureOut">
              <a:rPr lang="ru-RU"/>
              <a:pPr>
                <a:defRPr/>
              </a:pPr>
              <a:t>22.04.2015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DF357-EC8B-428E-88CB-83D2305B20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EC965-88BC-404E-85A6-FB34D393F708}" type="datetimeFigureOut">
              <a:rPr lang="ru-RU"/>
              <a:pPr>
                <a:defRPr/>
              </a:pPr>
              <a:t>22.04.2015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22F39-8E4D-4AE6-BF6D-22225F5549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83257-4384-4F90-AB9F-EA580D102953}" type="datetimeFigureOut">
              <a:rPr lang="ru-RU"/>
              <a:pPr>
                <a:defRPr/>
              </a:pPr>
              <a:t>22.04.2015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A095B-49E9-4B7E-BAB1-5F3B1C8F2A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072B8-F261-466A-A828-BE82E6A16445}" type="datetimeFigureOut">
              <a:rPr lang="ru-RU"/>
              <a:pPr>
                <a:defRPr/>
              </a:pPr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5B258-4FAE-4446-BDAB-0B8F068F19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AD93F-80D4-42B7-82D3-6F33A1503644}" type="datetimeFigureOut">
              <a:rPr lang="ru-RU"/>
              <a:pPr>
                <a:defRPr/>
              </a:pPr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7D50F-D7BA-458A-A37D-2FA770F3D8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7131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E65C2AE-D7A3-4030-9F97-E0372190F72F}" type="datetimeFigureOut">
              <a:rPr lang="ru-RU"/>
              <a:pPr>
                <a:defRPr/>
              </a:pPr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37ED207-9B34-413F-BC36-A7E3D799AA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title"/>
          </p:nvPr>
        </p:nvSpPr>
        <p:spPr>
          <a:xfrm>
            <a:off x="250825" y="274638"/>
            <a:ext cx="8642350" cy="850900"/>
          </a:xfrm>
        </p:spPr>
        <p:txBody>
          <a:bodyPr/>
          <a:lstStyle/>
          <a:p>
            <a:r>
              <a:rPr lang="ru-RU" sz="26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Министерство здравоохранения Ростовской области</a:t>
            </a:r>
            <a:r>
              <a:rPr lang="ru-RU" sz="2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23850" y="2133600"/>
            <a:ext cx="8424863" cy="2159000"/>
          </a:xfrm>
        </p:spPr>
        <p:txBody>
          <a:bodyPr rtlCol="0">
            <a:normAutofit lnSpcReduction="10000"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Мониторинг показателей смертности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 исполнения утвержденных планов 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 снижению смертности населения Ростовской области</a:t>
            </a:r>
            <a:endParaRPr lang="ru-RU" sz="32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3203575" y="5373688"/>
            <a:ext cx="5407025" cy="1223962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ru-RU" sz="240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lnSpc>
                <a:spcPct val="90000"/>
              </a:lnSpc>
              <a:buFont typeface="Arial" charset="0"/>
              <a:buNone/>
            </a:pPr>
            <a:r>
              <a:rPr lang="ru-RU" sz="24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Т.Н. Коваленко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250825" y="274638"/>
            <a:ext cx="8642350" cy="417512"/>
          </a:xfrm>
        </p:spPr>
        <p:txBody>
          <a:bodyPr/>
          <a:lstStyle/>
          <a:p>
            <a:r>
              <a:rPr lang="ru-RU" sz="16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Диспансеризация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23850" y="692150"/>
            <a:ext cx="8424863" cy="5905500"/>
          </a:xfrm>
        </p:spPr>
        <p:txBody>
          <a:bodyPr rtlCol="0">
            <a:normAutofit lnSpcReduction="10000"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3б группа здоровья граждан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Граждане, </a:t>
            </a:r>
            <a:r>
              <a:rPr lang="ru-RU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не имеющие хронических инфекционных заболеваний</a:t>
            </a: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но требующие установления диспансерного наблюдения или оказания специализированной, в том числе высокотехнологичной, медицинской помощи </a:t>
            </a:r>
            <a:r>
              <a:rPr lang="ru-RU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 поводу иных заболеваний, </a:t>
            </a: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 также граждане с подозрением на наличие этих заболеваний, нуждающиеся в дополнительном обследовании.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Например:</a:t>
            </a: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Бронхиальная астма – 3а, Глаукома – 3б.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250825" y="274638"/>
            <a:ext cx="8642350" cy="417512"/>
          </a:xfrm>
        </p:spPr>
        <p:txBody>
          <a:bodyPr/>
          <a:lstStyle/>
          <a:p>
            <a:r>
              <a:rPr lang="ru-RU" sz="16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Диспансеризация</a:t>
            </a:r>
          </a:p>
        </p:txBody>
      </p:sp>
      <p:sp>
        <p:nvSpPr>
          <p:cNvPr id="23554" name="Объект 3"/>
          <p:cNvSpPr>
            <a:spLocks noGrp="1"/>
          </p:cNvSpPr>
          <p:nvPr>
            <p:ph sz="half" idx="1"/>
          </p:nvPr>
        </p:nvSpPr>
        <p:spPr>
          <a:xfrm>
            <a:off x="323850" y="692150"/>
            <a:ext cx="8569325" cy="166211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ru-RU" sz="24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Перевод на второй этап диспансеризации должен быть в </a:t>
            </a:r>
          </a:p>
          <a:p>
            <a:pPr marL="0" indent="0">
              <a:buFont typeface="Arial" charset="0"/>
              <a:buNone/>
            </a:pPr>
            <a:r>
              <a:rPr lang="ru-RU" sz="24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процентном соотношении                                       .</a:t>
            </a:r>
          </a:p>
          <a:p>
            <a:pPr marL="0" indent="0">
              <a:buFont typeface="Arial" charset="0"/>
              <a:buNone/>
            </a:pPr>
            <a:endParaRPr lang="ru-RU" sz="800" b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</a:pPr>
            <a:r>
              <a:rPr lang="ru-RU" sz="24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Средний показатель по области на сегодня – </a:t>
            </a:r>
          </a:p>
          <a:p>
            <a:pPr marL="0" indent="0">
              <a:buFont typeface="Arial" charset="0"/>
              <a:buNone/>
            </a:pPr>
            <a:endParaRPr lang="ru-RU" sz="3200" b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</a:pPr>
            <a:endParaRPr lang="ru-RU" sz="3200" b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90165" y="980728"/>
            <a:ext cx="3110865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spc="50" dirty="0">
                <a:ln w="11430">
                  <a:solidFill>
                    <a:srgbClr val="FF0000"/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 менее 30%</a:t>
            </a:r>
            <a:endParaRPr lang="ru-RU" sz="3200" b="1" spc="50" dirty="0">
              <a:ln w="11430">
                <a:solidFill>
                  <a:srgbClr val="FF0000"/>
                </a:solidFill>
              </a:ln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796191" y="1584124"/>
            <a:ext cx="1504910" cy="76944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143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17%</a:t>
            </a:r>
            <a:endParaRPr lang="ru-RU" sz="4400" b="1" dirty="0">
              <a:ln w="11430">
                <a:solidFill>
                  <a:schemeClr val="tx1"/>
                </a:solidFill>
              </a:ln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1520" y="2276873"/>
          <a:ext cx="8640960" cy="43924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1224136"/>
                <a:gridCol w="3312368"/>
                <a:gridCol w="1224136"/>
              </a:tblGrid>
              <a:tr h="399317">
                <a:tc gridSpan="4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Муниципальные образования</a:t>
                      </a:r>
                      <a:r>
                        <a:rPr lang="ru-RU" sz="1600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 показателем ниже </a:t>
                      </a:r>
                      <a:r>
                        <a:rPr lang="ru-RU" sz="1600" baseline="0" dirty="0" err="1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среднеобластного</a:t>
                      </a:r>
                      <a:endParaRPr lang="ru-RU" sz="16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ru-RU" sz="16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ru-RU" sz="16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ru-RU" sz="16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</a:tr>
              <a:tr h="399317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 Батайск</a:t>
                      </a:r>
                      <a:endParaRPr lang="ru-RU" sz="16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Миллеровский район</a:t>
                      </a:r>
                      <a:endParaRPr lang="ru-RU" sz="16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</a:tr>
              <a:tr h="399317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 Гуково</a:t>
                      </a:r>
                      <a:endParaRPr lang="ru-RU" sz="16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Матвеево-Курганский район</a:t>
                      </a:r>
                      <a:endParaRPr lang="ru-RU" sz="16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0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</a:tr>
              <a:tr h="399317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 Таганрог</a:t>
                      </a:r>
                      <a:endParaRPr lang="ru-RU" sz="16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err="1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Неклиновский</a:t>
                      </a:r>
                      <a:r>
                        <a:rPr lang="ru-RU" sz="16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</a:t>
                      </a:r>
                      <a:endParaRPr lang="ru-RU" sz="16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0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</a:tr>
              <a:tr h="399317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Багаевский район</a:t>
                      </a:r>
                      <a:endParaRPr lang="ru-RU" sz="16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err="1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Песчанокопский</a:t>
                      </a:r>
                      <a:r>
                        <a:rPr lang="ru-RU" sz="16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</a:t>
                      </a:r>
                      <a:endParaRPr lang="ru-RU" sz="16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0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</a:tr>
              <a:tr h="399317">
                <a:tc>
                  <a:txBody>
                    <a:bodyPr/>
                    <a:lstStyle/>
                    <a:p>
                      <a:pPr algn="l"/>
                      <a:r>
                        <a:rPr lang="ru-RU" sz="1600" dirty="0" err="1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Волгодонской</a:t>
                      </a:r>
                      <a:r>
                        <a:rPr lang="ru-RU" sz="16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</a:t>
                      </a:r>
                      <a:endParaRPr lang="ru-RU" sz="16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err="1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Ремонтненский</a:t>
                      </a:r>
                      <a:r>
                        <a:rPr lang="ru-RU" sz="16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</a:t>
                      </a:r>
                      <a:endParaRPr lang="ru-RU" sz="16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</a:tr>
              <a:tr h="399317">
                <a:tc>
                  <a:txBody>
                    <a:bodyPr/>
                    <a:lstStyle/>
                    <a:p>
                      <a:pPr algn="l"/>
                      <a:r>
                        <a:rPr lang="ru-RU" sz="1600" dirty="0" err="1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Дубовский</a:t>
                      </a:r>
                      <a:r>
                        <a:rPr lang="ru-RU" sz="16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</a:t>
                      </a:r>
                      <a:endParaRPr lang="ru-RU" sz="16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err="1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Сальский</a:t>
                      </a:r>
                      <a:r>
                        <a:rPr lang="ru-RU" sz="16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</a:t>
                      </a:r>
                      <a:endParaRPr lang="ru-RU" sz="16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0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</a:tr>
              <a:tr h="399317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Каменский район</a:t>
                      </a:r>
                      <a:endParaRPr lang="ru-RU" sz="16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Советский</a:t>
                      </a:r>
                      <a:r>
                        <a:rPr lang="ru-RU" sz="1600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</a:t>
                      </a:r>
                      <a:endParaRPr lang="ru-RU" sz="16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0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</a:tr>
              <a:tr h="399317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Константиновский район</a:t>
                      </a:r>
                      <a:endParaRPr lang="ru-RU" sz="16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Тарасовский район</a:t>
                      </a:r>
                      <a:endParaRPr lang="ru-RU" sz="16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0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</a:tr>
              <a:tr h="399317">
                <a:tc>
                  <a:txBody>
                    <a:bodyPr/>
                    <a:lstStyle/>
                    <a:p>
                      <a:pPr algn="l"/>
                      <a:r>
                        <a:rPr lang="ru-RU" sz="1600" dirty="0" err="1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Красносулинский</a:t>
                      </a:r>
                      <a:r>
                        <a:rPr lang="ru-RU" sz="16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</a:t>
                      </a:r>
                      <a:endParaRPr lang="ru-RU" sz="16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err="1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Цимлянский</a:t>
                      </a:r>
                      <a:r>
                        <a:rPr lang="ru-RU" sz="16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</a:t>
                      </a:r>
                      <a:endParaRPr lang="ru-RU" sz="16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</a:tr>
              <a:tr h="399317">
                <a:tc>
                  <a:txBody>
                    <a:bodyPr/>
                    <a:lstStyle/>
                    <a:p>
                      <a:pPr algn="l"/>
                      <a:r>
                        <a:rPr lang="ru-RU" sz="1600" dirty="0" err="1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Мартыновский</a:t>
                      </a:r>
                      <a:r>
                        <a:rPr lang="ru-RU" sz="16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</a:t>
                      </a:r>
                      <a:endParaRPr lang="ru-RU" sz="16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0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6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Объект 19"/>
          <p:cNvGraphicFramePr>
            <a:graphicFrameLocks noGrp="1"/>
          </p:cNvGraphicFramePr>
          <p:nvPr>
            <p:ph sz="half" idx="2"/>
          </p:nvPr>
        </p:nvGraphicFramePr>
        <p:xfrm>
          <a:off x="323850" y="1268413"/>
          <a:ext cx="8496300" cy="5197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2314"/>
                <a:gridCol w="2832314"/>
                <a:gridCol w="2832314"/>
              </a:tblGrid>
              <a:tr h="571083">
                <a:tc>
                  <a:txBody>
                    <a:bodyPr/>
                    <a:lstStyle/>
                    <a:p>
                      <a:pPr algn="ctr"/>
                      <a:r>
                        <a:rPr lang="ru-RU" sz="1600" i="0" spc="3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ВРАЧ</a:t>
                      </a:r>
                      <a:endParaRPr lang="ru-RU" sz="1600" i="0" spc="3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0" spc="3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ОРГАНИЗАТОР</a:t>
                      </a:r>
                      <a:endParaRPr lang="ru-RU" sz="1600" i="0" spc="3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0" spc="3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ЗДРАВООХРАНЕНИЕ</a:t>
                      </a:r>
                      <a:endParaRPr lang="ru-RU" sz="1600" i="0" spc="3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094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i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(старо-славянское </a:t>
                      </a:r>
                      <a:r>
                        <a:rPr lang="ru-RU" i="0" dirty="0" err="1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врачь</a:t>
                      </a:r>
                      <a:r>
                        <a:rPr lang="ru-RU" i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 это лицо, посвящающее свои знания и умения предупреждению и лечению заболеваний, сохранению и укреплению здоровья человека, получившее в установленном порядке право на занятие врачебной деятельностью.</a:t>
                      </a:r>
                      <a:endParaRPr lang="ru-RU" i="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i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это  человек, учреждение или государство, которые устраивают и организуют какие-либо мероприятия, дела, процессы и т. д., выступая инициаторами их проведения и руководя их ходом.</a:t>
                      </a:r>
                      <a:endParaRPr lang="ru-RU" i="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i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это комплекс государственных, социальных, экономических, медицинских и др. мер, предпринимаемых обществом для охраны и улучшения здоровья членов этого общества.</a:t>
                      </a:r>
                      <a:endParaRPr lang="ru-RU" i="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Двойная стрелка влево/вправо 28"/>
          <p:cNvSpPr/>
          <p:nvPr/>
        </p:nvSpPr>
        <p:spPr>
          <a:xfrm>
            <a:off x="2268538" y="944563"/>
            <a:ext cx="1150937" cy="360362"/>
          </a:xfrm>
          <a:prstGeom prst="left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Двойная стрелка влево/вправо 31"/>
          <p:cNvSpPr/>
          <p:nvPr/>
        </p:nvSpPr>
        <p:spPr>
          <a:xfrm>
            <a:off x="5292725" y="944563"/>
            <a:ext cx="1150938" cy="360362"/>
          </a:xfrm>
          <a:prstGeom prst="left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23850" y="2492375"/>
            <a:ext cx="8424863" cy="1800225"/>
          </a:xfrm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spc="3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3600" b="1" spc="3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47" name="Group 11"/>
          <p:cNvGraphicFramePr>
            <a:graphicFrameLocks noGrp="1"/>
          </p:cNvGraphicFramePr>
          <p:nvPr>
            <p:ph sz="half" idx="2"/>
          </p:nvPr>
        </p:nvGraphicFramePr>
        <p:xfrm>
          <a:off x="323850" y="1268413"/>
          <a:ext cx="8496300" cy="5202237"/>
        </p:xfrm>
        <a:graphic>
          <a:graphicData uri="http://schemas.openxmlformats.org/drawingml/2006/table">
            <a:tbl>
              <a:tblPr/>
              <a:tblGrid>
                <a:gridCol w="2832100"/>
                <a:gridCol w="2832100"/>
                <a:gridCol w="2832100"/>
              </a:tblGrid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ВРАЧ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ОРГАНИЗАТОР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ЗДРАВООХРАНЕНИЕ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старо-славянское врачь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это лицо, посвящающее свои знания и умения предупреждению и лечению заболеваний, сохранению и укреплению здоровья человека, получившее в установленном порядке право на занятие врачебной деятельностью.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это  человек, учреждение или государство, которые устраивают и организуют какие-либо мероприятия, дела, процессы и т. д., выступая инициаторами их проведения и руководя их ходом.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это комплекс государственных, социальных, экономических, медицинских и др. мер, предпринимаемых обществом для охраны и улучшения здоровья членов этого общества.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Двойная стрелка влево/вправо 28"/>
          <p:cNvSpPr/>
          <p:nvPr/>
        </p:nvSpPr>
        <p:spPr>
          <a:xfrm>
            <a:off x="2268538" y="944563"/>
            <a:ext cx="1150937" cy="360362"/>
          </a:xfrm>
          <a:prstGeom prst="left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Двойная стрелка влево/вправо 31"/>
          <p:cNvSpPr/>
          <p:nvPr/>
        </p:nvSpPr>
        <p:spPr>
          <a:xfrm>
            <a:off x="5292725" y="944563"/>
            <a:ext cx="1150938" cy="360362"/>
          </a:xfrm>
          <a:prstGeom prst="left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250825" y="274638"/>
            <a:ext cx="8642350" cy="850900"/>
          </a:xfrm>
        </p:spPr>
        <p:txBody>
          <a:bodyPr/>
          <a:lstStyle/>
          <a:p>
            <a:r>
              <a:rPr lang="ru-RU" sz="16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Сравнительный анализ показателей смертности </a:t>
            </a:r>
            <a:br>
              <a:rPr lang="ru-RU" sz="16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от заболеваний органов дыхания и пищеварения </a:t>
            </a:r>
            <a:br>
              <a:rPr lang="ru-RU" sz="16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 2013 и 2014 годы.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7308850" y="1600200"/>
            <a:ext cx="1655763" cy="4525963"/>
          </a:xfrm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Прирост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368</a:t>
            </a:r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чел.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05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Прирост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615</a:t>
            </a:r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чел.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</p:nvPr>
        </p:nvGraphicFramePr>
        <p:xfrm>
          <a:off x="251520" y="1340768"/>
          <a:ext cx="6912770" cy="415246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376264"/>
                <a:gridCol w="1152128"/>
                <a:gridCol w="1080120"/>
                <a:gridCol w="1152128"/>
                <a:gridCol w="1152130"/>
              </a:tblGrid>
              <a:tr h="432048">
                <a:tc rowSpan="2"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2013г.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2014г.</a:t>
                      </a:r>
                      <a:endParaRPr lang="ru-RU" sz="16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</a:tr>
              <a:tr h="7440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(на 100 тыс.)</a:t>
                      </a:r>
                      <a:endParaRPr lang="ru-RU" sz="12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число умерших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(на 100 тыс.)</a:t>
                      </a:r>
                      <a:endParaRPr lang="ru-RU" sz="16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число умерших</a:t>
                      </a:r>
                      <a:endParaRPr lang="ru-RU" sz="16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</a:tr>
              <a:tr h="1488165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Смертность от заболеваний органов пищеварения</a:t>
                      </a:r>
                      <a:endParaRPr lang="ru-RU" sz="16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57,3</a:t>
                      </a:r>
                      <a:endParaRPr lang="ru-RU" sz="20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2434</a:t>
                      </a:r>
                      <a:endParaRPr lang="ru-RU" sz="20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66,1</a:t>
                      </a:r>
                      <a:endParaRPr lang="ru-RU" sz="20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2802</a:t>
                      </a:r>
                      <a:endParaRPr lang="ru-RU" sz="20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</a:tr>
              <a:tr h="1488165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Смертность от заболеваний органов дыхания</a:t>
                      </a:r>
                      <a:endParaRPr lang="ru-RU" sz="16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35,8</a:t>
                      </a:r>
                      <a:endParaRPr lang="ru-RU" sz="20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1521</a:t>
                      </a:r>
                      <a:endParaRPr lang="ru-RU" sz="20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50,4</a:t>
                      </a:r>
                      <a:endParaRPr lang="ru-RU" sz="20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2136</a:t>
                      </a:r>
                      <a:endParaRPr lang="ru-RU" sz="20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</a:tr>
            </a:tbl>
          </a:graphicData>
        </a:graphic>
      </p:graphicFrame>
      <p:sp>
        <p:nvSpPr>
          <p:cNvPr id="8" name="Выгнутая вверх стрелка 7"/>
          <p:cNvSpPr/>
          <p:nvPr/>
        </p:nvSpPr>
        <p:spPr>
          <a:xfrm>
            <a:off x="7019925" y="2349500"/>
            <a:ext cx="1152525" cy="792163"/>
          </a:xfrm>
          <a:prstGeom prst="curvedDownArrow">
            <a:avLst>
              <a:gd name="adj1" fmla="val 16345"/>
              <a:gd name="adj2" fmla="val 41177"/>
              <a:gd name="adj3" fmla="val 4197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Выгнутая вверх стрелка 8"/>
          <p:cNvSpPr/>
          <p:nvPr/>
        </p:nvSpPr>
        <p:spPr>
          <a:xfrm>
            <a:off x="7019925" y="4005263"/>
            <a:ext cx="1152525" cy="792162"/>
          </a:xfrm>
          <a:prstGeom prst="curvedDownArrow">
            <a:avLst>
              <a:gd name="adj1" fmla="val 16345"/>
              <a:gd name="adj2" fmla="val 41177"/>
              <a:gd name="adj3" fmla="val 4197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250825" y="274638"/>
            <a:ext cx="8642350" cy="850900"/>
          </a:xfrm>
        </p:spPr>
        <p:txBody>
          <a:bodyPr/>
          <a:lstStyle/>
          <a:p>
            <a:r>
              <a:rPr lang="ru-RU" sz="16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Структура комплексных планов по снижению смертности населения Ростовской области 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323850" y="1125538"/>
            <a:ext cx="8496300" cy="5472112"/>
          </a:xfrm>
        </p:spPr>
        <p:txBody>
          <a:bodyPr rtlCol="0">
            <a:normAutofit fontScale="92500" lnSpcReduction="10000"/>
          </a:bodyPr>
          <a:lstStyle/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Комплекс мер, направленных на совершенствование первичной профилактики и раннее выявление заболеваний;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endParaRPr lang="ru-RU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Комплекс мер, направленных на вторичную профилактику осложнений;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endParaRPr lang="ru-RU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Комплекс мер, направленных на повышение эффективности оказания медицинской помощи больным по каждому профилю;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endParaRPr lang="ru-RU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Мониторинг отдельных медико-демографических показателей.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250825" y="274638"/>
            <a:ext cx="8642350" cy="850900"/>
          </a:xfrm>
        </p:spPr>
        <p:txBody>
          <a:bodyPr/>
          <a:lstStyle/>
          <a:p>
            <a:r>
              <a:rPr lang="ru-RU" sz="16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Муниципальные образования, не предоставившие данные </a:t>
            </a:r>
            <a:br>
              <a:rPr lang="ru-RU" sz="16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 информационно-аналитическую систему «БАРС» </a:t>
            </a: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sz="half" idx="1"/>
          </p:nvPr>
        </p:nvGraphicFramePr>
        <p:xfrm>
          <a:off x="323528" y="1340768"/>
          <a:ext cx="8568952" cy="43848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6176"/>
                <a:gridCol w="2801388"/>
                <a:gridCol w="2801388"/>
              </a:tblGrid>
              <a:tr h="94057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 заболеваниям органов пищеварения</a:t>
                      </a:r>
                      <a:endParaRPr lang="ru-RU" sz="16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 ИБС</a:t>
                      </a:r>
                      <a:endParaRPr lang="ru-RU" sz="16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 </a:t>
                      </a:r>
                      <a:r>
                        <a:rPr lang="ru-RU" sz="1600" dirty="0" err="1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церебро-васкулярным</a:t>
                      </a:r>
                      <a:r>
                        <a:rPr lang="ru-RU" sz="16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заболеваниям</a:t>
                      </a:r>
                      <a:endParaRPr lang="ru-RU" sz="16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noFill/>
                  </a:tcPr>
                </a:tc>
              </a:tr>
              <a:tr h="2947861">
                <a:tc>
                  <a:txBody>
                    <a:bodyPr/>
                    <a:lstStyle/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endParaRPr lang="ru-RU" sz="2000" dirty="0" smtClean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МБУЗ «ГБ № 4» г. Ростова-на-Дону;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endParaRPr lang="ru-RU" sz="2000" dirty="0" smtClean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МБУЗ «ГБ № 3» г.</a:t>
                      </a:r>
                      <a:r>
                        <a:rPr lang="ru-RU" sz="2000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Таганрога»;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endParaRPr lang="ru-RU" sz="2000" baseline="0" dirty="0" smtClean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МБУЗ «ГБ № 7» г.</a:t>
                      </a:r>
                      <a:r>
                        <a:rPr lang="ru-RU" sz="2000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Таганрога»;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endParaRPr lang="ru-RU" sz="2000" baseline="0" dirty="0" smtClean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endParaRPr lang="ru-RU" sz="20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endParaRPr lang="ru-RU" sz="2000" dirty="0" smtClean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Азовский район;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endParaRPr lang="ru-RU" sz="2000" dirty="0" smtClean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МБУЗ «ГБ № 3» г.</a:t>
                      </a:r>
                      <a:r>
                        <a:rPr lang="ru-RU" sz="2000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Таганрога»;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ru-RU" sz="2000" baseline="0" dirty="0" smtClean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МБУЗ «ГБ № 7» г.</a:t>
                      </a:r>
                      <a:r>
                        <a:rPr lang="ru-RU" sz="2000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Таганрога»;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ru-RU" sz="2000" baseline="0" dirty="0" smtClean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endParaRPr lang="ru-RU" sz="20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ru-RU" sz="2000" dirty="0" smtClean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МБУЗ «ГБ № 3» г.</a:t>
                      </a:r>
                      <a:r>
                        <a:rPr lang="ru-RU" sz="2000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Таганрога»;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ru-RU" sz="2000" baseline="0" dirty="0" smtClean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МБУЗ «ГБ № 7» г.</a:t>
                      </a:r>
                      <a:r>
                        <a:rPr lang="ru-RU" sz="2000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Таганрога»;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ru-RU" sz="2000" baseline="0" dirty="0" smtClean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 Донецк</a:t>
                      </a:r>
                      <a:endParaRPr lang="ru-RU" sz="20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250825" y="274638"/>
            <a:ext cx="8642350" cy="850900"/>
          </a:xfrm>
        </p:spPr>
        <p:txBody>
          <a:bodyPr/>
          <a:lstStyle/>
          <a:p>
            <a:r>
              <a:rPr lang="ru-RU" sz="16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Сравнительный анализ показателей смертности </a:t>
            </a:r>
            <a:br>
              <a:rPr lang="ru-RU" sz="16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от заболеваний органов дыхания и пищеварения </a:t>
            </a:r>
            <a:br>
              <a:rPr lang="ru-RU" sz="16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 2 месяца 2015 и 2014 года.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7308850" y="1600200"/>
            <a:ext cx="1655763" cy="4525963"/>
          </a:xfrm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Прирост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чел.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05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Прирост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чел.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</p:nvPr>
        </p:nvGraphicFramePr>
        <p:xfrm>
          <a:off x="251520" y="1340768"/>
          <a:ext cx="6912770" cy="415246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376264"/>
                <a:gridCol w="1152128"/>
                <a:gridCol w="1080120"/>
                <a:gridCol w="1152128"/>
                <a:gridCol w="1152130"/>
              </a:tblGrid>
              <a:tr h="432048">
                <a:tc rowSpan="2"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2014г.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2015г.</a:t>
                      </a:r>
                      <a:endParaRPr lang="ru-RU" sz="16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</a:tr>
              <a:tr h="7440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(на 100 тыс.)</a:t>
                      </a:r>
                      <a:endParaRPr lang="ru-RU" sz="12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число умерших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(на 100 тыс.)</a:t>
                      </a:r>
                      <a:endParaRPr lang="ru-RU" sz="16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число умерших</a:t>
                      </a:r>
                      <a:endParaRPr lang="ru-RU" sz="16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</a:tr>
              <a:tr h="1488165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Смертность от заболеваний органов пищеварения</a:t>
                      </a:r>
                      <a:endParaRPr lang="ru-RU" sz="16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68,2</a:t>
                      </a:r>
                      <a:endParaRPr lang="ru-RU" sz="20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468</a:t>
                      </a:r>
                      <a:endParaRPr lang="ru-RU" sz="20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68,9</a:t>
                      </a:r>
                      <a:endParaRPr lang="ru-RU" sz="20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472</a:t>
                      </a:r>
                      <a:endParaRPr lang="ru-RU" sz="20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</a:tr>
              <a:tr h="1488165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Смертность от заболеваний органов дыхания</a:t>
                      </a:r>
                      <a:endParaRPr lang="ru-RU" sz="16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42,4</a:t>
                      </a:r>
                      <a:endParaRPr lang="ru-RU" sz="20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291</a:t>
                      </a:r>
                      <a:endParaRPr lang="ru-RU" sz="20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57,0</a:t>
                      </a:r>
                      <a:endParaRPr lang="ru-RU" sz="20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391</a:t>
                      </a:r>
                      <a:endParaRPr lang="ru-RU" sz="20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</a:tr>
            </a:tbl>
          </a:graphicData>
        </a:graphic>
      </p:graphicFrame>
      <p:sp>
        <p:nvSpPr>
          <p:cNvPr id="8" name="Выгнутая вверх стрелка 7"/>
          <p:cNvSpPr/>
          <p:nvPr/>
        </p:nvSpPr>
        <p:spPr>
          <a:xfrm>
            <a:off x="7019925" y="2349500"/>
            <a:ext cx="1152525" cy="792163"/>
          </a:xfrm>
          <a:prstGeom prst="curvedDownArrow">
            <a:avLst>
              <a:gd name="adj1" fmla="val 16345"/>
              <a:gd name="adj2" fmla="val 41177"/>
              <a:gd name="adj3" fmla="val 4197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Выгнутая вверх стрелка 8"/>
          <p:cNvSpPr/>
          <p:nvPr/>
        </p:nvSpPr>
        <p:spPr>
          <a:xfrm>
            <a:off x="7019925" y="4005263"/>
            <a:ext cx="1152525" cy="792162"/>
          </a:xfrm>
          <a:prstGeom prst="curvedDownArrow">
            <a:avLst>
              <a:gd name="adj1" fmla="val 16345"/>
              <a:gd name="adj2" fmla="val 41177"/>
              <a:gd name="adj3" fmla="val 4197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020272" y="4775067"/>
            <a:ext cx="755576" cy="132343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ln w="11430">
                  <a:solidFill>
                    <a:srgbClr val="FF0000"/>
                  </a:solidFill>
                </a:ln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!</a:t>
            </a:r>
            <a:endParaRPr lang="ru-RU" sz="8000" b="1" dirty="0">
              <a:ln w="11430">
                <a:solidFill>
                  <a:srgbClr val="FF0000"/>
                </a:solidFill>
              </a:ln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250825" y="274638"/>
            <a:ext cx="8642350" cy="850900"/>
          </a:xfrm>
        </p:spPr>
        <p:txBody>
          <a:bodyPr/>
          <a:lstStyle/>
          <a:p>
            <a:r>
              <a:rPr lang="ru-RU" sz="16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Сравнительный анализ показателей смертности </a:t>
            </a:r>
            <a:br>
              <a:rPr lang="ru-RU" sz="16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от заболеваний органов кровообращения</a:t>
            </a:r>
            <a:br>
              <a:rPr lang="ru-RU" sz="16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 2 месяца 2015 и 2014 года.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7092950" y="1512888"/>
            <a:ext cx="1366838" cy="4781550"/>
          </a:xfrm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Прирост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378</a:t>
            </a:r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чел.</a:t>
            </a:r>
            <a:endParaRPr lang="ru-RU" sz="2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05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</p:nvPr>
        </p:nvGraphicFramePr>
        <p:xfrm>
          <a:off x="179512" y="2348880"/>
          <a:ext cx="6912770" cy="2664297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376264"/>
                <a:gridCol w="1152128"/>
                <a:gridCol w="1080120"/>
                <a:gridCol w="1152128"/>
                <a:gridCol w="1152130"/>
              </a:tblGrid>
              <a:tr h="432048">
                <a:tc rowSpan="2"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2014г.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2015г.</a:t>
                      </a:r>
                      <a:endParaRPr lang="ru-RU" sz="16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</a:tr>
              <a:tr h="7440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(на 100 тыс.)</a:t>
                      </a:r>
                      <a:endParaRPr lang="ru-RU" sz="12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число умерших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(на 100 тыс.)</a:t>
                      </a:r>
                      <a:endParaRPr lang="ru-RU" sz="16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число умерших</a:t>
                      </a:r>
                      <a:endParaRPr lang="ru-RU" sz="16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</a:tr>
              <a:tr h="1488165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Смертность от заболеваний органов кровообращения</a:t>
                      </a:r>
                      <a:endParaRPr lang="ru-RU" sz="16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606,3</a:t>
                      </a:r>
                      <a:endParaRPr lang="ru-RU" sz="20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4160</a:t>
                      </a:r>
                      <a:endParaRPr lang="ru-RU" sz="20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662,0</a:t>
                      </a:r>
                      <a:endParaRPr lang="ru-RU" sz="20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4538</a:t>
                      </a:r>
                      <a:endParaRPr lang="ru-RU" sz="20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</a:tr>
            </a:tbl>
          </a:graphicData>
        </a:graphic>
      </p:graphicFrame>
      <p:sp>
        <p:nvSpPr>
          <p:cNvPr id="8" name="Выгнутая вверх стрелка 7"/>
          <p:cNvSpPr/>
          <p:nvPr/>
        </p:nvSpPr>
        <p:spPr>
          <a:xfrm>
            <a:off x="6875463" y="4076700"/>
            <a:ext cx="1009650" cy="792163"/>
          </a:xfrm>
          <a:prstGeom prst="curvedDownArrow">
            <a:avLst>
              <a:gd name="adj1" fmla="val 16345"/>
              <a:gd name="adj2" fmla="val 41177"/>
              <a:gd name="adj3" fmla="val 4197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388424" y="4725144"/>
            <a:ext cx="755576" cy="156966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dirty="0">
                <a:ln w="11430">
                  <a:solidFill>
                    <a:srgbClr val="FF0000"/>
                  </a:solidFill>
                </a:ln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!</a:t>
            </a:r>
            <a:endParaRPr lang="ru-RU" sz="9600" b="1" dirty="0">
              <a:ln w="11430">
                <a:solidFill>
                  <a:srgbClr val="FF0000"/>
                </a:solidFill>
              </a:ln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250825" y="274638"/>
            <a:ext cx="8642350" cy="417512"/>
          </a:xfrm>
        </p:spPr>
        <p:txBody>
          <a:bodyPr/>
          <a:lstStyle/>
          <a:p>
            <a:r>
              <a:rPr lang="ru-RU" sz="16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 Ы В О Д Ы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23850" y="692150"/>
            <a:ext cx="8424863" cy="59055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Обеспечить выполнение мероприятий утвержденных планов по снижению смертности. По всем направлениям!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 соответствии со сроками.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5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Обеспечить своевременное предоставление показателей в системе «БАРС».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Срок: не позднее 5 числа месяца, следующего за отчетным.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5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Взять под личный контроль анализ причин смертности и летальности в отделениях от заболеваний органов пищеварения и дыхания.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Срок: постоянно.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250825" y="274638"/>
            <a:ext cx="8642350" cy="417512"/>
          </a:xfrm>
        </p:spPr>
        <p:txBody>
          <a:bodyPr/>
          <a:lstStyle/>
          <a:p>
            <a:r>
              <a:rPr lang="ru-RU" sz="16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 Ы В О Д Ы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23850" y="692150"/>
            <a:ext cx="8424863" cy="59055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Обеспечить проведение анализа каждого случая смерти от пневмонии, со 100% проведением проверок историй болезни.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Срок: постоянно.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5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Особое внимание уделить своевременности и </a:t>
            </a:r>
            <a:r>
              <a:rPr lang="ru-RU" sz="32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этиотропности</a:t>
            </a: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назначения антибактериальной терапии, реанимационных пособий.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Срок: постоянно.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5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Обеспечить достоверность предоставления данных в «МИАЦ» и органы ЗАГС.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Срок: ежемесячно.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</TotalTime>
  <Words>450</Words>
  <Application>Microsoft Office PowerPoint</Application>
  <PresentationFormat>Экран (4:3)</PresentationFormat>
  <Paragraphs>95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12</vt:i4>
      </vt:variant>
      <vt:variant>
        <vt:lpstr>Заголовки слайдов</vt:lpstr>
      </vt:variant>
      <vt:variant>
        <vt:i4>13</vt:i4>
      </vt:variant>
    </vt:vector>
  </HeadingPairs>
  <TitlesOfParts>
    <vt:vector size="28" baseType="lpstr">
      <vt:lpstr>Calibri</vt:lpstr>
      <vt:lpstr>Arial</vt:lpstr>
      <vt:lpstr>Times New Roman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Министерство здравоохранения Ростовской области </vt:lpstr>
      <vt:lpstr>Слайд 2</vt:lpstr>
      <vt:lpstr>Сравнительный анализ показателей смертности  от заболеваний органов дыхания и пищеварения  за 2013 и 2014 годы.</vt:lpstr>
      <vt:lpstr>Структура комплексных планов по снижению смертности населения Ростовской области </vt:lpstr>
      <vt:lpstr>Муниципальные образования, не предоставившие данные  в информационно-аналитическую систему «БАРС» </vt:lpstr>
      <vt:lpstr>Сравнительный анализ показателей смертности  от заболеваний органов дыхания и пищеварения  за 2 месяца 2015 и 2014 года.</vt:lpstr>
      <vt:lpstr>Сравнительный анализ показателей смертности  от заболеваний органов кровообращения за 2 месяца 2015 и 2014 года.</vt:lpstr>
      <vt:lpstr>В Ы В О Д Ы</vt:lpstr>
      <vt:lpstr>В Ы В О Д Ы</vt:lpstr>
      <vt:lpstr>Диспансеризация</vt:lpstr>
      <vt:lpstr>Диспансеризация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здравоохранения Ростовской области</dc:title>
  <dc:creator>Дьяконов Вадим Геннадьевич</dc:creator>
  <cp:lastModifiedBy>p044</cp:lastModifiedBy>
  <cp:revision>19</cp:revision>
  <dcterms:created xsi:type="dcterms:W3CDTF">2015-04-22T06:51:12Z</dcterms:created>
  <dcterms:modified xsi:type="dcterms:W3CDTF">2015-04-22T09:45:07Z</dcterms:modified>
</cp:coreProperties>
</file>