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039" r:id="rId1"/>
  </p:sldMasterIdLst>
  <p:notesMasterIdLst>
    <p:notesMasterId r:id="rId18"/>
  </p:notesMasterIdLst>
  <p:sldIdLst>
    <p:sldId id="297" r:id="rId2"/>
    <p:sldId id="257" r:id="rId3"/>
    <p:sldId id="316" r:id="rId4"/>
    <p:sldId id="299" r:id="rId5"/>
    <p:sldId id="302" r:id="rId6"/>
    <p:sldId id="303" r:id="rId7"/>
    <p:sldId id="260" r:id="rId8"/>
    <p:sldId id="310" r:id="rId9"/>
    <p:sldId id="312" r:id="rId10"/>
    <p:sldId id="262" r:id="rId11"/>
    <p:sldId id="304" r:id="rId12"/>
    <p:sldId id="313" r:id="rId13"/>
    <p:sldId id="306" r:id="rId14"/>
    <p:sldId id="314" r:id="rId15"/>
    <p:sldId id="315" r:id="rId16"/>
    <p:sldId id="31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14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2F83-637F-4DB2-A936-9E72E801C1E6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7761-8269-494E-8E47-BFEE70D72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3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0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2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6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0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57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7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6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7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6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1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0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5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0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F78EF7-A195-47B3-BB78-906B24EF6D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3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006" y="659219"/>
            <a:ext cx="5245396" cy="311533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6868"/>
            <a:ext cx="8041341" cy="27611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40968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«Заполнение форм и допускаемые ошибки при оформлении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радиационно-эпидемиологического регистра – НРЭР»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1341" y="4096867"/>
            <a:ext cx="4150659" cy="27611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Презентацию подготовила-</a:t>
            </a:r>
          </a:p>
          <a:p>
            <a:pPr algn="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экономист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Рубаева Людмила Юрьевна</a:t>
            </a:r>
          </a:p>
          <a:p>
            <a:pPr algn="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Тел.8 (863)306-50-73</a:t>
            </a:r>
            <a:endParaRPr lang="en-U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stat@miacrost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4" y="9076"/>
            <a:ext cx="8010308" cy="4724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5388" y="2276292"/>
            <a:ext cx="1662952" cy="2330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9271" y="1622781"/>
            <a:ext cx="1663293" cy="2463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079812" y="1448826"/>
            <a:ext cx="1015253" cy="215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0684" y="21616"/>
            <a:ext cx="8010308" cy="362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состоянии здоровья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лица, зарегистрированного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радиационно-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эпидемиологическом регистре»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8656" y="4149326"/>
            <a:ext cx="2384611" cy="2727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осмотра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отчётному.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ОШИБКУ!!!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«Мужчина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гинекологом».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20911" y="1223917"/>
            <a:ext cx="4007021" cy="360817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116503" y="2698376"/>
            <a:ext cx="2048631" cy="213371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996519" y="1"/>
            <a:ext cx="4133071" cy="7888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Обследование лиц , зарегистрированных в регистре  НРЭР должно проводиться ежегодно!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Данные вносятся в раздел </a:t>
            </a:r>
            <a:r>
              <a:rPr lang="en-US" sz="1100" b="1" dirty="0" smtClean="0">
                <a:solidFill>
                  <a:schemeClr val="tx1"/>
                </a:solidFill>
              </a:rPr>
              <a:t>III</a:t>
            </a:r>
            <a:r>
              <a:rPr lang="ru-RU" sz="1100" b="1" dirty="0" smtClean="0">
                <a:solidFill>
                  <a:schemeClr val="tx1"/>
                </a:solidFill>
              </a:rPr>
              <a:t> –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«СИЗ» и автоматически в табл.1000 гр.9 отчетной формы № 15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16" y="4868601"/>
            <a:ext cx="5272974" cy="19893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856616" y="4771811"/>
            <a:ext cx="5272974" cy="3082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Таблица1000.  Число лиц зарегистрированных в НРЭР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26714" y="4168588"/>
            <a:ext cx="1903007" cy="2689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V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антропометрических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опроса за отчетный год (заполняется врачом терапевтом). 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829721" y="4069976"/>
            <a:ext cx="144820" cy="9861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969624" y="812764"/>
            <a:ext cx="3890681" cy="39398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III.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обследовании снятии с учета в течение года 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1строка - обследование в течение года: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1-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медицинской карте амбулаторного больного за отчетный год нет ни одной записи о каких- либо обследованиях (ни об обследованиях в плане диспансеризации, ни об обследованиях по обращению), то в этом случае заполняются только разделы 0 и I формы, а также строка 1 данного раздела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900" b="1" dirty="0">
              <a:solidFill>
                <a:schemeClr val="tx1"/>
              </a:solidFill>
            </a:endParaRPr>
          </a:p>
          <a:p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2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проводилось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заполняется, если пациент снят с учета: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выбыл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(переведен в другую медицинскую организацию, переехал на новое место жительства или выбыл по неизвестным причинам);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исключен из регистра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умер. 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смерти заполняется форма НРЭР «Сведения о причинах смерти...».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дата смерти -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строка 4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смерти пациента.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причина смерти - заполняется на основании медицинского свидетельства о смерти (строка "в"), указывается код в соответствии с МКБ-10 заболевания, явившегося основной причиной смерти.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и 6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исключения лица из регистра.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основание исключения лица из регистра.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4783757" y="2509374"/>
            <a:ext cx="142957" cy="290665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2030635" y="808063"/>
            <a:ext cx="26894" cy="4387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6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23" y="1057834"/>
            <a:ext cx="5638800" cy="48857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4447" y="0"/>
            <a:ext cx="11537577" cy="11564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.«Сведения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онкологическом заболевании лица, зарегистрированного в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 радиационно-эпидемиологическом регистре»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838" y="3212436"/>
            <a:ext cx="4981162" cy="3645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70442"/>
            <a:ext cx="4693825" cy="11875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1318" y="1156447"/>
            <a:ext cx="3021106" cy="403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лица, зарегистрированного в</a:t>
            </a:r>
            <a:b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 радиационно-эпидемиологическом регистре</a:t>
            </a:r>
            <a:endParaRPr lang="ru-RU" sz="800"/>
          </a:p>
        </p:txBody>
      </p:sp>
      <p:sp>
        <p:nvSpPr>
          <p:cNvPr id="8" name="Прямоугольник 7"/>
          <p:cNvSpPr/>
          <p:nvPr/>
        </p:nvSpPr>
        <p:spPr>
          <a:xfrm>
            <a:off x="9592235" y="3157950"/>
            <a:ext cx="2599765" cy="510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смерти, лица, зарегистрированного в Национальном радиационно-эпидемиологическом регистре</a:t>
            </a:r>
            <a:endParaRPr lang="ru-RU" sz="800" b="1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351930"/>
            <a:ext cx="1873623" cy="6454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лице, зарегистрированном в Национальном радиационно-</a:t>
            </a:r>
            <a:b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эпидемиологическом регистре, и состоянии его здоровья</a:t>
            </a:r>
            <a:endParaRPr lang="ru-RU" sz="8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904" y="1156447"/>
            <a:ext cx="1873625" cy="9681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Заполняем все строки!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36541" y="1369924"/>
            <a:ext cx="1676400" cy="13580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Заполняется </a:t>
            </a:r>
            <a:r>
              <a:rPr lang="ru-RU" sz="1200" b="1" dirty="0"/>
              <a:t>только у умерших на основании данных аутопсии, т.е. ВСКРЫТИЯ!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669741" y="2133600"/>
            <a:ext cx="1066800" cy="53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346912" y="4034118"/>
            <a:ext cx="573741" cy="430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6918" y="6382871"/>
            <a:ext cx="914400" cy="295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14185" y="4303058"/>
            <a:ext cx="914400" cy="457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64071" y="5208494"/>
            <a:ext cx="914400" cy="461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52985" y="3827929"/>
            <a:ext cx="819697" cy="1013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201837" y="1315438"/>
            <a:ext cx="1540780" cy="1738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Для предотвращения появления ошибок– во все формы вносим данные</a:t>
            </a:r>
            <a:r>
              <a:rPr lang="ru-RU" sz="1100" b="1" dirty="0"/>
              <a:t> по диагнозу</a:t>
            </a:r>
            <a:r>
              <a:rPr lang="ru-RU" sz="1100" b="1" dirty="0" smtClean="0"/>
              <a:t> –для примера-ВЫДЕЛЕНЫ КРУЖКАМИ</a:t>
            </a:r>
            <a:endParaRPr lang="ru-RU" sz="11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1452985" y="2998960"/>
            <a:ext cx="326639" cy="82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991599" y="2998959"/>
            <a:ext cx="1864660" cy="215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728585" y="2998959"/>
            <a:ext cx="3780004" cy="146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920653" y="2998959"/>
            <a:ext cx="7352899" cy="1250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563036" y="2981031"/>
            <a:ext cx="6106111" cy="3433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0458" y="3827929"/>
            <a:ext cx="1499520" cy="1524001"/>
          </a:xfrm>
          <a:prstGeom prst="roundRect">
            <a:avLst>
              <a:gd name="adj" fmla="val 254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Не </a:t>
            </a:r>
            <a:r>
              <a:rPr lang="ru-RU" sz="1200" b="1" dirty="0" err="1" smtClean="0"/>
              <a:t>зыбываем</a:t>
            </a:r>
            <a:r>
              <a:rPr lang="ru-RU" sz="1200" b="1" dirty="0" smtClean="0"/>
              <a:t> внести</a:t>
            </a:r>
          </a:p>
          <a:p>
            <a:pPr algn="ctr"/>
            <a:r>
              <a:rPr lang="ru-RU" sz="1200" b="1" dirty="0" smtClean="0"/>
              <a:t>текст </a:t>
            </a:r>
            <a:r>
              <a:rPr lang="ru-RU" sz="1200" b="1" dirty="0"/>
              <a:t>морфологического </a:t>
            </a:r>
            <a:r>
              <a:rPr lang="ru-RU" sz="1200" b="1" dirty="0" smtClean="0"/>
              <a:t>заключения!</a:t>
            </a:r>
          </a:p>
          <a:p>
            <a:pPr algn="ctr"/>
            <a:r>
              <a:rPr lang="ru-RU" sz="1200" b="1" dirty="0" smtClean="0"/>
              <a:t> (строка 8)</a:t>
            </a:r>
            <a:endParaRPr lang="ru-RU" sz="1200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421134" y="5031002"/>
            <a:ext cx="515350" cy="46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450541" y="5957312"/>
            <a:ext cx="310178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коде диагноза онкологии должен присутствовать 4-й знак. Например С32.0-верно / С32-неверно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2436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0" y="0"/>
            <a:ext cx="1218206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формы СОЗ: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Не внесены в базу данных сведения по форме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 Повторное заполнение форм "Сведения об онкологическом заболевании" (СОЗ) на одни и те же случаи злокачественных новообразований (ЗНО) у тех же самых зарегистрированных в НРЭР лиц;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Не предоставлены копии первичных документов, на основании которых заполнена форма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 Не выставлен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 в коде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 Не заполнены строки 8-11 раздела 3 (если есть данные морфологического исследования);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 Неверно указан код МКБ;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7.  п.13  - заполняется на основании аутопсии, т.е. Вскрытия! 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 Неверно указан или не выставлен  код М.  Не выставлена стадия ЗН по системе 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88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53" y="0"/>
            <a:ext cx="6387547" cy="3379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04453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заполнения формы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СПС: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внесены в базу данных сведения по форме СПС;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Не предоставлены копии первичных документов, на основании которых заполнена форма СПС;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P.I: Не указан ни один документ 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Р. VIII: Код основной причины смерти (ОПС) не совпадает с кодами из форм СИСЗ или СОЗ, либо код ОПС не указан в СИСЗ или СОЗ;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Неверно указан диагноз основной причины смерти;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Неправильно закодирован диагноз о смерти;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7. Диагноз о смерти  указан не полностью.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453" y="3379304"/>
            <a:ext cx="6387546" cy="34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смерти зарегистрированного в НРЭР лица, в течение 10 дней со дня получения соответствующей информации, ответственный за ведение НРЭР в учреждениях, вносит в региональный сегмент сведения о причинах и дате смерти лица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наличии у умершего онкологического заболевания обязательно предоставить копию гистологического исследования (если было вскрытие, то  обратить внимание на наличие гистологического заключения в протоколе вскрытия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сдачи отчета в октябре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Обновить приказ по учреждению, с четким определением ответственных лиц, за ведение регистра;</a:t>
            </a:r>
          </a:p>
          <a:p>
            <a:pPr lvl="2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Предоставить информацию в ГБУ РО «МИАЦ» об ответственном лице, Ф.И.О., должность, контактный телефон;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Ответственный должен контролировать качество формирования (наполнение) регионального сегмента путем внесения актуализированной информации в программном обеспечении «ПОСАД»;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Предоставить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сверенные с Пенсионным фондом РФ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Восстановить «проваленные» годы в диспансерном наблюдении;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Восстановить правильный порядок в ведении форм Регистра (Приказ Минздрава России от 23.03.2015г. №134н);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Организовать взаимодействие с отделениями Бюро СМЭ,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ЗАГСами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онкокабинетами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предоставления медицинских документов, подтверждающих диагнозы в СОЗ И СПС;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Перед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выгрузкой и отправкой базы: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-провести углубленную проверку на наличие ошибок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над ошибками и предоставить информацию по их устранению по зарегистрированным в регистре ПОСАД   лицам.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медицинским организациям на съемный носитель информации (флэшку) были выгружены ошибки по разделам: 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Гемобластозы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«Облучение», «Онкология», «Потерянные СЗЛ», «Умершие, кроме ОНКО», также приложена инструкция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устранении ошибок и заполнении поля «КОММЕНТАРИЙ МЕДИЦИНСКОЙ ОРГАНИЗАЦИИ».</a:t>
            </a:r>
          </a:p>
        </p:txBody>
      </p:sp>
    </p:spTree>
    <p:extLst>
      <p:ext uri="{BB962C8B-B14F-4D97-AF65-F5344CB8AC3E}">
        <p14:creationId xmlns:p14="http://schemas.microsoft.com/office/powerpoint/2010/main" val="42518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40" y="506896"/>
            <a:ext cx="11266922" cy="593819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084365" y="636104"/>
            <a:ext cx="1868557" cy="1202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287" y="-407504"/>
            <a:ext cx="1125109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30.12.2012 № 329-ФЗ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отдельные законодательные акты Российской Федерации в части обеспечения учета изменений состояния здоровья отдельных категорий граждан, подвергшихся радиационному воздействию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15.05.1991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1244-1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(последняя редакция)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социальной защите граждан, подвергшихся воздействию радиации вследствие катастрофы на Чернобыльской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АЭС“;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Верховного Совета РФ от 27.12.1991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2123-1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29.06.2015)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распространении действия Закона РСФСР "О социальной защите граждан, подвергшихся воздействию радиации вследствие катастрофы на Чернобыльской АЭС" на граждан из подразделений особого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26.11.1998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24.04.2020)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7890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75007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57" y="2166730"/>
            <a:ext cx="113604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10.01.2002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2-ФЗ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социальных гарантиях гражданам, подвергшимся радиационному воздействию вследствие ядерных испытаний на Семипалатинском полигоне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23.07.2013 № 625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порядке формирования и ведения Национального радиационно-эпидемиологического регистра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23 марта 2015 г. №134н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формах Национального радиационно-эпидемиологического регистра, порядке верификации информации, включенной в единую федеральную базу данных Национального радиационно-эпидемиологического регистра, а также доступа к 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Письмо Министерства здравоохранения Российской Федерации от 13.05.2015 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24-3/10/2-2096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и ведении форм Национального радиационно-эпидемиологического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регистра»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9977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80597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516" y="-8965"/>
            <a:ext cx="4957482" cy="324522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26894"/>
            <a:ext cx="6938682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формой №15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зарегистрированного лица по № или фамилии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Списки зарегистрированных лиц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Формирование формы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060141" y="2106706"/>
            <a:ext cx="1326777" cy="17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060141" y="753036"/>
            <a:ext cx="1326777" cy="82475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79459" y="286872"/>
            <a:ext cx="1506070" cy="8785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727" y="3411537"/>
            <a:ext cx="4383273" cy="3446463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82" y="2393472"/>
            <a:ext cx="4563035" cy="4464528"/>
          </a:xfrm>
          <a:prstGeom prst="rect">
            <a:avLst/>
          </a:prstGeom>
        </p:spPr>
      </p:pic>
      <p:sp>
        <p:nvSpPr>
          <p:cNvPr id="23" name="Стрелка вниз 22"/>
          <p:cNvSpPr/>
          <p:nvPr/>
        </p:nvSpPr>
        <p:spPr>
          <a:xfrm>
            <a:off x="9825318" y="3234251"/>
            <a:ext cx="484632" cy="21515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7234516" y="4697506"/>
            <a:ext cx="5742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898144" y="3985278"/>
            <a:ext cx="2823612" cy="4432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наименование организации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36141" y="2393471"/>
            <a:ext cx="2698373" cy="7172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необходимый для работы раздел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1779624" y="4240306"/>
            <a:ext cx="19722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низ 33"/>
          <p:cNvSpPr/>
          <p:nvPr/>
        </p:nvSpPr>
        <p:spPr>
          <a:xfrm>
            <a:off x="4410363" y="3110752"/>
            <a:ext cx="484632" cy="5109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8070" y="1326776"/>
            <a:ext cx="6113929" cy="46345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6787" y="1326776"/>
            <a:ext cx="4267199" cy="46345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НРЭР заполняется на основании медицинской карты амбулаторного больного, паспорта, свидетельства о рождении или документов, их заменяющих, а также документов, подтверждающих отнесение лица к одной из категорий учета НРЭР.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201" y="0"/>
            <a:ext cx="9950824" cy="13267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лице, зарегистрированном в Национальном радиационно-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эпидемиологическом регистре, и состоянии его здоровья»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531224" y="3048000"/>
            <a:ext cx="54684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94613" y="2653552"/>
            <a:ext cx="2416186" cy="3944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486399" y="2805684"/>
            <a:ext cx="591671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9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235" y="3809941"/>
            <a:ext cx="5257799" cy="29763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 </a:t>
            </a:r>
            <a:r>
              <a:rPr lang="ru-RU" sz="1000" b="1" dirty="0"/>
              <a:t>Документ, удостоверяющий личность</a:t>
            </a:r>
          </a:p>
          <a:p>
            <a:r>
              <a:rPr lang="ru-RU" sz="1000" b="1" dirty="0"/>
              <a:t> 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наименование документа - заполняется одним из следующих значений: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паспорт;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свидетельство о рождении;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военный билет;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удостоверение личности офицера.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серия - при записи серии указывается серия документа теми знаками (буквами или римскими цифрами), которые имеются в документе, при отсутствии серии ставится прочерк.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записывается арабскими цифрами номер документа.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органа, выдавшего документ, в полном соответствии с записью в документе.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дата выдачи документа.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2235" y="5127812"/>
            <a:ext cx="6087035" cy="16584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Страховое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обязательного пенсионного страхования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200" dirty="0"/>
              <a:t> 	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страховой номер индивидуального лицевого счета в том формате, в котором он указан в страховом свидетельстве обязательного пенсионного страхования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обязательна к заполнению!!!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63" y="-59430"/>
            <a:ext cx="6203577" cy="49541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235" y="92910"/>
            <a:ext cx="5257800" cy="36812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</a:p>
          <a:p>
            <a:pPr lvl="0"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«Регистрационный номер». </a:t>
            </a:r>
          </a:p>
          <a:p>
            <a:pPr lvl="0"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Записывается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номер, присвоенный обследуемому лицу в организации.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Каждому регистрируемому лицу должен быть присвоен один регистрационный номер.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Регистрационные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разных лиц не должны совпадать.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Регистрационный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каждого обследуемого является уникальным во всей системе НРЭР. </a:t>
            </a:r>
            <a:endPara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снятия зарегистрированного лица с учета уникальный номер сохраняется в архиве банка данных НРЭР и больше для других обследуемых никогда не используется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трока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на русском языке печатными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буквами;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трока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пол: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мужского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 - 1,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женского – 2;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трока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обследуемого.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06034" y="1541929"/>
            <a:ext cx="425825" cy="19722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8234" y="92911"/>
            <a:ext cx="2034990" cy="31050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/>
              <a:t>Раздел </a:t>
            </a:r>
            <a:r>
              <a:rPr lang="en-US" sz="1400" b="1" smtClean="0"/>
              <a:t>I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8235" y="3809942"/>
            <a:ext cx="1398494" cy="34071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82234" y="5127812"/>
            <a:ext cx="1075765" cy="331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III</a:t>
            </a:r>
            <a:endParaRPr lang="ru-RU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706034" y="3352800"/>
            <a:ext cx="363072" cy="1308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391396" y="4007223"/>
            <a:ext cx="22416" cy="1120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029698" y="2772364"/>
            <a:ext cx="1465733" cy="2084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или места пребывания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650071" y="2734234"/>
            <a:ext cx="1228162" cy="20842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документах, подтверждающих отнесение гражданина к категории учета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36424" y="2734234"/>
            <a:ext cx="1452282" cy="4930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Раздел</a:t>
            </a:r>
            <a:r>
              <a:rPr lang="en-US" sz="1400" b="1" dirty="0" smtClean="0"/>
              <a:t> IV</a:t>
            </a:r>
            <a:endParaRPr 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650071" y="2734234"/>
            <a:ext cx="1219199" cy="4930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Раздел </a:t>
            </a:r>
            <a:r>
              <a:rPr lang="en-US" sz="1400" b="1" dirty="0" smtClean="0"/>
              <a:t>V</a:t>
            </a:r>
            <a:endParaRPr lang="ru-RU" sz="1400" b="1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9193696" y="665922"/>
            <a:ext cx="914400" cy="20683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0681448" y="2043953"/>
            <a:ext cx="1016909" cy="69028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29" y="143435"/>
            <a:ext cx="6875930" cy="45809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Заполнение раздела IV</a:t>
            </a:r>
            <a:r>
              <a:rPr lang="en-US" sz="1400" b="1" dirty="0" smtClean="0"/>
              <a:t>-</a:t>
            </a:r>
            <a:r>
              <a:rPr lang="ru-RU" sz="1400" b="1" dirty="0" smtClean="0"/>
              <a:t>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или места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Указывается адрес места жительства в соответствии с местом регистрации.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фактический адрес пребывания на момент заполнения формы отличается от адреса по месту регистрации, то указывается фактический адрес.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 строка - шестизначное число почтовый индекс отделения связи для места жительства или места пребывания.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строка - субъект РФ.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строка - полное наименование района. Для городов, имеющих районное деление, их название указывается обязательно.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строка - название сельского совета, к которому административно принадлежит населенный пункт.								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- название населенного пункта. В названии населенного пункта не должно быть букв, поясняющих тип пункта. Например: город Волгодонск записывается - «Волгодонск».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- 13-значное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8- или 11-значное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название улицы.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номер дома, корпус и номер квартиры.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Рекомендуется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разделять номер дома, корпус и номер квартиры символом «,» (запятая).</a:t>
            </a:r>
          </a:p>
          <a:p>
            <a:pPr>
              <a:lnSpc>
                <a:spcPct val="150000"/>
              </a:lnSpc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5294" y="4554203"/>
            <a:ext cx="5916706" cy="22904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«Сведения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о документах, подтверждающих отнесение гражданина к категории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учета»</a:t>
            </a:r>
            <a:r>
              <a:rPr lang="ru-RU" sz="1000" b="1" dirty="0">
                <a:latin typeface="+mj-lt"/>
                <a:cs typeface="Times New Roman" panose="02020603050405020304" pitchFamily="18" charset="0"/>
              </a:rPr>
              <a:t> </a:t>
            </a:r>
            <a:endParaRPr lang="ru-RU" sz="1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Лицо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подлежащее включению в НРЭР, может принадлежать к одной или нескольким категориям учета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строк категорий учета НРЭР, к которым принадлежит лицо, делается пометка и указываются серия и номер специального удостоверения.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указывается теми знаками (буквами или римскими цифрами), которые имеются в документе, при отсутствии серии ставится прочерк.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Номер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арабскими цифрами.</a:t>
            </a:r>
          </a:p>
          <a:p>
            <a:pPr>
              <a:lnSpc>
                <a:spcPct val="150000"/>
              </a:lnSpc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77010"/>
            <a:ext cx="5145741" cy="4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626" y="-179014"/>
            <a:ext cx="12992100" cy="7305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16471" y="6338048"/>
            <a:ext cx="2321858" cy="2151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 О ЗАПОЛНЕНИИ!!!</a:t>
            </a: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128" y="-84422"/>
            <a:ext cx="12963525" cy="736282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486283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1155</TotalTime>
  <Words>623</Words>
  <Application>Microsoft Office PowerPoint</Application>
  <PresentationFormat>Широкоэкранный</PresentationFormat>
  <Paragraphs>186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Ион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Рубаева Людмила Юрьевна</dc:creator>
  <cp:lastModifiedBy>Рубаева Людмила Юрьевна</cp:lastModifiedBy>
  <cp:revision>214</cp:revision>
  <dcterms:created xsi:type="dcterms:W3CDTF">2020-09-25T11:16:01Z</dcterms:created>
  <dcterms:modified xsi:type="dcterms:W3CDTF">2022-09-28T13:52:19Z</dcterms:modified>
</cp:coreProperties>
</file>