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5" r:id="rId4"/>
    <p:sldId id="299" r:id="rId5"/>
    <p:sldId id="270" r:id="rId6"/>
    <p:sldId id="286" r:id="rId7"/>
    <p:sldId id="258" r:id="rId8"/>
    <p:sldId id="307" r:id="rId9"/>
    <p:sldId id="278" r:id="rId10"/>
    <p:sldId id="308" r:id="rId11"/>
    <p:sldId id="309" r:id="rId12"/>
    <p:sldId id="288" r:id="rId13"/>
    <p:sldId id="289" r:id="rId14"/>
    <p:sldId id="279" r:id="rId15"/>
    <p:sldId id="260" r:id="rId16"/>
    <p:sldId id="261" r:id="rId17"/>
    <p:sldId id="280" r:id="rId18"/>
    <p:sldId id="281" r:id="rId19"/>
    <p:sldId id="282" r:id="rId20"/>
    <p:sldId id="283" r:id="rId21"/>
    <p:sldId id="271" r:id="rId22"/>
    <p:sldId id="300" r:id="rId23"/>
    <p:sldId id="301" r:id="rId24"/>
    <p:sldId id="302" r:id="rId25"/>
    <p:sldId id="303" r:id="rId26"/>
    <p:sldId id="304" r:id="rId27"/>
    <p:sldId id="305" r:id="rId28"/>
    <p:sldId id="284" r:id="rId29"/>
    <p:sldId id="28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4660"/>
  </p:normalViewPr>
  <p:slideViewPr>
    <p:cSldViewPr snapToGrid="0">
      <p:cViewPr>
        <p:scale>
          <a:sx n="75" d="100"/>
          <a:sy n="75" d="100"/>
        </p:scale>
        <p:origin x="1830" y="9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2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6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5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70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6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94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97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3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8B64-A60E-42DB-8C9F-5657FF8B1B5F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3E5C-8440-432D-BA33-E5F866904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4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1264" y="2357735"/>
            <a:ext cx="103932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ОТЧЁТ </a:t>
            </a:r>
          </a:p>
          <a:p>
            <a:pPr algn="ctr"/>
            <a:r>
              <a:rPr lang="ru-RU" sz="8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sz="8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934" y="212595"/>
            <a:ext cx="2059082" cy="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0" y="1113971"/>
            <a:ext cx="112014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устранения замечаний в форме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Согласование –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2024»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появляется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отметка о защите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25000"/>
              </a:lnSpc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получения отметок о защите по всем отчетным формам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подтверждения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ЭЦП директора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ГБУ РО «МИАЦ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– открывается вывод на печать формы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электронного акта приемки отчета – для собеседования в МЗ РО.</a:t>
            </a:r>
            <a:endParaRPr lang="ru-RU" sz="3600" dirty="0"/>
          </a:p>
        </p:txBody>
      </p:sp>
      <p:pic>
        <p:nvPicPr>
          <p:cNvPr id="3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34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1200" y="918686"/>
            <a:ext cx="108839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</a:p>
          <a:p>
            <a:pPr indent="449580"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правки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вносятся в отчетные формы в электронном виде, </a:t>
            </a:r>
            <a:r>
              <a:rPr lang="ru-RU" sz="40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только в первичные формы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и в последующем формируется свод. </a:t>
            </a:r>
            <a:endParaRPr lang="ru-RU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в форму вносятся только на своде, то при последующем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формировании отчета,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 будет </a:t>
            </a:r>
            <a:r>
              <a:rPr lang="ru-RU" sz="4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утеряна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235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705" y="771287"/>
            <a:ext cx="702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представления годовых статистических отчетов за 2024 год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ГБУ РО «МИАЦ»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90203" y="1034611"/>
            <a:ext cx="11084437" cy="5714902"/>
            <a:chOff x="666403" y="636856"/>
            <a:chExt cx="11084437" cy="571490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410326" y="1398594"/>
              <a:ext cx="7007299" cy="4953164"/>
              <a:chOff x="2400328" y="1552139"/>
              <a:chExt cx="7007299" cy="4953164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 rotWithShape="1">
              <a:blip r:embed="rId2"/>
              <a:srcRect l="28750" t="28135" r="25833" b="60556"/>
              <a:stretch/>
            </p:blipFill>
            <p:spPr>
              <a:xfrm>
                <a:off x="2448175" y="1552139"/>
                <a:ext cx="6950743" cy="973558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 rotWithShape="1">
              <a:blip r:embed="rId3"/>
              <a:srcRect l="28458" t="21708" r="25796" b="32105"/>
              <a:stretch/>
            </p:blipFill>
            <p:spPr>
              <a:xfrm>
                <a:off x="2400328" y="2525698"/>
                <a:ext cx="7007299" cy="3979605"/>
              </a:xfrm>
              <a:prstGeom prst="rect">
                <a:avLst/>
              </a:prstGeom>
            </p:spPr>
          </p:pic>
        </p:grpSp>
        <p:sp>
          <p:nvSpPr>
            <p:cNvPr id="4" name="Прямоугольник 3"/>
            <p:cNvSpPr/>
            <p:nvPr/>
          </p:nvSpPr>
          <p:spPr>
            <a:xfrm>
              <a:off x="666403" y="667616"/>
              <a:ext cx="2064765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Крайняя дата размещения отчета в ИАС «БАРС» и согласование с ГВС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557083" y="636856"/>
              <a:ext cx="2193757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Защита отчета в ГБУ РО «МИАЦ» заочно (по телефону)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557083" y="2707360"/>
              <a:ext cx="2193757" cy="135421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Защита отчета в ГБУ РО «МИАЦ» </a:t>
              </a:r>
              <a:r>
                <a:rPr lang="ru-RU" sz="1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!!! </a:t>
              </a: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очно. </a:t>
              </a:r>
              <a:r>
                <a:rPr lang="ru-RU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ru-RU" sz="16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Если вы не получили согласование по отчету).</a:t>
              </a:r>
              <a:endParaRPr lang="ru-RU" sz="16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" name="Прямая со стрелкой 7"/>
            <p:cNvCxnSpPr>
              <a:stCxn id="4" idx="3"/>
            </p:cNvCxnSpPr>
            <p:nvPr/>
          </p:nvCxnSpPr>
          <p:spPr>
            <a:xfrm>
              <a:off x="2731168" y="1206225"/>
              <a:ext cx="2683043" cy="76695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5" idx="1"/>
            </p:cNvCxnSpPr>
            <p:nvPr/>
          </p:nvCxnSpPr>
          <p:spPr>
            <a:xfrm flipH="1">
              <a:off x="8025063" y="1052355"/>
              <a:ext cx="1532020" cy="69247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6" idx="0"/>
            </p:cNvCxnSpPr>
            <p:nvPr/>
          </p:nvCxnSpPr>
          <p:spPr>
            <a:xfrm flipH="1" flipV="1">
              <a:off x="9168064" y="2117558"/>
              <a:ext cx="1485898" cy="5898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117" y="76072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397825" y="1385622"/>
            <a:ext cx="7007299" cy="4953164"/>
            <a:chOff x="2400328" y="1552139"/>
            <a:chExt cx="7007299" cy="495316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l="28750" t="28135" r="25833" b="60556"/>
            <a:stretch/>
          </p:blipFill>
          <p:spPr>
            <a:xfrm>
              <a:off x="2448175" y="1552139"/>
              <a:ext cx="6950743" cy="97355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/>
            <a:srcRect l="28458" t="21708" r="25796" b="32105"/>
            <a:stretch/>
          </p:blipFill>
          <p:spPr>
            <a:xfrm>
              <a:off x="2400328" y="2525698"/>
              <a:ext cx="7007299" cy="3979605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2410326" y="582323"/>
            <a:ext cx="7026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представления годовых статистических отчетов за 2024 год </a:t>
            </a: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ГБУ РО «МИАЦ»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224305">
            <a:off x="5939637" y="3769290"/>
            <a:ext cx="2779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Форс-мажор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96416" y="2948560"/>
            <a:ext cx="26695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Позвонить и </a:t>
            </a:r>
            <a:r>
              <a:rPr lang="ru-RU" sz="2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предупредить</a:t>
            </a:r>
          </a:p>
          <a:p>
            <a:pPr algn="ctr"/>
            <a:endParaRPr lang="ru-RU" sz="2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+79188988866</a:t>
            </a:r>
          </a:p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Сергеевич</a:t>
            </a:r>
          </a:p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Шелест</a:t>
            </a:r>
          </a:p>
          <a:p>
            <a:pPr algn="ctr"/>
            <a:endParaRPr lang="ru-RU" sz="20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+79281083300</a:t>
            </a:r>
          </a:p>
          <a:p>
            <a:pPr algn="ctr"/>
            <a:r>
              <a:rPr lang="ru-RU" sz="2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Ирина Сергеевна Черникова</a:t>
            </a:r>
            <a:endParaRPr lang="en-US" sz="2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0680" t="8479" r="33596" b="13276"/>
          <a:stretch/>
        </p:blipFill>
        <p:spPr>
          <a:xfrm>
            <a:off x="10046302" y="1385622"/>
            <a:ext cx="1456522" cy="1402033"/>
          </a:xfrm>
          <a:prstGeom prst="rect">
            <a:avLst/>
          </a:prstGeom>
        </p:spPr>
      </p:pic>
      <p:pic>
        <p:nvPicPr>
          <p:cNvPr id="8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17341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" y="720123"/>
            <a:ext cx="1139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может быть сдан заочно в случае отсутствия или небольшого количества ошибок, которые можно исправить по телефону.</a:t>
            </a:r>
          </a:p>
          <a:p>
            <a:pPr algn="just"/>
            <a:endParaRPr lang="ru-RU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Если в отчете много ошибок и вы не знаете, как их исправить – защита отчета состоится в МИАЦ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графика.</a:t>
            </a: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10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0443" y="1090863"/>
            <a:ext cx="102990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приема отчетов сотрудники медицинских организаций, составляющие статистический отчет, должны быть </a:t>
            </a:r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связи 24/7.</a:t>
            </a:r>
            <a:endParaRPr lang="ru-RU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1611563"/>
            <a:ext cx="117221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иметь возможность уточнить данные, указать на ваши ошибки, получить подтверждение и т.п. </a:t>
            </a:r>
            <a:endParaRPr lang="ru-RU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ВЫ РАБОТАЕТЕ УДАЛЕННО</a:t>
            </a: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77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1693" y="720123"/>
            <a:ext cx="7145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en-US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Отчет считается принятым 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 защиты сводного отчета Ростовской области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ЦНИИОИЗ.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48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81693" y="720123"/>
            <a:ext cx="71450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отчеты приняты 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потребоваться корректировки и пояснения.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81693" y="720123"/>
            <a:ext cx="71450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быть на связи и готовы отвечать на вопросы по своему отчету до конца марта 2025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89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6186" y="1382319"/>
            <a:ext cx="114372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источник информации для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Вас:</a:t>
            </a:r>
          </a:p>
          <a:p>
            <a:pPr algn="ctr"/>
            <a:endParaRPr lang="ru-RU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ГБУ РО «МИАЦ»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«Статистическая отчетность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СЭД 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«Дело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телеграмм-канал 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«Годовой отчёт 2024</a:t>
            </a:r>
            <a:r>
              <a:rPr lang="ru-RU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074" y="93012"/>
            <a:ext cx="2124407" cy="96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31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49795" y="326718"/>
            <a:ext cx="714507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Окончательный вариант отчета можно будет распечатать с ИАС «БАРС» после защиты отчета Ростовской области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(конец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марта –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апреля)</a:t>
            </a:r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8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9839" y="423626"/>
            <a:ext cx="1076425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</a:p>
          <a:p>
            <a:pPr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варианты отчета и другие письма, отправляемые в МИАЦ в рамках годового отчета или прикрепленные к отчетам, должны быть оформлены следующим образом: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направления по электронной почте (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stat@miacrost.ru)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 теме письма прописываете: наименование учреждения, цель письма (пояснительная записка и т.п.), № отчетной формы (по какому отчету пояснение, с указанием таблицы), ФИО адресата (кому направляете). Обязательно указать </a:t>
            </a:r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отправителя письма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Файлы с пояснительными записками должны быть названы так, чтобы было понятно – чей это файл и о чём 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«ЦРБ А…._ф30-3_табл3100_работа койки»).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87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8350" y="212536"/>
            <a:ext cx="6032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прикреплению </a:t>
            </a:r>
          </a:p>
          <a:p>
            <a:pPr algn="ctr"/>
            <a:r>
              <a:rPr lang="ru-RU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Вложений к формам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08465"/>
            <a:ext cx="119633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Выбираем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открываем форму, к которой необходимо прикрепить вложения (Рис.1).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00225" y="2123105"/>
            <a:ext cx="8128000" cy="4443501"/>
            <a:chOff x="1828800" y="2048831"/>
            <a:chExt cx="8128000" cy="4443501"/>
          </a:xfrm>
        </p:grpSpPr>
        <p:pic>
          <p:nvPicPr>
            <p:cNvPr id="4" name="Рисунок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083906"/>
              <a:ext cx="8128000" cy="389401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" name="Прямая со стрелкой 4"/>
            <p:cNvCxnSpPr/>
            <p:nvPr/>
          </p:nvCxnSpPr>
          <p:spPr>
            <a:xfrm flipH="1">
              <a:off x="3647411" y="2048831"/>
              <a:ext cx="890722" cy="64802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2167467" y="2676789"/>
              <a:ext cx="2031999" cy="50667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502676" y="6123000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5B9BD5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Рисунок 1</a:t>
              </a:r>
            </a:p>
          </p:txBody>
        </p:sp>
      </p:grpSp>
      <p:pic>
        <p:nvPicPr>
          <p:cNvPr id="8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25" y="115923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579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66825" y="212431"/>
            <a:ext cx="86772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Далее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нажимаем кнопку «Меню»,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расположенную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левом верхнем углу.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этого нажимаем кнопку «Вложения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(Рис.2).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42950" y="1696909"/>
            <a:ext cx="8191501" cy="5042242"/>
            <a:chOff x="800100" y="1601259"/>
            <a:chExt cx="8191501" cy="5042242"/>
          </a:xfrm>
        </p:grpSpPr>
        <p:pic>
          <p:nvPicPr>
            <p:cNvPr id="12" name="Рисунок 11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8135" y="1601259"/>
              <a:ext cx="6993466" cy="449474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Прямая со стрелкой 12"/>
            <p:cNvCxnSpPr/>
            <p:nvPr/>
          </p:nvCxnSpPr>
          <p:spPr>
            <a:xfrm>
              <a:off x="800100" y="2543704"/>
              <a:ext cx="1070504" cy="95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857250" y="4695825"/>
              <a:ext cx="1013353" cy="793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1232427" y="2210329"/>
              <a:ext cx="447675" cy="3333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32427" y="4262967"/>
              <a:ext cx="447675" cy="3333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99806" y="6274169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5B9BD5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Рисунок 2</a:t>
              </a:r>
            </a:p>
          </p:txBody>
        </p:sp>
      </p:grpSp>
      <p:pic>
        <p:nvPicPr>
          <p:cNvPr id="10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6" y="13228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98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484" y="249660"/>
            <a:ext cx="8196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В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открывшемся окне нажимаем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кнопку «Добавить», (Рис.3).</a:t>
            </a:r>
            <a:endParaRPr lang="ru-RU" sz="28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547283" y="1219200"/>
            <a:ext cx="8128529" cy="4969161"/>
            <a:chOff x="1947333" y="1219200"/>
            <a:chExt cx="8128529" cy="4969161"/>
          </a:xfrm>
        </p:grpSpPr>
        <p:pic>
          <p:nvPicPr>
            <p:cNvPr id="3" name="Рисунок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7333" y="1406525"/>
              <a:ext cx="8128529" cy="4147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5081321" y="5819029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5B9BD5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Рисунок 3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H="1">
              <a:off x="2691342" y="1219200"/>
              <a:ext cx="813858" cy="7359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2156346" y="1955115"/>
              <a:ext cx="887105" cy="29141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7" y="104029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309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118" y="156562"/>
            <a:ext cx="8982075" cy="200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Далее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выбираем файл, который необходимо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загрузить</a:t>
            </a:r>
          </a:p>
          <a:p>
            <a:pPr lvl="0" algn="just">
              <a:lnSpc>
                <a:spcPct val="115000"/>
              </a:lnSpc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нажимаем кнопку «Открыть», (Рис.4). </a:t>
            </a: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Внимание!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Файлы загружаются по одному! Если нужно вложить несколько файлов, повторите пункты 3 и 4 необходимое количество раз! </a:t>
            </a: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747712" y="2163265"/>
            <a:ext cx="8624888" cy="4455945"/>
            <a:chOff x="1357312" y="2125165"/>
            <a:chExt cx="8624888" cy="4455945"/>
          </a:xfrm>
        </p:grpSpPr>
        <p:pic>
          <p:nvPicPr>
            <p:cNvPr id="3" name="Рисунок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12" y="2125165"/>
              <a:ext cx="8624888" cy="40367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974694" y="6211778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5B9BD5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Рисунок 4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5816481" y="5729631"/>
              <a:ext cx="1384419" cy="285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7200900" y="5543894"/>
              <a:ext cx="1371600" cy="42862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1781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88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5018" y="514026"/>
            <a:ext cx="96393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удалить какое-либо вложение, нужно поставить галочку рядом и нажать кнопку «Удалить», (Рис.5).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2925" y="1818857"/>
            <a:ext cx="9639300" cy="4494492"/>
            <a:chOff x="962025" y="1704557"/>
            <a:chExt cx="9639300" cy="4494492"/>
          </a:xfrm>
        </p:grpSpPr>
        <p:pic>
          <p:nvPicPr>
            <p:cNvPr id="3" name="Рисунок 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25" y="1800224"/>
              <a:ext cx="9639300" cy="3933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4677038" y="5829717"/>
              <a:ext cx="13901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000"/>
                </a:spcAft>
              </a:pPr>
              <a:r>
                <a:rPr lang="ru-RU" b="1" dirty="0">
                  <a:solidFill>
                    <a:srgbClr val="5B9BD5"/>
                  </a:solidFill>
                  <a:latin typeface="Tahoma" panose="020B0604030504040204" pitchFamily="34" charset="0"/>
                  <a:ea typeface="Calibri" panose="020F0502020204030204" pitchFamily="34" charset="0"/>
                </a:rPr>
                <a:t>Рисунок 5</a:t>
              </a: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>
              <a:off x="1752600" y="1704557"/>
              <a:ext cx="696245" cy="5986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" name="Овал 5"/>
            <p:cNvSpPr/>
            <p:nvPr/>
          </p:nvSpPr>
          <p:spPr>
            <a:xfrm>
              <a:off x="2224086" y="2243138"/>
              <a:ext cx="995363" cy="404812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7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318" y="196902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85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7450" y="1500485"/>
            <a:ext cx="738187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Когда закончили необходимые манипуляции с вложениями, закрываем окно с Вложениями и выходим из формы,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сохраняя данные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73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96632" y="92801"/>
            <a:ext cx="714507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(ГБУ РО «МИАЦ»)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78044"/>
              </p:ext>
            </p:extLst>
          </p:nvPr>
        </p:nvGraphicFramePr>
        <p:xfrm>
          <a:off x="691112" y="1354685"/>
          <a:ext cx="10760152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388">
                  <a:extLst>
                    <a:ext uri="{9D8B030D-6E8A-4147-A177-3AD203B41FA5}">
                      <a16:colId xmlns:a16="http://schemas.microsoft.com/office/drawing/2014/main" val="174386331"/>
                    </a:ext>
                  </a:extLst>
                </a:gridCol>
                <a:gridCol w="3860800">
                  <a:extLst>
                    <a:ext uri="{9D8B030D-6E8A-4147-A177-3AD203B41FA5}">
                      <a16:colId xmlns:a16="http://schemas.microsoft.com/office/drawing/2014/main" val="2024682374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11950795"/>
                    </a:ext>
                  </a:extLst>
                </a:gridCol>
                <a:gridCol w="1773864">
                  <a:extLst>
                    <a:ext uri="{9D8B030D-6E8A-4147-A177-3AD203B41FA5}">
                      <a16:colId xmlns:a16="http://schemas.microsoft.com/office/drawing/2014/main" val="535152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Адрес (эл. почта)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Телефон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8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Барков </a:t>
                      </a:r>
                    </a:p>
                    <a:p>
                      <a:r>
                        <a:rPr lang="ru-RU" sz="1600" dirty="0" smtClean="0"/>
                        <a:t>Виталий Витальевич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и.о</a:t>
                      </a:r>
                      <a:r>
                        <a:rPr lang="ru-RU" sz="1600" dirty="0" smtClean="0"/>
                        <a:t>. директора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пр. </a:t>
                      </a:r>
                      <a:r>
                        <a:rPr lang="ru-RU" sz="1600" dirty="0" err="1" smtClean="0"/>
                        <a:t>Сельмаш</a:t>
                      </a:r>
                      <a:r>
                        <a:rPr lang="ru-RU" sz="1600" dirty="0" smtClean="0"/>
                        <a:t>, 14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+7-863-218-58-83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5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Черникова</a:t>
                      </a:r>
                    </a:p>
                    <a:p>
                      <a:r>
                        <a:rPr lang="ru-RU" sz="1600" dirty="0" smtClean="0"/>
                        <a:t>Ирина</a:t>
                      </a:r>
                      <a:r>
                        <a:rPr lang="ru-RU" sz="1600" baseline="0" dirty="0" smtClean="0"/>
                        <a:t> Сергеевна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заместитель</a:t>
                      </a:r>
                      <a:r>
                        <a:rPr lang="ru-RU" sz="1600" baseline="0" dirty="0" smtClean="0"/>
                        <a:t> директора по общим вопросам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пр. </a:t>
                      </a:r>
                      <a:r>
                        <a:rPr lang="ru-RU" sz="1600" dirty="0" err="1" smtClean="0"/>
                        <a:t>Сельмаш</a:t>
                      </a:r>
                      <a:r>
                        <a:rPr lang="ru-RU" sz="1600" dirty="0" smtClean="0"/>
                        <a:t>, 14</a:t>
                      </a:r>
                    </a:p>
                    <a:p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</a:t>
                      </a:r>
                      <a:r>
                        <a:rPr lang="ru-RU" sz="1600" dirty="0" smtClean="0"/>
                        <a:t>7-928-108-33-00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3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Шелест </a:t>
                      </a:r>
                    </a:p>
                    <a:p>
                      <a:r>
                        <a:rPr lang="ru-RU" sz="1600" dirty="0" smtClean="0"/>
                        <a:t>Николай Сергеевич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заместитель директора по перспективному развитию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ул. Металлургическая, 102/2</a:t>
                      </a:r>
                    </a:p>
                    <a:p>
                      <a:r>
                        <a:rPr lang="ru-RU" sz="1600" dirty="0" smtClean="0"/>
                        <a:t>(</a:t>
                      </a:r>
                      <a:r>
                        <a:rPr lang="en-US" sz="1600" dirty="0" smtClean="0"/>
                        <a:t>shelest.ni@mail.ru)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+</a:t>
                      </a:r>
                      <a:r>
                        <a:rPr lang="en-US" sz="1600" dirty="0" smtClean="0"/>
                        <a:t>7</a:t>
                      </a:r>
                      <a:r>
                        <a:rPr lang="ru-RU" sz="1600" dirty="0" smtClean="0"/>
                        <a:t>-</a:t>
                      </a:r>
                      <a:r>
                        <a:rPr lang="en-US" sz="1600" dirty="0" smtClean="0"/>
                        <a:t>918-898-88-66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7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Боюшенко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Евгения Николаевна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начальник отдела медицинской статистики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ул. </a:t>
                      </a:r>
                      <a:r>
                        <a:rPr lang="ru-RU" sz="1600" dirty="0" err="1" smtClean="0"/>
                        <a:t>Закруткина</a:t>
                      </a:r>
                      <a:r>
                        <a:rPr lang="ru-RU" sz="1600" dirty="0" smtClean="0"/>
                        <a:t>, 38/32</a:t>
                      </a:r>
                    </a:p>
                    <a:p>
                      <a:r>
                        <a:rPr lang="en-US" sz="1600" dirty="0" smtClean="0"/>
                        <a:t>(stat@miacrost.ru)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</a:t>
                      </a:r>
                      <a:r>
                        <a:rPr lang="en-US" sz="1600" dirty="0" smtClean="0"/>
                        <a:t>306-50-71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92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Хохлова </a:t>
                      </a:r>
                    </a:p>
                    <a:p>
                      <a:r>
                        <a:rPr lang="ru-RU" sz="1600" dirty="0" smtClean="0"/>
                        <a:t>Надежда Николаевна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начальник отдела анализа данных и прогнозирования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ул. </a:t>
                      </a:r>
                      <a:r>
                        <a:rPr lang="ru-RU" sz="1600" dirty="0" err="1" smtClean="0"/>
                        <a:t>Закруткина</a:t>
                      </a:r>
                      <a:r>
                        <a:rPr lang="ru-RU" sz="1600" dirty="0" smtClean="0"/>
                        <a:t>, 38/32</a:t>
                      </a:r>
                      <a:endParaRPr lang="en-U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(stat@miacrost.ru</a:t>
                      </a:r>
                      <a:r>
                        <a:rPr lang="en-US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</a:t>
                      </a:r>
                      <a:r>
                        <a:rPr lang="en-US" sz="1600" dirty="0" smtClean="0"/>
                        <a:t>306-50-71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00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Коробова</a:t>
                      </a:r>
                    </a:p>
                    <a:p>
                      <a:r>
                        <a:rPr lang="ru-RU" sz="1600" dirty="0" smtClean="0"/>
                        <a:t>Елена Анатольевна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Начальник отдела оперативной отчетности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ул. </a:t>
                      </a:r>
                      <a:r>
                        <a:rPr lang="ru-RU" sz="1600" dirty="0" err="1" smtClean="0"/>
                        <a:t>Закруткина</a:t>
                      </a:r>
                      <a:r>
                        <a:rPr lang="ru-RU" sz="1600" dirty="0" smtClean="0"/>
                        <a:t>, 38/32</a:t>
                      </a:r>
                      <a:endParaRPr lang="en-US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(stat@miacrost.ru)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+7-863-</a:t>
                      </a:r>
                      <a:r>
                        <a:rPr lang="en-US" sz="1600" dirty="0" smtClean="0"/>
                        <a:t>306-50-7</a:t>
                      </a:r>
                      <a:r>
                        <a:rPr lang="ru-RU" sz="1600" dirty="0" smtClean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66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Смирнов </a:t>
                      </a:r>
                    </a:p>
                    <a:p>
                      <a:r>
                        <a:rPr lang="ru-RU" sz="1600" dirty="0" smtClean="0"/>
                        <a:t>Роман Владимирович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начальник</a:t>
                      </a:r>
                      <a:r>
                        <a:rPr lang="ru-RU" sz="1600" baseline="0" dirty="0" smtClean="0"/>
                        <a:t> о</a:t>
                      </a:r>
                      <a:r>
                        <a:rPr lang="ru-RU" sz="1600" dirty="0" smtClean="0"/>
                        <a:t>тдела профилактической и консультативно-оздоровительной работы, РЦ </a:t>
                      </a:r>
                      <a:r>
                        <a:rPr lang="ru-RU" sz="1600" dirty="0" err="1" smtClean="0"/>
                        <a:t>ОЗиМП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ул. Металлургическая, </a:t>
                      </a:r>
                      <a:r>
                        <a:rPr lang="ru-RU" sz="1600" dirty="0" smtClean="0"/>
                        <a:t>102/2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+7-863-306-50-80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88404"/>
                  </a:ext>
                </a:extLst>
              </a:tr>
            </a:tbl>
          </a:graphicData>
        </a:graphic>
      </p:graphicFrame>
      <p:pic>
        <p:nvPicPr>
          <p:cNvPr id="5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177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335195"/>
              </p:ext>
            </p:extLst>
          </p:nvPr>
        </p:nvGraphicFramePr>
        <p:xfrm>
          <a:off x="719692" y="1246642"/>
          <a:ext cx="10862708" cy="26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008">
                  <a:extLst>
                    <a:ext uri="{9D8B030D-6E8A-4147-A177-3AD203B41FA5}">
                      <a16:colId xmlns:a16="http://schemas.microsoft.com/office/drawing/2014/main" val="17438633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24682374"/>
                    </a:ext>
                  </a:extLst>
                </a:gridCol>
                <a:gridCol w="2691677">
                  <a:extLst>
                    <a:ext uri="{9D8B030D-6E8A-4147-A177-3AD203B41FA5}">
                      <a16:colId xmlns:a16="http://schemas.microsoft.com/office/drawing/2014/main" val="1411950795"/>
                    </a:ext>
                  </a:extLst>
                </a:gridCol>
                <a:gridCol w="1943823">
                  <a:extLst>
                    <a:ext uri="{9D8B030D-6E8A-4147-A177-3AD203B41FA5}">
                      <a16:colId xmlns:a16="http://schemas.microsoft.com/office/drawing/2014/main" val="535152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Адрес (</a:t>
                      </a:r>
                      <a:r>
                        <a:rPr lang="ru-RU" dirty="0" err="1" smtClean="0"/>
                        <a:t>эл.почта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Телефон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884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Груздева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Татьяна Андреевна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РЦ ПМСП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ул. Металлургическая, 102/2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306-50-70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25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Тарасдаров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Артур Владимирович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 развития цифрового здравоохранения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Сельмаш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200-18-32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737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Шарыгин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Алексей Валерьевич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 защиты информации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Сельмаш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+7-863-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201-70-25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071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Баранов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Александр Леонидович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начальник отдела ОСБД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пр.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Сельмаш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7-958-137-18-61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92169"/>
                  </a:ext>
                </a:extLst>
              </a:tr>
            </a:tbl>
          </a:graphicData>
        </a:graphic>
      </p:graphicFrame>
      <p:pic>
        <p:nvPicPr>
          <p:cNvPr id="3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4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951" t="6983" r="14422" b="35823"/>
          <a:stretch/>
        </p:blipFill>
        <p:spPr>
          <a:xfrm>
            <a:off x="285765" y="1286891"/>
            <a:ext cx="11628731" cy="53732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379" y="455894"/>
            <a:ext cx="11566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ГБУ РО «МИАЦ»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4800" dirty="0" smtClean="0"/>
              <a:t>miacrost.ru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66147" y="3352800"/>
            <a:ext cx="2237874" cy="593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846" t="7114" r="14335" b="24577"/>
          <a:stretch/>
        </p:blipFill>
        <p:spPr>
          <a:xfrm>
            <a:off x="173435" y="204717"/>
            <a:ext cx="11754708" cy="646903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3826483" y="5299311"/>
            <a:ext cx="1591678" cy="4887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01492" y="5299311"/>
            <a:ext cx="2471659" cy="7143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60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0124" y="1355558"/>
            <a:ext cx="1076425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ознакомьтесь со всеми методическими материалами, в том числе размещенными в разделе </a:t>
            </a:r>
          </a:p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«Годовой отчет 2023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на страницу регулярно </a:t>
            </a:r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</a:t>
            </a:r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185" y="90743"/>
            <a:ext cx="2183118" cy="99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5427" y="891299"/>
            <a:ext cx="45105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в телеграмм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оперативного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067" y="236014"/>
            <a:ext cx="2168907" cy="9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756" t="20647" r="65859" b="70066"/>
          <a:stretch/>
        </p:blipFill>
        <p:spPr>
          <a:xfrm>
            <a:off x="607083" y="3214365"/>
            <a:ext cx="4019509" cy="1364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4588" t="9085" r="4724" b="7936"/>
          <a:stretch/>
        </p:blipFill>
        <p:spPr>
          <a:xfrm>
            <a:off x="5656521" y="1648046"/>
            <a:ext cx="4253023" cy="389151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069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3645" y="575745"/>
            <a:ext cx="1080851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СДАЧИ ГОДОВОГО </a:t>
            </a:r>
          </a:p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СТАТИСТИЧЕСКОГО ОТЧЕТА ЗА 2024 ГОД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итогах 2024года будет проходить в очно-заочном формате.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всем формам составляется по состоянию на 31 декабря 2024 года.</a:t>
            </a:r>
          </a:p>
          <a:p>
            <a:pPr algn="just"/>
            <a:endParaRPr lang="ru-RU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 для формирования форм годового отчета: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Номенклатура медицинских организаций – Приказ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06.08.2013г. № 529н «Об утверждении номенклатуры медицинских организаций».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коек – Приказ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2012г. №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555н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номенклатуры коечного фонда по профилям медицинской помощи».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Номенклатура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должностей – Приказ Министерства здравоохранения РФ от 02.05.2023г. №205н «Об утверждении номенклатуры должностей медицинских и фармацевтических работников» и приложение к приказу.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Штатное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медицинской организации, структура медицинской организации.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и лицензии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медицинскую деятельность.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Общероссийский классификатор единиц измерения.</a:t>
            </a:r>
          </a:p>
        </p:txBody>
      </p:sp>
      <p:pic>
        <p:nvPicPr>
          <p:cNvPr id="5122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558" y="65640"/>
            <a:ext cx="2238191" cy="10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83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7442" y="800100"/>
            <a:ext cx="10808511" cy="555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Заполнение электронного варианта отчета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ИАС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БАРС-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Мониторинг.Здравоохранения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Корректировка ошибок в соответствии с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контролями.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Прикрепление к формам необходимых пояснительных записок.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Согласование отчетных форм у ГВС.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Уточнение или корректировка форм по комментариям специалистов ГБУ РО «МИАЦ».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Защита отчета по графику (по телефону) в случае отсутствия ошибок; очно (в МИАЦ) в случае большого количества ошибок или позже даты по графику.</a:t>
            </a:r>
          </a:p>
          <a:p>
            <a:pPr algn="just">
              <a:lnSpc>
                <a:spcPct val="125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Отчет подписывается цифровой подписью руководителя МО.</a:t>
            </a:r>
          </a:p>
        </p:txBody>
      </p:sp>
      <p:pic>
        <p:nvPicPr>
          <p:cNvPr id="5122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558" y="65640"/>
            <a:ext cx="2238191" cy="102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26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052" y="2404337"/>
            <a:ext cx="2022108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тчета, проверка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внутриформенных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межформенных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ошибок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339" y="348525"/>
            <a:ext cx="3536759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ГВС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(комментарий-замечание или согласование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«Согласование_2024»)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6037" y="4401739"/>
            <a:ext cx="3531062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МИАЦ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комментарий-замечание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Согласование_2024»)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4976" y="2493524"/>
            <a:ext cx="2321126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тработка комментариев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«Согласование_2024»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Скругленная соединительная линия 11"/>
          <p:cNvCxnSpPr>
            <a:stCxn id="3" idx="0"/>
            <a:endCxn id="4" idx="1"/>
          </p:cNvCxnSpPr>
          <p:nvPr/>
        </p:nvCxnSpPr>
        <p:spPr>
          <a:xfrm rot="5400000" flipH="1" flipV="1">
            <a:off x="1284953" y="1348952"/>
            <a:ext cx="1055538" cy="1055233"/>
          </a:xfrm>
          <a:prstGeom prst="curvedConnector2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3" idx="2"/>
            <a:endCxn id="6" idx="1"/>
          </p:cNvCxnSpPr>
          <p:nvPr/>
        </p:nvCxnSpPr>
        <p:spPr>
          <a:xfrm rot="16200000" flipH="1">
            <a:off x="1270841" y="4326816"/>
            <a:ext cx="1089461" cy="1060931"/>
          </a:xfrm>
          <a:prstGeom prst="curvedConnector2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кругленная соединительная линия 19"/>
          <p:cNvCxnSpPr>
            <a:stCxn id="4" idx="3"/>
            <a:endCxn id="8" idx="0"/>
          </p:cNvCxnSpPr>
          <p:nvPr/>
        </p:nvCxnSpPr>
        <p:spPr>
          <a:xfrm>
            <a:off x="5877098" y="1348799"/>
            <a:ext cx="1258441" cy="1144725"/>
          </a:xfrm>
          <a:prstGeom prst="curvedConnector2">
            <a:avLst/>
          </a:prstGeom>
          <a:ln w="76200">
            <a:solidFill>
              <a:schemeClr val="accent6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6" idx="3"/>
            <a:endCxn id="8" idx="2"/>
          </p:cNvCxnSpPr>
          <p:nvPr/>
        </p:nvCxnSpPr>
        <p:spPr>
          <a:xfrm flipV="1">
            <a:off x="5877099" y="4401739"/>
            <a:ext cx="1258440" cy="1000274"/>
          </a:xfrm>
          <a:prstGeom prst="curvedConnector2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Валера\Downloads\ЛоГо МИАЦ ст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743" y="184007"/>
            <a:ext cx="2040204" cy="92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971" y="2535089"/>
            <a:ext cx="36890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ВЗАИМОДЕСТВИЯ ПРИ ФОРМИРОВАНИИ И ЗАЩИТЕ </a:t>
            </a:r>
          </a:p>
          <a:p>
            <a:pPr algn="ctr"/>
            <a:r>
              <a:rPr lang="ru-RU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 ГОДОВОГО ОТЧЕТА</a:t>
            </a:r>
            <a:endParaRPr lang="ru-RU" sz="2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281595" y="2493523"/>
            <a:ext cx="2321126" cy="19082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СОГЛАСОВАНИЯ ПО ВСЕМ ФОРМАМ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1003747" y="3704640"/>
            <a:ext cx="598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B050"/>
                </a:solidFill>
                <a:sym typeface="Wingdings 2" panose="05020102010507070707" pitchFamily="18" charset="2"/>
              </a:rPr>
              <a:t>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8344101" y="3447630"/>
            <a:ext cx="887616" cy="2570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848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1542</TotalTime>
  <Words>1011</Words>
  <Application>Microsoft Office PowerPoint</Application>
  <PresentationFormat>Широкоэкранный</PresentationFormat>
  <Paragraphs>191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Хохлова Надежда Николаевна</dc:creator>
  <cp:lastModifiedBy>administrator</cp:lastModifiedBy>
  <cp:revision>132</cp:revision>
  <dcterms:created xsi:type="dcterms:W3CDTF">2023-11-27T13:25:32Z</dcterms:created>
  <dcterms:modified xsi:type="dcterms:W3CDTF">2024-12-05T13:44:21Z</dcterms:modified>
</cp:coreProperties>
</file>