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674" r:id="rId1"/>
  </p:sldMasterIdLst>
  <p:notesMasterIdLst>
    <p:notesMasterId r:id="rId77"/>
  </p:notesMasterIdLst>
  <p:handoutMasterIdLst>
    <p:handoutMasterId r:id="rId78"/>
  </p:handoutMasterIdLst>
  <p:sldIdLst>
    <p:sldId id="752" r:id="rId2"/>
    <p:sldId id="753" r:id="rId3"/>
    <p:sldId id="754" r:id="rId4"/>
    <p:sldId id="755" r:id="rId5"/>
    <p:sldId id="756" r:id="rId6"/>
    <p:sldId id="757" r:id="rId7"/>
    <p:sldId id="758" r:id="rId8"/>
    <p:sldId id="748" r:id="rId9"/>
    <p:sldId id="710" r:id="rId10"/>
    <p:sldId id="730" r:id="rId11"/>
    <p:sldId id="731" r:id="rId12"/>
    <p:sldId id="734" r:id="rId13"/>
    <p:sldId id="733" r:id="rId14"/>
    <p:sldId id="735" r:id="rId15"/>
    <p:sldId id="741" r:id="rId16"/>
    <p:sldId id="736" r:id="rId17"/>
    <p:sldId id="739" r:id="rId18"/>
    <p:sldId id="744" r:id="rId19"/>
    <p:sldId id="759" r:id="rId20"/>
    <p:sldId id="745" r:id="rId21"/>
    <p:sldId id="743" r:id="rId22"/>
    <p:sldId id="738" r:id="rId23"/>
    <p:sldId id="749" r:id="rId24"/>
    <p:sldId id="750" r:id="rId25"/>
    <p:sldId id="751" r:id="rId26"/>
    <p:sldId id="761" r:id="rId27"/>
    <p:sldId id="762" r:id="rId28"/>
    <p:sldId id="763" r:id="rId29"/>
    <p:sldId id="764" r:id="rId30"/>
    <p:sldId id="787" r:id="rId31"/>
    <p:sldId id="765" r:id="rId32"/>
    <p:sldId id="785" r:id="rId33"/>
    <p:sldId id="786" r:id="rId34"/>
    <p:sldId id="789" r:id="rId35"/>
    <p:sldId id="788" r:id="rId36"/>
    <p:sldId id="790" r:id="rId37"/>
    <p:sldId id="791" r:id="rId38"/>
    <p:sldId id="795" r:id="rId39"/>
    <p:sldId id="794" r:id="rId40"/>
    <p:sldId id="793" r:id="rId41"/>
    <p:sldId id="796" r:id="rId42"/>
    <p:sldId id="797" r:id="rId43"/>
    <p:sldId id="792" r:id="rId44"/>
    <p:sldId id="798" r:id="rId45"/>
    <p:sldId id="799" r:id="rId46"/>
    <p:sldId id="800" r:id="rId47"/>
    <p:sldId id="801" r:id="rId48"/>
    <p:sldId id="809" r:id="rId49"/>
    <p:sldId id="812" r:id="rId50"/>
    <p:sldId id="810" r:id="rId51"/>
    <p:sldId id="767" r:id="rId52"/>
    <p:sldId id="804" r:id="rId53"/>
    <p:sldId id="803" r:id="rId54"/>
    <p:sldId id="806" r:id="rId55"/>
    <p:sldId id="807" r:id="rId56"/>
    <p:sldId id="808" r:id="rId57"/>
    <p:sldId id="813" r:id="rId58"/>
    <p:sldId id="777" r:id="rId59"/>
    <p:sldId id="779" r:id="rId60"/>
    <p:sldId id="778" r:id="rId61"/>
    <p:sldId id="780" r:id="rId62"/>
    <p:sldId id="781" r:id="rId63"/>
    <p:sldId id="782" r:id="rId64"/>
    <p:sldId id="814" r:id="rId65"/>
    <p:sldId id="815" r:id="rId66"/>
    <p:sldId id="817" r:id="rId67"/>
    <p:sldId id="816" r:id="rId68"/>
    <p:sldId id="818" r:id="rId69"/>
    <p:sldId id="783" r:id="rId70"/>
    <p:sldId id="819" r:id="rId71"/>
    <p:sldId id="820" r:id="rId72"/>
    <p:sldId id="821" r:id="rId73"/>
    <p:sldId id="822" r:id="rId74"/>
    <p:sldId id="823" r:id="rId75"/>
    <p:sldId id="657" r:id="rId76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D388A79-E58A-4D5B-B1FC-37E45396C736}">
          <p14:sldIdLst>
            <p14:sldId id="752"/>
            <p14:sldId id="753"/>
            <p14:sldId id="754"/>
            <p14:sldId id="755"/>
            <p14:sldId id="756"/>
            <p14:sldId id="757"/>
            <p14:sldId id="758"/>
            <p14:sldId id="748"/>
            <p14:sldId id="710"/>
            <p14:sldId id="730"/>
            <p14:sldId id="731"/>
            <p14:sldId id="734"/>
            <p14:sldId id="733"/>
            <p14:sldId id="735"/>
            <p14:sldId id="741"/>
            <p14:sldId id="736"/>
            <p14:sldId id="739"/>
            <p14:sldId id="744"/>
            <p14:sldId id="759"/>
            <p14:sldId id="745"/>
            <p14:sldId id="743"/>
            <p14:sldId id="738"/>
            <p14:sldId id="749"/>
            <p14:sldId id="750"/>
            <p14:sldId id="751"/>
            <p14:sldId id="761"/>
            <p14:sldId id="762"/>
            <p14:sldId id="763"/>
            <p14:sldId id="764"/>
            <p14:sldId id="787"/>
            <p14:sldId id="765"/>
            <p14:sldId id="785"/>
            <p14:sldId id="786"/>
            <p14:sldId id="789"/>
            <p14:sldId id="788"/>
            <p14:sldId id="790"/>
            <p14:sldId id="791"/>
            <p14:sldId id="795"/>
            <p14:sldId id="794"/>
            <p14:sldId id="793"/>
            <p14:sldId id="796"/>
            <p14:sldId id="797"/>
            <p14:sldId id="792"/>
            <p14:sldId id="798"/>
            <p14:sldId id="799"/>
            <p14:sldId id="800"/>
            <p14:sldId id="801"/>
            <p14:sldId id="809"/>
            <p14:sldId id="812"/>
            <p14:sldId id="810"/>
            <p14:sldId id="767"/>
            <p14:sldId id="804"/>
            <p14:sldId id="803"/>
            <p14:sldId id="806"/>
            <p14:sldId id="807"/>
            <p14:sldId id="808"/>
            <p14:sldId id="813"/>
            <p14:sldId id="777"/>
            <p14:sldId id="779"/>
            <p14:sldId id="778"/>
            <p14:sldId id="780"/>
            <p14:sldId id="781"/>
            <p14:sldId id="782"/>
            <p14:sldId id="814"/>
            <p14:sldId id="815"/>
            <p14:sldId id="817"/>
            <p14:sldId id="816"/>
            <p14:sldId id="818"/>
            <p14:sldId id="783"/>
            <p14:sldId id="819"/>
            <p14:sldId id="820"/>
            <p14:sldId id="821"/>
            <p14:sldId id="822"/>
            <p14:sldId id="823"/>
            <p14:sldId id="6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А. Шелепова" initials="ЕАШ" lastIdx="0" clrIdx="0"/>
  <p:cmAuthor id="2" name="Коробова Елена Анатольевна" initials="КЕА" lastIdx="1" clrIdx="1">
    <p:extLst>
      <p:ext uri="{19B8F6BF-5375-455C-9EA6-DF929625EA0E}">
        <p15:presenceInfo xmlns:p15="http://schemas.microsoft.com/office/powerpoint/2012/main" userId="Коробова Елена Анатольевна" providerId="None"/>
      </p:ext>
    </p:extLst>
  </p:cmAuthor>
  <p:cmAuthor id="3" name="Nikolay Boyushenko" initials="NB" lastIdx="1" clrIdx="2">
    <p:extLst>
      <p:ext uri="{19B8F6BF-5375-455C-9EA6-DF929625EA0E}">
        <p15:presenceInfo xmlns:p15="http://schemas.microsoft.com/office/powerpoint/2012/main" userId="Nikolay Boyushen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84A9A"/>
    <a:srgbClr val="8A1869"/>
    <a:srgbClr val="426997"/>
    <a:srgbClr val="CC6600"/>
    <a:srgbClr val="FF9900"/>
    <a:srgbClr val="008000"/>
    <a:srgbClr val="4F81BD"/>
    <a:srgbClr val="B9E1F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5097" autoAdjust="0"/>
  </p:normalViewPr>
  <p:slideViewPr>
    <p:cSldViewPr snapToObjects="1">
      <p:cViewPr varScale="1">
        <p:scale>
          <a:sx n="115" d="100"/>
          <a:sy n="115" d="100"/>
        </p:scale>
        <p:origin x="1674" y="108"/>
      </p:cViewPr>
      <p:guideLst>
        <p:guide orient="horz" pos="2568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1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6" tIns="45563" rIns="91126" bIns="4556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6" tIns="45563" rIns="91126" bIns="4556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427E5-7F4F-4233-9E86-2527C35996D5}" type="datetimeFigureOut">
              <a:rPr lang="ru-RU" altLang="ru-RU"/>
              <a:pPr>
                <a:defRPr/>
              </a:pPr>
              <a:t>10.12.2024</a:t>
            </a:fld>
            <a:endParaRPr lang="ru-RU" alt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282"/>
            <a:ext cx="2946400" cy="495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6" tIns="45563" rIns="91126" bIns="4556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282"/>
            <a:ext cx="2946400" cy="495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126" tIns="45563" rIns="91126" bIns="455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5163BE-9A36-4D27-8870-6831D79FA0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388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80"/>
          </a:xfrm>
          <a:prstGeom prst="rect">
            <a:avLst/>
          </a:prstGeom>
        </p:spPr>
        <p:txBody>
          <a:bodyPr vert="horz" wrap="square" lIns="91126" tIns="45563" rIns="91126" bIns="4556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80"/>
          </a:xfrm>
          <a:prstGeom prst="rect">
            <a:avLst/>
          </a:prstGeom>
        </p:spPr>
        <p:txBody>
          <a:bodyPr vert="horz" lIns="91126" tIns="45563" rIns="91126" bIns="4556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49F6B1-9090-4137-9CF5-F9DC7F4821B0}" type="datetimeFigureOut">
              <a:rPr lang="ru-RU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6" tIns="45563" rIns="91126" bIns="4556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818"/>
            <a:ext cx="5438775" cy="4442539"/>
          </a:xfrm>
          <a:prstGeom prst="rect">
            <a:avLst/>
          </a:prstGeom>
        </p:spPr>
        <p:txBody>
          <a:bodyPr vert="horz" lIns="91126" tIns="45563" rIns="91126" bIns="45563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282"/>
            <a:ext cx="2946400" cy="495380"/>
          </a:xfrm>
          <a:prstGeom prst="rect">
            <a:avLst/>
          </a:prstGeom>
        </p:spPr>
        <p:txBody>
          <a:bodyPr vert="horz" wrap="square" lIns="91126" tIns="45563" rIns="91126" bIns="4556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282"/>
            <a:ext cx="2946400" cy="495380"/>
          </a:xfrm>
          <a:prstGeom prst="rect">
            <a:avLst/>
          </a:prstGeom>
        </p:spPr>
        <p:txBody>
          <a:bodyPr vert="horz" wrap="square" lIns="91126" tIns="45563" rIns="91126" bIns="455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A5C2445-E14B-4FEE-BF6A-E5BAD03746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338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04425B-5534-42EF-AA28-C821A71A2BAF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361F86B8-9EDB-4E97-8C43-8253D853539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327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24831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93017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29245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03252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2298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F68373-58CF-497D-9E9E-E6A40CD67BD7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061FC-B8CE-4C7A-A30A-56CA9087E6F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84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6EC08-7445-4209-A925-ADFB3362F425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7C2BA-FB8B-4685-8608-F70630376C4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704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ADE3-3EEF-4D40-A18E-0C98D2E909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99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358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D7EB08-6F85-44E9-B5A0-3862B5A51C87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84EFC-BB70-4CBF-B9EA-5B1964E241B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727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ADA5C2-88C4-48CB-839F-C98081875B8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7FA9FFAA-0A0A-4E25-9FC7-4C28F4642F9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435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7261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657237-0AA3-49B5-9205-89BB6A13CEDB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0418B84E-6545-4C58-B090-BC4C74866D9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15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6BD1D0-5881-4095-A9DD-4BA98D516AEE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CF34B-BC21-4BE7-8D61-B83EB59191A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14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098282-DB10-4905-9B8D-5029D4E6B926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B1D2C-4F19-456F-99D5-2C2264F2A1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485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2EA27-1FBF-43DD-B505-306A13B68638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93372-B4EC-45F6-A198-08265E21096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252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8658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C3ED91-4089-43E8-9136-8CA538EB13E0}" type="datetime1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813B4837-6CE5-427B-98C3-4AC7D8764E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92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  <p:sldLayoutId id="2147484687" r:id="rId13"/>
    <p:sldLayoutId id="2147484688" r:id="rId14"/>
    <p:sldLayoutId id="2147484689" r:id="rId15"/>
    <p:sldLayoutId id="2147484690" r:id="rId16"/>
    <p:sldLayoutId id="2147484691" r:id="rId17"/>
    <p:sldLayoutId id="214748469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9225" y="333375"/>
            <a:ext cx="5184775" cy="1150938"/>
          </a:xfrm>
          <a:solidFill>
            <a:schemeClr val="bg1"/>
          </a:solidFill>
        </p:spPr>
        <p:txBody>
          <a:bodyPr lIns="95782" tIns="47891" rIns="95782" bIns="47891" rtlCol="0">
            <a:normAutofit fontScale="92500" lnSpcReduction="20000"/>
          </a:bodyPr>
          <a:lstStyle/>
          <a:p>
            <a:pPr marL="0" indent="0" defTabSz="957263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solidFill>
                  <a:srgbClr val="7F7F7F"/>
                </a:solidFill>
                <a:latin typeface="Helios"/>
              </a:rPr>
              <a:t>МИНИСТЕРСТВО ЗДРАВООХРАНЕНИЯ РОССИЙСКОЙ ФЕДЕРАЦИИ</a:t>
            </a: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-2382" y="2176143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2E7E8B-3137-46F5-A997-0F9143E6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2" y="18746"/>
            <a:ext cx="9144000" cy="2163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96FC3-4479-4F2A-9D83-87303350B075}"/>
              </a:ext>
            </a:extLst>
          </p:cNvPr>
          <p:cNvSpPr txBox="1"/>
          <p:nvPr/>
        </p:nvSpPr>
        <p:spPr>
          <a:xfrm>
            <a:off x="1691680" y="3429000"/>
            <a:ext cx="70567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Helios"/>
              </a:rPr>
              <a:t>ИЗМЕНЕНИЯ, ВНОСИМЫЕ В ДЕЙСТВУЮЩИЕ ФОРМЫ ФЕДЕРАЛЬНОГО И ОТРАСЛЕВОГО СТАТИСТИЧЕСКОГО  НАБЛЮДЕНИЯ В 2024 ГОДУ</a:t>
            </a:r>
          </a:p>
        </p:txBody>
      </p:sp>
    </p:spTree>
    <p:extLst>
      <p:ext uri="{BB962C8B-B14F-4D97-AF65-F5344CB8AC3E}">
        <p14:creationId xmlns:p14="http://schemas.microsoft.com/office/powerpoint/2010/main" val="217259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51116" y="758772"/>
            <a:ext cx="8641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</a:t>
            </a:r>
          </a:p>
          <a:p>
            <a:pPr algn="ctr"/>
            <a:r>
              <a:rPr lang="ru-RU" sz="2000" b="1" dirty="0"/>
              <a:t>В таблицы 1000, 2000, 2500, 3000, 4000, 4500, 4600 добавлены новые строки (выделены зеленым цветом)</a:t>
            </a:r>
          </a:p>
          <a:p>
            <a:pPr algn="ctr"/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190F2F-F52B-42C7-87A3-7FD1EF13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88569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7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году: добавлены новые строки (выделены зеленым цветом)</a:t>
            </a:r>
          </a:p>
          <a:p>
            <a:pPr algn="ctr"/>
            <a:r>
              <a:rPr lang="ru-RU" sz="2400" b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4D7EE8-B088-4C52-BEAE-D005406E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83" y="1628660"/>
            <a:ext cx="8856984" cy="50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2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добавлены новые строки (выделены зеленым цветом)</a:t>
            </a:r>
          </a:p>
          <a:p>
            <a:pPr algn="ctr"/>
            <a:r>
              <a:rPr lang="ru-RU" sz="2400" b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0E17CC-0BDF-4462-B197-6D7F70DC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9" y="2062498"/>
            <a:ext cx="8784977" cy="4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добавлены новые строки (выделены зеленым цветом).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354BFF-FF40-4FD2-B13C-B0691EE0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23" y="1667709"/>
            <a:ext cx="8803573" cy="47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0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</a:t>
            </a:r>
          </a:p>
          <a:p>
            <a:pPr algn="ctr"/>
            <a:r>
              <a:rPr lang="ru-RU" sz="2400" b="1" dirty="0"/>
              <a:t>В таблицы 4001, 4501 добавлены новые графы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0D960B-5F1E-4C88-A455-C4FC83D0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8" y="1725407"/>
            <a:ext cx="8803574" cy="2717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8BCB8C-44AC-4293-801A-C3A410A093F4}"/>
              </a:ext>
            </a:extLst>
          </p:cNvPr>
          <p:cNvSpPr txBox="1"/>
          <p:nvPr/>
        </p:nvSpPr>
        <p:spPr>
          <a:xfrm>
            <a:off x="899592" y="5517232"/>
            <a:ext cx="8108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В таблицы 4001, 4501 добавлена новая справочная строка – из таб. 4000, 4500 с переносом данных из строки 1</a:t>
            </a:r>
          </a:p>
        </p:txBody>
      </p:sp>
    </p:spTree>
    <p:extLst>
      <p:ext uri="{BB962C8B-B14F-4D97-AF65-F5344CB8AC3E}">
        <p14:creationId xmlns:p14="http://schemas.microsoft.com/office/powerpoint/2010/main" val="2229824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</a:t>
            </a:r>
          </a:p>
          <a:p>
            <a:pPr algn="ctr"/>
            <a:r>
              <a:rPr lang="ru-RU" sz="2400" b="1" dirty="0"/>
              <a:t>В таблицы 4001, 4501 добавлены новые графы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E72BD-87FB-47F7-B581-B4E6B128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89769"/>
            <a:ext cx="8964488" cy="52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6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году: таблица 3002_1 удалена, а таблица 3002 преобразована. </a:t>
            </a:r>
          </a:p>
          <a:p>
            <a:pPr algn="ctr"/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DFFFE-9337-4B34-9FB2-CAB22342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5921"/>
            <a:ext cx="9144000" cy="22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86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(1006)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(и 2006, и 2506)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измерения – человек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Число детей (физических лиц) с сахарным диабетом 1 типа, состоявших под диспансерным наблюдением в отчетном периоде (из гр. 8 строки 5.2.3), обеспечено системами непрерывного мониторинга глюкозы крови 1 ________.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(1007)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(и 2007, и 2507)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измерения 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– человек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Число детей (физических лиц) с сахарным диабетом 1 или 2 типа, состоявших под диспансерным наблюдением в отчетном периоде (из гр. 8 строк 5.2.3 и 5.2.4), которым однократно или более раз проводилось измерение </a:t>
            </a:r>
            <a:r>
              <a:rPr lang="ru-RU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гликированного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гемоглобина с помощью лабораторных методов в отчетном периоде 1 ________ и по результатам последнего исследования в отчетном году, уровень </a:t>
            </a:r>
            <a:r>
              <a:rPr lang="ru-RU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гликированного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гемоглобина составил не более 7,0% (из гр. 1) 2 ________.</a:t>
            </a:r>
          </a:p>
          <a:p>
            <a:pPr marL="0" indent="0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Таблицы 1007, 1009, 2007, 2009, 3007, 3009, 4007, 4009, должны коррелировать с оперативной отчетной формой «Мониторинг сахарного диабета», в таб. 2507 и 2509, 3007 и 3009 добавлены справочные строки с переносом данных из оперативной отчетности.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5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7D497-D0C8-4894-BA71-57FDCA032445}"/>
              </a:ext>
            </a:extLst>
          </p:cNvPr>
          <p:cNvSpPr txBox="1"/>
          <p:nvPr/>
        </p:nvSpPr>
        <p:spPr>
          <a:xfrm>
            <a:off x="251116" y="1395350"/>
            <a:ext cx="87853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(1009)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(и 2009, и 2509)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измерения – человек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Число детей (физических лиц) с сахарным диабетом 1 или 2 типа, состоявших под диспансерным наблюдением в отчетном периоде (из гр. 8 строк 5.2.3 и 5.2.4), которым в полном объеме оказаны медицинские услуги в рамках диспансерного наблюдения в созданных и оснащенных в ходе федерального проекта региональных медицинских организациях и других медицинских организациях, осуществляющих диспансерное наблюдение 1 ________.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48499-EBB1-4C32-A15B-CE00030DC31D}"/>
              </a:ext>
            </a:extLst>
          </p:cNvPr>
          <p:cNvSpPr txBox="1"/>
          <p:nvPr/>
        </p:nvSpPr>
        <p:spPr>
          <a:xfrm>
            <a:off x="161117" y="3718679"/>
            <a:ext cx="87853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tabLst>
                <a:tab pos="6661150" algn="l"/>
                <a:tab pos="6931025" algn="l"/>
                <a:tab pos="7471410" algn="l"/>
              </a:tabLst>
            </a:pPr>
            <a:r>
              <a:rPr lang="ru-RU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(3008)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(и 4008, и 4508)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измерения – человек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>
              <a:tabLst>
                <a:tab pos="6661150" algn="l"/>
                <a:tab pos="6931025" algn="l"/>
                <a:tab pos="747141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измерения – человек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>
              <a:tabLst>
                <a:tab pos="6661150" algn="l"/>
                <a:tab pos="6931025" algn="l"/>
              </a:tabLst>
            </a:pP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Число физических лиц в отчетном периоде с сахарным диабетом 1 или 2 типа с диагностированными осложнениями сахарного диабета в виде диабетической ретинопатии и/или хронической болезни почек 1 _______, из них с диагностированными осложнениями сахарного диабета в виде слепоты и/или хронической болезни почек 5 стадии</a:t>
            </a:r>
            <a:b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(из гр. 1) 2_______.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>
              <a:tabLst>
                <a:tab pos="6661150" algn="l"/>
                <a:tab pos="6931025" algn="l"/>
              </a:tabLst>
            </a:pPr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47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Форма ФСН №12. Новое в 2024 году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FA229-0D44-4587-8CCB-F1C739E6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0" y="1440946"/>
            <a:ext cx="8641768" cy="40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333375"/>
            <a:ext cx="8964489" cy="1150938"/>
          </a:xfrm>
          <a:solidFill>
            <a:schemeClr val="bg1"/>
          </a:solidFill>
        </p:spPr>
        <p:txBody>
          <a:bodyPr lIns="95782" tIns="47891" rIns="95782" bIns="47891" rtlCol="0"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ИЗМЕНЕНИЯ, ВНОСИМЫЕ В ДЕЙСТВУЮЩИЕ ФОРМЫ ФЕДЕРАЛЬНОГО И ОТРАСЛЕВОГО СТАТИСТИЧЕСКОГО  НАБЛЮДЕНИЯ В 2024 ГОДУ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323529" y="1412776"/>
            <a:ext cx="856895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№7 «Сведения о злокачественных новообразованиях»</a:t>
            </a:r>
          </a:p>
          <a:p>
            <a:pPr algn="ctr"/>
            <a:r>
              <a:rPr lang="ru-RU" sz="2200" b="1" dirty="0"/>
              <a:t>№ 11 «Сведения о заболеваниях наркологическими расстройствами»</a:t>
            </a:r>
          </a:p>
          <a:p>
            <a:pPr algn="ctr"/>
            <a:r>
              <a:rPr lang="ru-RU" sz="2200" b="1" dirty="0"/>
              <a:t>№ 12 «Сведения о числе заболеваний, зарегистрированных  у пациентов, проживающих в районе обслуживания медицинской организации»</a:t>
            </a:r>
          </a:p>
          <a:p>
            <a:pPr algn="ctr"/>
            <a:r>
              <a:rPr lang="ru-RU" sz="2200" b="1" dirty="0"/>
              <a:t>№ 57 «</a:t>
            </a:r>
            <a:r>
              <a:rPr lang="ru-RU" sz="2200" b="1" dirty="0">
                <a:cs typeface="Arial" pitchFamily="34" charset="0"/>
              </a:rPr>
              <a:t>Сведения о травмах, отравлениях и некоторых других последствиях воздействия внешних причин»</a:t>
            </a:r>
          </a:p>
          <a:p>
            <a:pPr algn="ctr"/>
            <a:r>
              <a:rPr lang="ru-RU" sz="2200" b="1" dirty="0"/>
              <a:t>№ 42  «Сводный отчет врача судебно-медицинского эксперта, бюро судебно-медицинской экспертизы»</a:t>
            </a:r>
          </a:p>
          <a:p>
            <a:pPr algn="ctr"/>
            <a:r>
              <a:rPr lang="ru-RU" sz="2200" b="1" dirty="0"/>
              <a:t>№ 32 «Сведения о медицинской помощи беременным, роженицам и родильницам»</a:t>
            </a:r>
          </a:p>
          <a:p>
            <a:pPr algn="ctr"/>
            <a:r>
              <a:rPr lang="ru-RU" sz="2200" b="1" dirty="0"/>
              <a:t>№ 30 «Сведения о медицинской организации» </a:t>
            </a:r>
          </a:p>
          <a:p>
            <a:pPr algn="l"/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64861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758772"/>
            <a:ext cx="8641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Форма ФСН №12. Новое в 2024 году: новая таблица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6853E-FB6F-4B17-8763-6CF019E5B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1" t="23318" r="14795" b="5499"/>
          <a:stretch/>
        </p:blipFill>
        <p:spPr>
          <a:xfrm>
            <a:off x="154364" y="1328212"/>
            <a:ext cx="8882131" cy="55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1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32923" y="680311"/>
            <a:ext cx="8641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Форма ФСН №12. Новое в 2024 году: </a:t>
            </a:r>
          </a:p>
          <a:p>
            <a:pPr algn="ctr"/>
            <a:r>
              <a:rPr lang="ru-RU" sz="2000" b="1" dirty="0"/>
              <a:t>таблица 2200, продолжение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FD8F6B-D952-4FE0-9CD7-5C70A8241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5" t="27765" r="13868" b="21835"/>
          <a:stretch/>
        </p:blipFill>
        <p:spPr>
          <a:xfrm>
            <a:off x="188845" y="2261110"/>
            <a:ext cx="8955155" cy="41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47867" y="836712"/>
            <a:ext cx="8545017" cy="54102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endParaRPr lang="ru-RU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E0DC6-9A1A-43B5-AC7E-55CF1FC458A8}"/>
              </a:ext>
            </a:extLst>
          </p:cNvPr>
          <p:cNvSpPr txBox="1"/>
          <p:nvPr/>
        </p:nvSpPr>
        <p:spPr>
          <a:xfrm>
            <a:off x="251116" y="758772"/>
            <a:ext cx="8641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Форма ФСН №12. Новое в 2024 году: добавлена таблица 3517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4A604A-74A9-44ED-AE65-EA954AF6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A4057C-D899-4F19-8589-234EC15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16" y="1236822"/>
            <a:ext cx="878538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9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2B12181-5395-4A37-AFD3-ABCA2B1B4702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6A1C6E-0522-47E4-8DD1-DE18182E4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648"/>
            <a:ext cx="9144000" cy="6264696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ФОРМА ФЕДЕРАЛЬНОГО  СТАТИСТИЧЕСКОГО НАБЛЮДЕНИЯ № 42</a:t>
            </a: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«СВОДНЫЙ ОТЧЕТ</a:t>
            </a: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ВРАЧА СУДЕБНО-МЕДИЦИНСКОГО ЭКСПЕРТА,</a:t>
            </a: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БЮРО СУДЕБНО-МЕДИЦИНСКОЙ ЭКСПЕРТИЗЫ»</a:t>
            </a:r>
          </a:p>
          <a:p>
            <a:pPr algn="ctr" defTabSz="957263"/>
            <a:endParaRPr lang="ru-RU" sz="2800" b="1" dirty="0">
              <a:solidFill>
                <a:srgbClr val="FFFFFF"/>
              </a:solidFill>
            </a:endParaRP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Форма изменилась радикально! Изменились нумерация и формат таблиц, таблицы 0200 (кадры) и 1000 (вскрытия) полностью заменены.</a:t>
            </a:r>
          </a:p>
          <a:p>
            <a:pPr algn="ctr" defTabSz="957263"/>
            <a:r>
              <a:rPr lang="ru-RU" sz="2800" b="1" dirty="0">
                <a:solidFill>
                  <a:srgbClr val="FFFFFF"/>
                </a:solidFill>
              </a:rPr>
              <a:t>Для повышения достоверности заполнения и облегчения </a:t>
            </a:r>
            <a:r>
              <a:rPr lang="ru-RU" sz="2800" b="1" dirty="0" err="1">
                <a:solidFill>
                  <a:srgbClr val="FFFFFF"/>
                </a:solidFill>
              </a:rPr>
              <a:t>межформенного</a:t>
            </a:r>
            <a:r>
              <a:rPr lang="ru-RU" sz="2800" b="1" dirty="0">
                <a:solidFill>
                  <a:srgbClr val="FFFFFF"/>
                </a:solidFill>
              </a:rPr>
              <a:t> контроля в форму добавлены справочные графы с переносом данных из форм 30_1 и 57.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50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2B12181-5395-4A37-AFD3-ABCA2B1B4702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 defTabSz="957263">
              <a:buNone/>
            </a:pPr>
            <a:r>
              <a:rPr lang="ru-RU" sz="2800" b="1" dirty="0">
                <a:solidFill>
                  <a:schemeClr val="tx1"/>
                </a:solidFill>
              </a:rPr>
              <a:t>ФОРМА ФЕДЕРАЛЬНОГО  СТАТИСТИЧЕСКОГО НАБЛЮДЕНИЯ № 57</a:t>
            </a:r>
          </a:p>
          <a:p>
            <a:pPr algn="ctr" defTabSz="957263"/>
            <a:endParaRPr lang="ru-RU" sz="2800" b="1" dirty="0">
              <a:solidFill>
                <a:schemeClr val="tx1"/>
              </a:solidFill>
            </a:endParaRPr>
          </a:p>
          <a:p>
            <a:pPr marL="0" indent="0" algn="ctr" defTabSz="957263">
              <a:buNone/>
            </a:pPr>
            <a:r>
              <a:rPr lang="ru-RU" sz="2800" b="1" dirty="0">
                <a:solidFill>
                  <a:schemeClr val="tx1"/>
                </a:solidFill>
              </a:rPr>
              <a:t>«СВЕДЕНИЯ О ТРАВМАХ, ОТРАВЛЕНИЯХ И НЕКОТОРЫХ ДРУГИХ ПОСЛЕДСТВИЯХ  </a:t>
            </a:r>
          </a:p>
          <a:p>
            <a:pPr marL="0" indent="0" algn="ctr" defTabSz="957263">
              <a:buNone/>
            </a:pPr>
            <a:r>
              <a:rPr lang="ru-RU" sz="2800" b="1" dirty="0">
                <a:solidFill>
                  <a:schemeClr val="tx1"/>
                </a:solidFill>
              </a:rPr>
              <a:t>ВОЗДЕЙСТВИЯ ВНЕШНИХ ПРИЧИН»</a:t>
            </a:r>
          </a:p>
          <a:p>
            <a:pPr algn="ctr" defTabSz="957263"/>
            <a:endParaRPr lang="ru-RU" sz="2800" b="1" dirty="0">
              <a:solidFill>
                <a:schemeClr val="tx1"/>
              </a:solidFill>
            </a:endParaRPr>
          </a:p>
          <a:p>
            <a:pPr marL="0" indent="0" algn="ctr" defTabSz="957263">
              <a:buNone/>
            </a:pPr>
            <a:r>
              <a:rPr lang="ru-RU" sz="2800" b="1" dirty="0">
                <a:solidFill>
                  <a:schemeClr val="tx1"/>
                </a:solidFill>
              </a:rPr>
              <a:t>В форму внесены существенные изменения: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таблицы  1000, 2000 и 3000</a:t>
            </a:r>
          </a:p>
          <a:p>
            <a:pPr marL="0" indent="0" algn="ctr" defTabSz="957263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174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>
            <a:extLst>
              <a:ext uri="{FF2B5EF4-FFF2-40B4-BE49-F238E27FC236}">
                <a16:creationId xmlns:a16="http://schemas.microsoft.com/office/drawing/2014/main" id="{89BD0761-AD7D-43CB-9548-694EF4CB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5888"/>
            <a:ext cx="8964488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8865B9-5E07-45E0-BBC3-E51F36DD7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3318" r="17574" b="11459"/>
          <a:stretch/>
        </p:blipFill>
        <p:spPr>
          <a:xfrm>
            <a:off x="179512" y="893782"/>
            <a:ext cx="8964488" cy="58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0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>
            <a:extLst>
              <a:ext uri="{FF2B5EF4-FFF2-40B4-BE49-F238E27FC236}">
                <a16:creationId xmlns:a16="http://schemas.microsoft.com/office/drawing/2014/main" id="{89BD0761-AD7D-43CB-9548-694EF4CB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5888"/>
            <a:ext cx="8964488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A23AD-4E4C-4562-B7F6-018AE2460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4800" r="17574" b="11459"/>
          <a:stretch/>
        </p:blipFill>
        <p:spPr>
          <a:xfrm>
            <a:off x="179512" y="836712"/>
            <a:ext cx="8964488" cy="59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03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>
            <a:extLst>
              <a:ext uri="{FF2B5EF4-FFF2-40B4-BE49-F238E27FC236}">
                <a16:creationId xmlns:a16="http://schemas.microsoft.com/office/drawing/2014/main" id="{89BD0761-AD7D-43CB-9548-694EF4CB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5888"/>
            <a:ext cx="8964488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D5E39-E995-4F73-AA48-4768343D9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3317" r="17574" b="14425"/>
          <a:stretch/>
        </p:blipFill>
        <p:spPr>
          <a:xfrm>
            <a:off x="179512" y="836712"/>
            <a:ext cx="885698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9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>
            <a:extLst>
              <a:ext uri="{FF2B5EF4-FFF2-40B4-BE49-F238E27FC236}">
                <a16:creationId xmlns:a16="http://schemas.microsoft.com/office/drawing/2014/main" id="{89BD0761-AD7D-43CB-9548-694EF4CB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5888"/>
            <a:ext cx="8964488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F2F70-C651-4DBE-8F18-47B876ACB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29247" r="18500" b="7013"/>
          <a:stretch/>
        </p:blipFill>
        <p:spPr>
          <a:xfrm>
            <a:off x="179512" y="765174"/>
            <a:ext cx="8856984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481D48-121E-443D-AC1D-2CF25B8B51F8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457200" y="457200"/>
            <a:ext cx="8229600" cy="138762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marL="0" indent="0" algn="ctr" defTabSz="957263">
              <a:buNone/>
            </a:pPr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30</a:t>
            </a:r>
          </a:p>
          <a:p>
            <a:pPr marL="0" indent="0" algn="ctr" defTabSz="957263">
              <a:buNone/>
            </a:pPr>
            <a:r>
              <a:rPr lang="ru-RU" sz="2400" b="1" dirty="0">
                <a:solidFill>
                  <a:srgbClr val="FFFFFF"/>
                </a:solidFill>
              </a:rPr>
              <a:t>«СВЕДЕНИЯ </a:t>
            </a:r>
            <a:r>
              <a:rPr lang="en-US" sz="2400" b="1" dirty="0" err="1">
                <a:solidFill>
                  <a:schemeClr val="bg1"/>
                </a:solidFill>
              </a:rPr>
              <a:t>О</a:t>
            </a:r>
            <a:r>
              <a:rPr lang="ru-RU" sz="2400" b="1" dirty="0">
                <a:solidFill>
                  <a:schemeClr val="bg1"/>
                </a:solidFill>
              </a:rPr>
              <a:t> МЕДИЦИНСКОЙ ОРГАНИЗАЦИИ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algn="ctr"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74100-5B5A-4658-99F6-DA48BACC79FC}"/>
              </a:ext>
            </a:extLst>
          </p:cNvPr>
          <p:cNvSpPr txBox="1"/>
          <p:nvPr/>
        </p:nvSpPr>
        <p:spPr>
          <a:xfrm>
            <a:off x="323528" y="2004370"/>
            <a:ext cx="87129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Изменения в форму вносятся в соответствии с новой номенклатурой должностей медицинских и фармацевтических работников, утвержденной  приказом Минздрава России от 2 мая 2023 г. № 205н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утверждении Номенклатуры должностей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(зарегистрирован Минюстом России 1 июня 2023 г., № 73664)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Добавлены строки и изменена нумерация строк в таблице 1001 и в таблице 1003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558137-7918-4503-98D3-ADF79CDA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6" t="39935" r="9237" b="32212"/>
          <a:stretch/>
        </p:blipFill>
        <p:spPr>
          <a:xfrm>
            <a:off x="179512" y="3670444"/>
            <a:ext cx="8856984" cy="24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1331640" y="188640"/>
            <a:ext cx="7704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263"/>
            <a:r>
              <a:rPr lang="ru-RU" sz="2000" b="1" dirty="0"/>
              <a:t>ФОРМА ФЕДЕРАЛЬНОГО  СТАТИСТИЧЕСКОГО НАБЛЮДЕНИЯ № 7</a:t>
            </a:r>
          </a:p>
          <a:p>
            <a:pPr algn="ctr" defTabSz="957263"/>
            <a:r>
              <a:rPr lang="ru-RU" sz="2000" b="1" dirty="0"/>
              <a:t>«СВЕДЕНИЯ О ЗЛОКАЧЕСТВЕННЫХ НОВООБРАЗОВАНИЯХ»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6C400-1AB9-40F2-8E29-250699768B17}"/>
              </a:ext>
            </a:extLst>
          </p:cNvPr>
          <p:cNvSpPr txBox="1"/>
          <p:nvPr/>
        </p:nvSpPr>
        <p:spPr>
          <a:xfrm>
            <a:off x="990073" y="1238368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2000 добавлены новые строки: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5A4A5-DC3F-4692-A170-E46209EB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10987"/>
            <a:ext cx="8803449" cy="52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3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30_1 добавлены новые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строки в таб. 1001: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4" y="980728"/>
            <a:ext cx="8856985" cy="52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75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30_1 добавлена новая таблица: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7BBD4-EDCF-4FAD-A103-0ED14E32A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69388" r="1522" b="12326"/>
          <a:stretch/>
        </p:blipFill>
        <p:spPr>
          <a:xfrm>
            <a:off x="194725" y="764704"/>
            <a:ext cx="8949275" cy="15841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6" y="2204864"/>
            <a:ext cx="8856984" cy="269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074100-5B5A-4658-99F6-DA48BACC79FC}"/>
              </a:ext>
            </a:extLst>
          </p:cNvPr>
          <p:cNvSpPr txBox="1"/>
          <p:nvPr/>
        </p:nvSpPr>
        <p:spPr>
          <a:xfrm>
            <a:off x="197639" y="5013176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Отображение в ИАС «Барс. Мониторинг. Здравоохранение.»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30_1 добавлена новая таблица: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6A479C-1874-4D1E-A77F-66DC2EDBC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" t="50456" r="24986" b="42116"/>
          <a:stretch/>
        </p:blipFill>
        <p:spPr>
          <a:xfrm>
            <a:off x="194725" y="836712"/>
            <a:ext cx="8856984" cy="9571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33587"/>
            <a:ext cx="8800190" cy="2790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074100-5B5A-4658-99F6-DA48BACC79FC}"/>
              </a:ext>
            </a:extLst>
          </p:cNvPr>
          <p:cNvSpPr txBox="1"/>
          <p:nvPr/>
        </p:nvSpPr>
        <p:spPr>
          <a:xfrm>
            <a:off x="197639" y="5013176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Отображение в ИАС «Барс. Мониторинг. Здравоохранение.»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43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 в таблицу 2100 добавлена новая строка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5" y="1419225"/>
            <a:ext cx="8856984" cy="4019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074100-5B5A-4658-99F6-DA48BACC79FC}"/>
              </a:ext>
            </a:extLst>
          </p:cNvPr>
          <p:cNvSpPr txBox="1"/>
          <p:nvPr/>
        </p:nvSpPr>
        <p:spPr>
          <a:xfrm>
            <a:off x="1043607" y="5589240"/>
            <a:ext cx="7828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таблице также обновлены формулы расчета показателей, обновлены условия контроля и в отдельных ячейках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проставлен принудительный 0 – защита от ошибок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51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87732"/>
            <a:ext cx="8856984" cy="707886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 в таблице 2101 добавлены новые строки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скорректированы названия строк и формулы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4" y="980728"/>
            <a:ext cx="885698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82204C-D6EB-42C2-A13C-39828C1AC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4" t="55621" r="23346" b="24801"/>
          <a:stretch/>
        </p:blipFill>
        <p:spPr>
          <a:xfrm>
            <a:off x="194726" y="652482"/>
            <a:ext cx="8769762" cy="22724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6" y="2060848"/>
            <a:ext cx="876976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36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2276872"/>
            <a:ext cx="8582025" cy="4464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5" y="861550"/>
            <a:ext cx="8856984" cy="9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06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 в таблицу 2511 добавлены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новые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строки: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60EE6-9162-4378-BABF-0146FAFB3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2" y="836712"/>
            <a:ext cx="8856984" cy="2898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9C8B8-9916-4759-9B6E-3DCECB3D23AE}"/>
              </a:ext>
            </a:extLst>
          </p:cNvPr>
          <p:cNvSpPr txBox="1"/>
          <p:nvPr/>
        </p:nvSpPr>
        <p:spPr>
          <a:xfrm>
            <a:off x="755576" y="4301480"/>
            <a:ext cx="82961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2511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дополнена строками 2, 2.1 и 2.2,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посвященными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диспансеризации репродуктивного здоровья взрослого населения. В справочную таблицу также добавлены строки с переносом данных из формы 131 за декабрь отчетного года, таб. Диспансеризация репродуктивного здоровья. Внесенные в ф. №30_2 сведения должны коррелировать с данными оперативной отчетности.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344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форму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30_2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B46FE-2A26-4AC6-ACEA-9305A02D0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35177" r="24986" b="18871"/>
          <a:stretch/>
        </p:blipFill>
        <p:spPr>
          <a:xfrm>
            <a:off x="263318" y="692696"/>
            <a:ext cx="8719797" cy="4373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99E19A-7BF7-40F7-BA78-CB4796424E69}"/>
              </a:ext>
            </a:extLst>
          </p:cNvPr>
          <p:cNvSpPr txBox="1"/>
          <p:nvPr/>
        </p:nvSpPr>
        <p:spPr>
          <a:xfrm>
            <a:off x="714715" y="5466542"/>
            <a:ext cx="836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!!! Данные в эту таблицу переносятся из ф. №12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 сохранении ф. №30_2</a:t>
            </a:r>
          </a:p>
        </p:txBody>
      </p:sp>
    </p:spTree>
    <p:extLst>
      <p:ext uri="{BB962C8B-B14F-4D97-AF65-F5344CB8AC3E}">
        <p14:creationId xmlns:p14="http://schemas.microsoft.com/office/powerpoint/2010/main" val="1071409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Изменения в 2024 г.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в форме 30_3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667" t="32222" r="32500" b="18889"/>
          <a:stretch/>
        </p:blipFill>
        <p:spPr>
          <a:xfrm>
            <a:off x="227228" y="836712"/>
            <a:ext cx="8765309" cy="39624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6401" y="5169491"/>
            <a:ext cx="876530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	Платные койки включают в таблицу 3100 по строкам, соответствующим их профилям по графам 3 и 3_2.</a:t>
            </a: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	Учреждениям, в структуре которых не выделены профили платных коек, предоставить расшифровку платных коек за подпись руководителя МО.</a:t>
            </a:r>
          </a:p>
        </p:txBody>
      </p:sp>
    </p:spTree>
    <p:extLst>
      <p:ext uri="{BB962C8B-B14F-4D97-AF65-F5344CB8AC3E}">
        <p14:creationId xmlns:p14="http://schemas.microsoft.com/office/powerpoint/2010/main" val="350170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1331640" y="188640"/>
            <a:ext cx="7704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263"/>
            <a:r>
              <a:rPr lang="ru-RU" sz="2000" b="1" dirty="0"/>
              <a:t>ФОРМА ФЕДЕРАЛЬНОГО  СТАТИСТИЧЕСКОГО НАБЛЮДЕНИЯ № 7</a:t>
            </a:r>
          </a:p>
          <a:p>
            <a:pPr algn="ctr" defTabSz="957263"/>
            <a:r>
              <a:rPr lang="ru-RU" sz="2000" b="1" dirty="0"/>
              <a:t>«СВЕДЕНИЯ О ЗЛОКАЧЕСТВЕННЫХ НОВООБРАЗОВАНИЯХ»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6C400-1AB9-40F2-8E29-250699768B17}"/>
              </a:ext>
            </a:extLst>
          </p:cNvPr>
          <p:cNvSpPr txBox="1"/>
          <p:nvPr/>
        </p:nvSpPr>
        <p:spPr>
          <a:xfrm>
            <a:off x="990073" y="1238368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2100 добавлены новые строки: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ED92F-97C2-4325-B732-62EE501A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33176"/>
            <a:ext cx="8856984" cy="52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10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30_3,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таблица 3100 – новое в 2024 году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5" y="764704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6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30_3,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таблица 3100 – новое в 2024 году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4" y="641730"/>
            <a:ext cx="8856985" cy="60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27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230034" y="257422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30_3,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таблица 3100 – новое в 2024 году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0034" y="836712"/>
            <a:ext cx="8729133" cy="5266729"/>
            <a:chOff x="1771651" y="457201"/>
            <a:chExt cx="8729133" cy="526672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6667" t="32222" r="35833" b="21111"/>
            <a:stretch/>
          </p:blipFill>
          <p:spPr>
            <a:xfrm>
              <a:off x="1771651" y="457201"/>
              <a:ext cx="8729133" cy="3985039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1771651" y="4800600"/>
              <a:ext cx="8710083" cy="92333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	Добавлена справочная строка 86_1 с переносом данных из формы 14-ДС (табл.2600 стр.001 гр.1) по выписанным сельских жителей, для корректного заполнения поступивших пациентов из сельских жителей по строке 86 гр. 7.</a:t>
              </a: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V="1">
              <a:off x="6629400" y="3048000"/>
              <a:ext cx="762000" cy="17526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9438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30_3, таблица 3100 – новое в 2024 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64704"/>
            <a:ext cx="6814833" cy="59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30_3 –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новое в 2024 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5" y="764703"/>
            <a:ext cx="8856984" cy="59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41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30_3 –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новое в 2024 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4" y="764703"/>
            <a:ext cx="8856985" cy="59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6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30_4 –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новое в 2024 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4725" y="692696"/>
            <a:ext cx="8856984" cy="432048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отделения (кабинета) медицинской профилактики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7"/>
            <a:ext cx="7920880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904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58E8D23-392D-4FFF-9B1B-A21DA37B21CF}"/>
              </a:ext>
            </a:extLst>
          </p:cNvPr>
          <p:cNvSpPr>
            <a:spLocks noGrp="1" noChangeArrowheads="1"/>
          </p:cNvSpPr>
          <p:nvPr>
            <p:ph/>
          </p:nvPr>
        </p:nvSpPr>
        <p:spPr bwMode="auto">
          <a:xfrm>
            <a:off x="194725" y="241620"/>
            <a:ext cx="8856984" cy="40011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 30_4 –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новое в 2024 году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836814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03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99792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5114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DF0A1-CF16-47EA-87E5-022B197D1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54448" r="26839" b="11459"/>
          <a:stretch/>
        </p:blipFill>
        <p:spPr>
          <a:xfrm>
            <a:off x="179512" y="1147444"/>
            <a:ext cx="8856983" cy="37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2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99792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A6DFA-83DE-4D4E-AED5-BECC8BEC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3" r="25912" b="9977"/>
          <a:stretch/>
        </p:blipFill>
        <p:spPr>
          <a:xfrm>
            <a:off x="179512" y="1147445"/>
            <a:ext cx="8856984" cy="56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7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683568" y="188640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263"/>
            <a:r>
              <a:rPr lang="ru-RU" sz="2000" b="1" dirty="0"/>
              <a:t>ФОРМА ФЕДЕРАЛЬНОГО  СТАТИСТИЧЕСКОГО НАБЛЮДЕНИЯ № 7</a:t>
            </a:r>
          </a:p>
          <a:p>
            <a:pPr algn="ctr" defTabSz="957263"/>
            <a:r>
              <a:rPr lang="ru-RU" sz="2000" b="1" dirty="0"/>
              <a:t>«СВЕДЕНИЯ О ЗЛОКАЧЕСТВЕННЫХ НОВООБРАЗОВАНИЯХ»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6C400-1AB9-40F2-8E29-250699768B17}"/>
              </a:ext>
            </a:extLst>
          </p:cNvPr>
          <p:cNvSpPr txBox="1"/>
          <p:nvPr/>
        </p:nvSpPr>
        <p:spPr>
          <a:xfrm>
            <a:off x="1403648" y="924930"/>
            <a:ext cx="7056784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2200 добавлены новые строки: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3401D-2F31-480D-BA83-8B2541265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6669"/>
            <a:ext cx="8964488" cy="28533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2479A-1741-40E1-865D-5D548E59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66843"/>
            <a:ext cx="8964488" cy="25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83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99792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FE1A9-2C80-43B7-AFBD-E9EFF6FF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1836" r="24986" b="4046"/>
          <a:stretch/>
        </p:blipFill>
        <p:spPr>
          <a:xfrm>
            <a:off x="179512" y="1147444"/>
            <a:ext cx="8964488" cy="5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93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20723"/>
            <a:ext cx="8856983" cy="60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29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878497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202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96448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4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84976" cy="58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931477" y="3348236"/>
            <a:ext cx="3652455" cy="576064"/>
          </a:xfrm>
          <a:prstGeom prst="wedgeRoundRectCallout">
            <a:avLst>
              <a:gd name="adj1" fmla="val -38014"/>
              <a:gd name="adj2" fmla="val 424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2860" rIns="27432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Строк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 18 = 18.1+18.2+18.3+18.4+18.5+18.6     Разницу необходимо объяснить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25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712968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29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784976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2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2000"/>
            <a:ext cx="8856984" cy="56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2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99792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5301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499C88-747B-4824-B2C9-C73E9B48F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6839" b="5530"/>
          <a:stretch/>
        </p:blipFill>
        <p:spPr>
          <a:xfrm>
            <a:off x="179512" y="1147443"/>
            <a:ext cx="8856984" cy="5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3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99792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69248-53BF-462D-97F7-BC2B05838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1836" r="24060" b="4048"/>
          <a:stretch/>
        </p:blipFill>
        <p:spPr>
          <a:xfrm>
            <a:off x="179512" y="1118750"/>
            <a:ext cx="8856984" cy="56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1331640" y="188640"/>
            <a:ext cx="77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263"/>
            <a:r>
              <a:rPr lang="ru-RU" b="1" dirty="0"/>
              <a:t>ФОРМА ФЕДЕРАЛЬНОГО  СТАТИСТИЧЕСКОГО НАБЛЮДЕНИЯ № 7</a:t>
            </a:r>
          </a:p>
          <a:p>
            <a:pPr algn="ctr" defTabSz="957263"/>
            <a:r>
              <a:rPr lang="ru-RU" b="1" dirty="0"/>
              <a:t>«СВЕДЕНИЯ О ЗЛОКАЧЕСТВЕННЫХ НОВООБРАЗОВАНИЯХ»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6C400-1AB9-40F2-8E29-250699768B17}"/>
              </a:ext>
            </a:extLst>
          </p:cNvPr>
          <p:cNvSpPr txBox="1"/>
          <p:nvPr/>
        </p:nvSpPr>
        <p:spPr>
          <a:xfrm>
            <a:off x="1403648" y="834971"/>
            <a:ext cx="7488832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Добавлена таблица 2220: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7D2EBF-9FCB-4094-B82E-61647C08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89578"/>
            <a:ext cx="8892479" cy="1823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3EEBD-B0B0-49CA-8A84-7B8CDB8C2002}"/>
              </a:ext>
            </a:extLst>
          </p:cNvPr>
          <p:cNvSpPr txBox="1"/>
          <p:nvPr/>
        </p:nvSpPr>
        <p:spPr>
          <a:xfrm>
            <a:off x="1475656" y="3259723"/>
            <a:ext cx="7416824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2300 добавлены новые строки: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F18F6-324E-4D05-8265-48718827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632875"/>
            <a:ext cx="896448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8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F19498-15EE-4758-9A62-18293175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4047"/>
          <a:stretch/>
        </p:blipFill>
        <p:spPr>
          <a:xfrm>
            <a:off x="251520" y="1147444"/>
            <a:ext cx="8712968" cy="5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6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85D5F-D3F6-440C-986B-197ADD065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1822"/>
          <a:stretch/>
        </p:blipFill>
        <p:spPr>
          <a:xfrm>
            <a:off x="179512" y="1147444"/>
            <a:ext cx="8784976" cy="57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11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DA192-05C3-4F8E-905A-262549592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1835" r="23346" b="5531"/>
          <a:stretch/>
        </p:blipFill>
        <p:spPr>
          <a:xfrm>
            <a:off x="179512" y="1196751"/>
            <a:ext cx="8856984" cy="55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52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E2F8B-A876-4B4A-AED8-17DB83D87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3894" r="24060" b="2981"/>
          <a:stretch/>
        </p:blipFill>
        <p:spPr>
          <a:xfrm>
            <a:off x="179512" y="1147444"/>
            <a:ext cx="8856984" cy="5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7444"/>
            <a:ext cx="8856984" cy="559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51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8722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10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5" y="1628799"/>
            <a:ext cx="8584212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5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96448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05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260648"/>
            <a:ext cx="824535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8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id="{30F0B519-D645-4BAA-BE0E-96BE8616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1437"/>
            <a:ext cx="8964487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30_4_7000-7006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964FD-B887-478C-B151-9F290B204233}"/>
              </a:ext>
            </a:extLst>
          </p:cNvPr>
          <p:cNvSpPr txBox="1"/>
          <p:nvPr/>
        </p:nvSpPr>
        <p:spPr>
          <a:xfrm>
            <a:off x="2689001" y="749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Изменения в таблице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7004</a:t>
            </a:r>
            <a:endParaRPr kumimoji="0" lang="ru-RU" sz="1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6AECE7-967B-4FA4-BE37-963C509C9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2" r="25912" b="5530"/>
          <a:stretch/>
        </p:blipFill>
        <p:spPr>
          <a:xfrm>
            <a:off x="179512" y="1118750"/>
            <a:ext cx="8856984" cy="56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5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FB6671-2AC9-4E55-A90E-9688C6522352}"/>
              </a:ext>
            </a:extLst>
          </p:cNvPr>
          <p:cNvSpPr txBox="1"/>
          <p:nvPr/>
        </p:nvSpPr>
        <p:spPr>
          <a:xfrm>
            <a:off x="179691" y="764704"/>
            <a:ext cx="885698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7263"/>
            <a:r>
              <a:rPr lang="ru-RU" sz="2800" b="1" dirty="0"/>
              <a:t>Форма ФЕДЕРАЛЬНОГО  </a:t>
            </a:r>
          </a:p>
          <a:p>
            <a:pPr algn="ctr" defTabSz="957263"/>
            <a:r>
              <a:rPr lang="ru-RU" sz="2800" b="1" dirty="0"/>
              <a:t>СТАТИСТИЧЕСКОГО НАБЛЮДЕНИЯ №11</a:t>
            </a:r>
          </a:p>
          <a:p>
            <a:pPr algn="ctr" defTabSz="957263"/>
            <a:r>
              <a:rPr lang="ru-RU" sz="2800" b="1" dirty="0"/>
              <a:t> «СВЕДЕНИЯ О ЗАБОЛЕВАНИЯХ НАРКОЛОГИЧЕСКИМИ РАССТРОЙСТВАМИ»</a:t>
            </a:r>
          </a:p>
          <a:p>
            <a:pPr algn="ctr" defTabSz="957263"/>
            <a:r>
              <a:rPr lang="ru-RU" sz="2800" b="1" dirty="0"/>
              <a:t> </a:t>
            </a:r>
            <a:r>
              <a:rPr lang="ru-RU" sz="3200" b="1" dirty="0"/>
              <a:t>Форма новая, изменения существенные.</a:t>
            </a:r>
          </a:p>
          <a:p>
            <a:pPr algn="ctr" defTabSz="957263"/>
            <a:r>
              <a:rPr lang="ru-RU" sz="3200" b="1" dirty="0"/>
              <a:t> Обратите внимание!</a:t>
            </a:r>
          </a:p>
          <a:p>
            <a:pPr algn="ctr" defTabSz="957263"/>
            <a:r>
              <a:rPr lang="ru-RU" sz="3200" b="1" dirty="0"/>
              <a:t>Форма образована слиянием форм 11 и 37 с добавлением новых строк, граф, таблиц.</a:t>
            </a:r>
          </a:p>
        </p:txBody>
      </p:sp>
    </p:spTree>
    <p:extLst>
      <p:ext uri="{BB962C8B-B14F-4D97-AF65-F5344CB8AC3E}">
        <p14:creationId xmlns:p14="http://schemas.microsoft.com/office/powerpoint/2010/main" val="2813024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058" y="982868"/>
            <a:ext cx="6619244" cy="5928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ИЗМЕНЕНИЯ, ВНОСИМЫЕ В ФОРМУ ФЕДЕРАЛЬНОГО 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СТАТИСТИЧЕСКОГО   НАБЛЮДЕНИЯ № 14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</a:rPr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9" y="2609808"/>
            <a:ext cx="6767911" cy="15861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8770" y="1766019"/>
            <a:ext cx="6740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7866"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таблицу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2100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добавлены новые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графы(1.4; 4.1) 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8769" y="4429942"/>
            <a:ext cx="682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после перенесенного инфаркта или инсульта могут быть направлены в организации медицинской реабилитации либо в санатории. </a:t>
            </a:r>
            <a:endParaRPr lang="ru-RU" sz="1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05" y="1008993"/>
            <a:ext cx="6672855" cy="1683589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ОПРЕДЕЛЕНИЯ ВОЗРАСТНЫХ ГРУПП НАСЕЛЕНИЯ (лиц старше трудоспособного возраста)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 </a:t>
            </a:r>
            <a:b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17 ИЮЛЯ 2019 Г. № 409</a:t>
            </a:r>
            <a:b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МЕТОДИКИ ОПРЕДЕЛЕНИЯ ВОЗРАСТНЫХ ГРУПП НАСЕЛЕНИЯ </a:t>
            </a:r>
            <a:br>
              <a:rPr 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5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2739531"/>
            <a:ext cx="6080760" cy="17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84" y="1041763"/>
            <a:ext cx="7223760" cy="7037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ИЗМЕНЕНИЯ, ВНОСИМЫЕ В ФОРМУ ФЕДЕРАЛЬНОГО 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СТАТИСТИЧЕСКОГО   НАБЛЮДЕНИЯ № 14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7938" y="1745525"/>
            <a:ext cx="6437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7866"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таблицу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_1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добавлены новые 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графы(8_0; 17_0; 28_0) «Умерло в первые 24 часа после поступления в стационар» по всем возрастным группам 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5" y="2921767"/>
            <a:ext cx="6437417" cy="18504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V="1">
            <a:off x="4225835" y="2926079"/>
            <a:ext cx="705394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5401492" y="2921766"/>
            <a:ext cx="711926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6590212" y="2921764"/>
            <a:ext cx="756360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951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22" y="1729414"/>
            <a:ext cx="4858428" cy="68589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461" y="1028389"/>
            <a:ext cx="8972481" cy="521732"/>
          </a:xfrm>
        </p:spPr>
        <p:txBody>
          <a:bodyPr/>
          <a:lstStyle/>
          <a:p>
            <a:pPr algn="ctr"/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2400</a:t>
            </a:r>
            <a:endParaRPr lang="ru-RU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1122" y="3439183"/>
            <a:ext cx="500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Табл. 2400 стр. 001 гр. 1 ≤ табл. 2000 стр. 16 гр. 8;</a:t>
            </a:r>
          </a:p>
          <a:p>
            <a:pPr algn="ctr"/>
            <a:r>
              <a:rPr lang="ru-RU" sz="135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2 ≤ гр. 1</a:t>
            </a:r>
          </a:p>
          <a:p>
            <a:pPr algn="ctr"/>
            <a:r>
              <a:rPr lang="ru-RU" sz="135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35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обавлена новая графа 3 (умерло беременных, рожениц и родильниц(при сроке беременности до 22 недель)</a:t>
            </a:r>
            <a:endParaRPr lang="ru-RU" sz="135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185955" y="1673678"/>
            <a:ext cx="1652450" cy="5225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56406" y="1736980"/>
            <a:ext cx="305491" cy="16480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5814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628" y="935531"/>
            <a:ext cx="8961120" cy="704070"/>
          </a:xfrm>
        </p:spPr>
        <p:txBody>
          <a:bodyPr>
            <a:normAutofit fontScale="90000"/>
          </a:bodyPr>
          <a:lstStyle/>
          <a:p>
            <a:pPr algn="ctr" defTabSz="685800" eaLnBrk="0" fontAlgn="base" hangingPunct="0">
              <a:spcAft>
                <a:spcPct val="0"/>
              </a:spcAft>
            </a:pP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Перечень МО Ростовской 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оказывающих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высокотехнологичную медицинскую помощь 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1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35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350" dirty="0">
                <a:solidFill>
                  <a:schemeClr val="tx1"/>
                </a:solidFill>
                <a:latin typeface="Arial" panose="020B0604020202020204" pitchFamily="34" charset="0"/>
              </a:rPr>
              <a:t>                                                                </a:t>
            </a:r>
            <a: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эти учреждения заполняют графы об  </a:t>
            </a:r>
            <a:b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операциях с применением ВМТ в таблицах: </a:t>
            </a:r>
            <a:b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4000 – графы 7-10, 15-18, 23-26;                      </a:t>
            </a:r>
            <a:b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4001 – графы 4, ,6,8;                                                         </a:t>
            </a:r>
            <a:b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4002 – графу 5.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323368" y="1639601"/>
          <a:ext cx="3312543" cy="4559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543">
                  <a:extLst>
                    <a:ext uri="{9D8B030D-6E8A-4147-A177-3AD203B41FA5}">
                      <a16:colId xmlns:a16="http://schemas.microsoft.com/office/drawing/2014/main" val="1745651547"/>
                    </a:ext>
                  </a:extLst>
                </a:gridCol>
              </a:tblGrid>
              <a:tr h="419305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ФГБУ ВО «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РостГМУ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«РОКБ»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«ОДКБ»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«ОКБ№2»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«ПЦ»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«КВД»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«ГВВ»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ГАУ РО «ОКДЦ»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Онкодиспансер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«ЦГБ» в г. Азове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«ЦГБ» в г. Батайске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«ГБ№1 им. В.А. Жукова» в г. Волгодонске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«ГБСМП» в г. Волгодонске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«ЦГБ» в г. Каменск-Шахтинском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«ГБСМП» в г. Новочеркасске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«ГКБ№20» в г. Ростове-на-Дону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«ГБСМП» в г. Ростове-на-Дону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«ЦГБ им. Н.А Семашко» в г. Ростове-на-Дону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«КДЦ «Здоровье» в г. Ростове-на-Дону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«ГБ6» в г. Ростове-на-Дону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«ГБСМП» в г. Таганроге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«ГБСМП» в г. Шахты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«ЦРБ» в 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Белокалитвинском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районе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ГБУ РО «ЦРБ» в Сальском районе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64" marR="4264" marT="4264" marB="42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771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836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755576" y="1844824"/>
            <a:ext cx="7787208" cy="3446512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Николаевна </a:t>
            </a:r>
            <a:r>
              <a:rPr lang="ru-RU" altLang="ru-RU" sz="4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Боюшенко</a:t>
            </a:r>
            <a:endParaRPr lang="ru-RU" altLang="ru-RU" sz="4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306-50-71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2656"/>
            <a:ext cx="2828550" cy="12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9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9225" y="333375"/>
            <a:ext cx="5184775" cy="1150938"/>
          </a:xfrm>
          <a:solidFill>
            <a:schemeClr val="bg1"/>
          </a:solidFill>
        </p:spPr>
        <p:txBody>
          <a:bodyPr lIns="95782" tIns="47891" rIns="95782" bIns="47891" rtlCol="0">
            <a:normAutofit fontScale="92500" lnSpcReduction="20000"/>
          </a:bodyPr>
          <a:lstStyle/>
          <a:p>
            <a:pPr marL="0" indent="0" defTabSz="957263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solidFill>
                  <a:srgbClr val="7F7F7F"/>
                </a:solidFill>
                <a:latin typeface="Helios"/>
              </a:rPr>
              <a:t>МИНИСТЕРСТВО ЗДРАВООХРАНЕНИЯ РОССИЙСКОЙ ФЕДЕРАЦИИ</a:t>
            </a: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-2382" y="2176143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2E7E8B-3137-46F5-A997-0F9143E6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2" y="18746"/>
            <a:ext cx="9144000" cy="2163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AC62B-2E5C-4814-9663-D37ABBD3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80928"/>
            <a:ext cx="78390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3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EEE763-D19D-4F9A-AE1F-320F3221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75836"/>
            <a:ext cx="8856984" cy="5674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95C3A-ADCC-41FC-A0A3-96441116E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32" y="-99393"/>
            <a:ext cx="9144000" cy="6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7018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26309</TotalTime>
  <Words>2071</Words>
  <Application>Microsoft Office PowerPoint</Application>
  <PresentationFormat>Экран (4:3)</PresentationFormat>
  <Paragraphs>234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3" baseType="lpstr">
      <vt:lpstr>Arial</vt:lpstr>
      <vt:lpstr>Calibri</vt:lpstr>
      <vt:lpstr>Century Gothic</vt:lpstr>
      <vt:lpstr>Helios</vt:lpstr>
      <vt:lpstr>Symbol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ИЗМЕНЕНИЯ, ВНОСИМЫЕ В ФОРМУ ФЕДЕРАЛЬНОГО  СТАТИСТИЧЕСКОГО   НАБЛЮДЕНИЯ № 14 </vt:lpstr>
      <vt:lpstr>МЕТОДИКА ОПРЕДЕЛЕНИЯ ВОЗРАСТНЫХ ГРУПП НАСЕЛЕНИЯ (лиц старше трудоспособного возраста) ФЕДЕРАЛЬНАЯ СЛУЖБА ГОСУДАРСТВЕННОЙ СТАТИСТИКИ  ПРИКАЗ ОТ 17 ИЮЛЯ 2019 Г. № 409 ОБ УТВЕРЖДЕНИИ МЕТОДИКИ ОПРЕДЕЛЕНИЯ ВОЗРАСТНЫХ ГРУПП НАСЕЛЕНИЯ  </vt:lpstr>
      <vt:lpstr>ИЗМЕНЕНИЯ, ВНОСИМЫЕ В ФОРМУ ФЕДЕРАЛЬНОГО  СТАТИСТИЧЕСКОГО   НАБЛЮДЕНИЯ № 14 </vt:lpstr>
      <vt:lpstr>Таблица 2400</vt:lpstr>
      <vt:lpstr>Перечень МО Ростовской области оказывающих  высокотехнологичную медицинскую помощь в 2024г                                                                  Только эти учреждения заполняют графы об                                                                          операциях с применением ВМТ в таблицах:                                                                           4000 – графы 7-10, 15-18, 23-26;                                                                                                4001 – графы 4, ,6,8;                                                                                                                                   4002 – графу 5.</vt:lpstr>
      <vt:lpstr>Презентация PowerPoint</vt:lpstr>
    </vt:vector>
  </TitlesOfParts>
  <Company>FRIHCOI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i.son</dc:creator>
  <cp:lastModifiedBy>Боюшенко Евгения Николаевна</cp:lastModifiedBy>
  <cp:revision>886</cp:revision>
  <cp:lastPrinted>2019-12-03T08:37:51Z</cp:lastPrinted>
  <dcterms:created xsi:type="dcterms:W3CDTF">2015-03-17T12:19:09Z</dcterms:created>
  <dcterms:modified xsi:type="dcterms:W3CDTF">2024-12-10T09:53:12Z</dcterms:modified>
</cp:coreProperties>
</file>