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5" r:id="rId3"/>
    <p:sldId id="266" r:id="rId4"/>
    <p:sldId id="257" r:id="rId5"/>
    <p:sldId id="267" r:id="rId6"/>
    <p:sldId id="258" r:id="rId7"/>
    <p:sldId id="268" r:id="rId8"/>
    <p:sldId id="259" r:id="rId9"/>
    <p:sldId id="260" r:id="rId10"/>
    <p:sldId id="261" r:id="rId11"/>
    <p:sldId id="270" r:id="rId12"/>
    <p:sldId id="271" r:id="rId13"/>
    <p:sldId id="272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29A9E-6632-45A9-A1E6-921519779AB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4131C-680D-48C6-B29B-AF16571F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4131C-680D-48C6-B29B-AF16571F99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2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4131C-680D-48C6-B29B-AF16571F99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8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9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7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5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7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2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5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0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9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1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9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15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1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56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3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4FAB8A-9A03-4F9F-A98B-5C8AE059ED59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32318D-7D09-4696-9921-56AEFD816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5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7" y="1809585"/>
            <a:ext cx="6815669" cy="1515533"/>
          </a:xfrm>
        </p:spPr>
        <p:txBody>
          <a:bodyPr/>
          <a:lstStyle/>
          <a:p>
            <a:r>
              <a:rPr lang="ru-RU" sz="4400" dirty="0"/>
              <a:t>Годовой отчет </a:t>
            </a:r>
            <a:r>
              <a:rPr lang="ru-RU" sz="4400" dirty="0" smtClean="0"/>
              <a:t>202</a:t>
            </a:r>
            <a:r>
              <a:rPr lang="en-US" sz="4400" dirty="0" smtClean="0"/>
              <a:t>4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    </a:t>
            </a:r>
            <a:br>
              <a:rPr lang="ru-RU" sz="1800" dirty="0"/>
            </a:br>
            <a:r>
              <a:rPr lang="ru-RU" sz="1800" dirty="0"/>
              <a:t>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3587262"/>
            <a:ext cx="6905544" cy="1883507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Статистическая форма №</a:t>
            </a:r>
            <a:r>
              <a:rPr lang="en-US" sz="3100" dirty="0" smtClean="0"/>
              <a:t>65</a:t>
            </a:r>
            <a:r>
              <a:rPr lang="ru-RU" sz="3100" dirty="0" smtClean="0"/>
              <a:t> </a:t>
            </a:r>
            <a:r>
              <a:rPr lang="ru-RU" sz="3100" dirty="0"/>
              <a:t>«Сведения </a:t>
            </a:r>
            <a:r>
              <a:rPr lang="ru-RU" sz="3100" dirty="0" smtClean="0"/>
              <a:t>о хронических вирусных гепатитах»</a:t>
            </a:r>
            <a:r>
              <a:rPr lang="ru-RU" sz="1900" dirty="0"/>
              <a:t/>
            </a:r>
            <a:br>
              <a:rPr lang="ru-RU" sz="1900" dirty="0"/>
            </a:br>
            <a:endParaRPr lang="ru-RU" sz="1900" dirty="0" smtClean="0"/>
          </a:p>
          <a:p>
            <a:endParaRPr lang="ru-RU" sz="1900" dirty="0"/>
          </a:p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</a:t>
            </a:r>
            <a:r>
              <a:rPr lang="ru-RU" dirty="0" smtClean="0"/>
              <a:t>                       </a:t>
            </a:r>
            <a:r>
              <a:rPr lang="ru-RU" sz="1400" dirty="0"/>
              <a:t>Инструкция по заполнению формы</a:t>
            </a:r>
            <a:br>
              <a:rPr lang="ru-RU" sz="1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7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13092"/>
              </p:ext>
            </p:extLst>
          </p:nvPr>
        </p:nvGraphicFramePr>
        <p:xfrm>
          <a:off x="817685" y="702284"/>
          <a:ext cx="10568353" cy="5257721"/>
        </p:xfrm>
        <a:graphic>
          <a:graphicData uri="http://schemas.openxmlformats.org/drawingml/2006/table">
            <a:tbl>
              <a:tblPr/>
              <a:tblGrid>
                <a:gridCol w="970905">
                  <a:extLst>
                    <a:ext uri="{9D8B030D-6E8A-4147-A177-3AD203B41FA5}">
                      <a16:colId xmlns:a16="http://schemas.microsoft.com/office/drawing/2014/main" val="3256341620"/>
                    </a:ext>
                  </a:extLst>
                </a:gridCol>
                <a:gridCol w="1531687">
                  <a:extLst>
                    <a:ext uri="{9D8B030D-6E8A-4147-A177-3AD203B41FA5}">
                      <a16:colId xmlns:a16="http://schemas.microsoft.com/office/drawing/2014/main" val="1613356024"/>
                    </a:ext>
                  </a:extLst>
                </a:gridCol>
                <a:gridCol w="644479">
                  <a:extLst>
                    <a:ext uri="{9D8B030D-6E8A-4147-A177-3AD203B41FA5}">
                      <a16:colId xmlns:a16="http://schemas.microsoft.com/office/drawing/2014/main" val="1581576297"/>
                    </a:ext>
                  </a:extLst>
                </a:gridCol>
                <a:gridCol w="970905">
                  <a:extLst>
                    <a:ext uri="{9D8B030D-6E8A-4147-A177-3AD203B41FA5}">
                      <a16:colId xmlns:a16="http://schemas.microsoft.com/office/drawing/2014/main" val="4199633939"/>
                    </a:ext>
                  </a:extLst>
                </a:gridCol>
                <a:gridCol w="895576">
                  <a:extLst>
                    <a:ext uri="{9D8B030D-6E8A-4147-A177-3AD203B41FA5}">
                      <a16:colId xmlns:a16="http://schemas.microsoft.com/office/drawing/2014/main" val="3548518137"/>
                    </a:ext>
                  </a:extLst>
                </a:gridCol>
                <a:gridCol w="669588">
                  <a:extLst>
                    <a:ext uri="{9D8B030D-6E8A-4147-A177-3AD203B41FA5}">
                      <a16:colId xmlns:a16="http://schemas.microsoft.com/office/drawing/2014/main" val="1299881426"/>
                    </a:ext>
                  </a:extLst>
                </a:gridCol>
                <a:gridCol w="845358">
                  <a:extLst>
                    <a:ext uri="{9D8B030D-6E8A-4147-A177-3AD203B41FA5}">
                      <a16:colId xmlns:a16="http://schemas.microsoft.com/office/drawing/2014/main" val="383617474"/>
                    </a:ext>
                  </a:extLst>
                </a:gridCol>
                <a:gridCol w="758867">
                  <a:extLst>
                    <a:ext uri="{9D8B030D-6E8A-4147-A177-3AD203B41FA5}">
                      <a16:colId xmlns:a16="http://schemas.microsoft.com/office/drawing/2014/main" val="670221753"/>
                    </a:ext>
                  </a:extLst>
                </a:gridCol>
                <a:gridCol w="644479">
                  <a:extLst>
                    <a:ext uri="{9D8B030D-6E8A-4147-A177-3AD203B41FA5}">
                      <a16:colId xmlns:a16="http://schemas.microsoft.com/office/drawing/2014/main" val="3367917969"/>
                    </a:ext>
                  </a:extLst>
                </a:gridCol>
                <a:gridCol w="761659">
                  <a:extLst>
                    <a:ext uri="{9D8B030D-6E8A-4147-A177-3AD203B41FA5}">
                      <a16:colId xmlns:a16="http://schemas.microsoft.com/office/drawing/2014/main" val="1811144229"/>
                    </a:ext>
                  </a:extLst>
                </a:gridCol>
                <a:gridCol w="937425">
                  <a:extLst>
                    <a:ext uri="{9D8B030D-6E8A-4147-A177-3AD203B41FA5}">
                      <a16:colId xmlns:a16="http://schemas.microsoft.com/office/drawing/2014/main" val="2281595537"/>
                    </a:ext>
                  </a:extLst>
                </a:gridCol>
                <a:gridCol w="937425">
                  <a:extLst>
                    <a:ext uri="{9D8B030D-6E8A-4147-A177-3AD203B41FA5}">
                      <a16:colId xmlns:a16="http://schemas.microsoft.com/office/drawing/2014/main" val="887123214"/>
                    </a:ext>
                  </a:extLst>
                </a:gridCol>
              </a:tblGrid>
              <a:tr h="163215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3" marR="5383" marT="5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противовирусное лечение пациентов с хроническими вирусными гепатитами, человек</a:t>
                      </a:r>
                    </a:p>
                  </a:txBody>
                  <a:tcPr marL="5383" marR="5383" marT="5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4202"/>
                  </a:ext>
                </a:extLst>
              </a:tr>
              <a:tr h="36723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лечения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пациентов, получивших лечение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исходы лечения (число пациентов )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887449"/>
                  </a:ext>
                </a:extLst>
              </a:tr>
              <a:tr h="163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лечение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планово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завершено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лечение прервано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числе: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330064"/>
                  </a:ext>
                </a:extLst>
              </a:tr>
              <a:tr h="816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опыта лечения хронических вирусных гепатитов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опыта лечения хронических вирусных гепатитов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услойчивого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вирксологического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ответа (УВО)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рецидив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вирусологического ответа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частичный  вирусологический ответ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нежелательные явления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278426"/>
                  </a:ext>
                </a:extLst>
              </a:tr>
              <a:tr h="1632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456394"/>
                  </a:ext>
                </a:extLst>
              </a:tr>
              <a:tr h="163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В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043271"/>
                  </a:ext>
                </a:extLst>
              </a:tr>
              <a:tr h="582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1_1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аналогов нуклеотидов/нуклеозидов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196515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1_2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препаратов интерферона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943058"/>
                  </a:ext>
                </a:extLst>
              </a:tr>
              <a:tr h="163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В с дельта-агентом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24153"/>
                  </a:ext>
                </a:extLst>
              </a:tr>
              <a:tr h="65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2_1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игибиторов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проникновения ВГВ и ВГД в клетку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605770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2_2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препаратов интерферона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373036"/>
                  </a:ext>
                </a:extLst>
              </a:tr>
              <a:tr h="163215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Хронический вирусный гепатит С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484829"/>
                  </a:ext>
                </a:extLst>
              </a:tr>
              <a:tr h="65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3_1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только противовирусных препаратов прямого действия (ПППД)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984485"/>
                  </a:ext>
                </a:extLst>
              </a:tr>
              <a:tr h="326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3_2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схемы с использованием препаратов интерферона</a:t>
                      </a:r>
                    </a:p>
                  </a:txBody>
                  <a:tcPr marL="5383" marR="5383" marT="5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3" marR="5383" marT="5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40272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40114" y="0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4000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9292" y="2791559"/>
            <a:ext cx="1802424" cy="53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1_1 +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5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1_1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3892" y="2769578"/>
            <a:ext cx="1565031" cy="78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= </a:t>
            </a:r>
            <a:r>
              <a:rPr lang="ru-RU" sz="1600" dirty="0" err="1">
                <a:solidFill>
                  <a:schemeClr val="tx1"/>
                </a:solidFill>
              </a:rPr>
              <a:t>грф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7 </a:t>
            </a:r>
            <a:r>
              <a:rPr lang="ru-RU" sz="1600" dirty="0" err="1">
                <a:solidFill>
                  <a:schemeClr val="tx1"/>
                </a:solidFill>
              </a:rPr>
              <a:t>стр</a:t>
            </a:r>
            <a:r>
              <a:rPr lang="ru-RU" sz="1600" dirty="0">
                <a:solidFill>
                  <a:schemeClr val="tx1"/>
                </a:solidFill>
              </a:rPr>
              <a:t> 1_1 + </a:t>
            </a:r>
            <a:r>
              <a:rPr lang="ru-RU" sz="1600" dirty="0" err="1">
                <a:solidFill>
                  <a:schemeClr val="tx1"/>
                </a:solidFill>
              </a:rPr>
              <a:t>грф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8 </a:t>
            </a:r>
            <a:r>
              <a:rPr lang="ru-RU" sz="1600" dirty="0" err="1">
                <a:solidFill>
                  <a:schemeClr val="tx1"/>
                </a:solidFill>
              </a:rPr>
              <a:t>стр</a:t>
            </a:r>
            <a:r>
              <a:rPr lang="ru-RU" sz="1600" dirty="0">
                <a:solidFill>
                  <a:schemeClr val="tx1"/>
                </a:solidFill>
              </a:rPr>
              <a:t> 1_1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01099" y="2791558"/>
            <a:ext cx="2584939" cy="509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= </a:t>
            </a:r>
            <a:r>
              <a:rPr lang="ru-RU" sz="1600" dirty="0" err="1">
                <a:solidFill>
                  <a:schemeClr val="tx1"/>
                </a:solidFill>
              </a:rPr>
              <a:t>грф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10 </a:t>
            </a:r>
            <a:r>
              <a:rPr lang="ru-RU" sz="1600" dirty="0" err="1">
                <a:solidFill>
                  <a:schemeClr val="tx1"/>
                </a:solidFill>
              </a:rPr>
              <a:t>стр</a:t>
            </a:r>
            <a:r>
              <a:rPr lang="ru-RU" sz="1600" dirty="0">
                <a:solidFill>
                  <a:schemeClr val="tx1"/>
                </a:solidFill>
              </a:rPr>
              <a:t> 1_1 + </a:t>
            </a:r>
            <a:r>
              <a:rPr lang="ru-RU" sz="1600" dirty="0" err="1">
                <a:solidFill>
                  <a:schemeClr val="tx1"/>
                </a:solidFill>
              </a:rPr>
              <a:t>грф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11 </a:t>
            </a:r>
            <a:r>
              <a:rPr lang="ru-RU" sz="1600" dirty="0" err="1">
                <a:solidFill>
                  <a:schemeClr val="tx1"/>
                </a:solidFill>
              </a:rPr>
              <a:t>стр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1_1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12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1_1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1"/>
          </p:cNvCxnSpPr>
          <p:nvPr/>
        </p:nvCxnSpPr>
        <p:spPr>
          <a:xfrm flipH="1">
            <a:off x="3824654" y="3057526"/>
            <a:ext cx="184638" cy="107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1"/>
          </p:cNvCxnSpPr>
          <p:nvPr/>
        </p:nvCxnSpPr>
        <p:spPr>
          <a:xfrm flipH="1">
            <a:off x="6321670" y="3160835"/>
            <a:ext cx="202222" cy="4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</p:cNvCxnSpPr>
          <p:nvPr/>
        </p:nvCxnSpPr>
        <p:spPr>
          <a:xfrm flipH="1">
            <a:off x="8625254" y="3046535"/>
            <a:ext cx="175845" cy="118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246685" y="6075485"/>
            <a:ext cx="2488223" cy="7033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Увязки:</a:t>
            </a:r>
          </a:p>
          <a:p>
            <a:pPr algn="ctr"/>
            <a:r>
              <a:rPr lang="ru-RU" dirty="0"/>
              <a:t>гр.3=гр.6+гр.9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05908" y="3912576"/>
            <a:ext cx="3798277" cy="107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о пациентах, получивших лечение в отчетном году, не зависимо от начала и завершения терапии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11415" y="2057400"/>
            <a:ext cx="167054" cy="1846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92108" y="3842237"/>
            <a:ext cx="4572000" cy="1327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Если пациент завершил курс решения в конце года (например, ноябрь), а результат УВО будет известен только в следующем году, то сведенья о пациенте переносятся в отчет следующего года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1" idx="0"/>
          </p:cNvCxnSpPr>
          <p:nvPr/>
        </p:nvCxnSpPr>
        <p:spPr>
          <a:xfrm flipH="1" flipV="1">
            <a:off x="7104186" y="2382717"/>
            <a:ext cx="2373922" cy="1459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0"/>
          </p:cNvCxnSpPr>
          <p:nvPr/>
        </p:nvCxnSpPr>
        <p:spPr>
          <a:xfrm flipH="1" flipV="1">
            <a:off x="7930662" y="2162909"/>
            <a:ext cx="1547446" cy="1679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85" y="1335333"/>
            <a:ext cx="9387254" cy="40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6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90" y="1915623"/>
            <a:ext cx="10723858" cy="28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08" y="814388"/>
            <a:ext cx="11125675" cy="52083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485" y="5926015"/>
            <a:ext cx="2540977" cy="298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3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1072263"/>
              </p:ext>
            </p:extLst>
          </p:nvPr>
        </p:nvGraphicFramePr>
        <p:xfrm>
          <a:off x="1186962" y="1337041"/>
          <a:ext cx="9337431" cy="2989386"/>
        </p:xfrm>
        <a:graphic>
          <a:graphicData uri="http://schemas.openxmlformats.org/drawingml/2006/table">
            <a:tbl>
              <a:tblPr/>
              <a:tblGrid>
                <a:gridCol w="1182798">
                  <a:extLst>
                    <a:ext uri="{9D8B030D-6E8A-4147-A177-3AD203B41FA5}">
                      <a16:colId xmlns:a16="http://schemas.microsoft.com/office/drawing/2014/main" val="1227479400"/>
                    </a:ext>
                  </a:extLst>
                </a:gridCol>
                <a:gridCol w="5180984">
                  <a:extLst>
                    <a:ext uri="{9D8B030D-6E8A-4147-A177-3AD203B41FA5}">
                      <a16:colId xmlns:a16="http://schemas.microsoft.com/office/drawing/2014/main" val="1150080656"/>
                    </a:ext>
                  </a:extLst>
                </a:gridCol>
                <a:gridCol w="987052">
                  <a:extLst>
                    <a:ext uri="{9D8B030D-6E8A-4147-A177-3AD203B41FA5}">
                      <a16:colId xmlns:a16="http://schemas.microsoft.com/office/drawing/2014/main" val="1727624809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543427724"/>
                    </a:ext>
                  </a:extLst>
                </a:gridCol>
                <a:gridCol w="799636">
                  <a:extLst>
                    <a:ext uri="{9D8B030D-6E8A-4147-A177-3AD203B41FA5}">
                      <a16:colId xmlns:a16="http://schemas.microsoft.com/office/drawing/2014/main" val="1986033700"/>
                    </a:ext>
                  </a:extLst>
                </a:gridCol>
              </a:tblGrid>
              <a:tr h="29164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(4100) Вакцинация против вирусных гепатитов, человек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региональные  графы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111072"/>
                  </a:ext>
                </a:extLst>
              </a:tr>
              <a:tr h="9478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справочно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из сокращения смертности _пищеварение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958503"/>
                  </a:ext>
                </a:extLst>
              </a:tr>
              <a:tr h="29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взрослые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32106"/>
                  </a:ext>
                </a:extLst>
              </a:tr>
              <a:tr h="29164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85847"/>
                  </a:ext>
                </a:extLst>
              </a:tr>
              <a:tr h="583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пациентов с вирусным гепатитом А, получивших вакцинацию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79284"/>
                  </a:ext>
                </a:extLst>
              </a:tr>
              <a:tr h="583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пациентов с вирусным гепатитом В, получивших вакцинацию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55673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121270" y="4659922"/>
            <a:ext cx="5433646" cy="122213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Увязки: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стр</a:t>
            </a:r>
            <a:r>
              <a:rPr lang="ru-RU" dirty="0"/>
              <a:t> 1 </a:t>
            </a:r>
            <a:r>
              <a:rPr lang="ru-RU" dirty="0" err="1"/>
              <a:t>грф</a:t>
            </a:r>
            <a:r>
              <a:rPr lang="ru-RU" dirty="0"/>
              <a:t> 3 &lt;= </a:t>
            </a:r>
            <a:r>
              <a:rPr lang="ru-RU" dirty="0" err="1"/>
              <a:t>стр</a:t>
            </a:r>
            <a:r>
              <a:rPr lang="ru-RU" dirty="0"/>
              <a:t> 1 </a:t>
            </a:r>
            <a:r>
              <a:rPr lang="ru-RU" dirty="0" err="1"/>
              <a:t>грф</a:t>
            </a:r>
            <a:r>
              <a:rPr lang="ru-RU" dirty="0"/>
              <a:t> 4+ </a:t>
            </a:r>
            <a:r>
              <a:rPr lang="ru-RU" dirty="0" err="1"/>
              <a:t>грф</a:t>
            </a:r>
            <a:r>
              <a:rPr lang="ru-RU" dirty="0"/>
              <a:t> </a:t>
            </a:r>
            <a:r>
              <a:rPr lang="ru-RU" dirty="0" smtClean="0"/>
              <a:t>5</a:t>
            </a:r>
            <a:endParaRPr lang="en-US" dirty="0"/>
          </a:p>
          <a:p>
            <a:pPr algn="ctr"/>
            <a:r>
              <a:rPr lang="ru-RU" dirty="0" err="1"/>
              <a:t>стр</a:t>
            </a:r>
            <a:r>
              <a:rPr lang="ru-RU" dirty="0"/>
              <a:t>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 err="1"/>
              <a:t>грф</a:t>
            </a:r>
            <a:r>
              <a:rPr lang="ru-RU" dirty="0"/>
              <a:t> 3 &lt;= </a:t>
            </a:r>
            <a:r>
              <a:rPr lang="ru-RU" dirty="0" err="1"/>
              <a:t>стр</a:t>
            </a:r>
            <a:r>
              <a:rPr lang="ru-RU" dirty="0"/>
              <a:t>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 err="1"/>
              <a:t>грф</a:t>
            </a:r>
            <a:r>
              <a:rPr lang="ru-RU" dirty="0"/>
              <a:t> 4+ </a:t>
            </a:r>
            <a:r>
              <a:rPr lang="ru-RU" dirty="0" err="1"/>
              <a:t>грф</a:t>
            </a:r>
            <a:r>
              <a:rPr lang="ru-RU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4415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519" y="2892642"/>
            <a:ext cx="4732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3278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форму включают данные о заболеваниях - хронических вирусных гепатитах, и о пациентах с этими заболеваниями, их обследовании, лечении и диспансерном наблюдении.</a:t>
            </a:r>
          </a:p>
          <a:p>
            <a:endParaRPr lang="ru-RU" dirty="0"/>
          </a:p>
          <a:p>
            <a:r>
              <a:rPr lang="ru-RU" dirty="0"/>
              <a:t>Источником данных для заполнения формы служат: учетная форма N 025-1/у "Талон пациента, получающего медицинскую помощь в амбулаторных условиях" и учетная форма N 025-5/у "Карта персонального учета пациента с хроническим вирусным гепатитом".</a:t>
            </a:r>
          </a:p>
          <a:p>
            <a:endParaRPr lang="ru-RU" dirty="0"/>
          </a:p>
          <a:p>
            <a:r>
              <a:rPr lang="ru-RU" dirty="0"/>
              <a:t>При составлении формы для отнесения заболеваний к той или иной нозологической форме, следует руководствоваться заключительным клиническим диагнозом, а в случае смерти - первоначальной причиной смерти и их кодами по МКБ-10.</a:t>
            </a:r>
          </a:p>
        </p:txBody>
      </p:sp>
    </p:spTree>
    <p:extLst>
      <p:ext uri="{BB962C8B-B14F-4D97-AF65-F5344CB8AC3E}">
        <p14:creationId xmlns:p14="http://schemas.microsoft.com/office/powerpoint/2010/main" val="27677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847" y="2052687"/>
            <a:ext cx="92670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таблицу 1000 включают число заболеваний с впервые в жизни установленным диагнозом хронического вирусного гепатита с разбивкой по полу и возрастным группам. Классификация хронических вирусных гепатитов соответствует МКБ-10.</a:t>
            </a:r>
          </a:p>
          <a:p>
            <a:endParaRPr lang="ru-RU" dirty="0"/>
          </a:p>
          <a:p>
            <a:r>
              <a:rPr lang="ru-RU" dirty="0"/>
              <a:t>В строках 13 - 14 показывают число пациентов с хроническими вирусными гепатитами, у которых диагноз был установлен впервые в жизни в отчетном году (из строк 1 и 2). При этом число пациентов может быть равно или меньше числа заболеваний, показанных в строках 1 и 2 за счет пациентов, имеющих два и более хронических вирусных гепатитов. Число пациентов, имеющих два и более хронических вирусных гепатитов, показывают в строках 15 и 16.</a:t>
            </a:r>
          </a:p>
        </p:txBody>
      </p:sp>
    </p:spTree>
    <p:extLst>
      <p:ext uri="{BB962C8B-B14F-4D97-AF65-F5344CB8AC3E}">
        <p14:creationId xmlns:p14="http://schemas.microsoft.com/office/powerpoint/2010/main" val="29882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83577" y="457200"/>
            <a:ext cx="11227777" cy="59141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87050" y="70338"/>
            <a:ext cx="1030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1000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20216" y="6509748"/>
            <a:ext cx="3226777" cy="32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6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 –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6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13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9" idx="0"/>
          </p:cNvCxnSpPr>
          <p:nvPr/>
        </p:nvCxnSpPr>
        <p:spPr>
          <a:xfrm flipH="1" flipV="1">
            <a:off x="4461251" y="2359082"/>
            <a:ext cx="600174" cy="1671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0" y="6107502"/>
            <a:ext cx="3209192" cy="495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Пояснительная записка при большом количестве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7"/>
          </p:cNvCxnSpPr>
          <p:nvPr/>
        </p:nvCxnSpPr>
        <p:spPr>
          <a:xfrm flipV="1">
            <a:off x="2739217" y="4950071"/>
            <a:ext cx="623138" cy="1229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00276"/>
              </p:ext>
            </p:extLst>
          </p:nvPr>
        </p:nvGraphicFramePr>
        <p:xfrm>
          <a:off x="483577" y="462591"/>
          <a:ext cx="11227783" cy="5644911"/>
        </p:xfrm>
        <a:graphic>
          <a:graphicData uri="http://schemas.openxmlformats.org/drawingml/2006/table">
            <a:tbl>
              <a:tblPr/>
              <a:tblGrid>
                <a:gridCol w="1943103">
                  <a:extLst>
                    <a:ext uri="{9D8B030D-6E8A-4147-A177-3AD203B41FA5}">
                      <a16:colId xmlns:a16="http://schemas.microsoft.com/office/drawing/2014/main" val="2409306699"/>
                    </a:ext>
                  </a:extLst>
                </a:gridCol>
                <a:gridCol w="369277">
                  <a:extLst>
                    <a:ext uri="{9D8B030D-6E8A-4147-A177-3AD203B41FA5}">
                      <a16:colId xmlns:a16="http://schemas.microsoft.com/office/drawing/2014/main" val="3407853696"/>
                    </a:ext>
                  </a:extLst>
                </a:gridCol>
                <a:gridCol w="354707">
                  <a:extLst>
                    <a:ext uri="{9D8B030D-6E8A-4147-A177-3AD203B41FA5}">
                      <a16:colId xmlns:a16="http://schemas.microsoft.com/office/drawing/2014/main" val="1445477091"/>
                    </a:ext>
                  </a:extLst>
                </a:gridCol>
                <a:gridCol w="839116">
                  <a:extLst>
                    <a:ext uri="{9D8B030D-6E8A-4147-A177-3AD203B41FA5}">
                      <a16:colId xmlns:a16="http://schemas.microsoft.com/office/drawing/2014/main" val="2175191621"/>
                    </a:ext>
                  </a:extLst>
                </a:gridCol>
                <a:gridCol w="839116">
                  <a:extLst>
                    <a:ext uri="{9D8B030D-6E8A-4147-A177-3AD203B41FA5}">
                      <a16:colId xmlns:a16="http://schemas.microsoft.com/office/drawing/2014/main" val="1521441924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510986990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1317627046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3110604916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2984795984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1570880115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4090349816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1563321145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1883903049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1473993195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4257832555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3600515985"/>
                    </a:ext>
                  </a:extLst>
                </a:gridCol>
                <a:gridCol w="531159">
                  <a:extLst>
                    <a:ext uri="{9D8B030D-6E8A-4147-A177-3AD203B41FA5}">
                      <a16:colId xmlns:a16="http://schemas.microsoft.com/office/drawing/2014/main" val="1873555762"/>
                    </a:ext>
                  </a:extLst>
                </a:gridCol>
                <a:gridCol w="508556">
                  <a:extLst>
                    <a:ext uri="{9D8B030D-6E8A-4147-A177-3AD203B41FA5}">
                      <a16:colId xmlns:a16="http://schemas.microsoft.com/office/drawing/2014/main" val="2249852246"/>
                    </a:ext>
                  </a:extLst>
                </a:gridCol>
              </a:tblGrid>
              <a:tr h="210770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1. Число заболеваний с впервые в жизни установленным диагнозом хронического вирусного гепатита</a:t>
                      </a:r>
                    </a:p>
                  </a:txBody>
                  <a:tcPr marL="6917" marR="6917" marT="6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574819"/>
                  </a:ext>
                </a:extLst>
              </a:tr>
              <a:tr h="2107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ahoma" panose="020B0604030504040204" pitchFamily="34" charset="0"/>
                        </a:rPr>
                        <a:t>заболевания и пациенты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пол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№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код по МКБ-10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число заболеваний с впервые в жизни установленным диагнозом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00448"/>
                  </a:ext>
                </a:extLst>
              </a:tr>
              <a:tr h="210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 том числе в возрасте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22155"/>
                  </a:ext>
                </a:extLst>
              </a:tr>
              <a:tr h="622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до 1 года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1-2 года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3-4 года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5-9 года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10-14 года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15-17 года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18-24 года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25-34 года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35-44 года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45-49 года 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ж: 50-55 м: 50-60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ж:56-57 м: 61-62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старше трудосп.возр.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427"/>
                  </a:ext>
                </a:extLst>
              </a:tr>
              <a:tr h="210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16_1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093216"/>
                  </a:ext>
                </a:extLst>
              </a:tr>
              <a:tr h="21077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зарегистрировано заболеваний хроническими вирусными гепатитами, всего (</a:t>
                      </a:r>
                      <a:r>
                        <a:rPr lang="ru-RU" sz="900" b="0" i="0" u="none" strike="noStrike" dirty="0" err="1">
                          <a:effectLst/>
                          <a:latin typeface="Tahoma" panose="020B0604030504040204" pitchFamily="34" charset="0"/>
                        </a:rPr>
                        <a:t>ед</a:t>
                      </a:r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93259"/>
                  </a:ext>
                </a:extLst>
              </a:tr>
              <a:tr h="39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C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52749"/>
                  </a:ext>
                </a:extLst>
              </a:tr>
              <a:tr h="21077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в том числе: хронический вирусный гепатит В с дельта-агентом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В18.0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214973"/>
                  </a:ext>
                </a:extLst>
              </a:tr>
              <a:tr h="210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231146"/>
                  </a:ext>
                </a:extLst>
              </a:tr>
              <a:tr h="21077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В без дельта-агента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В18.1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969477"/>
                  </a:ext>
                </a:extLst>
              </a:tr>
              <a:tr h="210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87044"/>
                  </a:ext>
                </a:extLst>
              </a:tr>
              <a:tr h="222346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В необследованный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901229"/>
                  </a:ext>
                </a:extLst>
              </a:tr>
              <a:tr h="222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215573"/>
                  </a:ext>
                </a:extLst>
              </a:tr>
              <a:tr h="21077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С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В18.2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463879"/>
                  </a:ext>
                </a:extLst>
              </a:tr>
              <a:tr h="210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608806"/>
                  </a:ext>
                </a:extLst>
              </a:tr>
              <a:tr h="21077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Е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В18.8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216278"/>
                  </a:ext>
                </a:extLst>
              </a:tr>
              <a:tr h="210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692047"/>
                  </a:ext>
                </a:extLst>
              </a:tr>
              <a:tr h="21077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неуточненный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В18.9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90135"/>
                  </a:ext>
                </a:extLst>
              </a:tr>
              <a:tr h="210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239387"/>
                  </a:ext>
                </a:extLst>
              </a:tr>
              <a:tr h="21077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из стр. 1 и 2: пациентов всего (чел)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792925"/>
                  </a:ext>
                </a:extLst>
              </a:tr>
              <a:tr h="210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Ж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920787"/>
                  </a:ext>
                </a:extLst>
              </a:tr>
              <a:tr h="21077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из них (из стр. 13 и 14): число пациентов с двумя и более заболеваниями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М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159494"/>
                  </a:ext>
                </a:extLst>
              </a:tr>
              <a:tr h="39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Ж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6917" marR="6917" marT="6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917" marR="6917" marT="69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09653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359742" y="1907931"/>
            <a:ext cx="5832258" cy="49500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Увязки:</a:t>
            </a:r>
            <a:endParaRPr lang="ru-RU" sz="1200" u="sng" dirty="0" smtClean="0">
              <a:solidFill>
                <a:schemeClr val="tx1"/>
              </a:solidFill>
            </a:endParaRPr>
          </a:p>
          <a:p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5 (стр.1+стр.2) =ф. 12, таб.4600, гр.9 стр. </a:t>
            </a:r>
            <a:r>
              <a:rPr lang="ru-RU" sz="1200" dirty="0" smtClean="0">
                <a:solidFill>
                  <a:schemeClr val="tx1"/>
                </a:solidFill>
              </a:rPr>
              <a:t>2.3;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6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7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8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= ф 12, </a:t>
            </a:r>
            <a:r>
              <a:rPr lang="ru-RU" sz="1200" dirty="0" err="1">
                <a:solidFill>
                  <a:schemeClr val="tx1"/>
                </a:solidFill>
              </a:rPr>
              <a:t>табл</a:t>
            </a:r>
            <a:r>
              <a:rPr lang="ru-RU" sz="1200" dirty="0">
                <a:solidFill>
                  <a:schemeClr val="tx1"/>
                </a:solidFill>
              </a:rPr>
              <a:t> 1000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5 ;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9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2)= ф 12 </a:t>
            </a:r>
            <a:r>
              <a:rPr lang="ru-RU" sz="1200" dirty="0" err="1">
                <a:solidFill>
                  <a:schemeClr val="tx1"/>
                </a:solidFill>
              </a:rPr>
              <a:t>таб</a:t>
            </a:r>
            <a:r>
              <a:rPr lang="ru-RU" sz="1200" dirty="0">
                <a:solidFill>
                  <a:schemeClr val="tx1"/>
                </a:solidFill>
              </a:rPr>
              <a:t> 1000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6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2.3;</a:t>
            </a:r>
          </a:p>
          <a:p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10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= ф 12  </a:t>
            </a:r>
            <a:r>
              <a:rPr lang="ru-RU" sz="1200" dirty="0" err="1">
                <a:solidFill>
                  <a:schemeClr val="tx1"/>
                </a:solidFill>
              </a:rPr>
              <a:t>табл</a:t>
            </a:r>
            <a:r>
              <a:rPr lang="ru-RU" sz="1200" dirty="0">
                <a:solidFill>
                  <a:schemeClr val="tx1"/>
                </a:solidFill>
              </a:rPr>
              <a:t> 1000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6_1; 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6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7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8(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= ф 12, </a:t>
            </a:r>
            <a:r>
              <a:rPr lang="ru-RU" sz="1200" dirty="0" err="1">
                <a:solidFill>
                  <a:schemeClr val="tx1"/>
                </a:solidFill>
              </a:rPr>
              <a:t>табл</a:t>
            </a:r>
            <a:r>
              <a:rPr lang="ru-RU" sz="1200" dirty="0">
                <a:solidFill>
                  <a:schemeClr val="tx1"/>
                </a:solidFill>
              </a:rPr>
              <a:t> 1000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2.3.1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5 ;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9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8)= ф 12 </a:t>
            </a:r>
            <a:r>
              <a:rPr lang="ru-RU" sz="1200" dirty="0" err="1">
                <a:solidFill>
                  <a:schemeClr val="tx1"/>
                </a:solidFill>
              </a:rPr>
              <a:t>табл</a:t>
            </a:r>
            <a:r>
              <a:rPr lang="ru-RU" sz="1200" dirty="0">
                <a:solidFill>
                  <a:schemeClr val="tx1"/>
                </a:solidFill>
              </a:rPr>
              <a:t> 1000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2.3.1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6;</a:t>
            </a:r>
          </a:p>
          <a:p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10(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= ф 12  </a:t>
            </a:r>
            <a:r>
              <a:rPr lang="ru-RU" sz="1200" dirty="0" err="1">
                <a:solidFill>
                  <a:schemeClr val="tx1"/>
                </a:solidFill>
              </a:rPr>
              <a:t>табл</a:t>
            </a:r>
            <a:r>
              <a:rPr lang="ru-RU" sz="1200" dirty="0">
                <a:solidFill>
                  <a:schemeClr val="tx1"/>
                </a:solidFill>
              </a:rPr>
              <a:t> 1000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2.3.1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6_1; 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10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= ф 12 </a:t>
            </a:r>
            <a:r>
              <a:rPr lang="ru-RU" sz="1200" dirty="0" err="1">
                <a:solidFill>
                  <a:schemeClr val="tx1"/>
                </a:solidFill>
              </a:rPr>
              <a:t>таб</a:t>
            </a:r>
            <a:r>
              <a:rPr lang="ru-RU" sz="1200" dirty="0">
                <a:solidFill>
                  <a:schemeClr val="tx1"/>
                </a:solidFill>
              </a:rPr>
              <a:t> 2000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9</a:t>
            </a:r>
            <a:r>
              <a:rPr lang="ru-RU" sz="12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10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= ф 12 </a:t>
            </a:r>
            <a:r>
              <a:rPr lang="ru-RU" sz="1200" dirty="0" err="1">
                <a:solidFill>
                  <a:schemeClr val="tx1"/>
                </a:solidFill>
              </a:rPr>
              <a:t>таб</a:t>
            </a:r>
            <a:r>
              <a:rPr lang="ru-RU" sz="1200" dirty="0">
                <a:solidFill>
                  <a:schemeClr val="tx1"/>
                </a:solidFill>
              </a:rPr>
              <a:t> 2000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2.3.1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9</a:t>
            </a:r>
            <a:r>
              <a:rPr lang="ru-RU" sz="12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12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13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14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15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en-US" sz="1200" dirty="0" smtClean="0">
                <a:solidFill>
                  <a:schemeClr val="tx1"/>
                </a:solidFill>
              </a:rPr>
              <a:t>6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en-US" sz="1200" dirty="0" smtClean="0">
                <a:solidFill>
                  <a:schemeClr val="tx1"/>
                </a:solidFill>
              </a:rPr>
              <a:t>7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</a:t>
            </a:r>
            <a:r>
              <a:rPr lang="ru-RU" sz="1200" dirty="0" smtClean="0">
                <a:solidFill>
                  <a:schemeClr val="tx1"/>
                </a:solidFill>
              </a:rPr>
              <a:t>= </a:t>
            </a:r>
            <a:r>
              <a:rPr lang="ru-RU" sz="1200" dirty="0">
                <a:solidFill>
                  <a:schemeClr val="tx1"/>
                </a:solidFill>
              </a:rPr>
              <a:t>ф 12, </a:t>
            </a:r>
            <a:r>
              <a:rPr lang="ru-RU" sz="1200" dirty="0" err="1">
                <a:solidFill>
                  <a:schemeClr val="tx1"/>
                </a:solidFill>
              </a:rPr>
              <a:t>табл</a:t>
            </a:r>
            <a:r>
              <a:rPr lang="ru-RU" sz="1200" dirty="0">
                <a:solidFill>
                  <a:schemeClr val="tx1"/>
                </a:solidFill>
              </a:rPr>
              <a:t> 3000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9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;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12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13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14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15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en-US" sz="1200" dirty="0" smtClean="0">
                <a:solidFill>
                  <a:schemeClr val="tx1"/>
                </a:solidFill>
              </a:rPr>
              <a:t>6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en-US" sz="1200" dirty="0" smtClean="0">
                <a:solidFill>
                  <a:schemeClr val="tx1"/>
                </a:solidFill>
              </a:rPr>
              <a:t>7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</a:t>
            </a:r>
            <a:r>
              <a:rPr lang="ru-RU" sz="1200" dirty="0" smtClean="0">
                <a:solidFill>
                  <a:schemeClr val="tx1"/>
                </a:solidFill>
              </a:rPr>
              <a:t>= </a:t>
            </a:r>
            <a:r>
              <a:rPr lang="ru-RU" sz="1200" dirty="0">
                <a:solidFill>
                  <a:schemeClr val="tx1"/>
                </a:solidFill>
              </a:rPr>
              <a:t>ф 12, </a:t>
            </a:r>
            <a:r>
              <a:rPr lang="ru-RU" sz="1200" dirty="0" err="1">
                <a:solidFill>
                  <a:schemeClr val="tx1"/>
                </a:solidFill>
              </a:rPr>
              <a:t>табл</a:t>
            </a:r>
            <a:r>
              <a:rPr lang="ru-RU" sz="1200" dirty="0">
                <a:solidFill>
                  <a:schemeClr val="tx1"/>
                </a:solidFill>
              </a:rPr>
              <a:t> 3000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2.3.1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9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;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17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2) = ф 12 </a:t>
            </a:r>
            <a:r>
              <a:rPr lang="ru-RU" sz="1200" dirty="0" err="1">
                <a:solidFill>
                  <a:schemeClr val="tx1"/>
                </a:solidFill>
              </a:rPr>
              <a:t>таб</a:t>
            </a:r>
            <a:r>
              <a:rPr lang="ru-RU" sz="1200" dirty="0">
                <a:solidFill>
                  <a:schemeClr val="tx1"/>
                </a:solidFill>
              </a:rPr>
              <a:t> 4000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9</a:t>
            </a:r>
            <a:r>
              <a:rPr lang="ru-RU" sz="1200" dirty="0" smtClean="0">
                <a:solidFill>
                  <a:schemeClr val="tx1"/>
                </a:solidFill>
              </a:rPr>
              <a:t>; 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17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= ф 12 </a:t>
            </a:r>
            <a:r>
              <a:rPr lang="ru-RU" sz="1200" dirty="0" err="1">
                <a:solidFill>
                  <a:schemeClr val="tx1"/>
                </a:solidFill>
              </a:rPr>
              <a:t>таб</a:t>
            </a:r>
            <a:r>
              <a:rPr lang="ru-RU" sz="1200" dirty="0">
                <a:solidFill>
                  <a:schemeClr val="tx1"/>
                </a:solidFill>
              </a:rPr>
              <a:t> 4000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2.3.1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9</a:t>
            </a:r>
            <a:r>
              <a:rPr lang="ru-RU" sz="1200" dirty="0" smtClean="0">
                <a:solidFill>
                  <a:schemeClr val="tx1"/>
                </a:solidFill>
              </a:rPr>
              <a:t>;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6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7 (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8 (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9 (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10 (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= ф 12 </a:t>
            </a:r>
            <a:r>
              <a:rPr lang="ru-RU" sz="1200" dirty="0" err="1">
                <a:solidFill>
                  <a:schemeClr val="tx1"/>
                </a:solidFill>
              </a:rPr>
              <a:t>таб</a:t>
            </a:r>
            <a:r>
              <a:rPr lang="ru-RU" sz="1200" dirty="0">
                <a:solidFill>
                  <a:schemeClr val="tx1"/>
                </a:solidFill>
              </a:rPr>
              <a:t> 1000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2.3.1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9;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11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= ф 12 </a:t>
            </a:r>
            <a:r>
              <a:rPr lang="ru-RU" sz="1200" dirty="0" err="1">
                <a:solidFill>
                  <a:schemeClr val="tx1"/>
                </a:solidFill>
              </a:rPr>
              <a:t>таб</a:t>
            </a:r>
            <a:r>
              <a:rPr lang="ru-RU" sz="1200" dirty="0">
                <a:solidFill>
                  <a:schemeClr val="tx1"/>
                </a:solidFill>
              </a:rPr>
              <a:t> 2000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2.3.1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9;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5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- (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6 (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7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8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9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10 (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11 (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7 +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8)) = ф 12 </a:t>
            </a:r>
            <a:r>
              <a:rPr lang="ru-RU" sz="1200" dirty="0" err="1">
                <a:solidFill>
                  <a:schemeClr val="tx1"/>
                </a:solidFill>
              </a:rPr>
              <a:t>таб</a:t>
            </a:r>
            <a:r>
              <a:rPr lang="ru-RU" sz="1200" dirty="0">
                <a:solidFill>
                  <a:schemeClr val="tx1"/>
                </a:solidFill>
              </a:rPr>
              <a:t> 3000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2.3.1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9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3431" y="2699239"/>
            <a:ext cx="2356311" cy="834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=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6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3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6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5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6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7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6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9 + </a:t>
            </a:r>
            <a:r>
              <a:rPr lang="ru-RU" sz="1400" dirty="0" err="1" smtClean="0">
                <a:solidFill>
                  <a:schemeClr val="tx1"/>
                </a:solidFill>
              </a:rPr>
              <a:t>грф</a:t>
            </a:r>
            <a:r>
              <a:rPr lang="ru-RU" sz="1400" dirty="0" smtClean="0">
                <a:solidFill>
                  <a:schemeClr val="tx1"/>
                </a:solidFill>
              </a:rPr>
              <a:t> 6 </a:t>
            </a:r>
            <a:r>
              <a:rPr lang="ru-RU" sz="1400" dirty="0" err="1" smtClean="0">
                <a:solidFill>
                  <a:schemeClr val="tx1"/>
                </a:solidFill>
              </a:rPr>
              <a:t>стр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11+ </a:t>
            </a:r>
            <a:r>
              <a:rPr lang="ru-RU" sz="1400" dirty="0" err="1">
                <a:solidFill>
                  <a:schemeClr val="tx1"/>
                </a:solidFill>
              </a:rPr>
              <a:t>грф</a:t>
            </a:r>
            <a:r>
              <a:rPr lang="ru-RU" sz="1400" dirty="0">
                <a:solidFill>
                  <a:schemeClr val="tx1"/>
                </a:solidFill>
              </a:rPr>
              <a:t> 6 </a:t>
            </a:r>
            <a:r>
              <a:rPr lang="ru-RU" sz="1400" dirty="0" err="1">
                <a:solidFill>
                  <a:schemeClr val="tx1"/>
                </a:solidFill>
              </a:rPr>
              <a:t>стр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1</a:t>
            </a:r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6" idx="0"/>
          </p:cNvCxnSpPr>
          <p:nvPr/>
        </p:nvCxnSpPr>
        <p:spPr>
          <a:xfrm flipV="1">
            <a:off x="5181587" y="1971787"/>
            <a:ext cx="53061" cy="727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63108" y="4030244"/>
            <a:ext cx="2596634" cy="113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=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6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7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8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9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10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11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12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13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14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15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16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</a:t>
            </a:r>
            <a:r>
              <a:rPr lang="ru-RU" sz="1200" dirty="0">
                <a:solidFill>
                  <a:schemeClr val="tx1"/>
                </a:solidFill>
              </a:rPr>
              <a:t>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16</a:t>
            </a:r>
            <a:r>
              <a:rPr lang="en-US" sz="1200" dirty="0" smtClean="0">
                <a:solidFill>
                  <a:schemeClr val="tx1"/>
                </a:solidFill>
              </a:rPr>
              <a:t>_1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1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17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52240" y="87990"/>
            <a:ext cx="2439760" cy="940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=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4</a:t>
            </a:r>
            <a:r>
              <a:rPr lang="ru-RU" sz="1600" dirty="0" smtClean="0">
                <a:solidFill>
                  <a:schemeClr val="tx1"/>
                </a:solidFill>
              </a:rPr>
              <a:t>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6</a:t>
            </a:r>
            <a:r>
              <a:rPr lang="ru-RU" sz="1600" dirty="0" smtClean="0">
                <a:solidFill>
                  <a:schemeClr val="tx1"/>
                </a:solidFill>
              </a:rPr>
              <a:t>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8</a:t>
            </a:r>
            <a:r>
              <a:rPr lang="ru-RU" sz="1600" dirty="0" smtClean="0">
                <a:solidFill>
                  <a:schemeClr val="tx1"/>
                </a:solidFill>
              </a:rPr>
              <a:t>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ru-RU" sz="1600" dirty="0" smtClean="0">
                <a:solidFill>
                  <a:schemeClr val="tx1"/>
                </a:solidFill>
              </a:rPr>
              <a:t> + </a:t>
            </a:r>
            <a:r>
              <a:rPr lang="ru-RU" sz="1600" dirty="0" err="1" smtClean="0">
                <a:solidFill>
                  <a:schemeClr val="tx1"/>
                </a:solidFill>
              </a:rPr>
              <a:t>грф</a:t>
            </a:r>
            <a:r>
              <a:rPr lang="ru-RU" sz="1600" dirty="0" smtClean="0">
                <a:solidFill>
                  <a:schemeClr val="tx1"/>
                </a:solidFill>
              </a:rPr>
              <a:t> 6 </a:t>
            </a:r>
            <a:r>
              <a:rPr lang="ru-RU" sz="1600" dirty="0" err="1" smtClean="0">
                <a:solidFill>
                  <a:schemeClr val="tx1"/>
                </a:solidFill>
              </a:rPr>
              <a:t>стр</a:t>
            </a:r>
            <a:r>
              <a:rPr lang="ru-RU" sz="1600" dirty="0" smtClean="0">
                <a:solidFill>
                  <a:schemeClr val="tx1"/>
                </a:solidFill>
              </a:rPr>
              <a:t> 1</a:t>
            </a: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ru-RU" sz="1600" dirty="0" smtClean="0">
                <a:solidFill>
                  <a:schemeClr val="tx1"/>
                </a:solidFill>
              </a:rPr>
              <a:t>+ </a:t>
            </a:r>
            <a:r>
              <a:rPr lang="ru-RU" sz="1600" dirty="0" err="1">
                <a:solidFill>
                  <a:schemeClr val="tx1"/>
                </a:solidFill>
              </a:rPr>
              <a:t>грф</a:t>
            </a:r>
            <a:r>
              <a:rPr lang="ru-RU" sz="1600" dirty="0">
                <a:solidFill>
                  <a:schemeClr val="tx1"/>
                </a:solidFill>
              </a:rPr>
              <a:t> 6 </a:t>
            </a:r>
            <a:r>
              <a:rPr lang="ru-RU" sz="1600" dirty="0" err="1">
                <a:solidFill>
                  <a:schemeClr val="tx1"/>
                </a:solidFill>
              </a:rPr>
              <a:t>стр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719396" y="1028700"/>
            <a:ext cx="4022481" cy="1283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1"/>
          </p:cNvCxnSpPr>
          <p:nvPr/>
        </p:nvCxnSpPr>
        <p:spPr>
          <a:xfrm flipV="1">
            <a:off x="3020216" y="5635390"/>
            <a:ext cx="2096618" cy="1035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103040" y="6141172"/>
            <a:ext cx="3226777" cy="32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6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6 </a:t>
            </a:r>
            <a:r>
              <a:rPr lang="ru-RU" dirty="0" err="1" smtClean="0">
                <a:solidFill>
                  <a:schemeClr val="tx1"/>
                </a:solidFill>
              </a:rPr>
              <a:t>стр</a:t>
            </a:r>
            <a:r>
              <a:rPr lang="ru-RU" dirty="0" smtClean="0">
                <a:solidFill>
                  <a:schemeClr val="tx1"/>
                </a:solidFill>
              </a:rPr>
              <a:t> 1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>
            <a:stCxn id="35" idx="0"/>
          </p:cNvCxnSpPr>
          <p:nvPr/>
        </p:nvCxnSpPr>
        <p:spPr>
          <a:xfrm flipV="1">
            <a:off x="4716429" y="5962831"/>
            <a:ext cx="397822" cy="178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9" idx="0"/>
          </p:cNvCxnSpPr>
          <p:nvPr/>
        </p:nvCxnSpPr>
        <p:spPr>
          <a:xfrm flipH="1" flipV="1">
            <a:off x="4633546" y="3745523"/>
            <a:ext cx="427879" cy="2847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755" y="2435277"/>
            <a:ext cx="9944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таблицу 2000 включают все заболевания хроническими вирусными гепатитами, как зарегистрированные ранее, так и впервые в жизни выявленные. Число состоящих под диспансерным наблюдением, показанное в графе 5 должно соответствовать числу состоящих под диспансерным наблюдением на конец предыдущего отчетного </a:t>
            </a:r>
            <a:r>
              <a:rPr lang="ru-RU" dirty="0" smtClean="0"/>
              <a:t>года</a:t>
            </a:r>
            <a:r>
              <a:rPr lang="en-US" dirty="0" smtClean="0"/>
              <a:t>. </a:t>
            </a:r>
            <a:r>
              <a:rPr lang="ru-RU" b="1" dirty="0" smtClean="0"/>
              <a:t>И </a:t>
            </a:r>
            <a:r>
              <a:rPr lang="ru-RU" b="1" dirty="0"/>
              <a:t>случаи заболевания, которые взяты под диспансерное наблюдение в отчетном году</a:t>
            </a:r>
          </a:p>
          <a:p>
            <a:r>
              <a:rPr lang="ru-RU" dirty="0" smtClean="0"/>
              <a:t>. </a:t>
            </a:r>
            <a:r>
              <a:rPr lang="ru-RU" dirty="0"/>
              <a:t>В строках 7 и 8 показывают число пациентов, которое может быть равно или меньше числа заболеваний, показанных в строке 1.</a:t>
            </a:r>
          </a:p>
        </p:txBody>
      </p:sp>
    </p:spTree>
    <p:extLst>
      <p:ext uri="{BB962C8B-B14F-4D97-AF65-F5344CB8AC3E}">
        <p14:creationId xmlns:p14="http://schemas.microsoft.com/office/powerpoint/2010/main" val="41796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28458" y="0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2000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10735"/>
              </p:ext>
            </p:extLst>
          </p:nvPr>
        </p:nvGraphicFramePr>
        <p:xfrm>
          <a:off x="536332" y="523220"/>
          <a:ext cx="11202394" cy="5816032"/>
        </p:xfrm>
        <a:graphic>
          <a:graphicData uri="http://schemas.openxmlformats.org/drawingml/2006/table">
            <a:tbl>
              <a:tblPr/>
              <a:tblGrid>
                <a:gridCol w="1677944">
                  <a:extLst>
                    <a:ext uri="{9D8B030D-6E8A-4147-A177-3AD203B41FA5}">
                      <a16:colId xmlns:a16="http://schemas.microsoft.com/office/drawing/2014/main" val="1825319069"/>
                    </a:ext>
                  </a:extLst>
                </a:gridCol>
                <a:gridCol w="428116">
                  <a:extLst>
                    <a:ext uri="{9D8B030D-6E8A-4147-A177-3AD203B41FA5}">
                      <a16:colId xmlns:a16="http://schemas.microsoft.com/office/drawing/2014/main" val="1064802939"/>
                    </a:ext>
                  </a:extLst>
                </a:gridCol>
                <a:gridCol w="566221">
                  <a:extLst>
                    <a:ext uri="{9D8B030D-6E8A-4147-A177-3AD203B41FA5}">
                      <a16:colId xmlns:a16="http://schemas.microsoft.com/office/drawing/2014/main" val="2019584918"/>
                    </a:ext>
                  </a:extLst>
                </a:gridCol>
                <a:gridCol w="745752">
                  <a:extLst>
                    <a:ext uri="{9D8B030D-6E8A-4147-A177-3AD203B41FA5}">
                      <a16:colId xmlns:a16="http://schemas.microsoft.com/office/drawing/2014/main" val="3325243321"/>
                    </a:ext>
                  </a:extLst>
                </a:gridCol>
                <a:gridCol w="814804">
                  <a:extLst>
                    <a:ext uri="{9D8B030D-6E8A-4147-A177-3AD203B41FA5}">
                      <a16:colId xmlns:a16="http://schemas.microsoft.com/office/drawing/2014/main" val="101748884"/>
                    </a:ext>
                  </a:extLst>
                </a:gridCol>
                <a:gridCol w="787183">
                  <a:extLst>
                    <a:ext uri="{9D8B030D-6E8A-4147-A177-3AD203B41FA5}">
                      <a16:colId xmlns:a16="http://schemas.microsoft.com/office/drawing/2014/main" val="1410862319"/>
                    </a:ext>
                  </a:extLst>
                </a:gridCol>
                <a:gridCol w="773373">
                  <a:extLst>
                    <a:ext uri="{9D8B030D-6E8A-4147-A177-3AD203B41FA5}">
                      <a16:colId xmlns:a16="http://schemas.microsoft.com/office/drawing/2014/main" val="275479504"/>
                    </a:ext>
                  </a:extLst>
                </a:gridCol>
                <a:gridCol w="559314">
                  <a:extLst>
                    <a:ext uri="{9D8B030D-6E8A-4147-A177-3AD203B41FA5}">
                      <a16:colId xmlns:a16="http://schemas.microsoft.com/office/drawing/2014/main" val="3177390288"/>
                    </a:ext>
                  </a:extLst>
                </a:gridCol>
                <a:gridCol w="570823">
                  <a:extLst>
                    <a:ext uri="{9D8B030D-6E8A-4147-A177-3AD203B41FA5}">
                      <a16:colId xmlns:a16="http://schemas.microsoft.com/office/drawing/2014/main" val="169108700"/>
                    </a:ext>
                  </a:extLst>
                </a:gridCol>
                <a:gridCol w="573124">
                  <a:extLst>
                    <a:ext uri="{9D8B030D-6E8A-4147-A177-3AD203B41FA5}">
                      <a16:colId xmlns:a16="http://schemas.microsoft.com/office/drawing/2014/main" val="135785962"/>
                    </a:ext>
                  </a:extLst>
                </a:gridCol>
                <a:gridCol w="428116">
                  <a:extLst>
                    <a:ext uri="{9D8B030D-6E8A-4147-A177-3AD203B41FA5}">
                      <a16:colId xmlns:a16="http://schemas.microsoft.com/office/drawing/2014/main" val="283492619"/>
                    </a:ext>
                  </a:extLst>
                </a:gridCol>
                <a:gridCol w="598443">
                  <a:extLst>
                    <a:ext uri="{9D8B030D-6E8A-4147-A177-3AD203B41FA5}">
                      <a16:colId xmlns:a16="http://schemas.microsoft.com/office/drawing/2014/main" val="3741822099"/>
                    </a:ext>
                  </a:extLst>
                </a:gridCol>
                <a:gridCol w="593840">
                  <a:extLst>
                    <a:ext uri="{9D8B030D-6E8A-4147-A177-3AD203B41FA5}">
                      <a16:colId xmlns:a16="http://schemas.microsoft.com/office/drawing/2014/main" val="251181993"/>
                    </a:ext>
                  </a:extLst>
                </a:gridCol>
                <a:gridCol w="524788">
                  <a:extLst>
                    <a:ext uri="{9D8B030D-6E8A-4147-A177-3AD203B41FA5}">
                      <a16:colId xmlns:a16="http://schemas.microsoft.com/office/drawing/2014/main" val="3564228674"/>
                    </a:ext>
                  </a:extLst>
                </a:gridCol>
                <a:gridCol w="428116">
                  <a:extLst>
                    <a:ext uri="{9D8B030D-6E8A-4147-A177-3AD203B41FA5}">
                      <a16:colId xmlns:a16="http://schemas.microsoft.com/office/drawing/2014/main" val="2511762266"/>
                    </a:ext>
                  </a:extLst>
                </a:gridCol>
                <a:gridCol w="607649">
                  <a:extLst>
                    <a:ext uri="{9D8B030D-6E8A-4147-A177-3AD203B41FA5}">
                      <a16:colId xmlns:a16="http://schemas.microsoft.com/office/drawing/2014/main" val="602347988"/>
                    </a:ext>
                  </a:extLst>
                </a:gridCol>
                <a:gridCol w="524788">
                  <a:extLst>
                    <a:ext uri="{9D8B030D-6E8A-4147-A177-3AD203B41FA5}">
                      <a16:colId xmlns:a16="http://schemas.microsoft.com/office/drawing/2014/main" val="3594831739"/>
                    </a:ext>
                  </a:extLst>
                </a:gridCol>
              </a:tblGrid>
              <a:tr h="218725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2. Заболеваемость хроническими вирусными гепатитами и диспансерное наблюдение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709471"/>
                  </a:ext>
                </a:extLst>
              </a:tr>
              <a:tr h="6250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заболевания и пациенты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№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код МКБ-10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зарегистрировано и взято под диспансерное наблюдение в отчетном году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из заболеваний с впервые в жизни установленым диагнозом (гр.6)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снято с диспансерного наблюдения в отчетном году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16977"/>
                  </a:ext>
                </a:extLst>
              </a:tr>
              <a:tr h="421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из них (гр.4):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взято под диспансерное наблюдение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из них: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из них: детей в возрасте 0-17 лет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95354"/>
                  </a:ext>
                </a:extLst>
              </a:tr>
              <a:tr h="871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состояло и взято под </a:t>
                      </a:r>
                      <a:r>
                        <a:rPr lang="ru-RU" sz="800" b="0" i="0" u="none" strike="noStrike" dirty="0" err="1">
                          <a:effectLst/>
                          <a:latin typeface="Tahoma" panose="020B0604030504040204" pitchFamily="34" charset="0"/>
                        </a:rPr>
                        <a:t>дисп</a:t>
                      </a:r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. Наблюдение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с впервые в жизни установленным диагнозом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переведено из других организаций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прибыло из других субъектов России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детей в возрасте 0-17 лет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детей в возрасте 0-17 лет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переведено в другие организации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выбыло в другие субъекты России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умерло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31541"/>
                  </a:ext>
                </a:extLst>
              </a:tr>
              <a:tr h="218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302262"/>
                  </a:ext>
                </a:extLst>
              </a:tr>
              <a:tr h="6534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зарегистрировано заболеваний хроническими вирусными гепатитами, всего (</a:t>
                      </a:r>
                      <a:r>
                        <a:rPr lang="ru-RU" sz="800" b="0" i="0" u="none" strike="noStrike" dirty="0" err="1">
                          <a:effectLst/>
                          <a:latin typeface="Tahoma" panose="020B0604030504040204" pitchFamily="34" charset="0"/>
                        </a:rPr>
                        <a:t>ед</a:t>
                      </a:r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71322"/>
                  </a:ext>
                </a:extLst>
              </a:tr>
              <a:tr h="43564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в том числе: хронический вирусный гепатит В с дельта-агентом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В18.0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431271"/>
                  </a:ext>
                </a:extLst>
              </a:tr>
              <a:tr h="43564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В без дельта-агента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В18.1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288981"/>
                  </a:ext>
                </a:extLst>
              </a:tr>
              <a:tr h="43564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В необследованный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455808"/>
                  </a:ext>
                </a:extLst>
              </a:tr>
              <a:tr h="2187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С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В18.2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176204"/>
                  </a:ext>
                </a:extLst>
              </a:tr>
              <a:tr h="2187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Е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В18.8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181602"/>
                  </a:ext>
                </a:extLst>
              </a:tr>
              <a:tr h="42189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неуточненный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В18.9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087220"/>
                  </a:ext>
                </a:extLst>
              </a:tr>
              <a:tr h="2187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из стр. 1: пациентов всего (чел)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54035"/>
                  </a:ext>
                </a:extLst>
              </a:tr>
              <a:tr h="42189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из них (из стр. 7): число пациентов с двумя и более заболеваниями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5835" marR="5835" marT="5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835" marR="5835" marT="5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56534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609992" y="3420208"/>
            <a:ext cx="2042814" cy="680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 зависимо от установленной первоначальной причины смерти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8438" y="3511176"/>
            <a:ext cx="1973179" cy="607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Включая тех, кто по возрасту перешел во взрослую поликлинику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0740" y="5654303"/>
            <a:ext cx="2022230" cy="210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=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4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1 –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4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0121" y="4627487"/>
            <a:ext cx="2057718" cy="62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=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4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2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4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3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4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4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4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5 + </a:t>
            </a:r>
            <a:r>
              <a:rPr lang="ru-RU" sz="1200" dirty="0" err="1" smtClean="0">
                <a:solidFill>
                  <a:schemeClr val="tx1"/>
                </a:solidFill>
              </a:rPr>
              <a:t>грф</a:t>
            </a:r>
            <a:r>
              <a:rPr lang="ru-RU" sz="1200" dirty="0" smtClean="0">
                <a:solidFill>
                  <a:schemeClr val="tx1"/>
                </a:solidFill>
              </a:rPr>
              <a:t> 4 </a:t>
            </a:r>
            <a:r>
              <a:rPr lang="ru-RU" sz="1200" dirty="0" err="1" smtClean="0">
                <a:solidFill>
                  <a:schemeClr val="tx1"/>
                </a:solidFill>
              </a:rPr>
              <a:t>стр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6 + </a:t>
            </a:r>
            <a:r>
              <a:rPr lang="ru-RU" sz="1200" dirty="0" err="1">
                <a:solidFill>
                  <a:schemeClr val="tx1"/>
                </a:solidFill>
              </a:rPr>
              <a:t>грф</a:t>
            </a:r>
            <a:r>
              <a:rPr lang="ru-RU" sz="1200" dirty="0">
                <a:solidFill>
                  <a:schemeClr val="tx1"/>
                </a:solidFill>
              </a:rPr>
              <a:t> 4 </a:t>
            </a:r>
            <a:r>
              <a:rPr lang="ru-RU" sz="1200" dirty="0" err="1">
                <a:solidFill>
                  <a:schemeClr val="tx1"/>
                </a:solidFill>
              </a:rPr>
              <a:t>стр</a:t>
            </a:r>
            <a:r>
              <a:rPr lang="ru-RU" sz="1200" dirty="0">
                <a:solidFill>
                  <a:schemeClr val="tx1"/>
                </a:solidFill>
              </a:rPr>
              <a:t> 9</a:t>
            </a:r>
          </a:p>
        </p:txBody>
      </p: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flipV="1">
            <a:off x="2820121" y="3358662"/>
            <a:ext cx="626464" cy="1583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0"/>
          </p:cNvCxnSpPr>
          <p:nvPr/>
        </p:nvCxnSpPr>
        <p:spPr>
          <a:xfrm flipV="1">
            <a:off x="8715028" y="2549769"/>
            <a:ext cx="130034" cy="961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2" idx="0"/>
          </p:cNvCxnSpPr>
          <p:nvPr/>
        </p:nvCxnSpPr>
        <p:spPr>
          <a:xfrm flipH="1" flipV="1">
            <a:off x="10234247" y="2479432"/>
            <a:ext cx="397152" cy="9407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>
            <a:off x="3270740" y="5759770"/>
            <a:ext cx="175845" cy="4651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5328458" y="4233238"/>
            <a:ext cx="6324347" cy="19917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err="1"/>
              <a:t>грф</a:t>
            </a:r>
            <a:r>
              <a:rPr lang="ru-RU" sz="1050" dirty="0"/>
              <a:t> 4  &gt;= </a:t>
            </a:r>
            <a:r>
              <a:rPr lang="ru-RU" sz="1050" dirty="0" err="1"/>
              <a:t>грф</a:t>
            </a:r>
            <a:r>
              <a:rPr lang="ru-RU" sz="1050" dirty="0"/>
              <a:t> 5 </a:t>
            </a:r>
            <a:r>
              <a:rPr lang="ru-RU" sz="1050" dirty="0" err="1"/>
              <a:t>построчно;грф</a:t>
            </a:r>
            <a:r>
              <a:rPr lang="ru-RU" sz="1050" dirty="0"/>
              <a:t> 4  &gt;= </a:t>
            </a:r>
            <a:r>
              <a:rPr lang="ru-RU" sz="1050" dirty="0" err="1"/>
              <a:t>грф</a:t>
            </a:r>
            <a:r>
              <a:rPr lang="ru-RU" sz="1050" dirty="0"/>
              <a:t> 6 </a:t>
            </a:r>
            <a:r>
              <a:rPr lang="ru-RU" sz="1050" dirty="0" err="1"/>
              <a:t>построчно;грф</a:t>
            </a:r>
            <a:r>
              <a:rPr lang="ru-RU" sz="1050" dirty="0"/>
              <a:t> 4  &gt;= </a:t>
            </a:r>
            <a:r>
              <a:rPr lang="ru-RU" sz="1050" dirty="0" err="1"/>
              <a:t>грф</a:t>
            </a:r>
            <a:r>
              <a:rPr lang="ru-RU" sz="1050" dirty="0"/>
              <a:t> 7 </a:t>
            </a:r>
            <a:r>
              <a:rPr lang="ru-RU" sz="1050" dirty="0" err="1"/>
              <a:t>построчно;грф</a:t>
            </a:r>
            <a:r>
              <a:rPr lang="ru-RU" sz="1050" dirty="0"/>
              <a:t> 4  &gt;= </a:t>
            </a:r>
            <a:r>
              <a:rPr lang="ru-RU" sz="1050" dirty="0" err="1"/>
              <a:t>грф</a:t>
            </a:r>
            <a:r>
              <a:rPr lang="ru-RU" sz="1050" dirty="0"/>
              <a:t> 8 </a:t>
            </a:r>
            <a:r>
              <a:rPr lang="ru-RU" sz="1050" dirty="0" err="1"/>
              <a:t>построчно;грф</a:t>
            </a:r>
            <a:r>
              <a:rPr lang="ru-RU" sz="1050" dirty="0"/>
              <a:t> 4  &gt;= </a:t>
            </a:r>
            <a:r>
              <a:rPr lang="ru-RU" sz="1050" dirty="0" err="1"/>
              <a:t>грф</a:t>
            </a:r>
            <a:r>
              <a:rPr lang="ru-RU" sz="1050" dirty="0"/>
              <a:t> 11 </a:t>
            </a:r>
            <a:r>
              <a:rPr lang="ru-RU" sz="1050" dirty="0" smtClean="0"/>
              <a:t>построчно; </a:t>
            </a:r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9 = </a:t>
            </a:r>
            <a:r>
              <a:rPr lang="ru-RU" sz="1050" dirty="0" err="1"/>
              <a:t>грф</a:t>
            </a:r>
            <a:r>
              <a:rPr lang="ru-RU" sz="1050" dirty="0"/>
              <a:t> 6 построчно ( тип ошибки предупреждение </a:t>
            </a:r>
            <a:r>
              <a:rPr lang="ru-RU" sz="1050" dirty="0" smtClean="0"/>
              <a:t>) </a:t>
            </a:r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9  &gt;= </a:t>
            </a:r>
            <a:r>
              <a:rPr lang="ru-RU" sz="1050" dirty="0" err="1"/>
              <a:t>грф</a:t>
            </a:r>
            <a:r>
              <a:rPr lang="ru-RU" sz="1050" dirty="0"/>
              <a:t> 10 построчно;</a:t>
            </a:r>
          </a:p>
          <a:p>
            <a:r>
              <a:rPr lang="ru-RU" sz="1050" dirty="0" err="1"/>
              <a:t>грф</a:t>
            </a:r>
            <a:r>
              <a:rPr lang="ru-RU" sz="1050" dirty="0"/>
              <a:t> 11  &gt;= </a:t>
            </a:r>
            <a:r>
              <a:rPr lang="ru-RU" sz="1050" dirty="0" err="1"/>
              <a:t>грф</a:t>
            </a:r>
            <a:r>
              <a:rPr lang="ru-RU" sz="1050" dirty="0"/>
              <a:t> 12 построчно; </a:t>
            </a:r>
            <a:r>
              <a:rPr lang="ru-RU" sz="1050" dirty="0" err="1"/>
              <a:t>грф</a:t>
            </a:r>
            <a:r>
              <a:rPr lang="ru-RU" sz="1050" dirty="0"/>
              <a:t> 11  &gt;= </a:t>
            </a:r>
            <a:r>
              <a:rPr lang="ru-RU" sz="1050" dirty="0" err="1"/>
              <a:t>грф</a:t>
            </a:r>
            <a:r>
              <a:rPr lang="ru-RU" sz="1050" dirty="0"/>
              <a:t> 13 </a:t>
            </a:r>
            <a:r>
              <a:rPr lang="ru-RU" sz="1050" dirty="0" err="1"/>
              <a:t>построчно;грф</a:t>
            </a:r>
            <a:r>
              <a:rPr lang="ru-RU" sz="1050" dirty="0"/>
              <a:t> 11  &gt;= </a:t>
            </a:r>
            <a:r>
              <a:rPr lang="ru-RU" sz="1050" dirty="0" err="1"/>
              <a:t>грф</a:t>
            </a:r>
            <a:r>
              <a:rPr lang="ru-RU" sz="1050" dirty="0"/>
              <a:t> 14 построчно; </a:t>
            </a:r>
            <a:r>
              <a:rPr lang="ru-RU" sz="1050" dirty="0" err="1"/>
              <a:t>грф</a:t>
            </a:r>
            <a:r>
              <a:rPr lang="ru-RU" sz="1050" dirty="0"/>
              <a:t> 11  &gt;= </a:t>
            </a:r>
            <a:r>
              <a:rPr lang="ru-RU" sz="1050" dirty="0" err="1"/>
              <a:t>грф</a:t>
            </a:r>
            <a:r>
              <a:rPr lang="ru-RU" sz="1050" dirty="0"/>
              <a:t> 15 </a:t>
            </a:r>
            <a:r>
              <a:rPr lang="ru-RU" sz="1050" dirty="0" err="1"/>
              <a:t>построчно;грф</a:t>
            </a:r>
            <a:r>
              <a:rPr lang="ru-RU" sz="1050" dirty="0"/>
              <a:t> 11  &gt;= </a:t>
            </a:r>
            <a:r>
              <a:rPr lang="ru-RU" sz="1050" dirty="0" err="1"/>
              <a:t>грф</a:t>
            </a:r>
            <a:r>
              <a:rPr lang="ru-RU" sz="1050" dirty="0"/>
              <a:t> 13+ </a:t>
            </a:r>
            <a:r>
              <a:rPr lang="ru-RU" sz="1050" dirty="0" err="1"/>
              <a:t>грф</a:t>
            </a:r>
            <a:r>
              <a:rPr lang="ru-RU" sz="1050" dirty="0"/>
              <a:t> 14 + </a:t>
            </a:r>
            <a:r>
              <a:rPr lang="ru-RU" sz="1050" dirty="0" err="1"/>
              <a:t>грф</a:t>
            </a:r>
            <a:r>
              <a:rPr lang="ru-RU" sz="1050" dirty="0"/>
              <a:t> 15  построчно;</a:t>
            </a:r>
          </a:p>
          <a:p>
            <a:r>
              <a:rPr lang="ru-RU" sz="1050" dirty="0" err="1"/>
              <a:t>грф</a:t>
            </a:r>
            <a:r>
              <a:rPr lang="ru-RU" sz="1050" dirty="0"/>
              <a:t> 16 = </a:t>
            </a:r>
            <a:r>
              <a:rPr lang="ru-RU" sz="1050" dirty="0" err="1"/>
              <a:t>грф</a:t>
            </a:r>
            <a:r>
              <a:rPr lang="ru-RU" sz="1050" dirty="0"/>
              <a:t> 5 - </a:t>
            </a:r>
            <a:r>
              <a:rPr lang="ru-RU" sz="1050" dirty="0" err="1"/>
              <a:t>грф</a:t>
            </a:r>
            <a:r>
              <a:rPr lang="ru-RU" sz="1050" dirty="0"/>
              <a:t> </a:t>
            </a:r>
            <a:r>
              <a:rPr lang="ru-RU" sz="1050" dirty="0" smtClean="0"/>
              <a:t>11 </a:t>
            </a:r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11 &lt;= </a:t>
            </a:r>
            <a:r>
              <a:rPr lang="ru-RU" sz="1050" dirty="0" err="1"/>
              <a:t>грф</a:t>
            </a:r>
            <a:r>
              <a:rPr lang="ru-RU" sz="1050" dirty="0"/>
              <a:t> 4 </a:t>
            </a:r>
            <a:r>
              <a:rPr lang="ru-RU" sz="1050" dirty="0" smtClean="0"/>
              <a:t>построчно </a:t>
            </a:r>
            <a:r>
              <a:rPr lang="ru-RU" sz="1050" dirty="0" err="1" smtClean="0"/>
              <a:t>стр</a:t>
            </a:r>
            <a:r>
              <a:rPr lang="ru-RU" sz="1050" dirty="0" smtClean="0"/>
              <a:t> </a:t>
            </a:r>
            <a:r>
              <a:rPr lang="ru-RU" sz="1050" dirty="0"/>
              <a:t>7 &lt;=  </a:t>
            </a:r>
            <a:r>
              <a:rPr lang="ru-RU" sz="1050" dirty="0" err="1"/>
              <a:t>стр</a:t>
            </a:r>
            <a:r>
              <a:rPr lang="ru-RU" sz="1050" dirty="0"/>
              <a:t> </a:t>
            </a:r>
            <a:r>
              <a:rPr lang="ru-RU" sz="1050" dirty="0" smtClean="0"/>
              <a:t>1 </a:t>
            </a:r>
            <a:r>
              <a:rPr lang="ru-RU" sz="1050" dirty="0" err="1" smtClean="0"/>
              <a:t>стр</a:t>
            </a:r>
            <a:r>
              <a:rPr lang="ru-RU" sz="1050" dirty="0" smtClean="0"/>
              <a:t> </a:t>
            </a:r>
            <a:r>
              <a:rPr lang="ru-RU" sz="1050" dirty="0"/>
              <a:t>8 &lt; </a:t>
            </a:r>
            <a:r>
              <a:rPr lang="ru-RU" sz="1050" dirty="0" err="1"/>
              <a:t>стр</a:t>
            </a:r>
            <a:r>
              <a:rPr lang="ru-RU" sz="1050" dirty="0"/>
              <a:t> </a:t>
            </a:r>
            <a:r>
              <a:rPr lang="ru-RU" sz="1050" dirty="0" smtClean="0"/>
              <a:t>7</a:t>
            </a:r>
          </a:p>
          <a:p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6 </a:t>
            </a:r>
            <a:r>
              <a:rPr lang="ru-RU" sz="1050" dirty="0" err="1"/>
              <a:t>стр</a:t>
            </a:r>
            <a:r>
              <a:rPr lang="ru-RU" sz="1050" dirty="0"/>
              <a:t> 1 </a:t>
            </a:r>
            <a:r>
              <a:rPr lang="ru-RU" sz="1050" dirty="0" err="1"/>
              <a:t>таб</a:t>
            </a:r>
            <a:r>
              <a:rPr lang="ru-RU" sz="1050" dirty="0"/>
              <a:t> 2000  &lt;= сумма строк 1+ 2 </a:t>
            </a:r>
            <a:r>
              <a:rPr lang="ru-RU" sz="1050" dirty="0" err="1"/>
              <a:t>грф</a:t>
            </a:r>
            <a:r>
              <a:rPr lang="ru-RU" sz="1050" dirty="0"/>
              <a:t> 5 </a:t>
            </a:r>
            <a:r>
              <a:rPr lang="ru-RU" sz="1050" dirty="0" err="1"/>
              <a:t>таб</a:t>
            </a:r>
            <a:r>
              <a:rPr lang="ru-RU" sz="1050" dirty="0"/>
              <a:t> </a:t>
            </a:r>
            <a:r>
              <a:rPr lang="ru-RU" sz="1050" dirty="0" smtClean="0"/>
              <a:t>1000 </a:t>
            </a:r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6 </a:t>
            </a:r>
            <a:r>
              <a:rPr lang="ru-RU" sz="1050" dirty="0" err="1"/>
              <a:t>стр</a:t>
            </a:r>
            <a:r>
              <a:rPr lang="ru-RU" sz="1050" dirty="0"/>
              <a:t> 2 </a:t>
            </a:r>
            <a:r>
              <a:rPr lang="ru-RU" sz="1050" dirty="0" err="1"/>
              <a:t>таб</a:t>
            </a:r>
            <a:r>
              <a:rPr lang="ru-RU" sz="1050" dirty="0"/>
              <a:t> 2000  &lt;= сумма строк 3+ 4 </a:t>
            </a:r>
            <a:r>
              <a:rPr lang="ru-RU" sz="1050" dirty="0" err="1"/>
              <a:t>грф</a:t>
            </a:r>
            <a:r>
              <a:rPr lang="ru-RU" sz="1050" dirty="0"/>
              <a:t> 5 </a:t>
            </a:r>
            <a:r>
              <a:rPr lang="ru-RU" sz="1050" dirty="0" err="1"/>
              <a:t>таб</a:t>
            </a:r>
            <a:r>
              <a:rPr lang="ru-RU" sz="1050" dirty="0"/>
              <a:t> </a:t>
            </a:r>
            <a:r>
              <a:rPr lang="ru-RU" sz="1050" dirty="0" smtClean="0"/>
              <a:t>1000 </a:t>
            </a:r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6 </a:t>
            </a:r>
            <a:r>
              <a:rPr lang="ru-RU" sz="1050" dirty="0" err="1"/>
              <a:t>стр</a:t>
            </a:r>
            <a:r>
              <a:rPr lang="ru-RU" sz="1050" dirty="0"/>
              <a:t> 3 </a:t>
            </a:r>
            <a:r>
              <a:rPr lang="ru-RU" sz="1050" dirty="0" err="1"/>
              <a:t>таб</a:t>
            </a:r>
            <a:r>
              <a:rPr lang="ru-RU" sz="1050" dirty="0"/>
              <a:t> 2000  &lt;= сумма строк 5+6 </a:t>
            </a:r>
            <a:r>
              <a:rPr lang="ru-RU" sz="1050" dirty="0" err="1"/>
              <a:t>грф</a:t>
            </a:r>
            <a:r>
              <a:rPr lang="ru-RU" sz="1050" dirty="0"/>
              <a:t> 5 </a:t>
            </a:r>
            <a:r>
              <a:rPr lang="ru-RU" sz="1050" dirty="0" err="1"/>
              <a:t>таб</a:t>
            </a:r>
            <a:r>
              <a:rPr lang="ru-RU" sz="1050" dirty="0"/>
              <a:t> 1000</a:t>
            </a:r>
          </a:p>
          <a:p>
            <a:r>
              <a:rPr lang="ru-RU" sz="1050" dirty="0" err="1"/>
              <a:t>грф</a:t>
            </a:r>
            <a:r>
              <a:rPr lang="ru-RU" sz="1050" dirty="0"/>
              <a:t> 6 </a:t>
            </a:r>
            <a:r>
              <a:rPr lang="ru-RU" sz="1050" dirty="0" err="1"/>
              <a:t>стр</a:t>
            </a:r>
            <a:r>
              <a:rPr lang="ru-RU" sz="1050" dirty="0"/>
              <a:t> 4 </a:t>
            </a:r>
            <a:r>
              <a:rPr lang="ru-RU" sz="1050" dirty="0" err="1"/>
              <a:t>таб</a:t>
            </a:r>
            <a:r>
              <a:rPr lang="ru-RU" sz="1050" dirty="0"/>
              <a:t> 2000  &lt;= сумма строк 7+ 8 </a:t>
            </a:r>
            <a:r>
              <a:rPr lang="ru-RU" sz="1050" dirty="0" err="1"/>
              <a:t>грф</a:t>
            </a:r>
            <a:r>
              <a:rPr lang="ru-RU" sz="1050" dirty="0"/>
              <a:t> 5 </a:t>
            </a:r>
            <a:r>
              <a:rPr lang="ru-RU" sz="1050" dirty="0" err="1"/>
              <a:t>таб</a:t>
            </a:r>
            <a:r>
              <a:rPr lang="ru-RU" sz="1050" dirty="0"/>
              <a:t> </a:t>
            </a:r>
            <a:r>
              <a:rPr lang="ru-RU" sz="1050" dirty="0" smtClean="0"/>
              <a:t>1000 </a:t>
            </a:r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6 </a:t>
            </a:r>
            <a:r>
              <a:rPr lang="ru-RU" sz="1050" dirty="0" err="1"/>
              <a:t>стр</a:t>
            </a:r>
            <a:r>
              <a:rPr lang="ru-RU" sz="1050" dirty="0"/>
              <a:t> 5 </a:t>
            </a:r>
            <a:r>
              <a:rPr lang="ru-RU" sz="1050" dirty="0" err="1"/>
              <a:t>таб</a:t>
            </a:r>
            <a:r>
              <a:rPr lang="ru-RU" sz="1050" dirty="0"/>
              <a:t> 2000  &lt;= сумма строк 9+ 10 </a:t>
            </a:r>
            <a:r>
              <a:rPr lang="ru-RU" sz="1050" dirty="0" err="1"/>
              <a:t>грф</a:t>
            </a:r>
            <a:r>
              <a:rPr lang="ru-RU" sz="1050" dirty="0"/>
              <a:t> 5 </a:t>
            </a:r>
            <a:r>
              <a:rPr lang="ru-RU" sz="1050" dirty="0" err="1"/>
              <a:t>таб</a:t>
            </a:r>
            <a:r>
              <a:rPr lang="ru-RU" sz="1050" dirty="0"/>
              <a:t> </a:t>
            </a:r>
            <a:r>
              <a:rPr lang="ru-RU" sz="1050" dirty="0" smtClean="0"/>
              <a:t>1000 </a:t>
            </a:r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6 </a:t>
            </a:r>
            <a:r>
              <a:rPr lang="ru-RU" sz="1050" dirty="0" err="1"/>
              <a:t>стр</a:t>
            </a:r>
            <a:r>
              <a:rPr lang="ru-RU" sz="1050" dirty="0"/>
              <a:t> 6 </a:t>
            </a:r>
            <a:r>
              <a:rPr lang="ru-RU" sz="1050" dirty="0" err="1"/>
              <a:t>таб</a:t>
            </a:r>
            <a:r>
              <a:rPr lang="ru-RU" sz="1050" dirty="0"/>
              <a:t> 2000  &lt;= сумма строк 11+ 12 </a:t>
            </a:r>
            <a:r>
              <a:rPr lang="ru-RU" sz="1050" dirty="0" err="1"/>
              <a:t>грф</a:t>
            </a:r>
            <a:r>
              <a:rPr lang="ru-RU" sz="1050" dirty="0"/>
              <a:t> 5 </a:t>
            </a:r>
            <a:r>
              <a:rPr lang="ru-RU" sz="1050" dirty="0" err="1"/>
              <a:t>таб</a:t>
            </a:r>
            <a:r>
              <a:rPr lang="ru-RU" sz="1050" dirty="0"/>
              <a:t> </a:t>
            </a:r>
            <a:r>
              <a:rPr lang="ru-RU" sz="1050" dirty="0" smtClean="0"/>
              <a:t>1000 </a:t>
            </a:r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6 </a:t>
            </a:r>
            <a:r>
              <a:rPr lang="ru-RU" sz="1050" dirty="0" err="1"/>
              <a:t>стр</a:t>
            </a:r>
            <a:r>
              <a:rPr lang="ru-RU" sz="1050" dirty="0"/>
              <a:t> 7 </a:t>
            </a:r>
            <a:r>
              <a:rPr lang="ru-RU" sz="1050" dirty="0" err="1"/>
              <a:t>таб</a:t>
            </a:r>
            <a:r>
              <a:rPr lang="ru-RU" sz="1050" dirty="0"/>
              <a:t> 2000  &lt;= сумма строк 13 + 14 </a:t>
            </a:r>
            <a:r>
              <a:rPr lang="ru-RU" sz="1050" dirty="0" err="1"/>
              <a:t>грф</a:t>
            </a:r>
            <a:r>
              <a:rPr lang="ru-RU" sz="1050" dirty="0"/>
              <a:t> 5 </a:t>
            </a:r>
            <a:r>
              <a:rPr lang="ru-RU" sz="1050" dirty="0" err="1"/>
              <a:t>таб</a:t>
            </a:r>
            <a:r>
              <a:rPr lang="ru-RU" sz="1050" dirty="0"/>
              <a:t> </a:t>
            </a:r>
            <a:r>
              <a:rPr lang="ru-RU" sz="1050" dirty="0" smtClean="0"/>
              <a:t>1000 </a:t>
            </a:r>
            <a:r>
              <a:rPr lang="ru-RU" sz="1050" dirty="0" err="1" smtClean="0"/>
              <a:t>грф</a:t>
            </a:r>
            <a:r>
              <a:rPr lang="ru-RU" sz="1050" dirty="0" smtClean="0"/>
              <a:t> </a:t>
            </a:r>
            <a:r>
              <a:rPr lang="ru-RU" sz="1050" dirty="0"/>
              <a:t>6 </a:t>
            </a:r>
            <a:r>
              <a:rPr lang="ru-RU" sz="1050" dirty="0" err="1"/>
              <a:t>стр</a:t>
            </a:r>
            <a:r>
              <a:rPr lang="ru-RU" sz="1050" dirty="0"/>
              <a:t> 8 </a:t>
            </a:r>
            <a:r>
              <a:rPr lang="ru-RU" sz="1050" dirty="0" err="1"/>
              <a:t>таб</a:t>
            </a:r>
            <a:r>
              <a:rPr lang="ru-RU" sz="1050" dirty="0"/>
              <a:t> 2000  &lt;= сумма строк 15 + 16 </a:t>
            </a:r>
            <a:r>
              <a:rPr lang="ru-RU" sz="1050" dirty="0" err="1"/>
              <a:t>грф</a:t>
            </a:r>
            <a:r>
              <a:rPr lang="ru-RU" sz="1050" dirty="0"/>
              <a:t> 5 </a:t>
            </a:r>
            <a:r>
              <a:rPr lang="ru-RU" sz="1050" dirty="0" err="1"/>
              <a:t>таб</a:t>
            </a:r>
            <a:r>
              <a:rPr lang="ru-RU" sz="1050" dirty="0"/>
              <a:t> 1000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72277" y="3165157"/>
            <a:ext cx="3544034" cy="985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Случаи заболевания, состоящие под диспансерным наблюдением на конец года, предшествовавший отчетному году. </a:t>
            </a:r>
            <a:r>
              <a:rPr lang="ru-RU" sz="1200" b="1" dirty="0" smtClean="0">
                <a:solidFill>
                  <a:schemeClr val="tx1"/>
                </a:solidFill>
              </a:rPr>
              <a:t>И случаи заболевания, которые взяты под диспансерное наблюдение в отчетном году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18" idx="0"/>
          </p:cNvCxnSpPr>
          <p:nvPr/>
        </p:nvCxnSpPr>
        <p:spPr>
          <a:xfrm flipH="1" flipV="1">
            <a:off x="4433175" y="2499252"/>
            <a:ext cx="1211119" cy="66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362" y="1898863"/>
            <a:ext cx="104716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таблице 3000 показывают результаты обследований пациентов с хроническими вирусными гепатитами: в графах 4 - 9 на наличие фиброза печени по стадиям и в графах 10 - 15 - результаты лабораторных исследований.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 подстрочнике 3100 показывают результаты </a:t>
            </a:r>
            <a:r>
              <a:rPr lang="ru-RU" dirty="0" err="1"/>
              <a:t>генотипирования</a:t>
            </a:r>
            <a:r>
              <a:rPr lang="ru-RU" dirty="0"/>
              <a:t> хронического вирусного гепатита C.</a:t>
            </a:r>
          </a:p>
          <a:p>
            <a:endParaRPr lang="ru-RU" dirty="0"/>
          </a:p>
          <a:p>
            <a:r>
              <a:rPr lang="ru-RU" dirty="0" smtClean="0"/>
              <a:t>Таблица </a:t>
            </a:r>
            <a:r>
              <a:rPr lang="ru-RU" dirty="0"/>
              <a:t>4000 включает противовирусное лечение пациентов с хроническими вирусными гепатитами.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 подстрочнике 4100 отмечают наличие вакцинации против вирусных гепатитов.</a:t>
            </a:r>
          </a:p>
        </p:txBody>
      </p:sp>
    </p:spTree>
    <p:extLst>
      <p:ext uri="{BB962C8B-B14F-4D97-AF65-F5344CB8AC3E}">
        <p14:creationId xmlns:p14="http://schemas.microsoft.com/office/powerpoint/2010/main" val="6606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84610" y="0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3000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99486" y="6532685"/>
            <a:ext cx="3086101" cy="373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=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1 –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7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49487"/>
              </p:ext>
            </p:extLst>
          </p:nvPr>
        </p:nvGraphicFramePr>
        <p:xfrm>
          <a:off x="562714" y="523218"/>
          <a:ext cx="11087095" cy="5838516"/>
        </p:xfrm>
        <a:graphic>
          <a:graphicData uri="http://schemas.openxmlformats.org/drawingml/2006/table">
            <a:tbl>
              <a:tblPr/>
              <a:tblGrid>
                <a:gridCol w="2300841">
                  <a:extLst>
                    <a:ext uri="{9D8B030D-6E8A-4147-A177-3AD203B41FA5}">
                      <a16:colId xmlns:a16="http://schemas.microsoft.com/office/drawing/2014/main" val="4020430623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1042700977"/>
                    </a:ext>
                  </a:extLst>
                </a:gridCol>
                <a:gridCol w="632396">
                  <a:extLst>
                    <a:ext uri="{9D8B030D-6E8A-4147-A177-3AD203B41FA5}">
                      <a16:colId xmlns:a16="http://schemas.microsoft.com/office/drawing/2014/main" val="3637409860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1281553105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3629626040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3850935482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2618579074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1320699980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2852454549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369666358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1981593042"/>
                    </a:ext>
                  </a:extLst>
                </a:gridCol>
                <a:gridCol w="625667">
                  <a:extLst>
                    <a:ext uri="{9D8B030D-6E8A-4147-A177-3AD203B41FA5}">
                      <a16:colId xmlns:a16="http://schemas.microsoft.com/office/drawing/2014/main" val="2427754527"/>
                    </a:ext>
                  </a:extLst>
                </a:gridCol>
                <a:gridCol w="632396">
                  <a:extLst>
                    <a:ext uri="{9D8B030D-6E8A-4147-A177-3AD203B41FA5}">
                      <a16:colId xmlns:a16="http://schemas.microsoft.com/office/drawing/2014/main" val="1623322425"/>
                    </a:ext>
                  </a:extLst>
                </a:gridCol>
                <a:gridCol w="632396">
                  <a:extLst>
                    <a:ext uri="{9D8B030D-6E8A-4147-A177-3AD203B41FA5}">
                      <a16:colId xmlns:a16="http://schemas.microsoft.com/office/drawing/2014/main" val="3698730983"/>
                    </a:ext>
                  </a:extLst>
                </a:gridCol>
                <a:gridCol w="632396">
                  <a:extLst>
                    <a:ext uri="{9D8B030D-6E8A-4147-A177-3AD203B41FA5}">
                      <a16:colId xmlns:a16="http://schemas.microsoft.com/office/drawing/2014/main" val="4218596403"/>
                    </a:ext>
                  </a:extLst>
                </a:gridCol>
              </a:tblGrid>
              <a:tr h="312332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3. Обследование на хронические вирусные гепатиты</a:t>
                      </a:r>
                    </a:p>
                  </a:txBody>
                  <a:tcPr marL="8220" marR="8220" marT="8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22935"/>
                  </a:ext>
                </a:extLst>
              </a:tr>
              <a:tr h="3123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заболевания и пациенты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№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код МКБ-10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обследовано на наличие фиброза печени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ahoma" panose="020B0604030504040204" pitchFamily="34" charset="0"/>
                        </a:rPr>
                        <a:t>лабораторное подтверждение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39091"/>
                  </a:ext>
                </a:extLst>
              </a:tr>
              <a:tr h="31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anose="020B0604030504040204" pitchFamily="34" charset="0"/>
                        </a:rPr>
                        <a:t>в том числе (из гр.4) по стадиям: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err="1">
                          <a:effectLst/>
                          <a:latin typeface="Tahoma" panose="020B0604030504040204" pitchFamily="34" charset="0"/>
                        </a:rPr>
                        <a:t>HBsAg</a:t>
                      </a:r>
                      <a:endParaRPr lang="en-US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ДНК ВГВ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РНК ВГД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РНК ВГС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effectLst/>
                          <a:latin typeface="Tahoma" panose="020B0604030504040204" pitchFamily="34" charset="0"/>
                        </a:rPr>
                        <a:t>anti-HDV </a:t>
                      </a:r>
                      <a:r>
                        <a:rPr lang="en-US" sz="700" b="0" i="0" u="none" strike="noStrike" dirty="0" err="1">
                          <a:effectLst/>
                          <a:latin typeface="Tahoma" panose="020B0604030504040204" pitchFamily="34" charset="0"/>
                        </a:rPr>
                        <a:t>lgG</a:t>
                      </a:r>
                      <a:endParaRPr lang="en-US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effectLst/>
                          <a:latin typeface="Tahoma" panose="020B0604030504040204" pitchFamily="34" charset="0"/>
                        </a:rPr>
                        <a:t>anti-HDV </a:t>
                      </a:r>
                      <a:r>
                        <a:rPr lang="en-US" sz="700" b="0" i="0" u="none" strike="noStrike" dirty="0" err="1">
                          <a:effectLst/>
                          <a:latin typeface="Tahoma" panose="020B0604030504040204" pitchFamily="34" charset="0"/>
                        </a:rPr>
                        <a:t>lgM</a:t>
                      </a:r>
                      <a:endParaRPr lang="en-US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918469"/>
                  </a:ext>
                </a:extLst>
              </a:tr>
              <a:tr h="31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Tahoma" panose="020B0604030504040204" pitchFamily="34" charset="0"/>
                        </a:rPr>
                        <a:t>F0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Tahoma" panose="020B0604030504040204" pitchFamily="34" charset="0"/>
                        </a:rPr>
                        <a:t>F1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effectLst/>
                          <a:latin typeface="Tahoma" panose="020B0604030504040204" pitchFamily="34" charset="0"/>
                        </a:rPr>
                        <a:t>F2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effectLst/>
                          <a:latin typeface="Tahoma" panose="020B0604030504040204" pitchFamily="34" charset="0"/>
                        </a:rPr>
                        <a:t>F3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effectLst/>
                          <a:latin typeface="Tahoma" panose="020B0604030504040204" pitchFamily="34" charset="0"/>
                        </a:rPr>
                        <a:t>F4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18425"/>
                  </a:ext>
                </a:extLst>
              </a:tr>
              <a:tr h="312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4547"/>
                  </a:ext>
                </a:extLst>
              </a:tr>
              <a:tr h="6023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зарегистрировано заболеваний хроническими вирусными гепатитами, всего (</a:t>
                      </a:r>
                      <a:r>
                        <a:rPr lang="ru-RU" sz="1050" b="0" i="0" u="none" strike="noStrike" dirty="0" err="1">
                          <a:effectLst/>
                          <a:latin typeface="Tahoma" panose="020B0604030504040204" pitchFamily="34" charset="0"/>
                        </a:rPr>
                        <a:t>ед</a:t>
                      </a:r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В18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04002"/>
                  </a:ext>
                </a:extLst>
              </a:tr>
              <a:tr h="602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в том числе: хронический вирусный гепатит В с дельта-агентом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В18.0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030021"/>
                  </a:ext>
                </a:extLst>
              </a:tr>
              <a:tr h="602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В без дельта-агента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В18.1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29894"/>
                  </a:ext>
                </a:extLst>
              </a:tr>
              <a:tr h="602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В необследованный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518316"/>
                  </a:ext>
                </a:extLst>
              </a:tr>
              <a:tr h="3123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С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В18.2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375052"/>
                  </a:ext>
                </a:extLst>
              </a:tr>
              <a:tr h="3123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Е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В18.8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72386"/>
                  </a:ext>
                </a:extLst>
              </a:tr>
              <a:tr h="3123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хронический вирусный гепатит неуточненный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В18.9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998694"/>
                  </a:ext>
                </a:extLst>
              </a:tr>
              <a:tr h="312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из стр. 1: пациентов всего (чел)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35846"/>
                  </a:ext>
                </a:extLst>
              </a:tr>
              <a:tr h="602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ahoma" panose="020B0604030504040204" pitchFamily="34" charset="0"/>
                        </a:rPr>
                        <a:t>из них (из стр. 7): число пациентов с двумя и более заболеваниями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8220" marR="8220" marT="8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8220" marR="8220" marT="82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31862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V="1">
            <a:off x="4699486" y="6151321"/>
            <a:ext cx="175850" cy="568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0840" y="3467662"/>
            <a:ext cx="4220306" cy="2120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Данные о пациентах прошедших обследование на наличие фиброза печени при помощи лабораторных (</a:t>
            </a:r>
            <a:r>
              <a:rPr lang="ru-RU" dirty="0" err="1" smtClean="0">
                <a:solidFill>
                  <a:schemeClr val="tx1"/>
                </a:solidFill>
              </a:rPr>
              <a:t>ФиброТест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ФиброМакс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др</a:t>
            </a:r>
            <a:r>
              <a:rPr lang="ru-RU" dirty="0" smtClean="0">
                <a:solidFill>
                  <a:schemeClr val="tx1"/>
                </a:solidFill>
              </a:rPr>
              <a:t>) и инструментальных (</a:t>
            </a:r>
            <a:r>
              <a:rPr lang="ru-RU" dirty="0" err="1" smtClean="0">
                <a:solidFill>
                  <a:schemeClr val="tx1"/>
                </a:solidFill>
              </a:rPr>
              <a:t>Фиброскан</a:t>
            </a:r>
            <a:r>
              <a:rPr lang="ru-RU" dirty="0" smtClean="0">
                <a:solidFill>
                  <a:schemeClr val="tx1"/>
                </a:solidFill>
              </a:rPr>
              <a:t> и т.д.) методах обследования, позволяющих уточнить стадию фиброза по шкале </a:t>
            </a:r>
            <a:r>
              <a:rPr lang="en-US" dirty="0" smtClean="0">
                <a:solidFill>
                  <a:schemeClr val="tx1"/>
                </a:solidFill>
              </a:rPr>
              <a:t>METAVIR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endCxn id="12" idx="1"/>
          </p:cNvCxnSpPr>
          <p:nvPr/>
        </p:nvCxnSpPr>
        <p:spPr>
          <a:xfrm>
            <a:off x="3622431" y="4465758"/>
            <a:ext cx="448409" cy="622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22431" y="1617786"/>
            <a:ext cx="668212" cy="2847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484576" y="3453572"/>
            <a:ext cx="3068515" cy="1786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выявлении промежуточной стадии фиброза ( например, </a:t>
            </a:r>
            <a:r>
              <a:rPr lang="en-US" dirty="0" smtClean="0">
                <a:solidFill>
                  <a:schemeClr val="tx1"/>
                </a:solidFill>
              </a:rPr>
              <a:t>F2-F3</a:t>
            </a:r>
            <a:r>
              <a:rPr lang="ru-RU" dirty="0" smtClean="0">
                <a:solidFill>
                  <a:schemeClr val="tx1"/>
                </a:solidFill>
              </a:rPr>
              <a:t>), результат округляется в большую сторону ( вносится </a:t>
            </a:r>
            <a:r>
              <a:rPr lang="en-US" dirty="0" smtClean="0">
                <a:solidFill>
                  <a:schemeClr val="tx1"/>
                </a:solidFill>
              </a:rPr>
              <a:t>F3</a:t>
            </a:r>
            <a:r>
              <a:rPr lang="ru-RU" dirty="0" smtClean="0">
                <a:solidFill>
                  <a:schemeClr val="tx1"/>
                </a:solidFill>
              </a:rPr>
              <a:t> 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stCxn id="22" idx="0"/>
          </p:cNvCxnSpPr>
          <p:nvPr/>
        </p:nvCxnSpPr>
        <p:spPr>
          <a:xfrm flipH="1" flipV="1">
            <a:off x="6444764" y="1758464"/>
            <a:ext cx="3574070" cy="1695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02725" y="3003474"/>
            <a:ext cx="7350367" cy="27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=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2 +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3 +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4 +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5 + </a:t>
            </a:r>
            <a:r>
              <a:rPr lang="ru-RU" dirty="0" err="1">
                <a:solidFill>
                  <a:schemeClr val="tx1"/>
                </a:solidFill>
              </a:rPr>
              <a:t>грф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стр</a:t>
            </a:r>
            <a:r>
              <a:rPr lang="ru-RU" dirty="0">
                <a:solidFill>
                  <a:schemeClr val="tx1"/>
                </a:solidFill>
              </a:rPr>
              <a:t> 6</a:t>
            </a:r>
          </a:p>
        </p:txBody>
      </p:sp>
      <p:cxnSp>
        <p:nvCxnSpPr>
          <p:cNvPr id="9" name="Прямая со стрелкой 8"/>
          <p:cNvCxnSpPr>
            <a:stCxn id="6" idx="1"/>
          </p:cNvCxnSpPr>
          <p:nvPr/>
        </p:nvCxnSpPr>
        <p:spPr>
          <a:xfrm flipV="1">
            <a:off x="4202725" y="2498705"/>
            <a:ext cx="219815" cy="643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484577" y="5486401"/>
            <a:ext cx="3068514" cy="875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грф 4 = сумме грф 5+6+7+8+9 построчно</a:t>
            </a:r>
          </a:p>
          <a:p>
            <a:pPr algn="ctr"/>
            <a:r>
              <a:rPr lang="ru-RU"/>
              <a:t>стр 7 &lt;= стр 1</a:t>
            </a:r>
          </a:p>
        </p:txBody>
      </p:sp>
    </p:spTree>
    <p:extLst>
      <p:ext uri="{BB962C8B-B14F-4D97-AF65-F5344CB8AC3E}">
        <p14:creationId xmlns:p14="http://schemas.microsoft.com/office/powerpoint/2010/main" val="10862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20471" y="654778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3100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9761" y="3991708"/>
            <a:ext cx="8071339" cy="46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генотип 1 + </a:t>
            </a:r>
            <a:r>
              <a:rPr lang="ru-RU" dirty="0">
                <a:solidFill>
                  <a:schemeClr val="tx1"/>
                </a:solidFill>
              </a:rPr>
              <a:t>генотип </a:t>
            </a:r>
            <a:r>
              <a:rPr lang="ru-RU" dirty="0" smtClean="0">
                <a:solidFill>
                  <a:schemeClr val="tx1"/>
                </a:solidFill>
              </a:rPr>
              <a:t>2 + генотип 3 + генотип 4 + генотип 5 + генотип 6 + прочие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44262"/>
              </p:ext>
            </p:extLst>
          </p:nvPr>
        </p:nvGraphicFramePr>
        <p:xfrm>
          <a:off x="1821471" y="2460211"/>
          <a:ext cx="8228136" cy="1399614"/>
        </p:xfrm>
        <a:graphic>
          <a:graphicData uri="http://schemas.openxmlformats.org/drawingml/2006/table">
            <a:tbl>
              <a:tblPr/>
              <a:tblGrid>
                <a:gridCol w="998943">
                  <a:extLst>
                    <a:ext uri="{9D8B030D-6E8A-4147-A177-3AD203B41FA5}">
                      <a16:colId xmlns:a16="http://schemas.microsoft.com/office/drawing/2014/main" val="3731733546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3714138339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3850512015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2164241904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632683477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4214843825"/>
                    </a:ext>
                  </a:extLst>
                </a:gridCol>
                <a:gridCol w="1064663">
                  <a:extLst>
                    <a:ext uri="{9D8B030D-6E8A-4147-A177-3AD203B41FA5}">
                      <a16:colId xmlns:a16="http://schemas.microsoft.com/office/drawing/2014/main" val="4034544598"/>
                    </a:ext>
                  </a:extLst>
                </a:gridCol>
                <a:gridCol w="841215">
                  <a:extLst>
                    <a:ext uri="{9D8B030D-6E8A-4147-A177-3AD203B41FA5}">
                      <a16:colId xmlns:a16="http://schemas.microsoft.com/office/drawing/2014/main" val="2500549433"/>
                    </a:ext>
                  </a:extLst>
                </a:gridCol>
              </a:tblGrid>
              <a:tr h="4442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генотипов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108075"/>
                  </a:ext>
                </a:extLst>
              </a:tr>
              <a:tr h="477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генотип 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242706"/>
                  </a:ext>
                </a:extLst>
              </a:tr>
              <a:tr h="477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2289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73062" y="4589583"/>
            <a:ext cx="6717322" cy="138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выявлении рекомбинантных генотипов вируса гепатита С ( например, 2</a:t>
            </a:r>
            <a:r>
              <a:rPr lang="en-US" dirty="0" smtClean="0">
                <a:solidFill>
                  <a:schemeClr val="tx1"/>
                </a:solidFill>
              </a:rPr>
              <a:t>k/1b</a:t>
            </a:r>
            <a:r>
              <a:rPr lang="ru-RU" dirty="0" smtClean="0">
                <a:solidFill>
                  <a:schemeClr val="tx1"/>
                </a:solidFill>
              </a:rPr>
              <a:t> ) или неопределяемого генотипа, результат отнести в </a:t>
            </a:r>
            <a:r>
              <a:rPr lang="ru-RU" dirty="0" err="1" smtClean="0">
                <a:solidFill>
                  <a:schemeClr val="tx1"/>
                </a:solidFill>
              </a:rPr>
              <a:t>грф</a:t>
            </a:r>
            <a:r>
              <a:rPr lang="ru-RU" dirty="0" smtClean="0">
                <a:solidFill>
                  <a:schemeClr val="tx1"/>
                </a:solidFill>
              </a:rPr>
              <a:t> прочие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0"/>
          </p:cNvCxnSpPr>
          <p:nvPr/>
        </p:nvCxnSpPr>
        <p:spPr>
          <a:xfrm flipH="1" flipV="1">
            <a:off x="2488225" y="3629026"/>
            <a:ext cx="2277206" cy="362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0"/>
          </p:cNvCxnSpPr>
          <p:nvPr/>
        </p:nvCxnSpPr>
        <p:spPr>
          <a:xfrm flipV="1">
            <a:off x="7631723" y="3701563"/>
            <a:ext cx="2136531" cy="888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1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1072</TotalTime>
  <Words>3014</Words>
  <Application>Microsoft Office PowerPoint</Application>
  <PresentationFormat>Широкоэкранный</PresentationFormat>
  <Paragraphs>937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Tahoma</vt:lpstr>
      <vt:lpstr>Натуральные материалы</vt:lpstr>
      <vt:lpstr>Годовой отчет 2024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2023</dc:title>
  <dc:creator>Шикуля Анна Игоревна</dc:creator>
  <cp:lastModifiedBy>Шикуля Анна Игоревна</cp:lastModifiedBy>
  <cp:revision>40</cp:revision>
  <dcterms:created xsi:type="dcterms:W3CDTF">2023-11-22T06:43:11Z</dcterms:created>
  <dcterms:modified xsi:type="dcterms:W3CDTF">2024-12-12T13:12:53Z</dcterms:modified>
</cp:coreProperties>
</file>