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2"/>
  </p:notesMasterIdLst>
  <p:sldIdLst>
    <p:sldId id="282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71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84" autoAdjust="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861FA-DB8B-49B3-953F-79610CCD6F54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E5818-C5C0-4DE0-AE90-DCC31CA92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20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E5818-C5C0-4DE0-AE90-DCC31CA92FD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242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E5818-C5C0-4DE0-AE90-DCC31CA92FD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419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18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4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3619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297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9590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70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336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80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2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42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69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97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86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48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35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15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61B52-0B3A-48FE-8AA4-DD61700FE32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59716-8CE1-4409-93AE-6C5CDF9332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1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680" y="1090645"/>
            <a:ext cx="942978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Годовой отчет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Статистические формы №57 «Сведения о                      травмах, отравлениях и некоторых других последствиях внешних причин»</a:t>
            </a:r>
          </a:p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Инструкция по заполнению формы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96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469" y="496301"/>
            <a:ext cx="9079511" cy="7155208"/>
          </a:xfrm>
        </p:spPr>
        <p:txBody>
          <a:bodyPr>
            <a:normAutofit/>
          </a:bodyPr>
          <a:lstStyle/>
          <a:p>
            <a:pPr indent="541338">
              <a:lnSpc>
                <a:spcPct val="90000"/>
              </a:lnSpc>
              <a:spcBef>
                <a:spcPts val="1000"/>
              </a:spcBef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Форму 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включаются сведения о травмах,</a:t>
            </a:r>
            <a:r>
              <a:rPr lang="en-US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отравлениях и других состояниях, включенных в XIX класс МКБ-10. </a:t>
            </a:r>
            <a:b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Так как почти все эти состояния носят острый характер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то в первичной медицинской документации они регистрируются со знаком "+". </a:t>
            </a:r>
            <a:br>
              <a:rPr lang="ru-RU" sz="27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Некоторые состояния из XIX класса МКБ-10 могут иметь хроническое течение (например, T66 "Лучевая болезнь") и, начиная со второго года учета, регистрируются со знаком "-". Такие состояния в Форму не включаются, а</a:t>
            </a:r>
            <a:r>
              <a:rPr lang="en-US" sz="27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учитываются в форме федерального статистического наблюдения N 12 в графе "зарегистрировано пациентов с данным заболеванием всего" по строкам "Травмы, отравления и некоторые другие последствия воздействия внешних причин".</a:t>
            </a:r>
            <a:r>
              <a:rPr lang="ru-RU" sz="2900" dirty="0">
                <a:solidFill>
                  <a:prstClr val="black"/>
                </a:solidFill>
                <a:latin typeface="Palatino Linotype" panose="02040502050505030304" pitchFamily="18" charset="0"/>
                <a:ea typeface="+mn-ea"/>
                <a:cs typeface="+mn-cs"/>
              </a:rPr>
              <a:t/>
            </a:r>
            <a:br>
              <a:rPr lang="ru-RU" sz="2900" dirty="0">
                <a:solidFill>
                  <a:prstClr val="black"/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66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377" y="730262"/>
            <a:ext cx="9357645" cy="1143000"/>
          </a:xfrm>
        </p:spPr>
        <p:txBody>
          <a:bodyPr>
            <a:normAutofit fontScale="90000"/>
          </a:bodyPr>
          <a:lstStyle/>
          <a:p>
            <a:pPr indent="452438" fontAlgn="base">
              <a:lnSpc>
                <a:spcPct val="90000"/>
              </a:lnSpc>
              <a:spcBef>
                <a:spcPts val="1000"/>
              </a:spcBef>
            </a:pP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Данные графы 4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таблиц Формы должны соответствовать соответствующим строкам графы 9 "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 впервые в жизни установленным диагнозом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" таблиц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формы федерального статистического наблюдения N 12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(1000, 2000, 3000).</a:t>
            </a:r>
            <a:b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таблицах 1000, 2000 и 3000 Формы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сумма строк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соответствующих названиям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блоков травм и отравлений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(выделены жирным шрифтом) по всем графам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должна равняться строке 1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b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Данные каждой строки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графе 4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должны равняться </a:t>
            </a:r>
            <a:r>
              <a:rPr lang="ru-RU" sz="29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сумме соответствующих строк </a:t>
            </a:r>
            <a:r>
              <a:rPr lang="ru-RU" sz="29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графам 5, 7, 13, 16 - 20.</a:t>
            </a:r>
            <a:r>
              <a:rPr lang="ru-RU" sz="2900" dirty="0">
                <a:solidFill>
                  <a:srgbClr val="000000"/>
                </a:solidFill>
                <a:latin typeface="Palatino Linotype" panose="02040502050505030304" pitchFamily="18" charset="0"/>
                <a:ea typeface="+mn-ea"/>
                <a:cs typeface="+mn-cs"/>
              </a:rPr>
              <a:t/>
            </a:r>
            <a:br>
              <a:rPr lang="ru-RU" sz="2900" dirty="0">
                <a:solidFill>
                  <a:srgbClr val="000000"/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417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6512" y="2652045"/>
            <a:ext cx="5279085" cy="697907"/>
          </a:xfrm>
        </p:spPr>
        <p:txBody>
          <a:bodyPr/>
          <a:lstStyle/>
          <a:p>
            <a:r>
              <a:rPr lang="ru-RU" dirty="0" smtClean="0"/>
              <a:t>Нововведения 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41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07740"/>
            <a:ext cx="12192000" cy="65502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7302" y="-61547"/>
            <a:ext cx="1511951" cy="298938"/>
          </a:xfrm>
        </p:spPr>
        <p:txBody>
          <a:bodyPr>
            <a:noAutofit/>
          </a:bodyPr>
          <a:lstStyle/>
          <a:p>
            <a:r>
              <a:rPr lang="en-US" sz="2400" dirty="0" smtClean="0"/>
              <a:t>1000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126773"/>
              </p:ext>
            </p:extLst>
          </p:nvPr>
        </p:nvGraphicFramePr>
        <p:xfrm>
          <a:off x="0" y="307749"/>
          <a:ext cx="12192007" cy="6479934"/>
        </p:xfrm>
        <a:graphic>
          <a:graphicData uri="http://schemas.openxmlformats.org/drawingml/2006/table">
            <a:tbl>
              <a:tblPr/>
              <a:tblGrid>
                <a:gridCol w="3851035">
                  <a:extLst>
                    <a:ext uri="{9D8B030D-6E8A-4147-A177-3AD203B41FA5}">
                      <a16:colId xmlns:a16="http://schemas.microsoft.com/office/drawing/2014/main" val="1794358382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3715414540"/>
                    </a:ext>
                  </a:extLst>
                </a:gridCol>
                <a:gridCol w="324072">
                  <a:extLst>
                    <a:ext uri="{9D8B030D-6E8A-4147-A177-3AD203B41FA5}">
                      <a16:colId xmlns:a16="http://schemas.microsoft.com/office/drawing/2014/main" val="3482220118"/>
                    </a:ext>
                  </a:extLst>
                </a:gridCol>
                <a:gridCol w="796443">
                  <a:extLst>
                    <a:ext uri="{9D8B030D-6E8A-4147-A177-3AD203B41FA5}">
                      <a16:colId xmlns:a16="http://schemas.microsoft.com/office/drawing/2014/main" val="2976561785"/>
                    </a:ext>
                  </a:extLst>
                </a:gridCol>
                <a:gridCol w="558819">
                  <a:extLst>
                    <a:ext uri="{9D8B030D-6E8A-4147-A177-3AD203B41FA5}">
                      <a16:colId xmlns:a16="http://schemas.microsoft.com/office/drawing/2014/main" val="4006618621"/>
                    </a:ext>
                  </a:extLst>
                </a:gridCol>
                <a:gridCol w="888023">
                  <a:extLst>
                    <a:ext uri="{9D8B030D-6E8A-4147-A177-3AD203B41FA5}">
                      <a16:colId xmlns:a16="http://schemas.microsoft.com/office/drawing/2014/main" val="1564993420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1324505358"/>
                    </a:ext>
                  </a:extLst>
                </a:gridCol>
                <a:gridCol w="822162">
                  <a:extLst>
                    <a:ext uri="{9D8B030D-6E8A-4147-A177-3AD203B41FA5}">
                      <a16:colId xmlns:a16="http://schemas.microsoft.com/office/drawing/2014/main" val="2498582188"/>
                    </a:ext>
                  </a:extLst>
                </a:gridCol>
                <a:gridCol w="668446">
                  <a:extLst>
                    <a:ext uri="{9D8B030D-6E8A-4147-A177-3AD203B41FA5}">
                      <a16:colId xmlns:a16="http://schemas.microsoft.com/office/drawing/2014/main" val="4288550411"/>
                    </a:ext>
                  </a:extLst>
                </a:gridCol>
                <a:gridCol w="668446">
                  <a:extLst>
                    <a:ext uri="{9D8B030D-6E8A-4147-A177-3AD203B41FA5}">
                      <a16:colId xmlns:a16="http://schemas.microsoft.com/office/drawing/2014/main" val="1670785994"/>
                    </a:ext>
                  </a:extLst>
                </a:gridCol>
                <a:gridCol w="668446">
                  <a:extLst>
                    <a:ext uri="{9D8B030D-6E8A-4147-A177-3AD203B41FA5}">
                      <a16:colId xmlns:a16="http://schemas.microsoft.com/office/drawing/2014/main" val="2067161277"/>
                    </a:ext>
                  </a:extLst>
                </a:gridCol>
                <a:gridCol w="668446">
                  <a:extLst>
                    <a:ext uri="{9D8B030D-6E8A-4147-A177-3AD203B41FA5}">
                      <a16:colId xmlns:a16="http://schemas.microsoft.com/office/drawing/2014/main" val="624254277"/>
                    </a:ext>
                  </a:extLst>
                </a:gridCol>
                <a:gridCol w="668446">
                  <a:extLst>
                    <a:ext uri="{9D8B030D-6E8A-4147-A177-3AD203B41FA5}">
                      <a16:colId xmlns:a16="http://schemas.microsoft.com/office/drawing/2014/main" val="2878598811"/>
                    </a:ext>
                  </a:extLst>
                </a:gridCol>
                <a:gridCol w="668446">
                  <a:extLst>
                    <a:ext uri="{9D8B030D-6E8A-4147-A177-3AD203B41FA5}">
                      <a16:colId xmlns:a16="http://schemas.microsoft.com/office/drawing/2014/main" val="3189282753"/>
                    </a:ext>
                  </a:extLst>
                </a:gridCol>
              </a:tblGrid>
              <a:tr h="1104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и отравления и некоторые другие последствия воздействия внешних причин (класс Х1Х МКБ-10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код  по МКБ - 10 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№ строки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 (класс ХХ МКБ-10).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506895"/>
                  </a:ext>
                </a:extLst>
              </a:tr>
              <a:tr h="233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перенос данных с предыдущего годового отчета, таб. 1000, гр. 4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смертности, всего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Транспортные несчастные случаи (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V01-V99)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Другие внешние причины (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W00-X59)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498654"/>
                  </a:ext>
                </a:extLst>
              </a:tr>
              <a:tr h="1153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Всего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Tahoma" panose="020B0604030504040204" pitchFamily="34" charset="0"/>
                        </a:rPr>
                        <a:t>в </a:t>
                      </a:r>
                      <a:r>
                        <a:rPr lang="ru-RU" sz="600" b="0" i="0" u="none" strike="noStrike" dirty="0" err="1">
                          <a:effectLst/>
                          <a:latin typeface="Tahoma" panose="020B0604030504040204" pitchFamily="34" charset="0"/>
                        </a:rPr>
                        <a:t>т.ч</a:t>
                      </a:r>
                      <a:r>
                        <a:rPr lang="ru-RU" sz="600" b="0" i="0" u="none" strike="noStrike" dirty="0">
                          <a:effectLst/>
                          <a:latin typeface="Tahoma" panose="020B0604030504040204" pitchFamily="34" charset="0"/>
                        </a:rPr>
                        <a:t>. автотранспортные несчастные случаи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Всего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гр.10: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70205"/>
                  </a:ext>
                </a:extLst>
              </a:tr>
              <a:tr h="4501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падения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случайное утопление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воздействие дыма, огня и пламени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случайное отравление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наркотиками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алкоголем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679360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V01-Y98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V01-V99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*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W00-X59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W00-W19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W65-W74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Х00-Х09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Х40-Х49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Х42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Х45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546528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3_1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736394"/>
                  </a:ext>
                </a:extLst>
              </a:tr>
              <a:tr h="5402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Всего,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S00-T98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Стр</a:t>
                      </a:r>
                      <a:r>
                        <a:rPr lang="ru-RU" sz="7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2+6+ 9+13+18+ 21+24+27 +30 +33+ 36+37+38+ 86+88</a:t>
                      </a:r>
                      <a:endParaRPr lang="ru-RU" sz="7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2+6+9+13+18+21+24+27+30+33+36+38+42+62+66+67+70,,,76+79+80+84+86+88</a:t>
                      </a:r>
                      <a:endParaRPr lang="ru-RU" sz="7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2+6+9+13+18+21+24+27+30+33+36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Стр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84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38+79+86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42+62+66+67+70,,,76+88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42+88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62+88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659407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головы,  всего: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S00-S09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206867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черепа и лицевых костей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S02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532275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   травмы глаза и глазницы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S05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669201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   внутричерепные травмы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S06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213223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травмы шеи, всего: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Tahoma" panose="020B0604030504040204" pitchFamily="34" charset="0"/>
                        </a:rPr>
                        <a:t>S10-S19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606202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шейного отдела позвоночника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S12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826614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   травма нервов и спинного мозга на уровне шеи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S14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942501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грудной клетки, всего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Tahoma" panose="020B0604030504040204" pitchFamily="34" charset="0"/>
                        </a:rPr>
                        <a:t>S20-S29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403508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ребра(рёбер), грудины и грудного отдела позвоночника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S22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146131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травма сердца 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S26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470058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             травма других и неуточненных органов грудной клетки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S27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331474"/>
                  </a:ext>
                </a:extLst>
              </a:tr>
              <a:tr h="25546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живота, нижней части спины, поясничного отдела позвоночника и таза, всего: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S30-S39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330672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пояснично-крестцового отдела позвоночника и костей таза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S32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515375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травма органов брюшной полости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S36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9014420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травма тазовых органов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S37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034"/>
                  </a:ext>
                </a:extLst>
              </a:tr>
              <a:tr h="37138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конечностей, в том числе: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effectLst/>
                          <a:latin typeface="Tahoma" panose="020B0604030504040204" pitchFamily="34" charset="0"/>
                        </a:rPr>
                        <a:t>S40-S99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18+21+24+27+30+33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5+14+17+19+18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18+21+24+27+30+33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18+21+24+27+30+33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658537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ahoma" panose="020B0604030504040204" pitchFamily="34" charset="0"/>
                        </a:rPr>
                        <a:t>травмы плечевого пояса и плеча, всего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S40-S49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639881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из них: перелом на уровне плечевого пояса и плеча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S42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163866"/>
                  </a:ext>
                </a:extLst>
              </a:tr>
              <a:tr h="25113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травматическая 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плечевого </a:t>
                      </a:r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пояса и плеча</a:t>
                      </a:r>
                      <a:b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S48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71292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ahoma" panose="020B0604030504040204" pitchFamily="34" charset="0"/>
                        </a:rPr>
                        <a:t>травмы локтя и предплечья, всего 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S50-S59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40785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из них: перелом костей предплечья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S52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361288"/>
                  </a:ext>
                </a:extLst>
              </a:tr>
              <a:tr h="14859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травматическая 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предплечья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S58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66001"/>
                  </a:ext>
                </a:extLst>
              </a:tr>
              <a:tr h="14292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ahoma" panose="020B0604030504040204" pitchFamily="34" charset="0"/>
                        </a:rPr>
                        <a:t>травмы запястья и кисти, всего: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S60-S69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662701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 перелом на уровне запястья и кисти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S62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20295"/>
                  </a:ext>
                </a:extLst>
              </a:tr>
              <a:tr h="25113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травматическая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запястья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 кисти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S68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841707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области тазобедренного сустава и бедра, всего: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S70-S79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688252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бедренной кости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S72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= </a:t>
                      </a:r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780798"/>
                  </a:ext>
                </a:extLst>
              </a:tr>
              <a:tr h="25113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травматическая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области тазобедренного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сустава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 бедра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S78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75649"/>
                  </a:ext>
                </a:extLst>
              </a:tr>
              <a:tr h="25546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последствия проникновения инородного тела через естественные отверстия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Т15-Т19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094034"/>
                  </a:ext>
                </a:extLst>
              </a:tr>
              <a:tr h="12929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термические и химические ожоги, ,</a:t>
                      </a:r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 в том числе: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Т20-Т</a:t>
                      </a:r>
                      <a:r>
                        <a:rPr lang="ru-RU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3782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961185" y="6682154"/>
            <a:ext cx="835269" cy="175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39+40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53300" y="6682153"/>
            <a:ext cx="835269" cy="175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39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27582" y="6682153"/>
            <a:ext cx="696050" cy="175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39+40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13276" y="6664560"/>
            <a:ext cx="677008" cy="105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39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686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272805"/>
              </p:ext>
            </p:extLst>
          </p:nvPr>
        </p:nvGraphicFramePr>
        <p:xfrm>
          <a:off x="-1" y="14"/>
          <a:ext cx="12192000" cy="6868013"/>
        </p:xfrm>
        <a:graphic>
          <a:graphicData uri="http://schemas.openxmlformats.org/drawingml/2006/table">
            <a:tbl>
              <a:tblPr/>
              <a:tblGrid>
                <a:gridCol w="4334609">
                  <a:extLst>
                    <a:ext uri="{9D8B030D-6E8A-4147-A177-3AD203B41FA5}">
                      <a16:colId xmlns:a16="http://schemas.microsoft.com/office/drawing/2014/main" val="1865937384"/>
                    </a:ext>
                  </a:extLst>
                </a:gridCol>
                <a:gridCol w="538949">
                  <a:extLst>
                    <a:ext uri="{9D8B030D-6E8A-4147-A177-3AD203B41FA5}">
                      <a16:colId xmlns:a16="http://schemas.microsoft.com/office/drawing/2014/main" val="2401758837"/>
                    </a:ext>
                  </a:extLst>
                </a:gridCol>
                <a:gridCol w="133869">
                  <a:extLst>
                    <a:ext uri="{9D8B030D-6E8A-4147-A177-3AD203B41FA5}">
                      <a16:colId xmlns:a16="http://schemas.microsoft.com/office/drawing/2014/main" val="3870638267"/>
                    </a:ext>
                  </a:extLst>
                </a:gridCol>
                <a:gridCol w="1112020">
                  <a:extLst>
                    <a:ext uri="{9D8B030D-6E8A-4147-A177-3AD203B41FA5}">
                      <a16:colId xmlns:a16="http://schemas.microsoft.com/office/drawing/2014/main" val="2416753821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2742149901"/>
                    </a:ext>
                  </a:extLst>
                </a:gridCol>
                <a:gridCol w="615462">
                  <a:extLst>
                    <a:ext uri="{9D8B030D-6E8A-4147-A177-3AD203B41FA5}">
                      <a16:colId xmlns:a16="http://schemas.microsoft.com/office/drawing/2014/main" val="3007152876"/>
                    </a:ext>
                  </a:extLst>
                </a:gridCol>
                <a:gridCol w="656311">
                  <a:extLst>
                    <a:ext uri="{9D8B030D-6E8A-4147-A177-3AD203B41FA5}">
                      <a16:colId xmlns:a16="http://schemas.microsoft.com/office/drawing/2014/main" val="203478334"/>
                    </a:ext>
                  </a:extLst>
                </a:gridCol>
                <a:gridCol w="901959">
                  <a:extLst>
                    <a:ext uri="{9D8B030D-6E8A-4147-A177-3AD203B41FA5}">
                      <a16:colId xmlns:a16="http://schemas.microsoft.com/office/drawing/2014/main" val="3960212135"/>
                    </a:ext>
                  </a:extLst>
                </a:gridCol>
                <a:gridCol w="948612">
                  <a:extLst>
                    <a:ext uri="{9D8B030D-6E8A-4147-A177-3AD203B41FA5}">
                      <a16:colId xmlns:a16="http://schemas.microsoft.com/office/drawing/2014/main" val="1567994883"/>
                    </a:ext>
                  </a:extLst>
                </a:gridCol>
                <a:gridCol w="1057470">
                  <a:extLst>
                    <a:ext uri="{9D8B030D-6E8A-4147-A177-3AD203B41FA5}">
                      <a16:colId xmlns:a16="http://schemas.microsoft.com/office/drawing/2014/main" val="3743540606"/>
                    </a:ext>
                  </a:extLst>
                </a:gridCol>
                <a:gridCol w="1057470">
                  <a:extLst>
                    <a:ext uri="{9D8B030D-6E8A-4147-A177-3AD203B41FA5}">
                      <a16:colId xmlns:a16="http://schemas.microsoft.com/office/drawing/2014/main" val="3996558013"/>
                    </a:ext>
                  </a:extLst>
                </a:gridCol>
              </a:tblGrid>
              <a:tr h="6556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и отравления и некоторые другие последствия воздействия внешних причин (класс Х1Х МКБ-10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код  по МКБ - 10 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№ строки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 (класс ХХ МКБ-10).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310062"/>
                  </a:ext>
                </a:extLst>
              </a:tr>
              <a:tr h="228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 dirty="0">
                          <a:effectLst/>
                          <a:latin typeface="Tahoma" panose="020B0604030504040204" pitchFamily="34" charset="0"/>
                        </a:rPr>
                        <a:t>Преднамеренное самоповреждение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Нападение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(драки, укусы животных)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повреждение с неопределёнными намерениями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(бытовая травма, случайные повреждения, производственная травма)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Действия, предусмотренные законом, военные операции и терроризм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(военная травма)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Осложнения терапевтических и хирургических вмешательств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(только смертельные случаи)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Последствия воздействия внешних причин заболеваемости и смертности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 (вибрационня болезнь (стр.042), сепсис как осложнение травмы (стр. 040_1))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123149"/>
                  </a:ext>
                </a:extLst>
              </a:tr>
              <a:tr h="93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Всего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(самоубийства завершенные и незавершенные)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 dirty="0">
                          <a:effectLst/>
                          <a:latin typeface="Tahoma" panose="020B0604030504040204" pitchFamily="34" charset="0"/>
                        </a:rPr>
                        <a:t>из них: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587169"/>
                  </a:ext>
                </a:extLst>
              </a:tr>
              <a:tr h="122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наркотиками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effectLst/>
                          <a:latin typeface="Tahoma" panose="020B0604030504040204" pitchFamily="34" charset="0"/>
                        </a:rPr>
                        <a:t>алкоголем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985968"/>
                  </a:ext>
                </a:extLst>
              </a:tr>
              <a:tr h="10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Х60-Х84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Х62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Х65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Х85-</a:t>
                      </a:r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Y09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Y10-Y34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Y35-Y38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Y40-Y84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Y85-Y89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713543"/>
                  </a:ext>
                </a:extLst>
              </a:tr>
              <a:tr h="1086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49276"/>
                  </a:ext>
                </a:extLst>
              </a:tr>
              <a:tr h="415635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Всего,</a:t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S00-T98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r>
                        <a:rPr lang="en-US" sz="700" b="0" i="0" u="none" strike="noStrike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+6+9+13+18+21+2427+30+33+36+38+42+79+86+88</a:t>
                      </a:r>
                      <a:endParaRPr lang="ru-RU" sz="700" b="0" i="0" u="none" strike="noStrike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42+86+88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62+86+88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7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88</a:t>
                      </a:r>
                      <a:endParaRPr lang="ru-RU" sz="10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438542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головы,  всего: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S00-S09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5113005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черепа и лицевых костей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S02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669115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             травмы глаза и глазницы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S05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267283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   внутричерепные травмы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S06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34689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травмы шеи, всего: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Tahoma" panose="020B0604030504040204" pitchFamily="34" charset="0"/>
                        </a:rPr>
                        <a:t>S10-S19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708717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шейного отдела позвоночника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S12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633116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             травма нервов и спинного мозга на уровне шеи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S14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933160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грудной клетки, всего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effectLst/>
                          <a:latin typeface="Tahoma" panose="020B0604030504040204" pitchFamily="34" charset="0"/>
                        </a:rPr>
                        <a:t>S20-S29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536203"/>
                  </a:ext>
                </a:extLst>
              </a:tr>
              <a:tr h="15455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ребра(рёбер), грудины и грудного отдела позвоночника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S22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42779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травма сердца 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S26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268817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   травма других и неуточненных органов грудной клетки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S27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873945"/>
                  </a:ext>
                </a:extLst>
              </a:tr>
              <a:tr h="24287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живота, нижней части спины, поясничного отдела позвоночника и таза, всего: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S30-S39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944375"/>
                  </a:ext>
                </a:extLst>
              </a:tr>
              <a:tr h="15455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пояснично-крестцового отдела позвоночника и костей таза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S32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009336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травма органов брюшной полости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S36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528173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травма тазовых органов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S37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13574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конечностей, в том числе: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 dirty="0">
                          <a:effectLst/>
                          <a:latin typeface="Tahoma" panose="020B0604030504040204" pitchFamily="34" charset="0"/>
                        </a:rPr>
                        <a:t>S40-S99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18+21+24+27+30+33</a:t>
                      </a:r>
                      <a:endParaRPr lang="ru-RU" sz="7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882489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травмы плечевого пояса и плеча, всего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S40-S49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220231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из них: перелом на уровне плечевого пояса и плеча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S42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406906"/>
                  </a:ext>
                </a:extLst>
              </a:tr>
              <a:tr h="24287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травматическая 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плечевого </a:t>
                      </a:r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пояса и плеча</a:t>
                      </a:r>
                      <a:b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S48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543280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травмы локтя и предплечья, всего 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S50-S59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208687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из них: перелом костей предплечья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S52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716903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травматическая 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предплечья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S58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805590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травмы запястья и кисти, всего: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S60-S69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042319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 перелом на уровне запястья и кисти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S62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67066"/>
                  </a:ext>
                </a:extLst>
              </a:tr>
              <a:tr h="24287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травматическая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запястья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 кисти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S68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842601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области тазобедренного сустава и бедра, всего: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S70-S79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566325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бедренной кости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S72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915282"/>
                  </a:ext>
                </a:extLst>
              </a:tr>
              <a:tr h="24287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травматическая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области тазобедренного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сустава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 бедра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S78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29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121478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колена и голени, всего: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S80-S89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764669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костей голени, включая голеностопный сустав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S82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31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6038932"/>
                  </a:ext>
                </a:extLst>
              </a:tr>
              <a:tr h="24287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травматическая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голени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S88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85650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ahoma" panose="020B0604030504040204" pitchFamily="34" charset="0"/>
                        </a:rPr>
                        <a:t>травмы области голеностопного сустава и стопы, всего 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S90-S99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33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686661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 стопы, исключая перелом голеностопного  сустава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S92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34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514380"/>
                  </a:ext>
                </a:extLst>
              </a:tr>
              <a:tr h="24287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травматическая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ампутация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уровне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голеностопного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сустава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 стопы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>
                          <a:effectLst/>
                          <a:latin typeface="Tahoma" panose="020B0604030504040204" pitchFamily="34" charset="0"/>
                        </a:rPr>
                        <a:t>S98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35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143638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травмы, захватывающие несколько областей тела, всего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 dirty="0">
                          <a:effectLst/>
                          <a:latin typeface="Tahoma" panose="020B0604030504040204" pitchFamily="34" charset="0"/>
                        </a:rPr>
                        <a:t>Т00-Т07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93513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переломы, захватывающие несколько областей тела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 dirty="0">
                          <a:effectLst/>
                          <a:latin typeface="Tahoma" panose="020B0604030504040204" pitchFamily="34" charset="0"/>
                        </a:rPr>
                        <a:t>Т02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421770"/>
                  </a:ext>
                </a:extLst>
              </a:tr>
              <a:tr h="15455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неуточненной части туловища, конечности или области тела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Т08-Т14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36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731221"/>
                  </a:ext>
                </a:extLst>
              </a:tr>
              <a:tr h="15455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последствия проникновения инородного тела через естественные отверстия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Т15-Т19</a:t>
                      </a: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3512953"/>
                  </a:ext>
                </a:extLst>
              </a:tr>
              <a:tr h="1229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термические и химические ожоги, ,</a:t>
                      </a:r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 в том числе: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Т20-Т</a:t>
                      </a:r>
                      <a:r>
                        <a:rPr lang="ru-RU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30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3023" marR="3023" marT="30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38</a:t>
                      </a:r>
                    </a:p>
                  </a:txBody>
                  <a:tcPr marL="3023" marR="3023" marT="30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3023" marR="3023" marT="30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88879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108331" y="5328138"/>
            <a:ext cx="2373923" cy="1327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Каждая травма, входящая в понятие «множественная» и «захватывающие несколько областей тела» должна быть записана и зарегистрирована отдельно.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4739054" y="5785338"/>
            <a:ext cx="545123" cy="3868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7596552" y="5234756"/>
            <a:ext cx="360485" cy="106387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644909" y="6404134"/>
            <a:ext cx="263770" cy="251643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134670" y="755779"/>
            <a:ext cx="961052" cy="70912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en-US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</a:rPr>
              <a:t>2+6+9+13+18+21+24+27+30+33+36+38+41+62+66+67+70…76+79+82+84…86+88</a:t>
            </a:r>
            <a:endParaRPr lang="ru-RU" sz="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05405" y="6746032"/>
            <a:ext cx="654219" cy="111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39+40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96552" y="6761285"/>
            <a:ext cx="654219" cy="111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39+40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371592" y="6761285"/>
            <a:ext cx="654219" cy="111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39+40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05125" y="6756060"/>
            <a:ext cx="654219" cy="111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39+40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6860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503076"/>
              </p:ext>
            </p:extLst>
          </p:nvPr>
        </p:nvGraphicFramePr>
        <p:xfrm>
          <a:off x="0" y="0"/>
          <a:ext cx="12192001" cy="6886766"/>
        </p:xfrm>
        <a:graphic>
          <a:graphicData uri="http://schemas.openxmlformats.org/drawingml/2006/table">
            <a:tbl>
              <a:tblPr/>
              <a:tblGrid>
                <a:gridCol w="3848517">
                  <a:extLst>
                    <a:ext uri="{9D8B030D-6E8A-4147-A177-3AD203B41FA5}">
                      <a16:colId xmlns:a16="http://schemas.microsoft.com/office/drawing/2014/main" val="4160925206"/>
                    </a:ext>
                  </a:extLst>
                </a:gridCol>
                <a:gridCol w="275929">
                  <a:extLst>
                    <a:ext uri="{9D8B030D-6E8A-4147-A177-3AD203B41FA5}">
                      <a16:colId xmlns:a16="http://schemas.microsoft.com/office/drawing/2014/main" val="28867720"/>
                    </a:ext>
                  </a:extLst>
                </a:gridCol>
                <a:gridCol w="455111">
                  <a:extLst>
                    <a:ext uri="{9D8B030D-6E8A-4147-A177-3AD203B41FA5}">
                      <a16:colId xmlns:a16="http://schemas.microsoft.com/office/drawing/2014/main" val="2550903303"/>
                    </a:ext>
                  </a:extLst>
                </a:gridCol>
                <a:gridCol w="626925">
                  <a:extLst>
                    <a:ext uri="{9D8B030D-6E8A-4147-A177-3AD203B41FA5}">
                      <a16:colId xmlns:a16="http://schemas.microsoft.com/office/drawing/2014/main" val="1568833813"/>
                    </a:ext>
                  </a:extLst>
                </a:gridCol>
                <a:gridCol w="1138334">
                  <a:extLst>
                    <a:ext uri="{9D8B030D-6E8A-4147-A177-3AD203B41FA5}">
                      <a16:colId xmlns:a16="http://schemas.microsoft.com/office/drawing/2014/main" val="2174750549"/>
                    </a:ext>
                  </a:extLst>
                </a:gridCol>
                <a:gridCol w="499633">
                  <a:extLst>
                    <a:ext uri="{9D8B030D-6E8A-4147-A177-3AD203B41FA5}">
                      <a16:colId xmlns:a16="http://schemas.microsoft.com/office/drawing/2014/main" val="3005200536"/>
                    </a:ext>
                  </a:extLst>
                </a:gridCol>
                <a:gridCol w="668444">
                  <a:extLst>
                    <a:ext uri="{9D8B030D-6E8A-4147-A177-3AD203B41FA5}">
                      <a16:colId xmlns:a16="http://schemas.microsoft.com/office/drawing/2014/main" val="2462488295"/>
                    </a:ext>
                  </a:extLst>
                </a:gridCol>
                <a:gridCol w="668444">
                  <a:extLst>
                    <a:ext uri="{9D8B030D-6E8A-4147-A177-3AD203B41FA5}">
                      <a16:colId xmlns:a16="http://schemas.microsoft.com/office/drawing/2014/main" val="3219900753"/>
                    </a:ext>
                  </a:extLst>
                </a:gridCol>
                <a:gridCol w="668444">
                  <a:extLst>
                    <a:ext uri="{9D8B030D-6E8A-4147-A177-3AD203B41FA5}">
                      <a16:colId xmlns:a16="http://schemas.microsoft.com/office/drawing/2014/main" val="1806944811"/>
                    </a:ext>
                  </a:extLst>
                </a:gridCol>
                <a:gridCol w="668444">
                  <a:extLst>
                    <a:ext uri="{9D8B030D-6E8A-4147-A177-3AD203B41FA5}">
                      <a16:colId xmlns:a16="http://schemas.microsoft.com/office/drawing/2014/main" val="4183626224"/>
                    </a:ext>
                  </a:extLst>
                </a:gridCol>
                <a:gridCol w="668444">
                  <a:extLst>
                    <a:ext uri="{9D8B030D-6E8A-4147-A177-3AD203B41FA5}">
                      <a16:colId xmlns:a16="http://schemas.microsoft.com/office/drawing/2014/main" val="3524352636"/>
                    </a:ext>
                  </a:extLst>
                </a:gridCol>
                <a:gridCol w="668444">
                  <a:extLst>
                    <a:ext uri="{9D8B030D-6E8A-4147-A177-3AD203B41FA5}">
                      <a16:colId xmlns:a16="http://schemas.microsoft.com/office/drawing/2014/main" val="816772989"/>
                    </a:ext>
                  </a:extLst>
                </a:gridCol>
                <a:gridCol w="668444">
                  <a:extLst>
                    <a:ext uri="{9D8B030D-6E8A-4147-A177-3AD203B41FA5}">
                      <a16:colId xmlns:a16="http://schemas.microsoft.com/office/drawing/2014/main" val="3305247883"/>
                    </a:ext>
                  </a:extLst>
                </a:gridCol>
                <a:gridCol w="668444">
                  <a:extLst>
                    <a:ext uri="{9D8B030D-6E8A-4147-A177-3AD203B41FA5}">
                      <a16:colId xmlns:a16="http://schemas.microsoft.com/office/drawing/2014/main" val="1631573246"/>
                    </a:ext>
                  </a:extLst>
                </a:gridCol>
              </a:tblGrid>
              <a:tr h="2700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и отравления и некоторые другие последствия воздействия внешних причин (класс Х1Х МКБ-10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код  по МКБ - 10 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№ строки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 (класс ХХ МКБ-10).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919437"/>
                  </a:ext>
                </a:extLst>
              </a:tr>
              <a:tr h="270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перенос данных с предыдущего годового отчета, таб. 1000, гр. 4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смертности, всего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Транспортные несчастные случаи (</a:t>
                      </a:r>
                      <a:r>
                        <a:rPr lang="en-US" sz="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V01-V99)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Другие внешние причины (</a:t>
                      </a:r>
                      <a:r>
                        <a:rPr lang="en-US" sz="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W00-X59)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30781"/>
                  </a:ext>
                </a:extLst>
              </a:tr>
              <a:tr h="270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Всего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в т.ч. автотранспортные несчастные случаи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Всего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гр.10: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077249"/>
                  </a:ext>
                </a:extLst>
              </a:tr>
              <a:tr h="5574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падения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случайное утопление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воздействие дыма, огня и пламени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случайное отравление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наркотиками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алкоголем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604400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V01-Y98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V01-V99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*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W00-X59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W00-W19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Tahoma" panose="020B0604030504040204" pitchFamily="34" charset="0"/>
                        </a:rPr>
                        <a:t>W65-W74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Х00-Х09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Х40-Х49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Х42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Х45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92034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3_1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798424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термические ожоги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**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39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7+13+17…19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10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807480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химические ожоги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***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14+17..19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515170"/>
                  </a:ext>
                </a:extLst>
              </a:tr>
              <a:tr h="18584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отморожения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Т33-Т35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41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617297"/>
                  </a:ext>
                </a:extLst>
              </a:tr>
              <a:tr h="41641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отравление 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лекарственными  </a:t>
                      </a:r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средствами, 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медикаментами и</a:t>
                      </a:r>
                      <a:r>
                        <a:rPr lang="en-US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биологическими веществами</a:t>
                      </a:r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, всего</a:t>
                      </a:r>
                      <a:b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Т36-Т50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42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43+44+52+55+58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776488"/>
                  </a:ext>
                </a:extLst>
              </a:tr>
              <a:tr h="41641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отравление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неопиоидными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анальгезирующими,  жаропонижающими и противоревматическими средствами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Т39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682610"/>
                  </a:ext>
                </a:extLst>
              </a:tr>
              <a:tr h="18590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отравление наркотиками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Т40.0-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T40.6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44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45+…54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45+…51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632076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из них: опием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Т40.0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45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785917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героином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Т40.1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46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283728"/>
                  </a:ext>
                </a:extLst>
              </a:tr>
              <a:tr h="27806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другими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опиоидами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Т40.2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47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891235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метадоном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Т40.3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48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665573"/>
                  </a:ext>
                </a:extLst>
              </a:tr>
              <a:tr h="27806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другими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синтетическими наркотиками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T40.4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284162"/>
                  </a:ext>
                </a:extLst>
              </a:tr>
              <a:tr h="544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кокаином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Т40.5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50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653613"/>
                  </a:ext>
                </a:extLst>
              </a:tr>
              <a:tr h="27806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другими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инеуточненныминаркотиками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T40.6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51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80316"/>
                  </a:ext>
                </a:extLst>
              </a:tr>
              <a:tr h="27806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отравление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психодислептиками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T40.7-T40.9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64057"/>
                  </a:ext>
                </a:extLst>
              </a:tr>
              <a:tr h="27806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каннабисом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(производными)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Т40.7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88054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лизергидом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(ЛСД)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Т40.8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54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58961"/>
                  </a:ext>
                </a:extLst>
              </a:tr>
              <a:tr h="41641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отравление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противосудорожными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,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седативными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, 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снотворными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противопаркинсоническими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средствами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Т42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55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08207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из них: барбитуратами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Т42.3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56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002701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бензодиазепинами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Т42.4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57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7_1 +14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105786"/>
                  </a:ext>
                </a:extLst>
              </a:tr>
              <a:tr h="27806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из них: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токсическое</a:t>
                      </a:r>
                      <a:r>
                        <a:rPr lang="en-US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действие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алкоголя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Т51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63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7+14+18+19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13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0034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из него: этанола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Т51.0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64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7+14+18+19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13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55632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               метанола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Т51.1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65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7+14+18+19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13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662481"/>
                  </a:ext>
                </a:extLst>
              </a:tr>
              <a:tr h="27806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токсическое действие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органических растворителей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Т52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66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Грф7+14+17+…19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577759"/>
                  </a:ext>
                </a:extLst>
              </a:tr>
              <a:tr h="27806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токсическое действие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разъедающих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Т54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67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Грф7+14+17+…19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080753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из них: едких кислот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Т54.2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68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Грф7+14+17+…19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650095"/>
                  </a:ext>
                </a:extLst>
              </a:tr>
              <a:tr h="1397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  едких щелочей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Т54.3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69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Грф7+14+17+…19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53165"/>
                  </a:ext>
                </a:extLst>
              </a:tr>
              <a:tr h="27806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действие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металлов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Т56</a:t>
                      </a:r>
                    </a:p>
                  </a:txBody>
                  <a:tcPr marL="1374" marR="1374" marT="13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70</a:t>
                      </a: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7+14+18+19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9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9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374" marR="1374" marT="13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62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872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949677"/>
              </p:ext>
            </p:extLst>
          </p:nvPr>
        </p:nvGraphicFramePr>
        <p:xfrm>
          <a:off x="2" y="0"/>
          <a:ext cx="12191998" cy="6858003"/>
        </p:xfrm>
        <a:graphic>
          <a:graphicData uri="http://schemas.openxmlformats.org/drawingml/2006/table">
            <a:tbl>
              <a:tblPr/>
              <a:tblGrid>
                <a:gridCol w="4381877">
                  <a:extLst>
                    <a:ext uri="{9D8B030D-6E8A-4147-A177-3AD203B41FA5}">
                      <a16:colId xmlns:a16="http://schemas.microsoft.com/office/drawing/2014/main" val="2441964989"/>
                    </a:ext>
                  </a:extLst>
                </a:gridCol>
                <a:gridCol w="506994">
                  <a:extLst>
                    <a:ext uri="{9D8B030D-6E8A-4147-A177-3AD203B41FA5}">
                      <a16:colId xmlns:a16="http://schemas.microsoft.com/office/drawing/2014/main" val="141450953"/>
                    </a:ext>
                  </a:extLst>
                </a:gridCol>
                <a:gridCol w="217283">
                  <a:extLst>
                    <a:ext uri="{9D8B030D-6E8A-4147-A177-3AD203B41FA5}">
                      <a16:colId xmlns:a16="http://schemas.microsoft.com/office/drawing/2014/main" val="2270738925"/>
                    </a:ext>
                  </a:extLst>
                </a:gridCol>
                <a:gridCol w="772130">
                  <a:extLst>
                    <a:ext uri="{9D8B030D-6E8A-4147-A177-3AD203B41FA5}">
                      <a16:colId xmlns:a16="http://schemas.microsoft.com/office/drawing/2014/main" val="768566265"/>
                    </a:ext>
                  </a:extLst>
                </a:gridCol>
                <a:gridCol w="730901">
                  <a:extLst>
                    <a:ext uri="{9D8B030D-6E8A-4147-A177-3AD203B41FA5}">
                      <a16:colId xmlns:a16="http://schemas.microsoft.com/office/drawing/2014/main" val="1768534717"/>
                    </a:ext>
                  </a:extLst>
                </a:gridCol>
                <a:gridCol w="730901">
                  <a:extLst>
                    <a:ext uri="{9D8B030D-6E8A-4147-A177-3AD203B41FA5}">
                      <a16:colId xmlns:a16="http://schemas.microsoft.com/office/drawing/2014/main" val="2759501900"/>
                    </a:ext>
                  </a:extLst>
                </a:gridCol>
                <a:gridCol w="886409">
                  <a:extLst>
                    <a:ext uri="{9D8B030D-6E8A-4147-A177-3AD203B41FA5}">
                      <a16:colId xmlns:a16="http://schemas.microsoft.com/office/drawing/2014/main" val="1933678289"/>
                    </a:ext>
                  </a:extLst>
                </a:gridCol>
                <a:gridCol w="901959">
                  <a:extLst>
                    <a:ext uri="{9D8B030D-6E8A-4147-A177-3AD203B41FA5}">
                      <a16:colId xmlns:a16="http://schemas.microsoft.com/office/drawing/2014/main" val="3166355797"/>
                    </a:ext>
                  </a:extLst>
                </a:gridCol>
                <a:gridCol w="948608">
                  <a:extLst>
                    <a:ext uri="{9D8B030D-6E8A-4147-A177-3AD203B41FA5}">
                      <a16:colId xmlns:a16="http://schemas.microsoft.com/office/drawing/2014/main" val="2399653768"/>
                    </a:ext>
                  </a:extLst>
                </a:gridCol>
                <a:gridCol w="1057468">
                  <a:extLst>
                    <a:ext uri="{9D8B030D-6E8A-4147-A177-3AD203B41FA5}">
                      <a16:colId xmlns:a16="http://schemas.microsoft.com/office/drawing/2014/main" val="2906757639"/>
                    </a:ext>
                  </a:extLst>
                </a:gridCol>
                <a:gridCol w="1057468">
                  <a:extLst>
                    <a:ext uri="{9D8B030D-6E8A-4147-A177-3AD203B41FA5}">
                      <a16:colId xmlns:a16="http://schemas.microsoft.com/office/drawing/2014/main" val="839218931"/>
                    </a:ext>
                  </a:extLst>
                </a:gridCol>
              </a:tblGrid>
              <a:tr h="2746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и отравления и некоторые другие последствия воздействия внешних причин (класс Х1Х МКБ-10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код  по МКБ - 10 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effectLst/>
                          <a:latin typeface="Tahoma" panose="020B0604030504040204" pitchFamily="34" charset="0"/>
                        </a:rPr>
                        <a:t>№ строки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 (класс ХХ МКБ-10).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261419"/>
                  </a:ext>
                </a:extLst>
              </a:tr>
              <a:tr h="88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" b="0" i="0" u="none" strike="noStrike">
                          <a:effectLst/>
                          <a:latin typeface="Tahoma" panose="020B0604030504040204" pitchFamily="34" charset="0"/>
                        </a:rPr>
                        <a:t>Преднамеренное самоповреждение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Нападение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(драки, укусы животных)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повреждение с неопределёнными намерениями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(бытовая травма, случайные повреждения, производственная травма)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Действия, предусмотренные законом, военные операции и терроризм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(военная травма)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Осложнения терапевтических и хирургических вмешательств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(только смертельные случаи)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effectLst/>
                          <a:latin typeface="Tahoma" panose="020B0604030504040204" pitchFamily="34" charset="0"/>
                        </a:rPr>
                        <a:t>Последствия воздействия внешних причин заболеваемости и смертности</a:t>
                      </a:r>
                      <a:r>
                        <a:rPr lang="ru-RU" sz="400" b="1" i="0" u="none" strike="noStrike" dirty="0">
                          <a:effectLst/>
                          <a:latin typeface="Tahoma" panose="020B0604030504040204" pitchFamily="34" charset="0"/>
                        </a:rPr>
                        <a:t> (</a:t>
                      </a:r>
                      <a:r>
                        <a:rPr lang="ru-RU" sz="400" b="1" i="0" u="none" strike="noStrike" dirty="0" err="1">
                          <a:effectLst/>
                          <a:latin typeface="Tahoma" panose="020B0604030504040204" pitchFamily="34" charset="0"/>
                        </a:rPr>
                        <a:t>вибрационня</a:t>
                      </a:r>
                      <a:r>
                        <a:rPr lang="ru-RU" sz="400" b="1" i="0" u="none" strike="noStrike" dirty="0">
                          <a:effectLst/>
                          <a:latin typeface="Tahoma" panose="020B0604030504040204" pitchFamily="34" charset="0"/>
                        </a:rPr>
                        <a:t> болезнь (стр.042), сепсис как осложнение травмы (стр. 040_1))</a:t>
                      </a:r>
                      <a:endParaRPr lang="ru-RU" sz="4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617128"/>
                  </a:ext>
                </a:extLst>
              </a:tr>
              <a:tr h="63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Всего </a:t>
                      </a:r>
                      <a:r>
                        <a:rPr lang="ru-RU" sz="400" b="1" i="0" u="none" strike="noStrike">
                          <a:effectLst/>
                          <a:latin typeface="Tahoma" panose="020B0604030504040204" pitchFamily="34" charset="0"/>
                        </a:rPr>
                        <a:t>(самоубийства завершенные и незавершенные)</a:t>
                      </a:r>
                      <a:endParaRPr lang="ru-RU" sz="4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effectLst/>
                          <a:latin typeface="Tahoma" panose="020B0604030504040204" pitchFamily="34" charset="0"/>
                        </a:rPr>
                        <a:t>из них: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588923"/>
                  </a:ext>
                </a:extLst>
              </a:tr>
              <a:tr h="251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effectLst/>
                          <a:latin typeface="Tahoma" panose="020B0604030504040204" pitchFamily="34" charset="0"/>
                        </a:rPr>
                        <a:t>наркотиками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effectLst/>
                          <a:latin typeface="Tahoma" panose="020B0604030504040204" pitchFamily="34" charset="0"/>
                        </a:rPr>
                        <a:t>алкоголем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542057"/>
                  </a:ext>
                </a:extLst>
              </a:tr>
              <a:tr h="94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Tahoma" panose="020B0604030504040204" pitchFamily="34" charset="0"/>
                        </a:rPr>
                        <a:t>Х60-Х84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Tahoma" panose="020B0604030504040204" pitchFamily="34" charset="0"/>
                        </a:rPr>
                        <a:t>Х62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Tahoma" panose="020B0604030504040204" pitchFamily="34" charset="0"/>
                        </a:rPr>
                        <a:t>Х65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Tahoma" panose="020B0604030504040204" pitchFamily="34" charset="0"/>
                        </a:rPr>
                        <a:t>Х85-</a:t>
                      </a:r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Y09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Y10-Y34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Y35-Y38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Y40-Y84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Tahoma" panose="020B0604030504040204" pitchFamily="34" charset="0"/>
                        </a:rPr>
                        <a:t>Y85-Y89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356130"/>
                  </a:ext>
                </a:extLst>
              </a:tr>
              <a:tr h="1101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470859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термические ожоги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**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39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295684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химические ожоги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***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98920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отморожения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Т33-Т35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41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486757"/>
                  </a:ext>
                </a:extLst>
              </a:tr>
              <a:tr h="353350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отравление </a:t>
                      </a:r>
                      <a:r>
                        <a:rPr lang="ru-RU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лекарственными  </a:t>
                      </a:r>
                      <a: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средствами, </a:t>
                      </a:r>
                      <a:r>
                        <a:rPr lang="ru-RU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медикаментами и</a:t>
                      </a:r>
                      <a:r>
                        <a:rPr lang="en-US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биологическими</a:t>
                      </a:r>
                      <a:r>
                        <a:rPr lang="en-US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веществами</a:t>
                      </a:r>
                      <a: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, всего</a:t>
                      </a:r>
                      <a:br>
                        <a:rPr lang="ru-RU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Т36-Т50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42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43+44+52+55+58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43+44+52+55+58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873510"/>
                  </a:ext>
                </a:extLst>
              </a:tr>
              <a:tr h="353350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них: отравление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неопиоидными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анальгезирующими,  жаропонижающими и противоревматическими средствами</a:t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Т39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43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205137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отравление наркотиками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Т40.0-</a:t>
                      </a:r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T40.6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44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45+…51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45+…51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858189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из них: опием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Т40.0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45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898982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героином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Т40.1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46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77113"/>
                  </a:ext>
                </a:extLst>
              </a:tr>
              <a:tr h="226872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другими </a:t>
                      </a:r>
                      <a:r>
                        <a:rPr lang="ru-RU" sz="7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опиоидами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Т40.2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47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800806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метадоном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Т40.3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48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373036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другими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синтетическими наркотиками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T40.4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771911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кокаином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Т40.5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50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99810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другими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неуточненными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наркотиками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T40.6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51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113045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отравление </a:t>
                      </a:r>
                      <a:r>
                        <a:rPr lang="ru-RU" sz="7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психодислептиками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T40.7-T40.9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201802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каннабисом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(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производными)</a:t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Т40.7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346740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лизергидом (ЛСД)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Т40.8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54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427405"/>
                  </a:ext>
                </a:extLst>
              </a:tr>
              <a:tr h="353350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отравление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противосудорожными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,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седативными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, 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снотворными и</a:t>
                      </a: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отивопаркинсоническими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средствами</a:t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Т42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55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805480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из них: барбитуратами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Т42.3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56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28717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бензодиазепинами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Т42.4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57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665819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отравление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психотропными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средствами</a:t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Т43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58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238872"/>
                  </a:ext>
                </a:extLst>
              </a:tr>
              <a:tr h="226872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из них: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антидепрессантами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Т43.0-Т43.2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59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860882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антипсихотическими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нейролептическими препаратами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Т43.3-Т43.5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60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24345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психостимулирующими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средствами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Т43.6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61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191163"/>
                  </a:ext>
                </a:extLst>
              </a:tr>
              <a:tr h="226872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токсическое действие веществ, преимущественно немедицинского назначения 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Т51-Т65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62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981895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из них: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токсическое</a:t>
                      </a:r>
                      <a:r>
                        <a:rPr lang="en-US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действие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алкоголя</a:t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Т51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63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003141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из него: этанола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Т51.0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64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516329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               метанола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Т51.1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65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607574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токсическое действие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органических растворителей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Т52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66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4418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токсическое действие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разъедающих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</a:t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Т54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67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206515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из них: едких кислот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Т54.2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68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357101"/>
                  </a:ext>
                </a:extLst>
              </a:tr>
              <a:tr h="125666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    едких щелочей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Т54.3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69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78645"/>
                  </a:ext>
                </a:extLst>
              </a:tr>
              <a:tr h="23607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действие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металлов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Т56</a:t>
                      </a:r>
                    </a:p>
                  </a:txBody>
                  <a:tcPr marL="1595" marR="1595" marT="159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70</a:t>
                      </a:r>
                    </a:p>
                  </a:txBody>
                  <a:tcPr marL="1595" marR="1595" marT="1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595" marR="1595" marT="1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443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456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04685"/>
              </p:ext>
            </p:extLst>
          </p:nvPr>
        </p:nvGraphicFramePr>
        <p:xfrm>
          <a:off x="-2" y="-9"/>
          <a:ext cx="12192000" cy="6858015"/>
        </p:xfrm>
        <a:graphic>
          <a:graphicData uri="http://schemas.openxmlformats.org/drawingml/2006/table">
            <a:tbl>
              <a:tblPr/>
              <a:tblGrid>
                <a:gridCol w="3429002">
                  <a:extLst>
                    <a:ext uri="{9D8B030D-6E8A-4147-A177-3AD203B41FA5}">
                      <a16:colId xmlns:a16="http://schemas.microsoft.com/office/drawing/2014/main" val="1837498354"/>
                    </a:ext>
                  </a:extLst>
                </a:gridCol>
                <a:gridCol w="695448">
                  <a:extLst>
                    <a:ext uri="{9D8B030D-6E8A-4147-A177-3AD203B41FA5}">
                      <a16:colId xmlns:a16="http://schemas.microsoft.com/office/drawing/2014/main" val="439966063"/>
                    </a:ext>
                  </a:extLst>
                </a:gridCol>
                <a:gridCol w="455113">
                  <a:extLst>
                    <a:ext uri="{9D8B030D-6E8A-4147-A177-3AD203B41FA5}">
                      <a16:colId xmlns:a16="http://schemas.microsoft.com/office/drawing/2014/main" val="4225362623"/>
                    </a:ext>
                  </a:extLst>
                </a:gridCol>
                <a:gridCol w="796445">
                  <a:extLst>
                    <a:ext uri="{9D8B030D-6E8A-4147-A177-3AD203B41FA5}">
                      <a16:colId xmlns:a16="http://schemas.microsoft.com/office/drawing/2014/main" val="1810080876"/>
                    </a:ext>
                  </a:extLst>
                </a:gridCol>
                <a:gridCol w="800005">
                  <a:extLst>
                    <a:ext uri="{9D8B030D-6E8A-4147-A177-3AD203B41FA5}">
                      <a16:colId xmlns:a16="http://schemas.microsoft.com/office/drawing/2014/main" val="2748613204"/>
                    </a:ext>
                  </a:extLst>
                </a:gridCol>
                <a:gridCol w="668443">
                  <a:extLst>
                    <a:ext uri="{9D8B030D-6E8A-4147-A177-3AD203B41FA5}">
                      <a16:colId xmlns:a16="http://schemas.microsoft.com/office/drawing/2014/main" val="251563756"/>
                    </a:ext>
                  </a:extLst>
                </a:gridCol>
                <a:gridCol w="668443">
                  <a:extLst>
                    <a:ext uri="{9D8B030D-6E8A-4147-A177-3AD203B41FA5}">
                      <a16:colId xmlns:a16="http://schemas.microsoft.com/office/drawing/2014/main" val="2222645435"/>
                    </a:ext>
                  </a:extLst>
                </a:gridCol>
                <a:gridCol w="668443">
                  <a:extLst>
                    <a:ext uri="{9D8B030D-6E8A-4147-A177-3AD203B41FA5}">
                      <a16:colId xmlns:a16="http://schemas.microsoft.com/office/drawing/2014/main" val="2197485727"/>
                    </a:ext>
                  </a:extLst>
                </a:gridCol>
                <a:gridCol w="668443">
                  <a:extLst>
                    <a:ext uri="{9D8B030D-6E8A-4147-A177-3AD203B41FA5}">
                      <a16:colId xmlns:a16="http://schemas.microsoft.com/office/drawing/2014/main" val="789374356"/>
                    </a:ext>
                  </a:extLst>
                </a:gridCol>
                <a:gridCol w="668443">
                  <a:extLst>
                    <a:ext uri="{9D8B030D-6E8A-4147-A177-3AD203B41FA5}">
                      <a16:colId xmlns:a16="http://schemas.microsoft.com/office/drawing/2014/main" val="3585448578"/>
                    </a:ext>
                  </a:extLst>
                </a:gridCol>
                <a:gridCol w="668443">
                  <a:extLst>
                    <a:ext uri="{9D8B030D-6E8A-4147-A177-3AD203B41FA5}">
                      <a16:colId xmlns:a16="http://schemas.microsoft.com/office/drawing/2014/main" val="496081862"/>
                    </a:ext>
                  </a:extLst>
                </a:gridCol>
                <a:gridCol w="668443">
                  <a:extLst>
                    <a:ext uri="{9D8B030D-6E8A-4147-A177-3AD203B41FA5}">
                      <a16:colId xmlns:a16="http://schemas.microsoft.com/office/drawing/2014/main" val="2903549298"/>
                    </a:ext>
                  </a:extLst>
                </a:gridCol>
                <a:gridCol w="668443">
                  <a:extLst>
                    <a:ext uri="{9D8B030D-6E8A-4147-A177-3AD203B41FA5}">
                      <a16:colId xmlns:a16="http://schemas.microsoft.com/office/drawing/2014/main" val="2498579248"/>
                    </a:ext>
                  </a:extLst>
                </a:gridCol>
                <a:gridCol w="668443">
                  <a:extLst>
                    <a:ext uri="{9D8B030D-6E8A-4147-A177-3AD203B41FA5}">
                      <a16:colId xmlns:a16="http://schemas.microsoft.com/office/drawing/2014/main" val="3180281938"/>
                    </a:ext>
                  </a:extLst>
                </a:gridCol>
              </a:tblGrid>
              <a:tr h="13878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и отравления и некоторые другие последствия воздействия внешних причин (класс Х1Х МКБ-10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код  по МКБ - 10 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№ строки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 (класс ХХ МКБ-10).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841043"/>
                  </a:ext>
                </a:extLst>
              </a:tr>
              <a:tr h="382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перенос данных с предыдущего годового отчета, таб. 1000, гр. 4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смертности, всего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Транспортные несчастные случаи (</a:t>
                      </a: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V01-V99)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Другие внешние причины (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W00-X59)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956411"/>
                  </a:ext>
                </a:extLst>
              </a:tr>
              <a:tr h="138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Всего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в т.ч. автотранспортные несчастные случаи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Всего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них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из гр.10: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748254"/>
                  </a:ext>
                </a:extLst>
              </a:tr>
              <a:tr h="701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падения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случайное утопление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воздействие дыма, огня и пламени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случайное отравление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наркотиками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алкоголем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20339"/>
                  </a:ext>
                </a:extLst>
              </a:tr>
              <a:tr h="138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V01-Y98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V01-V99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*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W00-X59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W00-W19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W65-W74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Х00-Х09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Х40-Х49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Х42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Х45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85133"/>
                  </a:ext>
                </a:extLst>
              </a:tr>
              <a:tr h="1387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3_1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93134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действие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других неорганических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Т57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71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037900"/>
                  </a:ext>
                </a:extLst>
              </a:tr>
              <a:tr h="26316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действие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окиси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углерода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72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14425"/>
                  </a:ext>
                </a:extLst>
              </a:tr>
              <a:tr h="26316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действие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других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газов, дымов и паров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Т59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73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Грф7+14+17+18+19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35065"/>
                  </a:ext>
                </a:extLst>
              </a:tr>
              <a:tr h="25573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действиепестицидов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Т60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74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74464"/>
                  </a:ext>
                </a:extLst>
              </a:tr>
              <a:tr h="38297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действие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других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ядовитых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веществ,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содержащихся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 съеденных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пищевых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продуктах 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Т62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64589"/>
                  </a:ext>
                </a:extLst>
              </a:tr>
              <a:tr h="37197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токсическое действие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других и неуточненных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Т65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76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527185"/>
                  </a:ext>
                </a:extLst>
              </a:tr>
              <a:tr h="25573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из них: других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уточненных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Т65.8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77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487975"/>
                  </a:ext>
                </a:extLst>
              </a:tr>
              <a:tr h="25573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неуточненного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вещества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Т65.9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78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12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127438"/>
                  </a:ext>
                </a:extLst>
              </a:tr>
              <a:tr h="2483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другие и неуточненные эффекты воздействия внешних причин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Т66-Т78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79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Грф7+14+17+18+19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10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sng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977943"/>
                  </a:ext>
                </a:extLst>
              </a:tr>
              <a:tr h="3681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из них: эффекты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воздействия высокой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температуры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T67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80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Грф7+14+17+18+19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10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sng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92198"/>
                  </a:ext>
                </a:extLst>
              </a:tr>
              <a:tr h="25573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эффекты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воздействия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низкой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температуры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Т68-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T69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81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Грф7+14+18+19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10958"/>
                  </a:ext>
                </a:extLst>
              </a:tr>
              <a:tr h="1387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удушение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Т71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82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79102"/>
                  </a:ext>
                </a:extLst>
              </a:tr>
              <a:tr h="1387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поражение молнией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Т75.0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83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889124"/>
                  </a:ext>
                </a:extLst>
              </a:tr>
              <a:tr h="1387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утопление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Т75.1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84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776090"/>
                  </a:ext>
                </a:extLst>
              </a:tr>
              <a:tr h="26316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воздействие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электрического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тока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Т75.4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ahoma" panose="020B0604030504040204" pitchFamily="34" charset="0"/>
                        </a:rPr>
                        <a:t>Грф14+18+19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42918"/>
                  </a:ext>
                </a:extLst>
              </a:tr>
              <a:tr h="38297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Некотрые ранние осложнения травм (сепсис, гангрена - после травматического повреждения, ожоговая болезнь, синдром длительного сдавливания)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Т79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86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10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020100"/>
                  </a:ext>
                </a:extLst>
              </a:tr>
              <a:tr h="2483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осложнения хирургических и терапевтических вмешательств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Т80-Т88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87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617519"/>
                  </a:ext>
                </a:extLst>
              </a:tr>
              <a:tr h="61914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последствия травм, отравлений и других последствий внешних причин. (посттравматические и послеоперационные дефекты костей, внутренних органов, кожи и подкожной клетчатки; ложныеные суставы,последствия отравлений)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Т90-Т98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88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 smtClean="0">
                          <a:effectLst/>
                          <a:latin typeface="Tahoma" panose="020B0604030504040204" pitchFamily="34" charset="0"/>
                        </a:rPr>
                        <a:t>Грф</a:t>
                      </a:r>
                      <a:r>
                        <a:rPr lang="ru-RU" sz="800" b="0" i="0" u="none" strike="noStrike" baseline="0" dirty="0" smtClean="0">
                          <a:effectLst/>
                          <a:latin typeface="Tahoma" panose="020B0604030504040204" pitchFamily="34" charset="0"/>
                        </a:rPr>
                        <a:t> 11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sng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sng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sng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649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850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356461"/>
              </p:ext>
            </p:extLst>
          </p:nvPr>
        </p:nvGraphicFramePr>
        <p:xfrm>
          <a:off x="0" y="1"/>
          <a:ext cx="12120663" cy="6858171"/>
        </p:xfrm>
        <a:graphic>
          <a:graphicData uri="http://schemas.openxmlformats.org/drawingml/2006/table">
            <a:tbl>
              <a:tblPr/>
              <a:tblGrid>
                <a:gridCol w="4240264">
                  <a:extLst>
                    <a:ext uri="{9D8B030D-6E8A-4147-A177-3AD203B41FA5}">
                      <a16:colId xmlns:a16="http://schemas.microsoft.com/office/drawing/2014/main" val="2338640594"/>
                    </a:ext>
                  </a:extLst>
                </a:gridCol>
                <a:gridCol w="452558">
                  <a:extLst>
                    <a:ext uri="{9D8B030D-6E8A-4147-A177-3AD203B41FA5}">
                      <a16:colId xmlns:a16="http://schemas.microsoft.com/office/drawing/2014/main" val="122295292"/>
                    </a:ext>
                  </a:extLst>
                </a:gridCol>
                <a:gridCol w="285312">
                  <a:extLst>
                    <a:ext uri="{9D8B030D-6E8A-4147-A177-3AD203B41FA5}">
                      <a16:colId xmlns:a16="http://schemas.microsoft.com/office/drawing/2014/main" val="3489408913"/>
                    </a:ext>
                  </a:extLst>
                </a:gridCol>
                <a:gridCol w="865764">
                  <a:extLst>
                    <a:ext uri="{9D8B030D-6E8A-4147-A177-3AD203B41FA5}">
                      <a16:colId xmlns:a16="http://schemas.microsoft.com/office/drawing/2014/main" val="1759537584"/>
                    </a:ext>
                  </a:extLst>
                </a:gridCol>
                <a:gridCol w="726620">
                  <a:extLst>
                    <a:ext uri="{9D8B030D-6E8A-4147-A177-3AD203B41FA5}">
                      <a16:colId xmlns:a16="http://schemas.microsoft.com/office/drawing/2014/main" val="1498079796"/>
                    </a:ext>
                  </a:extLst>
                </a:gridCol>
                <a:gridCol w="726620">
                  <a:extLst>
                    <a:ext uri="{9D8B030D-6E8A-4147-A177-3AD203B41FA5}">
                      <a16:colId xmlns:a16="http://schemas.microsoft.com/office/drawing/2014/main" val="1548077107"/>
                    </a:ext>
                  </a:extLst>
                </a:gridCol>
                <a:gridCol w="881225">
                  <a:extLst>
                    <a:ext uri="{9D8B030D-6E8A-4147-A177-3AD203B41FA5}">
                      <a16:colId xmlns:a16="http://schemas.microsoft.com/office/drawing/2014/main" val="2413039378"/>
                    </a:ext>
                  </a:extLst>
                </a:gridCol>
                <a:gridCol w="896680">
                  <a:extLst>
                    <a:ext uri="{9D8B030D-6E8A-4147-A177-3AD203B41FA5}">
                      <a16:colId xmlns:a16="http://schemas.microsoft.com/office/drawing/2014/main" val="780036341"/>
                    </a:ext>
                  </a:extLst>
                </a:gridCol>
                <a:gridCol w="943062">
                  <a:extLst>
                    <a:ext uri="{9D8B030D-6E8A-4147-A177-3AD203B41FA5}">
                      <a16:colId xmlns:a16="http://schemas.microsoft.com/office/drawing/2014/main" val="2483079443"/>
                    </a:ext>
                  </a:extLst>
                </a:gridCol>
                <a:gridCol w="1051279">
                  <a:extLst>
                    <a:ext uri="{9D8B030D-6E8A-4147-A177-3AD203B41FA5}">
                      <a16:colId xmlns:a16="http://schemas.microsoft.com/office/drawing/2014/main" val="3880187088"/>
                    </a:ext>
                  </a:extLst>
                </a:gridCol>
                <a:gridCol w="1051279">
                  <a:extLst>
                    <a:ext uri="{9D8B030D-6E8A-4147-A177-3AD203B41FA5}">
                      <a16:colId xmlns:a16="http://schemas.microsoft.com/office/drawing/2014/main" val="3369809313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Травмы и отравления и некоторые другие последствия воздействия внешних причин (класс Х1Х МКБ-10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код  по МКБ - 10 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№ строки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 (класс ХХ МКБ-10).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95852"/>
                  </a:ext>
                </a:extLst>
              </a:tr>
              <a:tr h="64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Преднамеренное самоповреждение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Нападение </a:t>
                      </a:r>
                      <a:r>
                        <a:rPr lang="ru-RU" sz="700" b="1" i="0" u="none" strike="noStrike">
                          <a:effectLst/>
                          <a:latin typeface="Tahoma" panose="020B0604030504040204" pitchFamily="34" charset="0"/>
                        </a:rPr>
                        <a:t>(драки, укусы животных)</a:t>
                      </a:r>
                      <a:endParaRPr lang="ru-RU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повреждение с неопределёнными намерениями </a:t>
                      </a:r>
                      <a:r>
                        <a:rPr lang="ru-RU" sz="700" b="1" i="0" u="none" strike="noStrike">
                          <a:effectLst/>
                          <a:latin typeface="Tahoma" panose="020B0604030504040204" pitchFamily="34" charset="0"/>
                        </a:rPr>
                        <a:t>(бытовая травма, случайные повреждения, производственная травма)</a:t>
                      </a:r>
                      <a:endParaRPr lang="ru-RU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Действия, предусмотренные законом, военные операции и терроризм </a:t>
                      </a:r>
                      <a:r>
                        <a:rPr lang="ru-RU" sz="700" b="1" i="0" u="none" strike="noStrike">
                          <a:effectLst/>
                          <a:latin typeface="Tahoma" panose="020B0604030504040204" pitchFamily="34" charset="0"/>
                        </a:rPr>
                        <a:t>(военная травма)</a:t>
                      </a:r>
                      <a:endParaRPr lang="ru-RU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Осложнения терапевтических и хирургических вмешательств </a:t>
                      </a:r>
                      <a:r>
                        <a:rPr lang="ru-RU" sz="700" b="1" i="0" u="none" strike="noStrike">
                          <a:effectLst/>
                          <a:latin typeface="Tahoma" panose="020B0604030504040204" pitchFamily="34" charset="0"/>
                        </a:rPr>
                        <a:t>(только смертельные случаи)</a:t>
                      </a:r>
                      <a:endParaRPr lang="ru-RU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Последствия воздействия внешних причин заболеваемости и смертности</a:t>
                      </a:r>
                      <a:r>
                        <a:rPr lang="ru-RU" sz="700" b="1" i="0" u="none" strike="noStrike">
                          <a:effectLst/>
                          <a:latin typeface="Tahoma" panose="020B0604030504040204" pitchFamily="34" charset="0"/>
                        </a:rPr>
                        <a:t> (вибрационня болезнь (стр.042), сепсис как осложнение травмы (стр. 040_1))</a:t>
                      </a:r>
                      <a:endParaRPr lang="ru-RU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32718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Всего </a:t>
                      </a:r>
                      <a:r>
                        <a:rPr lang="ru-RU" sz="700" b="1" i="0" u="none" strike="noStrike">
                          <a:effectLst/>
                          <a:latin typeface="Tahoma" panose="020B0604030504040204" pitchFamily="34" charset="0"/>
                        </a:rPr>
                        <a:t>(самоубийства завершенные и незавершенные)</a:t>
                      </a:r>
                      <a:endParaRPr lang="ru-RU" sz="700" b="0" i="0" u="none" strike="noStrike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из них: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155110"/>
                  </a:ext>
                </a:extLst>
              </a:tr>
              <a:tr h="8436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наркотиками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алкоголем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229617"/>
                  </a:ext>
                </a:extLst>
              </a:tr>
              <a:tr h="81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Х60-Х84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Х62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Х65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Х85-</a:t>
                      </a:r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Y09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Y10-Y34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Y35-Y38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Y40-Y84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Y85-Y89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7661"/>
                  </a:ext>
                </a:extLst>
              </a:tr>
              <a:tr h="446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21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B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422277"/>
                  </a:ext>
                </a:extLst>
              </a:tr>
              <a:tr h="29089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действие</a:t>
                      </a:r>
                      <a:r>
                        <a:rPr lang="en-US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других неорганических</a:t>
                      </a:r>
                      <a:r>
                        <a:rPr lang="en-US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Т57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71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514768"/>
                  </a:ext>
                </a:extLst>
              </a:tr>
              <a:tr h="21845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действие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окиси</a:t>
                      </a:r>
                      <a:r>
                        <a:rPr lang="en-US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углерода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72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002099"/>
                  </a:ext>
                </a:extLst>
              </a:tr>
              <a:tr h="21845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действие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других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газов, дымов и паров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Т59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73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503581"/>
                  </a:ext>
                </a:extLst>
              </a:tr>
              <a:tr h="21845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действие</a:t>
                      </a:r>
                      <a:r>
                        <a:rPr lang="en-US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пестицидов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Т60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74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639303"/>
                  </a:ext>
                </a:extLst>
              </a:tr>
              <a:tr h="445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токсическое действие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других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ядовитых веществ,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содержащихся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 съеденных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пищевых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продуктах 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Т62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848026"/>
                  </a:ext>
                </a:extLst>
              </a:tr>
              <a:tr h="29089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токсическое действие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других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и неуточненных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Т65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76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71074"/>
                  </a:ext>
                </a:extLst>
              </a:tr>
              <a:tr h="24327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из них: других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уточненных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Т65.8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77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335936"/>
                  </a:ext>
                </a:extLst>
              </a:tr>
              <a:tr h="21845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неуточненного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вещества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Т65.9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78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65664"/>
                  </a:ext>
                </a:extLst>
              </a:tr>
              <a:tr h="24327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другие и неуточненные эффекты воздействия внешних причин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Т66-Т78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79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152884"/>
                  </a:ext>
                </a:extLst>
              </a:tr>
              <a:tr h="324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из них: эффекты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воздействия высокой</a:t>
                      </a:r>
                      <a:r>
                        <a:rPr lang="en-US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температуры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T67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80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547373"/>
                  </a:ext>
                </a:extLst>
              </a:tr>
              <a:tr h="324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эффекты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воздействия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низкой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температуры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Т68-</a:t>
                      </a: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T69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81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031978"/>
                  </a:ext>
                </a:extLst>
              </a:tr>
              <a:tr h="12216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удушение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Т71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82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868205"/>
                  </a:ext>
                </a:extLst>
              </a:tr>
              <a:tr h="12216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поражение молнией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Т75.0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83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53691"/>
                  </a:ext>
                </a:extLst>
              </a:tr>
              <a:tr h="12216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утопление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Т75.1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84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58360"/>
                  </a:ext>
                </a:extLst>
              </a:tr>
              <a:tr h="24327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воздействие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электрического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тока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Т75.4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709689"/>
                  </a:ext>
                </a:extLst>
              </a:tr>
              <a:tr h="48548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Некотрые ранние осложнения травм (сепсис, гангрена - после травматического повреждения, ожоговая болезнь, синдром длительного сдавливания)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Т79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86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503028"/>
                  </a:ext>
                </a:extLst>
              </a:tr>
              <a:tr h="162534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осложнения хирургических и терапевтических вмешательств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Т80-Т88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87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766445"/>
                  </a:ext>
                </a:extLst>
              </a:tr>
              <a:tr h="808430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последствия травм, отравлений и других последствий внешних причин. (посттравматические и послеоперационные дефекты костей, внутренних органов, кожи и подкожной клетчатки; ложныеные суставы,последствия отравлений)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Т90-Т98</a:t>
                      </a:r>
                    </a:p>
                  </a:txBody>
                  <a:tcPr marL="1201" marR="1201" marT="12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88</a:t>
                      </a:r>
                    </a:p>
                  </a:txBody>
                  <a:tcPr marL="1201" marR="1201" marT="12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Tahoma" panose="020B0604030504040204" pitchFamily="34" charset="0"/>
                        </a:rPr>
                        <a:t>x</a:t>
                      </a: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sng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ru-RU" sz="7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1201" marR="1201" marT="1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552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077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848007"/>
              </p:ext>
            </p:extLst>
          </p:nvPr>
        </p:nvGraphicFramePr>
        <p:xfrm>
          <a:off x="-4" y="710363"/>
          <a:ext cx="12192004" cy="6147637"/>
        </p:xfrm>
        <a:graphic>
          <a:graphicData uri="http://schemas.openxmlformats.org/drawingml/2006/table">
            <a:tbl>
              <a:tblPr/>
              <a:tblGrid>
                <a:gridCol w="2258162">
                  <a:extLst>
                    <a:ext uri="{9D8B030D-6E8A-4147-A177-3AD203B41FA5}">
                      <a16:colId xmlns:a16="http://schemas.microsoft.com/office/drawing/2014/main" val="268817033"/>
                    </a:ext>
                  </a:extLst>
                </a:gridCol>
                <a:gridCol w="714739">
                  <a:extLst>
                    <a:ext uri="{9D8B030D-6E8A-4147-A177-3AD203B41FA5}">
                      <a16:colId xmlns:a16="http://schemas.microsoft.com/office/drawing/2014/main" val="3310662916"/>
                    </a:ext>
                  </a:extLst>
                </a:gridCol>
                <a:gridCol w="331475">
                  <a:extLst>
                    <a:ext uri="{9D8B030D-6E8A-4147-A177-3AD203B41FA5}">
                      <a16:colId xmlns:a16="http://schemas.microsoft.com/office/drawing/2014/main" val="3530091461"/>
                    </a:ext>
                  </a:extLst>
                </a:gridCol>
                <a:gridCol w="820156">
                  <a:extLst>
                    <a:ext uri="{9D8B030D-6E8A-4147-A177-3AD203B41FA5}">
                      <a16:colId xmlns:a16="http://schemas.microsoft.com/office/drawing/2014/main" val="4178989253"/>
                    </a:ext>
                  </a:extLst>
                </a:gridCol>
                <a:gridCol w="1251554">
                  <a:extLst>
                    <a:ext uri="{9D8B030D-6E8A-4147-A177-3AD203B41FA5}">
                      <a16:colId xmlns:a16="http://schemas.microsoft.com/office/drawing/2014/main" val="3172729367"/>
                    </a:ext>
                  </a:extLst>
                </a:gridCol>
                <a:gridCol w="828682">
                  <a:extLst>
                    <a:ext uri="{9D8B030D-6E8A-4147-A177-3AD203B41FA5}">
                      <a16:colId xmlns:a16="http://schemas.microsoft.com/office/drawing/2014/main" val="3024137666"/>
                    </a:ext>
                  </a:extLst>
                </a:gridCol>
                <a:gridCol w="486852">
                  <a:extLst>
                    <a:ext uri="{9D8B030D-6E8A-4147-A177-3AD203B41FA5}">
                      <a16:colId xmlns:a16="http://schemas.microsoft.com/office/drawing/2014/main" val="3895089307"/>
                    </a:ext>
                  </a:extLst>
                </a:gridCol>
                <a:gridCol w="549002">
                  <a:extLst>
                    <a:ext uri="{9D8B030D-6E8A-4147-A177-3AD203B41FA5}">
                      <a16:colId xmlns:a16="http://schemas.microsoft.com/office/drawing/2014/main" val="120354583"/>
                    </a:ext>
                  </a:extLst>
                </a:gridCol>
                <a:gridCol w="559361">
                  <a:extLst>
                    <a:ext uri="{9D8B030D-6E8A-4147-A177-3AD203B41FA5}">
                      <a16:colId xmlns:a16="http://schemas.microsoft.com/office/drawing/2014/main" val="226342112"/>
                    </a:ext>
                  </a:extLst>
                </a:gridCol>
                <a:gridCol w="590437">
                  <a:extLst>
                    <a:ext uri="{9D8B030D-6E8A-4147-A177-3AD203B41FA5}">
                      <a16:colId xmlns:a16="http://schemas.microsoft.com/office/drawing/2014/main" val="3528145175"/>
                    </a:ext>
                  </a:extLst>
                </a:gridCol>
                <a:gridCol w="590437">
                  <a:extLst>
                    <a:ext uri="{9D8B030D-6E8A-4147-A177-3AD203B41FA5}">
                      <a16:colId xmlns:a16="http://schemas.microsoft.com/office/drawing/2014/main" val="3508076708"/>
                    </a:ext>
                  </a:extLst>
                </a:gridCol>
                <a:gridCol w="642229">
                  <a:extLst>
                    <a:ext uri="{9D8B030D-6E8A-4147-A177-3AD203B41FA5}">
                      <a16:colId xmlns:a16="http://schemas.microsoft.com/office/drawing/2014/main" val="1555850662"/>
                    </a:ext>
                  </a:extLst>
                </a:gridCol>
                <a:gridCol w="652588">
                  <a:extLst>
                    <a:ext uri="{9D8B030D-6E8A-4147-A177-3AD203B41FA5}">
                      <a16:colId xmlns:a16="http://schemas.microsoft.com/office/drawing/2014/main" val="383203154"/>
                    </a:ext>
                  </a:extLst>
                </a:gridCol>
                <a:gridCol w="652588">
                  <a:extLst>
                    <a:ext uri="{9D8B030D-6E8A-4147-A177-3AD203B41FA5}">
                      <a16:colId xmlns:a16="http://schemas.microsoft.com/office/drawing/2014/main" val="1440681353"/>
                    </a:ext>
                  </a:extLst>
                </a:gridCol>
                <a:gridCol w="631871">
                  <a:extLst>
                    <a:ext uri="{9D8B030D-6E8A-4147-A177-3AD203B41FA5}">
                      <a16:colId xmlns:a16="http://schemas.microsoft.com/office/drawing/2014/main" val="1064458879"/>
                    </a:ext>
                  </a:extLst>
                </a:gridCol>
                <a:gridCol w="631871">
                  <a:extLst>
                    <a:ext uri="{9D8B030D-6E8A-4147-A177-3AD203B41FA5}">
                      <a16:colId xmlns:a16="http://schemas.microsoft.com/office/drawing/2014/main" val="3445836229"/>
                    </a:ext>
                  </a:extLst>
                </a:gridCol>
              </a:tblGrid>
              <a:tr h="42328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Травмы и отравления и некоторые другие последствия воздействия внешних причин (класс Х1Х МКБ-10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код  по МКБ - 10 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№ строки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Зарегистрированные травмы, отравления, осложнения и последствия.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ahoma" panose="020B0604030504040204" pitchFamily="34" charset="0"/>
                        </a:rPr>
                        <a:t>Внешние причины заболеваемости и смертности (класс ХХ МКБ-10).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836968"/>
                  </a:ext>
                </a:extLst>
              </a:tr>
              <a:tr h="5493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Всего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На 1000 населения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Доля транспортных несчастных случаев (всего)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Доля других внешних причин (W00-X59)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Доля преднамеренных самоповреждений (всего) Х60-Х84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Доля нападений (драки, укусы животных)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Доля повреждение с неопределёнными намерениями (бытовая травма, случайные повреждения, производственная травма)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Доля действий, предусмотренных законом (военные операции, терроризм)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Доля осложнений после терапевтических и хирургических вмешательств (только смертельные случаи)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198304"/>
                  </a:ext>
                </a:extLst>
              </a:tr>
              <a:tr h="153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Всего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из них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705458"/>
                  </a:ext>
                </a:extLst>
              </a:tr>
              <a:tr h="780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падения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случайное утопление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воздействие дыма, огня и пламени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случайное отравление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162343"/>
                  </a:ext>
                </a:extLst>
              </a:tr>
              <a:tr h="131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V01-V99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Tahoma" panose="020B0604030504040204" pitchFamily="34" charset="0"/>
                        </a:rPr>
                        <a:t>W00-X59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W00-W19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W65-W74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Х00-Х09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Х40-Х49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Х60-Х84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Х85-</a:t>
                      </a:r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Y09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Y10-Y34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Y35-Y38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Y40-Y84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657028"/>
                  </a:ext>
                </a:extLst>
              </a:tr>
              <a:tr h="1564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4_1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04211"/>
                  </a:ext>
                </a:extLst>
              </a:tr>
              <a:tr h="47731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Всего,</a:t>
                      </a:r>
                      <a:b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из них:                                </a:t>
                      </a:r>
                    </a:p>
                  </a:txBody>
                  <a:tcPr marL="5587" marR="5587" marT="55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Tahoma" panose="020B0604030504040204" pitchFamily="34" charset="0"/>
                        </a:rPr>
                        <a:t>S00-T98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ф.57, таб. 1000, стр. 001 гр.4*1000/ф. 30_1 таб 1050 стр.1 гр.4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645819"/>
                  </a:ext>
                </a:extLst>
              </a:tr>
              <a:tr h="47731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Всего,</a:t>
                      </a:r>
                      <a:b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из них по </a:t>
                      </a:r>
                      <a:r>
                        <a:rPr lang="ru-RU" sz="800" b="1" i="0" u="none" strike="noStrike" dirty="0" err="1">
                          <a:effectLst/>
                          <a:latin typeface="Tahoma" panose="020B0604030504040204" pitchFamily="34" charset="0"/>
                        </a:rPr>
                        <a:t>соответствеющим</a:t>
                      </a:r>
                      <a:r>
                        <a:rPr lang="ru-RU" sz="800" b="1" i="0" u="none" strike="noStrike" dirty="0">
                          <a:effectLst/>
                          <a:latin typeface="Tahoma" panose="020B0604030504040204" pitchFamily="34" charset="0"/>
                        </a:rPr>
                        <a:t>  причинам (из таб.1000)                            </a:t>
                      </a:r>
                    </a:p>
                  </a:txBody>
                  <a:tcPr marL="5587" marR="5587" marT="55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1.1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283168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effectLst/>
                          <a:latin typeface="Tahoma" panose="020B0604030504040204" pitchFamily="34" charset="0"/>
                        </a:rPr>
                        <a:t>травмы головы,  всего:</a:t>
                      </a:r>
                    </a:p>
                  </a:txBody>
                  <a:tcPr marL="5587" marR="5587" marT="55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S00-S09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ф.57, таб. 1000, стр. 002 гр.4*1000/ф. 30_1 таб 1050 стр.1 гр.4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679068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из них: перелом черепа и лицевых костей</a:t>
                      </a:r>
                    </a:p>
                  </a:txBody>
                  <a:tcPr marL="5587" marR="5587" marT="55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S02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ф.57, таб. 1000, стр. 003 гр.4*1000/ф. 30_1 таб 1050 стр.1 гр.4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72681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             травмы глаза и глазницы</a:t>
                      </a:r>
                    </a:p>
                  </a:txBody>
                  <a:tcPr marL="5587" marR="5587" marT="55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S05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ф.57, таб. 1000, стр. 004 гр.4*1000/ф. 30_1 таб 1050 стр.1 гр.4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783799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             внутричерепные травмы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S06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ф.57, таб. 1000, стр. 005 гр.4*1000/ф. 30_1 таб 1050 стр.1 гр.4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132400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Tahoma" panose="020B0604030504040204" pitchFamily="34" charset="0"/>
                        </a:rPr>
                        <a:t>травмы шеи, всего: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effectLst/>
                          <a:latin typeface="Tahoma" panose="020B0604030504040204" pitchFamily="34" charset="0"/>
                        </a:rPr>
                        <a:t>S10-S19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ф.57, таб. 1000, стр. 006 гр.4*1000/ф. 30_1 таб 1050 стр.1 гр.4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987493"/>
                  </a:ext>
                </a:extLst>
              </a:tr>
              <a:tr h="37825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из них: перелом шейного отдела позвоночника</a:t>
                      </a:r>
                    </a:p>
                  </a:txBody>
                  <a:tcPr marL="5587" marR="5587" marT="55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S12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ф.57, таб. 1000, стр. 007 гр.4*1000/ф. 30_1 таб 1050 стр.1 гр.4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412279"/>
                  </a:ext>
                </a:extLst>
              </a:tr>
              <a:tr h="62141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             травма нервов и спинного мозга на уровне шеи</a:t>
                      </a:r>
                    </a:p>
                  </a:txBody>
                  <a:tcPr marL="5587" marR="5587" marT="558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Tahoma" panose="020B0604030504040204" pitchFamily="34" charset="0"/>
                        </a:rPr>
                        <a:t>S14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effectLst/>
                          <a:latin typeface="Tahoma" panose="020B0604030504040204" pitchFamily="34" charset="0"/>
                        </a:rPr>
                        <a:t>0,00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ф.57, таб. 1000, стр. 008 гр.4*1000/ф. 30_1 </a:t>
                      </a:r>
                      <a:r>
                        <a:rPr lang="ru-RU" sz="800" b="0" i="0" u="none" strike="noStrike" dirty="0" err="1">
                          <a:effectLst/>
                          <a:latin typeface="Tahoma" panose="020B0604030504040204" pitchFamily="34" charset="0"/>
                        </a:rPr>
                        <a:t>таб</a:t>
                      </a:r>
                      <a:r>
                        <a:rPr lang="ru-RU" sz="800" b="0" i="0" u="none" strike="noStrike" dirty="0">
                          <a:effectLst/>
                          <a:latin typeface="Tahoma" panose="020B0604030504040204" pitchFamily="34" charset="0"/>
                        </a:rPr>
                        <a:t> 1050 стр.1 гр.4</a:t>
                      </a:r>
                    </a:p>
                  </a:txBody>
                  <a:tcPr marL="5587" marR="5587" marT="55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</a:p>
                  </a:txBody>
                  <a:tcPr marL="5587" marR="5587" marT="55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598979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7276" y="94034"/>
            <a:ext cx="11997447" cy="898187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>Травматизм на 1000 населения и доля  соответствующей им внешние причины у детей (0-17 лет включительно)</a:t>
            </a:r>
          </a:p>
        </p:txBody>
      </p:sp>
    </p:spTree>
    <p:extLst>
      <p:ext uri="{BB962C8B-B14F-4D97-AF65-F5344CB8AC3E}">
        <p14:creationId xmlns:p14="http://schemas.microsoft.com/office/powerpoint/2010/main" val="1735150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0" y="164305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36757" y="255796"/>
            <a:ext cx="785818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57 "Сведения о травмах, отравлениях и некоторых других последствиях внешних причин"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66282" y="1996104"/>
            <a:ext cx="70723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федерального статистического наблюдения </a:t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 57 "Сведения 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травмах, отравлениях и некоторых других последствиях воздействия внешних причин" (далее - Форма), составляется юридическими лицами - организациями, оказывающими медицинскую помощь в амбулаторных условиях (приказ Минздрава России от 06.08.2013 N 529н "Об утверждении номенклатуры медицинских организаций", зарегистрирован Минюстом России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13.09.2013 N 29950).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06082" y="3165229"/>
            <a:ext cx="8135858" cy="714998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Спасибо за внимание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08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70018" y="834666"/>
            <a:ext cx="9178183" cy="5226382"/>
          </a:xfrm>
        </p:spPr>
        <p:txBody>
          <a:bodyPr>
            <a:noAutofit/>
          </a:bodyPr>
          <a:lstStyle/>
          <a:p>
            <a:pPr indent="452438">
              <a:spcBef>
                <a:spcPts val="0"/>
              </a:spcBef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Регистрации подлежат все травмы и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отравления со знаком "+" у населения,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обслуживаемого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данной медицинской организацией или ее подразделениями, оказывающими медицинскую помощь в амбулаторных и стационарных условиях, а также специализированными диспансерами и центрами (по прикрепленному населению). </a:t>
            </a:r>
            <a:br>
              <a:rPr lang="ru-RU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Регистрация травм и отравлений у пациентов после лечения в стационарных условиях должна производиться </a:t>
            </a:r>
            <a:br>
              <a:rPr lang="ru-RU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поликлинике по Талону, заполненному на основании выписного эпикриза.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90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524000" y="500042"/>
            <a:ext cx="9144000" cy="83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64820" y="3244334"/>
            <a:ext cx="19028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1651" y="500042"/>
            <a:ext cx="900726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algn="just" fontAlgn="base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составления отчета по Форме используются следующие первичные учетные формы:</a:t>
            </a:r>
          </a:p>
          <a:p>
            <a:pPr algn="just" fontAlgn="base"/>
            <a:endParaRPr lang="ru-RU" sz="1600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 fontAlgn="base"/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"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Талон пациента, получающего медицинскую помощь в амбулаторных условиях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форма N 025-1/у, утвержденная приказом Минздрава России от 15.12.2014 N 834н "Об утверждении унифицированных форм медицинской документации, используемых в медицинских организациях, оказывающих медицинскую помощь в амбулаторных условиях, и порядков по их заполнению" (далее - Талон); зарегистрирован Минюстом России 20.02.2015 N 36160.</a:t>
            </a:r>
          </a:p>
          <a:p>
            <a:pPr algn="just" fontAlgn="base"/>
            <a:endParaRPr lang="ru-RU" sz="1600" dirty="0">
              <a:latin typeface="Palatino Linotype" panose="02040502050505030304" pitchFamily="18" charset="0"/>
            </a:endParaRPr>
          </a:p>
          <a:p>
            <a:pPr algn="just" fontAlgn="base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"Статистическая карта выбывшего из стационара"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форма N 066/у-02, утвержденная приказом Минздрава России от 30.12.2002 N 413 "Об утверждении учетной и отчетной медицинской документации" (далее - Карта);</a:t>
            </a:r>
          </a:p>
          <a:p>
            <a:pPr algn="just" fontAlgn="base"/>
            <a:endParaRPr lang="ru-RU" sz="1600" dirty="0">
              <a:latin typeface="Palatino Linotype" panose="02040502050505030304" pitchFamily="18" charset="0"/>
            </a:endParaRPr>
          </a:p>
          <a:p>
            <a:pPr algn="just" fontAlgn="base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"Медицинские свидетельства о смерти"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формы N 106/у-08 и N 106-2/у-08, утвержденные приказом Минздравсоцразвития России от 26.12.2008 N 782н "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 утверждении и порядке ведения медицинской документации, удостоверяющей случаи рождения и смерти" (далее - Свидетельства); зарегистрирован Минюстом России 30.12.2008 N 13055.</a:t>
            </a:r>
          </a:p>
        </p:txBody>
      </p:sp>
    </p:spTree>
    <p:extLst>
      <p:ext uri="{BB962C8B-B14F-4D97-AF65-F5344CB8AC3E}">
        <p14:creationId xmlns:p14="http://schemas.microsoft.com/office/powerpoint/2010/main" val="24799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 формируется по </a:t>
            </a:r>
            <a:r>
              <a:rPr lang="en-US" sz="4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разделам: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92500" lnSpcReduction="10000"/>
          </a:bodyPr>
          <a:lstStyle/>
          <a:p>
            <a:endParaRPr lang="en-US" sz="2400" b="1" dirty="0"/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Таблица 1000 - травмы по характеру и соответствующие им внешние причины у детей 0-17 лет.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Таблица 2000 - травмы по характеру и соответствующие им внешние причины у взрослых 18 лет и старше.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Таблица 3000 - травмы по характеру и соответствующие им внешние причины у взрослых старше трудоспособного возраста.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246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18744" y="771840"/>
            <a:ext cx="9186729" cy="4714876"/>
          </a:xfrm>
        </p:spPr>
        <p:txBody>
          <a:bodyPr>
            <a:noAutofit/>
          </a:bodyPr>
          <a:lstStyle/>
          <a:p>
            <a:pPr marL="228600" indent="-228600" fontAlgn="base">
              <a:lnSpc>
                <a:spcPct val="90000"/>
              </a:lnSpc>
              <a:spcBef>
                <a:spcPts val="1000"/>
              </a:spcBef>
            </a:pPr>
            <a:r>
              <a:rPr lang="ru-RU" sz="2800" dirty="0">
                <a:solidFill>
                  <a:srgbClr val="000000"/>
                </a:solidFill>
                <a:latin typeface="Palatino Linotype" panose="02040502050505030304" pitchFamily="18" charset="0"/>
                <a:ea typeface="+mn-ea"/>
                <a:cs typeface="+mn-cs"/>
              </a:rPr>
              <a:t>  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Форма включает сведения о травмах,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отравлениях и некоторых других последствиях воздействий внешних причин, заболеваемости и смертности населения.</a:t>
            </a:r>
            <a:br>
              <a:rPr lang="ru-RU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Все травмы, отравления и некоторые другие последствия воздействия внешних причин подлежат двойному кодированию: каждому записанному состоянию  должна соответствовать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зависимости от обстоятельств травмы или отравления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внешняя причина.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Одной травме (отравлению) может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соответствовать только одна внешняя причина.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Palatino Linotype" panose="02040502050505030304" pitchFamily="18" charset="0"/>
                <a:ea typeface="+mn-ea"/>
                <a:cs typeface="+mn-cs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Palatino Linotype" panose="02040502050505030304" pitchFamily="18" charset="0"/>
                <a:ea typeface="+mn-ea"/>
                <a:cs typeface="+mn-cs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8016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7488" y="1886436"/>
            <a:ext cx="878574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Пациенты, имеющие 2 и более травмы (отравления), показываются по соответствующим строкам по числу выявленных и зарегистрированных травм (отравлений) при единице измерения - </a:t>
            </a: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81870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2747" y="1292019"/>
            <a:ext cx="92669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itchFamily="18" charset="0"/>
              </a:rPr>
              <a:t>Сведения о травмах и отравлениях, которые послужили причиной смерти, также включаются в данный отчет. Умершие на догоспитальном этапе и погибшие на месте происшествия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регистрируются бюро судебно-медицинской экспертизы и включаются в Форму.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 всех таблицах Формы в соответствующих строках графы 2 перечислены коды блоков XIX класса МКБ-10, в которых выделены некоторые наиболее часто встречающиеся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нозологии. В графах 4 - 20 таблиц 1000, 2000, 3000 указаны внешние причины заболеваемости и смертности.</a:t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285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477" y="212283"/>
            <a:ext cx="9162126" cy="1057281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Инструкция заполнение формы: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Гр.4  - (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внешние причины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заболеваемости и смертности, всего) – заложена формула, где суммируются все внешние причины по соответствующим графам.</a:t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Гр.5 </a:t>
            </a:r>
            <a:r>
              <a:rPr lang="ru-RU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транспортные несчастные случаи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всего, из неё:</a:t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Гр.6 – (автотранспортные несчастные случаи) 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гр.5 ≥ гр.6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Гр.7 </a:t>
            </a:r>
            <a:r>
              <a:rPr lang="ru-RU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(другие внешние причины всего)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должна быть равна сумме граф 8 (случайное утопление ), 9 (воздействие дыма, огня и пламени ) и 10 (случайное отравление ). 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Гр.7 = гр8 + гр.9 + гр.10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Гр.10 (случайное отравление)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≥ 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гр.11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наркотиками ) + гр.12 (алкоголем )</a:t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Гр.10 ≥  гр.11 + гр.12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Гр.13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(самоубийства завершенные и незавершенные, всего)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≥  гр.14 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наркотиками ) + гр.15 (алкоголем ). 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Гр.13 ≥  гр.14 + гр. 15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Гр.16 -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Нападение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(драки, укусы животных) </a:t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Гр.17 </a:t>
            </a:r>
            <a:r>
              <a:rPr lang="ru-RU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повреждение с неопределёнными намерениями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(бытовая травма, случайные повреждения, производственная травма) </a:t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Гр.18 </a:t>
            </a:r>
            <a:r>
              <a:rPr lang="ru-RU" sz="1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Действия, предусмотренные законом,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военные операции и терроризм (военная травма) </a:t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Гр.19 -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Осложнения терапевтических и хирургических вмешательств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(только смертельные случаи) </a:t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Гр.20 -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Последствия воздействия внешних причин заболеваемости и смертности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(вибрационная  болезнь (стр.042), сепсис как осложнение травмы.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24329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1224</TotalTime>
  <Words>5459</Words>
  <Application>Microsoft Office PowerPoint</Application>
  <PresentationFormat>Широкоэкранный</PresentationFormat>
  <Paragraphs>2543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Palatino Linotype</vt:lpstr>
      <vt:lpstr>Tahoma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Регистрации подлежат все травмы и отравления со знаком "+" у населения, обслуживаемого данной медицинской организацией или ее подразделениями, оказывающими медицинскую помощь в амбулаторных и стационарных условиях, а также специализированными диспансерами и центрами (по прикрепленному населению).  Регистрация травм и отравлений у пациентов после лечения в стационарных условиях должна производиться  в поликлинике по Талону, заполненному на основании выписного эпикриза. </vt:lpstr>
      <vt:lpstr>Презентация PowerPoint</vt:lpstr>
      <vt:lpstr>Форма  формируется по 3 разделам:</vt:lpstr>
      <vt:lpstr>   Форма включает сведения о травмах, отравлениях и некоторых других последствиях воздействий внешних причин, заболеваемости и смертности населения.  Все травмы, отравления и некоторые другие последствия воздействия внешних причин подлежат двойному кодированию: каждому записанному состоянию  должна соответствовать (в зависимости от обстоятельств травмы или отравления) внешняя причина.  !!!Одной травме (отравлению) может            соответствовать только одна внешняя причина.!!!  </vt:lpstr>
      <vt:lpstr>Презентация PowerPoint</vt:lpstr>
      <vt:lpstr>Презентация PowerPoint</vt:lpstr>
      <vt:lpstr>Инструкция заполнение формы: Гр.4  - (внешние причины заболеваемости и смертности, всего) – заложена формула, где суммируются все внешние причины по соответствующим графам. Гр.5 – транспортные несчастные случаи всего, из неё: Гр.6 – (автотранспортные несчастные случаи) гр.5 ≥ гр.6 Гр.7 – (другие внешние причины всего) должна быть равна сумме граф 8 (случайное утопление ), 9 (воздействие дыма, огня и пламени ) и 10 (случайное отравление ). Гр.7 = гр8 + гр.9 + гр.10 Гр.10 (случайное отравление) ≥  гр.11(наркотиками ) + гр.12 (алкоголем ) Гр.10 ≥  гр.11 + гр.12 Гр.13 (самоубийства завершенные и незавершенные, всего) ≥  гр.14 (наркотиками ) + гр.15 (алкоголем ). Гр.13 ≥  гр.14 + гр. 15 Гр.16 - Нападение (драки, укусы животных)  Гр.17 - повреждение с неопределёнными намерениями (бытовая травма, случайные повреждения, производственная травма)  Гр.18 - Действия, предусмотренные законом, военные операции и терроризм (военная травма)  Гр.19 - Осложнения терапевтических и хирургических вмешательств (только смертельные случаи)  Гр.20 - Последствия воздействия внешних причин заболеваемости и смертности (вибрационная  болезнь (стр.042), сепсис как осложнение травмы.     </vt:lpstr>
      <vt:lpstr>В Форму включаются сведения о травмах, отравлениях и других состояниях, включенных в XIX класс МКБ-10.  Так как почти все эти состояния носят острый характер, то в первичной медицинской документации они регистрируются со знаком "+".  Некоторые состояния из XIX класса МКБ-10 могут иметь хроническое течение (например, T66 "Лучевая болезнь") и, начиная со второго года учета, регистрируются со знаком "-". Такие состояния в Форму не включаются, а учитываются в форме федерального статистического наблюдения N 12 в графе "зарегистрировано пациентов с данным заболеванием всего" по строкам "Травмы, отравления и некоторые другие последствия воздействия внешних причин". </vt:lpstr>
      <vt:lpstr>Данные графы 4 таблиц Формы должны соответствовать соответствующим строкам графы 9 "с впервые в жизни установленным диагнозом" таблиц формы федерального статистического наблюдения N 12 (1000, 2000, 3000).  В таблицах 1000, 2000 и 3000 Формы сумма строк, соответствующих названиям блоков травм и отравлений (выделены жирным шрифтом) по всем графам должна равняться строке 1.   Данные каждой строки по графе 4 должны равняться сумме соответствующих строк по графам 5, 7, 13, 16 - 20. </vt:lpstr>
      <vt:lpstr>Нововведения 2024</vt:lpstr>
      <vt:lpstr>1000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Травматизм на 1000 населения и доля  соответствующей им внешние причины у детей (0-17 лет включительно)</vt:lpstr>
      <vt:lpstr>Спасибо за внимание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57</dc:title>
  <dc:creator>Шикуля Анна Игоревна</dc:creator>
  <cp:lastModifiedBy>Шикуля Анна Игоревна</cp:lastModifiedBy>
  <cp:revision>38</cp:revision>
  <dcterms:created xsi:type="dcterms:W3CDTF">2024-10-24T12:46:08Z</dcterms:created>
  <dcterms:modified xsi:type="dcterms:W3CDTF">2024-12-12T13:14:55Z</dcterms:modified>
</cp:coreProperties>
</file>