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481" r:id="rId2"/>
    <p:sldMasterId id="2147484494" r:id="rId3"/>
    <p:sldMasterId id="2147484712" r:id="rId4"/>
    <p:sldMasterId id="2147484726" r:id="rId5"/>
  </p:sldMasterIdLst>
  <p:notesMasterIdLst>
    <p:notesMasterId r:id="rId78"/>
  </p:notesMasterIdLst>
  <p:handoutMasterIdLst>
    <p:handoutMasterId r:id="rId79"/>
  </p:handoutMasterIdLst>
  <p:sldIdLst>
    <p:sldId id="286" r:id="rId6"/>
    <p:sldId id="417" r:id="rId7"/>
    <p:sldId id="418" r:id="rId8"/>
    <p:sldId id="377" r:id="rId9"/>
    <p:sldId id="419" r:id="rId10"/>
    <p:sldId id="398" r:id="rId11"/>
    <p:sldId id="399" r:id="rId12"/>
    <p:sldId id="422" r:id="rId13"/>
    <p:sldId id="424" r:id="rId14"/>
    <p:sldId id="456" r:id="rId15"/>
    <p:sldId id="425" r:id="rId16"/>
    <p:sldId id="400" r:id="rId17"/>
    <p:sldId id="412" r:id="rId18"/>
    <p:sldId id="401" r:id="rId19"/>
    <p:sldId id="301" r:id="rId20"/>
    <p:sldId id="376" r:id="rId21"/>
    <p:sldId id="439" r:id="rId22"/>
    <p:sldId id="402" r:id="rId23"/>
    <p:sldId id="413" r:id="rId24"/>
    <p:sldId id="440" r:id="rId25"/>
    <p:sldId id="457" r:id="rId26"/>
    <p:sldId id="459" r:id="rId27"/>
    <p:sldId id="460" r:id="rId28"/>
    <p:sldId id="458" r:id="rId29"/>
    <p:sldId id="461" r:id="rId30"/>
    <p:sldId id="304" r:id="rId31"/>
    <p:sldId id="310" r:id="rId32"/>
    <p:sldId id="427" r:id="rId33"/>
    <p:sldId id="311" r:id="rId34"/>
    <p:sldId id="312" r:id="rId35"/>
    <p:sldId id="379" r:id="rId36"/>
    <p:sldId id="441" r:id="rId37"/>
    <p:sldId id="429" r:id="rId38"/>
    <p:sldId id="357" r:id="rId39"/>
    <p:sldId id="317" r:id="rId40"/>
    <p:sldId id="358" r:id="rId41"/>
    <p:sldId id="403" r:id="rId42"/>
    <p:sldId id="319" r:id="rId43"/>
    <p:sldId id="314" r:id="rId44"/>
    <p:sldId id="431" r:id="rId45"/>
    <p:sldId id="325" r:id="rId46"/>
    <p:sldId id="463" r:id="rId47"/>
    <p:sldId id="462" r:id="rId48"/>
    <p:sldId id="464" r:id="rId49"/>
    <p:sldId id="404" r:id="rId50"/>
    <p:sldId id="438" r:id="rId51"/>
    <p:sldId id="435" r:id="rId52"/>
    <p:sldId id="455" r:id="rId53"/>
    <p:sldId id="442" r:id="rId54"/>
    <p:sldId id="327" r:id="rId55"/>
    <p:sldId id="328" r:id="rId56"/>
    <p:sldId id="443" r:id="rId57"/>
    <p:sldId id="331" r:id="rId58"/>
    <p:sldId id="386" r:id="rId59"/>
    <p:sldId id="366" r:id="rId60"/>
    <p:sldId id="444" r:id="rId61"/>
    <p:sldId id="387" r:id="rId62"/>
    <p:sldId id="330" r:id="rId63"/>
    <p:sldId id="332" r:id="rId64"/>
    <p:sldId id="445" r:id="rId65"/>
    <p:sldId id="423" r:id="rId66"/>
    <p:sldId id="446" r:id="rId67"/>
    <p:sldId id="447" r:id="rId68"/>
    <p:sldId id="448" r:id="rId69"/>
    <p:sldId id="449" r:id="rId70"/>
    <p:sldId id="405" r:id="rId71"/>
    <p:sldId id="450" r:id="rId72"/>
    <p:sldId id="451" r:id="rId73"/>
    <p:sldId id="452" r:id="rId74"/>
    <p:sldId id="453" r:id="rId75"/>
    <p:sldId id="454" r:id="rId76"/>
    <p:sldId id="394" r:id="rId77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сипян Марина Григорьевна" initials="ОМГ" lastIdx="0" clrIdx="0">
    <p:extLst>
      <p:ext uri="{19B8F6BF-5375-455C-9EA6-DF929625EA0E}">
        <p15:presenceInfo xmlns:p15="http://schemas.microsoft.com/office/powerpoint/2012/main" userId="Осипян Марина Григорь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ADD1"/>
    <a:srgbClr val="FFCC99"/>
    <a:srgbClr val="C90723"/>
    <a:srgbClr val="FF9966"/>
    <a:srgbClr val="AA2DC3"/>
    <a:srgbClr val="FF9900"/>
    <a:srgbClr val="FF9933"/>
    <a:srgbClr val="CC9900"/>
    <a:srgbClr val="9900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92624" autoAdjust="0"/>
  </p:normalViewPr>
  <p:slideViewPr>
    <p:cSldViewPr>
      <p:cViewPr varScale="1">
        <p:scale>
          <a:sx n="106" d="100"/>
          <a:sy n="106" d="100"/>
        </p:scale>
        <p:origin x="119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6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tableStyles" Target="tableStyle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61" Type="http://schemas.openxmlformats.org/officeDocument/2006/relationships/slide" Target="slides/slide56.xml"/><Relationship Id="rId8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1D17BF-6C34-4F13-8D73-11A2753C2488}" type="datetimeFigureOut">
              <a:rPr lang="en-JM"/>
              <a:pPr>
                <a:defRPr/>
              </a:pPr>
              <a:t>18/12/2023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1A16EA-8D83-427F-B965-78D19694B50B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1051931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9E1986-87DB-4CA1-A9AC-EB80856714EC}" type="datetimeFigureOut">
              <a:rPr lang="en-JM"/>
              <a:pPr>
                <a:defRPr/>
              </a:pPr>
              <a:t>18/12/2023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JM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JM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E7F21A-1948-4254-86CA-8C08AB2E63AA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390706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7F21A-1948-4254-86CA-8C08AB2E63AA}" type="slidenum">
              <a:rPr lang="en-JM" altLang="ru-RU" smtClean="0"/>
              <a:pPr>
                <a:defRPr/>
              </a:pPr>
              <a:t>15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388516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A5165-475F-4215-B8C3-95394ACDDB90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5B2A74-22FF-4EEA-B4DD-570C6D977ADA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076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7F21A-1948-4254-86CA-8C08AB2E63AA}" type="slidenum">
              <a:rPr lang="en-JM" altLang="ru-RU" smtClean="0"/>
              <a:pPr>
                <a:defRPr/>
              </a:pPr>
              <a:t>37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2187686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7F21A-1948-4254-86CA-8C08AB2E63AA}" type="slidenum">
              <a:rPr lang="en-JM" altLang="ru-RU" smtClean="0"/>
              <a:pPr>
                <a:defRPr/>
              </a:pPr>
              <a:t>57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2359165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7F21A-1948-4254-86CA-8C08AB2E63AA}" type="slidenum">
              <a:rPr lang="en-JM" altLang="ru-RU" smtClean="0"/>
              <a:pPr>
                <a:defRPr/>
              </a:pPr>
              <a:t>59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179631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09600"/>
            <a:ext cx="10363200" cy="2209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2895600"/>
            <a:ext cx="85344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2933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7"/>
            <a:ext cx="5389033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1396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711200" y="1447800"/>
            <a:ext cx="34544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711200" y="2057400"/>
            <a:ext cx="3556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4470400" y="2057400"/>
            <a:ext cx="3556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8229600" y="2057400"/>
            <a:ext cx="3556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4470400" y="1447800"/>
            <a:ext cx="34544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8229600" y="1447800"/>
            <a:ext cx="34544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4105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8275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711200" y="2057400"/>
            <a:ext cx="32512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368800" y="2057400"/>
            <a:ext cx="32512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8026400" y="2057400"/>
            <a:ext cx="32512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812800" y="5257800"/>
            <a:ext cx="3048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4470400" y="5257800"/>
            <a:ext cx="3048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8128000" y="5257800"/>
            <a:ext cx="3048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1937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12800" y="3200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368800" y="3200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823200" y="3200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812800" y="5486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368800" y="5486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7924800" y="5486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689065" y="1490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4245065" y="1490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7831532" y="1490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768096" y="3776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4324096" y="3776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7831532" y="3776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318760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684980" y="3942424"/>
            <a:ext cx="61384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3540443" y="3942424"/>
            <a:ext cx="61384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6370108" y="3942424"/>
            <a:ext cx="61384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9207914" y="3942424"/>
            <a:ext cx="61383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711200" y="1752600"/>
            <a:ext cx="2288024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3556000" y="1752599"/>
            <a:ext cx="2288024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6400800" y="1752599"/>
            <a:ext cx="2288024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9294376" y="1752599"/>
            <a:ext cx="2288024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616962" y="3942426"/>
            <a:ext cx="2326217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6461761" y="3942426"/>
            <a:ext cx="2326217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9288961" y="3942426"/>
            <a:ext cx="2326217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766032" y="3939655"/>
            <a:ext cx="2326217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772161" y="3306764"/>
            <a:ext cx="207264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3616962" y="3306764"/>
            <a:ext cx="207264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6461761" y="3306764"/>
            <a:ext cx="207264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9317141" y="3306764"/>
            <a:ext cx="207264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8913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032000" y="1600200"/>
            <a:ext cx="82296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2032000" y="2667000"/>
            <a:ext cx="82296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2032000" y="3733800"/>
            <a:ext cx="82296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2032000" y="4724400"/>
            <a:ext cx="82296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994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20183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54400" y="2667000"/>
            <a:ext cx="65024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54400" y="3276600"/>
            <a:ext cx="65024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727200" y="2667000"/>
            <a:ext cx="1524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93654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7326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183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09600"/>
            <a:ext cx="10363200" cy="2209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2895600"/>
            <a:ext cx="85344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3163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914400" y="5334003"/>
            <a:ext cx="49784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914400" y="5257803"/>
            <a:ext cx="49784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2667000"/>
            <a:ext cx="51816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10668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12800" y="2514601"/>
            <a:ext cx="5181600" cy="2914651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1800654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711200" y="3352800"/>
            <a:ext cx="61384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3556000" y="3352800"/>
            <a:ext cx="61384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6400800" y="3352800"/>
            <a:ext cx="61384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9256187" y="3352800"/>
            <a:ext cx="61383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711200" y="1752600"/>
            <a:ext cx="2288024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3556000" y="1752599"/>
            <a:ext cx="2288024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6400800" y="1752599"/>
            <a:ext cx="2288024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9294376" y="1752599"/>
            <a:ext cx="2288024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443821" y="3947342"/>
            <a:ext cx="2326217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6288621" y="3962402"/>
            <a:ext cx="2326217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9154586" y="3962402"/>
            <a:ext cx="2326217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20186" y="3962402"/>
            <a:ext cx="2326217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772161" y="3306764"/>
            <a:ext cx="207264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3616962" y="3306764"/>
            <a:ext cx="207264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6461761" y="3306764"/>
            <a:ext cx="207264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9317141" y="3306764"/>
            <a:ext cx="207264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9832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711200" y="1447800"/>
            <a:ext cx="34544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711200" y="2057400"/>
            <a:ext cx="3556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4470400" y="2057400"/>
            <a:ext cx="3556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8229600" y="2057400"/>
            <a:ext cx="3556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4470400" y="1447800"/>
            <a:ext cx="34544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8229600" y="1447800"/>
            <a:ext cx="34544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6291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10668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12797" y="2209800"/>
            <a:ext cx="591312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7213600" y="3276600"/>
            <a:ext cx="31496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7213600" y="2362200"/>
            <a:ext cx="31496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7213600" y="4876800"/>
            <a:ext cx="31496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65815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7721600" y="5310189"/>
            <a:ext cx="3259667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4165600" y="5310189"/>
            <a:ext cx="3259667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601133" y="5310189"/>
            <a:ext cx="3259667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7713133" y="3024189"/>
            <a:ext cx="3259667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4258733" y="3024189"/>
            <a:ext cx="3259667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588433" y="3024189"/>
            <a:ext cx="3259667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12800" y="3200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368800" y="3200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823200" y="3200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812800" y="5486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368800" y="5486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7924800" y="5486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689065" y="1490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4245065" y="1490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7831532" y="1490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768096" y="3776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4324096" y="3776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7831532" y="3776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1458946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711200" y="2057400"/>
            <a:ext cx="32512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368800" y="2057400"/>
            <a:ext cx="32512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8026400" y="2057400"/>
            <a:ext cx="32512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812800" y="5257800"/>
            <a:ext cx="3048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4470400" y="5257800"/>
            <a:ext cx="3048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8128000" y="5257800"/>
            <a:ext cx="3048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9437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54400" y="2667000"/>
            <a:ext cx="65024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54400" y="3276600"/>
            <a:ext cx="65024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727200" y="2667000"/>
            <a:ext cx="1524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7337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609600" y="5303909"/>
            <a:ext cx="59944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10668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12797" y="2209800"/>
            <a:ext cx="5689603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7010400" y="22860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010400" y="27432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7010400" y="32004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10400" y="36576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7010400" y="41148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7010400" y="45720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7010400" y="50292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17291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66B47-881F-4BDF-8CC3-0D026846A97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2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715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59775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434" y="628650"/>
            <a:ext cx="10545233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C9385-D0B3-4E44-8A62-4EED2AD1C11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45198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60729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4099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84133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99210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79080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33003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94866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31650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4418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20753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73864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31301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09600"/>
            <a:ext cx="10363200" cy="2209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2895600"/>
            <a:ext cx="85344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13668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</p:grpSp>
      </p:grpSp>
      <p:sp>
        <p:nvSpPr>
          <p:cNvPr id="2273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73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83026-44C0-4345-9BED-64EE21D36A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11317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AB3CD-B2DC-4110-9749-9EFFCD5EA56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125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13A-197C-4FBA-9918-5468DC1F802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105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7D579-2448-4949-802B-FF3364E7991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6202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3608F-9C0C-413C-808C-2FD8A10968D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474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143B7-4A2D-4297-B29C-DDCE0BE1F41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51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64C45-BF78-4AE4-BB65-D9DA2097565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8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01359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EACF9-29F2-4168-873A-020B5DDB19D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300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65136-584F-428D-9F6B-4FB4D46070A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691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07E29-E8C8-4513-BB57-6CF803A55D0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3741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FC4ED-A2E9-4CE8-AF6B-AD7278876BB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900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0DEC0-4011-4E67-9EC7-F8E27B7DB03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439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B02CD-E393-480B-8C90-3D63DB91600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06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66B47-881F-4BDF-8CC3-0D026846A97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430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09600"/>
            <a:ext cx="10363200" cy="2209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2895600"/>
            <a:ext cx="85344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156971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09600"/>
            <a:ext cx="10363200" cy="2209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2895600"/>
            <a:ext cx="85344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490726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CAF0-9130-4CB9-A8A6-B36FB0202FB0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4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2203"/>
            <a:ext cx="43688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8000" y="2362201"/>
            <a:ext cx="54864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10668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40909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0F5F-D69C-4E9E-A0E5-22C9A5B7418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29849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8185-AA96-4F58-8697-30E36BEE5AB2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2948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05B6-2241-4787-951B-460DF95E73D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46697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572D-C866-422C-BC81-FA114C5B4A1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774319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AFBC-E050-40EA-8D2B-168F6E26AE0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09784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807C-321C-48D6-8BAA-6234146F2DB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16627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5995-0248-4920-92F6-A09538C31AA5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137193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319-5691-4A94-A078-ABA925624D79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405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477D-59A6-43AC-9FB1-828512B6D93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41443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E2C-5A81-4BA7-A543-EF03B43CB2FC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99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2667000"/>
            <a:ext cx="51816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10668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12800" y="2514601"/>
            <a:ext cx="5181600" cy="2914651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336974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09600"/>
            <a:ext cx="10363200" cy="2209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2895600"/>
            <a:ext cx="85344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1314920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CAF0-9130-4CB9-A8A6-B36FB0202FB0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6527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0F5F-D69C-4E9E-A0E5-22C9A5B7418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528583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8185-AA96-4F58-8697-30E36BEE5AB2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1830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05B6-2241-4787-951B-460DF95E73D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50015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572D-C866-422C-BC81-FA114C5B4A1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826254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AFBC-E050-40EA-8D2B-168F6E26AE0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944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807C-321C-48D6-8BAA-6234146F2DB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501365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5995-0248-4920-92F6-A09538C31AA5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094475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319-5691-4A94-A078-ABA925624D79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94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10668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12797" y="2209800"/>
            <a:ext cx="591312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7213600" y="3276600"/>
            <a:ext cx="31496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7213600" y="2362200"/>
            <a:ext cx="31496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7213600" y="4876800"/>
            <a:ext cx="31496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169422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477D-59A6-43AC-9FB1-828512B6D93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904200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E2C-5A81-4BA7-A543-EF03B43CB2FC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79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10668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12797" y="2209800"/>
            <a:ext cx="5689603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7010400" y="22860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010400" y="27432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7010400" y="32004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10400" y="36576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7010400" y="41148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7010400" y="45720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7010400" y="50292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9736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  <a:endParaRPr lang="en-JM" altLang="ru-RU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71603"/>
            <a:ext cx="10972800" cy="429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Click to edit Master text styles</a:t>
            </a:r>
          </a:p>
          <a:p>
            <a:pPr lvl="1"/>
            <a:r>
              <a:rPr lang="en-US" altLang="ru-RU" dirty="0"/>
              <a:t>Second level</a:t>
            </a:r>
          </a:p>
          <a:p>
            <a:pPr lvl="2"/>
            <a:r>
              <a:rPr lang="en-US" altLang="ru-RU" dirty="0"/>
              <a:t>Third level</a:t>
            </a:r>
          </a:p>
          <a:p>
            <a:pPr lvl="3"/>
            <a:r>
              <a:rPr lang="en-US" altLang="ru-RU" dirty="0"/>
              <a:t>Fourth level</a:t>
            </a:r>
          </a:p>
          <a:p>
            <a:pPr lvl="4"/>
            <a:r>
              <a:rPr lang="en-US" altLang="ru-RU" dirty="0"/>
              <a:t>Fifth level</a:t>
            </a:r>
            <a:endParaRPr lang="en-JM" altLang="ru-RU" dirty="0"/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732367" y="914400"/>
            <a:ext cx="10727267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2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219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69" r:id="rId7"/>
    <p:sldLayoutId id="2147484456" r:id="rId8"/>
    <p:sldLayoutId id="2147484470" r:id="rId9"/>
    <p:sldLayoutId id="2147484457" r:id="rId10"/>
    <p:sldLayoutId id="2147484458" r:id="rId11"/>
    <p:sldLayoutId id="2147484459" r:id="rId12"/>
    <p:sldLayoutId id="2147484460" r:id="rId13"/>
    <p:sldLayoutId id="2147484471" r:id="rId14"/>
    <p:sldLayoutId id="2147484472" r:id="rId15"/>
    <p:sldLayoutId id="2147484461" r:id="rId16"/>
    <p:sldLayoutId id="2147484462" r:id="rId17"/>
    <p:sldLayoutId id="2147484473" r:id="rId18"/>
    <p:sldLayoutId id="2147484463" r:id="rId19"/>
    <p:sldLayoutId id="2147484474" r:id="rId20"/>
    <p:sldLayoutId id="2147484475" r:id="rId21"/>
    <p:sldLayoutId id="2147484476" r:id="rId22"/>
    <p:sldLayoutId id="2147484465" r:id="rId23"/>
    <p:sldLayoutId id="2147484466" r:id="rId24"/>
    <p:sldLayoutId id="2147484477" r:id="rId25"/>
    <p:sldLayoutId id="2147484467" r:id="rId26"/>
    <p:sldLayoutId id="2147484478" r:id="rId27"/>
    <p:sldLayoutId id="2147484479" r:id="rId28"/>
    <p:sldLayoutId id="2147484480" r:id="rId29"/>
    <p:sldLayoutId id="2147484618" r:id="rId3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732367" y="914400"/>
            <a:ext cx="10727267" cy="9525"/>
            <a:chOff x="548640" y="914400"/>
            <a:chExt cx="8046720" cy="9144"/>
          </a:xfrm>
        </p:grpSpPr>
        <p:cxnSp>
          <p:nvCxnSpPr>
            <p:cNvPr id="9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Рисунок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219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04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  <p:sldLayoutId id="2147484493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5D704E59-5D26-4E91-8B75-0E8A4E903E99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2263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22631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22631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22631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22631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22631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22631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22631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22631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263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24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  <p:sldLayoutId id="2147484506" r:id="rId12"/>
    <p:sldLayoutId id="2147484507" r:id="rId13"/>
    <p:sldLayoutId id="2147484508" r:id="rId14"/>
    <p:sldLayoutId id="2147484621" r:id="rId15"/>
    <p:sldLayoutId id="214748468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25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  <p:sldLayoutId id="2147484718" r:id="rId6"/>
    <p:sldLayoutId id="2147484719" r:id="rId7"/>
    <p:sldLayoutId id="2147484720" r:id="rId8"/>
    <p:sldLayoutId id="2147484721" r:id="rId9"/>
    <p:sldLayoutId id="2147484722" r:id="rId10"/>
    <p:sldLayoutId id="2147484723" r:id="rId11"/>
    <p:sldLayoutId id="2147484724" r:id="rId12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8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  <p:sldLayoutId id="2147484729" r:id="rId3"/>
    <p:sldLayoutId id="2147484730" r:id="rId4"/>
    <p:sldLayoutId id="2147484731" r:id="rId5"/>
    <p:sldLayoutId id="2147484732" r:id="rId6"/>
    <p:sldLayoutId id="2147484733" r:id="rId7"/>
    <p:sldLayoutId id="2147484734" r:id="rId8"/>
    <p:sldLayoutId id="2147484735" r:id="rId9"/>
    <p:sldLayoutId id="2147484736" r:id="rId10"/>
    <p:sldLayoutId id="2147484737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9281BDD39C87F3218B3AC503DFA8BEE3F12588B15DA6DF4A48D4F33551DF220D1F6398B8705A1704777545928C10681BB1A4257893729504hAm4H" TargetMode="External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1670540" y="3276600"/>
            <a:ext cx="7735202" cy="2819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ts val="5000"/>
              </a:lnSpc>
            </a:pPr>
            <a:r>
              <a:rPr lang="en-US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" panose="020B0502040204020203" pitchFamily="34" charset="0"/>
              </a:rPr>
              <a:t>  </a:t>
            </a:r>
            <a:r>
              <a:rPr lang="ru-RU" alt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Сбор годового отчета МО (форма 30) </a:t>
            </a:r>
            <a:r>
              <a:rPr lang="en-US" alt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br>
              <a:rPr lang="ru-RU" alt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 разделу </a:t>
            </a:r>
            <a:br>
              <a:rPr lang="ru-RU" alt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ШТАТЫ МЕДИЦИНСКОЙ ОРГАНИЗАЦИИ»</a:t>
            </a:r>
            <a:endParaRPr lang="en-JM" alt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8953"/>
            <a:ext cx="2413410" cy="2057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5" y="13640"/>
            <a:ext cx="3492965" cy="318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6036"/>
            <a:ext cx="12079940" cy="5273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500" b="1" kern="0" dirty="0" smtClean="0">
                <a:solidFill>
                  <a:srgbClr val="494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должности</a:t>
            </a:r>
          </a:p>
          <a:p>
            <a:pPr algn="ctr"/>
            <a:endParaRPr lang="ru-RU" sz="25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2" y="990600"/>
            <a:ext cx="11917438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3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812" name="Group 36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914006132"/>
              </p:ext>
            </p:extLst>
          </p:nvPr>
        </p:nvGraphicFramePr>
        <p:xfrm>
          <a:off x="838200" y="2209800"/>
          <a:ext cx="10363200" cy="3399513"/>
        </p:xfrm>
        <a:graphic>
          <a:graphicData uri="http://schemas.openxmlformats.org/drawingml/2006/table">
            <a:tbl>
              <a:tblPr/>
              <a:tblGrid>
                <a:gridCol w="1120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2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4012"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endParaRPr kumimoji="0" lang="en-US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января </a:t>
                      </a:r>
                      <a:endParaRPr kumimoji="0" lang="en-US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получившие после 1 января 2021 года высшее образование по основным образовательным программам в соответствии с федеральными государственными образовательными стандартами в области образования "Здравоохранение и медицинские науки"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(уровень ординатуры)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4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получившие после 1 января 2021 года дополнительное профессиональное образование по программам профессиональной переподготовки, разработанным на основании установленных квалификационных требований, профессиональных стандартов и требований соответствующих федеральных государственных образовательных стандартов среднего профессионального  образования к результатам освоения образовательных программ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&lt;2&gt;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лица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прошедшие процедуру аккредитации специалистов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77877"/>
                  </a:ext>
                </a:extLst>
              </a:tr>
              <a:tr h="583020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ред.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Приказа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Минздрава России от 04.08.2020 N 806н)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текст в предыдущей редакции)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638300" y="34705"/>
            <a:ext cx="8763000" cy="1723549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n/>
                <a:solidFill>
                  <a:srgbClr val="C90723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 специалистов</a:t>
            </a:r>
          </a:p>
          <a:p>
            <a:pPr algn="ctr"/>
            <a:endParaRPr lang="ru-RU" altLang="ru-RU" b="1" dirty="0" smtClean="0">
              <a:ln/>
              <a:solidFill>
                <a:srgbClr val="C90723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9072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9072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 от 22.12.2017  г. № 1043н»</a:t>
            </a:r>
          </a:p>
          <a:p>
            <a:pPr algn="ctr"/>
            <a:r>
              <a:rPr lang="ru-RU" sz="1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9072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сроков и этапов аккредитации специалистов, а также категории лиц, имеющих медицинское, фармацевтическое или иное образование и подлежащих аккредитации специалистов»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5733914"/>
            <a:ext cx="10363200" cy="584775"/>
          </a:xfrm>
          <a:prstGeom prst="rect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9072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01</a:t>
            </a:r>
            <a:r>
              <a:rPr lang="en-US" sz="1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9072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.01.2021 </a:t>
            </a:r>
            <a:r>
              <a:rPr lang="ru-RU" sz="1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9072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 аккредитации специалиста подлежат все категории лиц</a:t>
            </a:r>
            <a:r>
              <a:rPr lang="en-US" sz="1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9072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9072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прошедшие процедуру аккредитации специалистов</a:t>
            </a:r>
            <a:r>
              <a:rPr lang="en-US" sz="1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9072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90723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76200"/>
            <a:ext cx="12115800" cy="1143000"/>
          </a:xfr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Квалификационные категории</a:t>
            </a:r>
            <a:br>
              <a:rPr lang="ru-RU" sz="20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22 ноября  2021 г. № </a:t>
            </a:r>
            <a:r>
              <a:rPr lang="en-US" altLang="ru-RU" sz="1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083н  «О порядке и сроках прохождения  медицинскими работниками и фармацевтическими работниками аттестации для получения квалификационной категории »</a:t>
            </a:r>
            <a:br>
              <a:rPr lang="ru-RU" altLang="ru-RU" sz="1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Для качественной печати: текущая страница в формате TIF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4343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61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969" name="Group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977699"/>
              </p:ext>
            </p:extLst>
          </p:nvPr>
        </p:nvGraphicFramePr>
        <p:xfrm>
          <a:off x="152400" y="697738"/>
          <a:ext cx="8682036" cy="6135909"/>
        </p:xfrm>
        <a:graphic>
          <a:graphicData uri="http://schemas.openxmlformats.org/drawingml/2006/table">
            <a:tbl>
              <a:tblPr/>
              <a:tblGrid>
                <a:gridCol w="2843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92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6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1953"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 (специальности)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них, в подразделениях, оказывающих медицинскую помощь: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амбулаторных условиях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стационарных условиях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13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68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- всего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25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с высшим немедицинским образованием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68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Провизоры - всего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68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медперсонал – всего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68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Фармацевты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625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Младший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и фармацевтический медперсонал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68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Прочий персонал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0214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пециалистов с высшим немедицинским образованием, занимающих должности врачей, принятых на работу до 1999 года, всего 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772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пециалистов без медицинского образования, занимающих должности среднего медицинского персонала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6577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2400" y="152402"/>
            <a:ext cx="11801472" cy="3047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ТАБЛИЦЫ 1100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4267200" y="3886200"/>
            <a:ext cx="4038600" cy="274320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Включаются сведения о должностях вне зависимости от источника финансирования (ОМС, бюджет, платные)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6324600" y="1465946"/>
            <a:ext cx="304800" cy="1371600"/>
          </a:xfrm>
          <a:prstGeom prst="leftBrace">
            <a:avLst>
              <a:gd name="adj1" fmla="val 8333"/>
              <a:gd name="adj2" fmla="val 48663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7920037" y="1389746"/>
            <a:ext cx="304800" cy="1523999"/>
          </a:xfrm>
          <a:prstGeom prst="leftBrace">
            <a:avLst>
              <a:gd name="adj1" fmla="val 8333"/>
              <a:gd name="adj2" fmla="val 48663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7620000" y="2544686"/>
            <a:ext cx="1752600" cy="4214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982072" y="697738"/>
            <a:ext cx="2971800" cy="6135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! </a:t>
            </a:r>
            <a:r>
              <a:rPr lang="ru-RU" sz="1600" dirty="0" smtClean="0">
                <a:solidFill>
                  <a:schemeClr val="tx1"/>
                </a:solidFill>
              </a:rPr>
              <a:t>Не включаются должности организаций особого типа и некоторые лечебно-профилактические </a:t>
            </a:r>
            <a:r>
              <a:rPr lang="ru-RU" sz="1600" dirty="0">
                <a:solidFill>
                  <a:schemeClr val="tx1"/>
                </a:solidFill>
              </a:rPr>
              <a:t>м</a:t>
            </a:r>
            <a:r>
              <a:rPr lang="ru-RU" sz="1600" dirty="0" smtClean="0">
                <a:solidFill>
                  <a:schemeClr val="tx1"/>
                </a:solidFill>
              </a:rPr>
              <a:t>едицинские организации.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При этом, если организация особого типа имеет поликлинику (стационар), то штатные должности выделяются и показываются по соответствующим графам.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! </a:t>
            </a:r>
            <a:r>
              <a:rPr lang="ru-RU" sz="1600" dirty="0" smtClean="0">
                <a:solidFill>
                  <a:schemeClr val="tx1"/>
                </a:solidFill>
              </a:rPr>
              <a:t>Не включаются должности структурных подразделений медицинской организации.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1" y="4398008"/>
            <a:ext cx="2859388" cy="2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10363200" cy="1371600"/>
          </a:xfrm>
        </p:spPr>
        <p:txBody>
          <a:bodyPr/>
          <a:lstStyle/>
          <a:p>
            <a:pPr algn="ctr"/>
            <a:r>
              <a:rPr lang="ru-RU" altLang="ru-RU" sz="1800" dirty="0">
                <a:ln>
                  <a:solidFill>
                    <a:srgbClr val="C90723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должностях в форме могут показываться как целыми, так и дробными числами в соответствии с </a:t>
            </a:r>
            <a:r>
              <a:rPr lang="ru-RU" altLang="ru-RU" sz="1800" dirty="0">
                <a:ln>
                  <a:solidFill>
                    <a:srgbClr val="00B050"/>
                  </a:solidFill>
                </a:ln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 округления</a:t>
            </a:r>
            <a:r>
              <a:rPr lang="ru-RU" altLang="ru-RU" sz="1800" dirty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n>
                  <a:solidFill>
                    <a:srgbClr val="C90723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- 0,75, 0,5, 0,25 должности.</a:t>
            </a:r>
            <a:r>
              <a:rPr lang="ru-RU" altLang="ru-RU" sz="1200" dirty="0">
                <a:ln>
                  <a:solidFill>
                    <a:srgbClr val="C90723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200" dirty="0">
                <a:ln>
                  <a:solidFill>
                    <a:srgbClr val="C90723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n>
                <a:solidFill>
                  <a:srgbClr val="C90723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76400"/>
            <a:ext cx="7859358" cy="45480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08767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09800" y="51974"/>
            <a:ext cx="8763000" cy="1066801"/>
          </a:xfrm>
        </p:spPr>
        <p:txBody>
          <a:bodyPr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ОТЧЕТА  «ФОРМА 30_1 ШТАТЫ МЕДИЦИНСКОЙ ОРГАНИЗАЦИИ»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ТАБЛИЦА 1100</a:t>
            </a:r>
          </a:p>
        </p:txBody>
      </p:sp>
      <p:sp>
        <p:nvSpPr>
          <p:cNvPr id="16387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633422" y="1194054"/>
            <a:ext cx="8805978" cy="5532119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endParaRPr lang="ru-RU" altLang="ru-RU" sz="2000" dirty="0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altLang="ru-RU" sz="2000" dirty="0">
              <a:latin typeface="Times New Roman" panose="02020603050405020304" pitchFamily="18" charset="0"/>
            </a:endParaRPr>
          </a:p>
          <a:p>
            <a:endParaRPr lang="ru-RU" altLang="ru-RU" sz="3600" b="1" i="1" dirty="0">
              <a:solidFill>
                <a:srgbClr val="40404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5149598"/>
            <a:ext cx="8991600" cy="1758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Разница между графой 3 и суммой граф 5 и 7 составляют штатные должности организаций особого типа (центры, бюро), станции (отделения) скорой  медицинской помощи, станции (центры, отделения) переливания крови, молочные кухни, дома ребенка, и др.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При этом если такая организация имеет поликлинику (стационар), то штатные должности поликлиники (стационара) показываются по графе 5 (7) соответственно. Аналогично для граф по занятым должностям и физическим лицам.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1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43486"/>
            <a:ext cx="10583667" cy="375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33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4800" y="30481"/>
            <a:ext cx="11430000" cy="106680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Теоретические основы по заполнению формы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11353799" cy="541020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Форма 30_1 раздела включает в себя несколько таблиц (1102</a:t>
            </a:r>
            <a:r>
              <a:rPr lang="en-US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,1103,1105,1106,1107,1109, 1110-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_2</a:t>
            </a:r>
            <a:r>
              <a:rPr lang="en-US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1111_2 и </a:t>
            </a:r>
            <a:r>
              <a:rPr lang="en-US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и ряд вспомогательных) и основную № 1100  таблица из данного раздела включают сведения о должностях врачей, специалистов с высшим немедицинским образованием и среднего медицинского персонала, провизоров, фармацевтов, а также младшего (в соответствии с приказом Минздрава России от 02.05.2013 г. № 205н) и прочего персонала, а также о физических лицах всех работников медицинской организации</a:t>
            </a:r>
            <a:r>
              <a:rPr lang="en-US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ru-RU" alt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Физические лица основных работников показываются один раз по основной должности в одной строке, независимо от количества занимаемых им должностей по совместительству, тогда как заняты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им должности показываются по соответствующим строкам. </a:t>
            </a:r>
            <a:r>
              <a:rPr lang="ru-RU" altLang="ru-RU" sz="15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altLang="ru-RU" sz="15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изические </a:t>
            </a:r>
            <a:r>
              <a:rPr lang="ru-RU" altLang="ru-RU" sz="15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внешних </a:t>
            </a:r>
            <a:r>
              <a:rPr lang="ru-RU" altLang="ru-RU" sz="15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внутренних совместителей </a:t>
            </a:r>
            <a:r>
              <a:rPr lang="ru-RU" altLang="ru-RU" sz="15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15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показываются в 9 – 17 графах.</a:t>
            </a:r>
            <a:endParaRPr lang="ru-RU" altLang="ru-RU" sz="15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altLang="ru-RU" sz="15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alt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работник работает на неполную ставку и его трудовая книжка находится в медицинской организации, то его показывают как основного работника. </a:t>
            </a:r>
          </a:p>
          <a:p>
            <a:pPr algn="just">
              <a:lnSpc>
                <a:spcPct val="80000"/>
              </a:lnSpc>
            </a:pPr>
            <a:endParaRPr lang="ru-RU" alt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работник, помимо основной должности, занимает по совместительству часть штатной должности в одном из структурных подразделений организации, то занятая им должность по совместительству показывается по соответствующей строке, без указания физического лица.</a:t>
            </a:r>
          </a:p>
          <a:p>
            <a:pPr algn="just">
              <a:lnSpc>
                <a:spcPct val="80000"/>
              </a:lnSpc>
            </a:pPr>
            <a:endParaRPr lang="ru-RU" alt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медицинские организации заполняют таблицы раздела в соответствии со штатным расписанием, утвержденным руководителем медицинской организации в установленном порядке.</a:t>
            </a:r>
          </a:p>
          <a:p>
            <a:pPr algn="just">
              <a:lnSpc>
                <a:spcPct val="80000"/>
              </a:lnSpc>
            </a:pPr>
            <a:endParaRPr lang="ru-RU" altLang="ru-RU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должностях в форме могут показываться как целыми, так и дробными числами в соответствии с </a:t>
            </a:r>
            <a:r>
              <a:rPr lang="ru-RU" altLang="ru-RU" sz="15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 округления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- 0,75, 0,5, 0,25 должности.</a:t>
            </a:r>
          </a:p>
          <a:p>
            <a:pPr algn="just">
              <a:lnSpc>
                <a:spcPct val="80000"/>
              </a:lnSpc>
            </a:pPr>
            <a:endParaRPr lang="ru-RU" alt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altLang="ru-RU" sz="2000" dirty="0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altLang="ru-RU" sz="2000" dirty="0">
              <a:latin typeface="Times New Roman" panose="02020603050405020304" pitchFamily="18" charset="0"/>
            </a:endParaRPr>
          </a:p>
          <a:p>
            <a:endParaRPr lang="ru-RU" altLang="ru-RU" sz="3600" b="1" i="1" dirty="0">
              <a:solidFill>
                <a:srgbClr val="40404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1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11811000" cy="9144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критерии заполнения таблицы 1100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1122379"/>
            <a:ext cx="11455400" cy="5715000"/>
          </a:xfrm>
        </p:spPr>
        <p:txBody>
          <a:bodyPr/>
          <a:lstStyle/>
          <a:p>
            <a:pPr algn="l"/>
            <a:r>
              <a:rPr lang="ru-RU" sz="1400" dirty="0" smtClean="0">
                <a:solidFill>
                  <a:srgbClr val="FF0000"/>
                </a:solidFill>
              </a:rPr>
              <a:t>   </a:t>
            </a:r>
            <a:r>
              <a:rPr lang="ru-RU" sz="1400" dirty="0" smtClean="0">
                <a:solidFill>
                  <a:schemeClr val="tx1"/>
                </a:solidFill>
              </a:rPr>
              <a:t>1</a:t>
            </a:r>
            <a:r>
              <a:rPr lang="ru-RU" sz="1400" dirty="0">
                <a:solidFill>
                  <a:schemeClr val="tx1"/>
                </a:solidFill>
              </a:rPr>
              <a:t>) </a:t>
            </a:r>
            <a:r>
              <a:rPr lang="ru-RU" sz="1400" dirty="0"/>
              <a:t>в медицинских организациях, имеющих в своем составе подразделения (для оказания медицинской помощи в </a:t>
            </a:r>
            <a:r>
              <a:rPr lang="ru-RU" sz="1400" dirty="0" smtClean="0"/>
              <a:t>амбулаторных, </a:t>
            </a:r>
            <a:r>
              <a:rPr lang="ru-RU" sz="1400" dirty="0"/>
              <a:t>стационарных </a:t>
            </a:r>
            <a:r>
              <a:rPr lang="ru-RU" sz="1400" dirty="0" smtClean="0"/>
              <a:t>условиях), </a:t>
            </a:r>
            <a:r>
              <a:rPr lang="ru-RU" sz="1400" dirty="0"/>
              <a:t>в графах 3 и 4 показывают общую штатную численность персонала юридического лица в целом по организации в соответствии со штатным расписанием. В данных графах прописаны формулы: </a:t>
            </a:r>
            <a:r>
              <a:rPr lang="ru-RU" sz="1400" dirty="0">
                <a:solidFill>
                  <a:srgbClr val="FF0000"/>
                </a:solidFill>
              </a:rPr>
              <a:t>Гр.3 = Гр.5+ Гр.7+ Гр.12.0; 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l"/>
            <a:r>
              <a:rPr lang="ru-RU" sz="1400" dirty="0" smtClean="0">
                <a:solidFill>
                  <a:srgbClr val="FF0000"/>
                </a:solidFill>
              </a:rPr>
              <a:t>Гр.4 </a:t>
            </a:r>
            <a:r>
              <a:rPr lang="ru-RU" sz="1400" dirty="0">
                <a:solidFill>
                  <a:srgbClr val="FF0000"/>
                </a:solidFill>
              </a:rPr>
              <a:t>= Гр.6+ Гр.8+ </a:t>
            </a:r>
            <a:r>
              <a:rPr lang="ru-RU" sz="1400" dirty="0" smtClean="0">
                <a:solidFill>
                  <a:srgbClr val="FF0000"/>
                </a:solidFill>
              </a:rPr>
              <a:t>Гр.13.0</a:t>
            </a:r>
            <a:endParaRPr lang="ru-RU" sz="1400" dirty="0">
              <a:solidFill>
                <a:srgbClr val="FF0000"/>
              </a:solidFill>
            </a:endParaRPr>
          </a:p>
          <a:p>
            <a:pPr algn="l"/>
            <a:r>
              <a:rPr lang="ru-RU" sz="1400" dirty="0" smtClean="0"/>
              <a:t>   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2) </a:t>
            </a:r>
            <a:r>
              <a:rPr lang="ru-RU" sz="1400" dirty="0"/>
              <a:t>в графах 5 и 6 (из граф 3 и 4 соответственно) - штатную </a:t>
            </a:r>
            <a:r>
              <a:rPr lang="ru-RU" sz="1400" dirty="0" smtClean="0"/>
              <a:t> численность и занятые ставки </a:t>
            </a:r>
            <a:r>
              <a:rPr lang="ru-RU" sz="1400" dirty="0"/>
              <a:t>подразделений,  оказывающих медицинскую </a:t>
            </a:r>
            <a:r>
              <a:rPr lang="ru-RU" sz="1400" dirty="0">
                <a:solidFill>
                  <a:srgbClr val="FF0000"/>
                </a:solidFill>
              </a:rPr>
              <a:t>помощь </a:t>
            </a:r>
            <a:r>
              <a:rPr lang="ru-RU" sz="1400" b="1" dirty="0">
                <a:solidFill>
                  <a:srgbClr val="FF0000"/>
                </a:solidFill>
              </a:rPr>
              <a:t>в амбулаторных условиях, включая вспомогательные отделения и кабинеты</a:t>
            </a:r>
            <a:r>
              <a:rPr lang="ru-RU" sz="1400" b="1" dirty="0"/>
              <a:t>  </a:t>
            </a:r>
            <a:r>
              <a:rPr lang="ru-RU" sz="1400" dirty="0">
                <a:solidFill>
                  <a:srgbClr val="FF0000"/>
                </a:solidFill>
              </a:rPr>
              <a:t>Гр.5 ≥ Гр.6</a:t>
            </a:r>
          </a:p>
          <a:p>
            <a:pPr algn="l"/>
            <a:r>
              <a:rPr lang="ru-RU" sz="1400" dirty="0" smtClean="0">
                <a:solidFill>
                  <a:srgbClr val="FF0000"/>
                </a:solidFill>
              </a:rPr>
              <a:t>   </a:t>
            </a:r>
            <a:r>
              <a:rPr lang="ru-RU" sz="1400" dirty="0" smtClean="0">
                <a:solidFill>
                  <a:schemeClr val="tx1"/>
                </a:solidFill>
              </a:rPr>
              <a:t>3</a:t>
            </a:r>
            <a:r>
              <a:rPr lang="ru-RU" sz="1400" dirty="0">
                <a:solidFill>
                  <a:schemeClr val="tx1"/>
                </a:solidFill>
              </a:rPr>
              <a:t>) </a:t>
            </a:r>
            <a:r>
              <a:rPr lang="ru-RU" sz="1400" dirty="0"/>
              <a:t>в графах 7 и 8 (из граф 3 и </a:t>
            </a:r>
            <a:r>
              <a:rPr lang="ru-RU" sz="1400" dirty="0" smtClean="0"/>
              <a:t>4 </a:t>
            </a:r>
            <a:r>
              <a:rPr lang="ru-RU" sz="1400" dirty="0"/>
              <a:t>соответственно</a:t>
            </a:r>
            <a:r>
              <a:rPr lang="ru-RU" sz="1400" dirty="0" smtClean="0"/>
              <a:t>) </a:t>
            </a:r>
            <a:r>
              <a:rPr lang="ru-RU" sz="1400" dirty="0"/>
              <a:t>– штатную численность и занятые ставки подразделений, оказывающих медицинскую помощь </a:t>
            </a:r>
            <a:r>
              <a:rPr lang="ru-RU" sz="1400" b="1" dirty="0"/>
              <a:t>в </a:t>
            </a:r>
            <a:r>
              <a:rPr lang="ru-RU" sz="1400" b="1" dirty="0">
                <a:solidFill>
                  <a:srgbClr val="FF0000"/>
                </a:solidFill>
              </a:rPr>
              <a:t>стационарных  условиях, включая вспомогательные отделения и кабинеты  </a:t>
            </a:r>
            <a:r>
              <a:rPr lang="ru-RU" sz="1400" dirty="0">
                <a:solidFill>
                  <a:srgbClr val="FF0000"/>
                </a:solidFill>
              </a:rPr>
              <a:t>Гр.7 ≥ Гр.8</a:t>
            </a:r>
          </a:p>
          <a:p>
            <a:pPr algn="l"/>
            <a:r>
              <a:rPr lang="ru-RU" sz="1400" dirty="0" smtClean="0">
                <a:solidFill>
                  <a:srgbClr val="FF0000"/>
                </a:solidFill>
              </a:rPr>
              <a:t>  </a:t>
            </a:r>
            <a:r>
              <a:rPr lang="ru-RU" sz="1400" dirty="0" smtClean="0">
                <a:solidFill>
                  <a:schemeClr val="tx1"/>
                </a:solidFill>
              </a:rPr>
              <a:t> 4</a:t>
            </a:r>
            <a:r>
              <a:rPr lang="ru-RU" sz="1400" dirty="0">
                <a:solidFill>
                  <a:schemeClr val="tx1"/>
                </a:solidFill>
              </a:rPr>
              <a:t>) </a:t>
            </a:r>
            <a:r>
              <a:rPr lang="ru-RU" sz="1400" dirty="0"/>
              <a:t>графа 9 – сумма граф 10, 11 и 14.0 - число физических лиц основных </a:t>
            </a:r>
            <a:r>
              <a:rPr lang="ru-RU" sz="1400" dirty="0" smtClean="0"/>
              <a:t>работников, включая лиц, находящихся в декретном отпуске или длительной командировке, а так же лица, призванные в рамках мобилизации. </a:t>
            </a:r>
            <a:r>
              <a:rPr lang="ru-RU" sz="1400" dirty="0"/>
              <a:t>(совместили в данные графы не входят) </a:t>
            </a:r>
            <a:endParaRPr lang="ru-RU" sz="1400" dirty="0" smtClean="0"/>
          </a:p>
          <a:p>
            <a:pPr algn="l"/>
            <a:r>
              <a:rPr lang="ru-RU" sz="1400" dirty="0">
                <a:solidFill>
                  <a:srgbClr val="FF0000"/>
                </a:solidFill>
              </a:rPr>
              <a:t>	</a:t>
            </a:r>
            <a:r>
              <a:rPr lang="ru-RU" sz="1400" dirty="0" smtClean="0">
                <a:solidFill>
                  <a:srgbClr val="FF0000"/>
                </a:solidFill>
              </a:rPr>
              <a:t>Гр.9 </a:t>
            </a:r>
            <a:r>
              <a:rPr lang="ru-RU" sz="1400" dirty="0">
                <a:solidFill>
                  <a:srgbClr val="FF0000"/>
                </a:solidFill>
              </a:rPr>
              <a:t>≥ Гр.12+ Гр.13+ Гр.14; Гр.9 = Гр.15+ Гр.16 </a:t>
            </a:r>
            <a:r>
              <a:rPr lang="ru-RU" sz="1400" dirty="0"/>
              <a:t>– по специальностям  требующим наличия сертификата/аккредитации.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   5</a:t>
            </a:r>
            <a:r>
              <a:rPr lang="ru-RU" sz="1400" dirty="0">
                <a:solidFill>
                  <a:schemeClr val="tx1"/>
                </a:solidFill>
              </a:rPr>
              <a:t>) </a:t>
            </a:r>
            <a:r>
              <a:rPr lang="ru-RU" sz="1400" dirty="0"/>
              <a:t>графы 12.0, 13.0 и 14.0 заполняют </a:t>
            </a:r>
            <a:r>
              <a:rPr lang="ru-RU" sz="1400" dirty="0" smtClean="0"/>
              <a:t>учреждения (подразделения) особого типа  </a:t>
            </a:r>
            <a:r>
              <a:rPr lang="ru-RU" sz="1400" dirty="0"/>
              <a:t>(ГБУ РО СПК, Дома ребенка, Санатории, ГБУ РО БСМЭ, ГБУ РО Дезстанция, ГБУ РО МИАЦ, ГУЗ РОПАБ, ГКУЗ ЦММР Резерв РО)  и отделения скорой медицинской помощи.</a:t>
            </a:r>
          </a:p>
          <a:p>
            <a:pPr algn="l"/>
            <a:r>
              <a:rPr lang="ru-RU" sz="1400" dirty="0" smtClean="0"/>
              <a:t>  </a:t>
            </a:r>
            <a:r>
              <a:rPr lang="ru-RU" sz="1400" dirty="0" smtClean="0">
                <a:solidFill>
                  <a:schemeClr val="tx1"/>
                </a:solidFill>
              </a:rPr>
              <a:t> 6</a:t>
            </a:r>
            <a:r>
              <a:rPr lang="ru-RU" sz="1400" dirty="0">
                <a:solidFill>
                  <a:schemeClr val="tx1"/>
                </a:solidFill>
              </a:rPr>
              <a:t>) </a:t>
            </a:r>
            <a:r>
              <a:rPr lang="ru-RU" sz="1400" dirty="0"/>
              <a:t>графы 12, 13,14 – расписать квалификационную </a:t>
            </a:r>
            <a:r>
              <a:rPr lang="ru-RU" sz="1400" dirty="0" smtClean="0"/>
              <a:t>категорию. Лица, имеющие категории по нескольким специальностям показываются в отчете 1 раз – по основной должности. </a:t>
            </a:r>
          </a:p>
          <a:p>
            <a:pPr algn="l"/>
            <a:r>
              <a:rPr lang="ru-RU" sz="1400" dirty="0" smtClean="0"/>
              <a:t>7) Гр.15 заполняется на основании сертификатов специалиста установленного образца. Работники, сертификаты по </a:t>
            </a:r>
            <a:r>
              <a:rPr lang="ru-RU" sz="1400" dirty="0"/>
              <a:t>нескольким специальностям показываются в отчете 1 раз – по основной должности. </a:t>
            </a:r>
            <a:r>
              <a:rPr lang="ru-RU" sz="1400" dirty="0" smtClean="0"/>
              <a:t>Сертификаты с истекшим сроком не учитываются. Поэтому в отчете должно прослеживаться тенденция уменьшения гр.15 и увеличения гр.16 (заполняется на основании свидетельства об аккредитации по основной занимаемой должности).</a:t>
            </a:r>
            <a:endParaRPr lang="ru-RU" sz="1400" dirty="0"/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8) </a:t>
            </a:r>
            <a:r>
              <a:rPr lang="ru-RU" sz="1400" dirty="0"/>
              <a:t>Графы </a:t>
            </a:r>
            <a:r>
              <a:rPr lang="ru-RU" sz="1400" dirty="0" smtClean="0"/>
              <a:t>16.0 </a:t>
            </a:r>
            <a:r>
              <a:rPr lang="ru-RU" sz="1400" dirty="0"/>
              <a:t>и </a:t>
            </a:r>
            <a:r>
              <a:rPr lang="ru-RU" sz="1400" dirty="0" smtClean="0"/>
              <a:t>17.0 заполняют </a:t>
            </a:r>
            <a:r>
              <a:rPr lang="ru-RU" sz="1400" dirty="0"/>
              <a:t>учреждения , в которых имеется кабинет, где ведет прием </a:t>
            </a:r>
            <a:r>
              <a:rPr lang="ru-RU" sz="1400" dirty="0" smtClean="0"/>
              <a:t>специалист </a:t>
            </a:r>
            <a:r>
              <a:rPr lang="ru-RU" sz="1400" dirty="0"/>
              <a:t>– сотрудник </a:t>
            </a:r>
            <a:r>
              <a:rPr lang="ru-RU" sz="1400" dirty="0" smtClean="0"/>
              <a:t>специализированных медицинских учреждений </a:t>
            </a:r>
            <a:r>
              <a:rPr lang="ru-RU" sz="1400" dirty="0"/>
              <a:t>(КВД, ПБ</a:t>
            </a:r>
            <a:r>
              <a:rPr lang="ru-RU" sz="1400" dirty="0" smtClean="0"/>
              <a:t>….) </a:t>
            </a:r>
            <a:r>
              <a:rPr lang="ru-RU" sz="1400" dirty="0" smtClean="0">
                <a:solidFill>
                  <a:srgbClr val="FF0000"/>
                </a:solidFill>
              </a:rPr>
              <a:t>Гр.16.0 ≤ Гр.5-Гр.6; Гр.17.0 </a:t>
            </a:r>
            <a:r>
              <a:rPr lang="ru-RU" sz="1400" dirty="0">
                <a:solidFill>
                  <a:srgbClr val="FF0000"/>
                </a:solidFill>
              </a:rPr>
              <a:t>≤ </a:t>
            </a:r>
            <a:r>
              <a:rPr lang="ru-RU" sz="1400" dirty="0" smtClean="0">
                <a:solidFill>
                  <a:srgbClr val="FF0000"/>
                </a:solidFill>
              </a:rPr>
              <a:t>Гр.16.0;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 9) </a:t>
            </a:r>
            <a:r>
              <a:rPr lang="ru-RU" sz="1400" dirty="0"/>
              <a:t>Графа 17 – количество физических лиц , которые находятся в декретном и долгосрочном отпуске, в том числе мобилизованные в 2022-2023 году. Данные графы 17 </a:t>
            </a:r>
            <a:r>
              <a:rPr lang="ru-RU" sz="1400" dirty="0" smtClean="0"/>
              <a:t>входят в </a:t>
            </a:r>
            <a:r>
              <a:rPr lang="ru-RU" sz="1400" dirty="0"/>
              <a:t>графу 9</a:t>
            </a:r>
            <a:r>
              <a:rPr lang="ru-RU" sz="1400" dirty="0">
                <a:solidFill>
                  <a:srgbClr val="FF0000"/>
                </a:solidFill>
              </a:rPr>
              <a:t>. Гр.17 ≤ Гр.9</a:t>
            </a:r>
          </a:p>
          <a:p>
            <a:pPr algn="l"/>
            <a:r>
              <a:rPr lang="ru-RU" sz="1400" dirty="0" smtClean="0"/>
              <a:t>  </a:t>
            </a:r>
            <a:r>
              <a:rPr lang="ru-RU" sz="1400" dirty="0" smtClean="0">
                <a:solidFill>
                  <a:schemeClr val="tx1"/>
                </a:solidFill>
              </a:rPr>
              <a:t> 10) </a:t>
            </a:r>
            <a:r>
              <a:rPr lang="ru-RU" sz="1400" dirty="0"/>
              <a:t>Графы 23,24,25,26,27 – заложены формулы для расчета показателей.</a:t>
            </a:r>
          </a:p>
          <a:p>
            <a:pPr algn="l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37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969" name="Group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55501"/>
              </p:ext>
            </p:extLst>
          </p:nvPr>
        </p:nvGraphicFramePr>
        <p:xfrm>
          <a:off x="1676401" y="781097"/>
          <a:ext cx="9372598" cy="5924506"/>
        </p:xfrm>
        <a:graphic>
          <a:graphicData uri="http://schemas.openxmlformats.org/drawingml/2006/table">
            <a:tbl>
              <a:tblPr/>
              <a:tblGrid>
                <a:gridCol w="3069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4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9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3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94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540"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 (специальности)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них, в подразделениях, оказывающих медицинскую помощь: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амбулаторных условиях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стационарных условиях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38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38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- всего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96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с высшим немедицинским образованием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92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Провизоры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92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медперсонал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92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Фармацевты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38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Младший медперсонал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92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Прочий персонал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92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должностей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5313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 того, число физических лиц специалистов с высшим немедицинским образованием, занимающих должности врачей, 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42724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 того, число физических лиц без медицинского образования занимающих должности среднего медицинского персонала, всего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4159" name="Rectangle 1108"/>
          <p:cNvSpPr>
            <a:spLocks noChangeArrowheads="1"/>
          </p:cNvSpPr>
          <p:nvPr/>
        </p:nvSpPr>
        <p:spPr bwMode="auto">
          <a:xfrm>
            <a:off x="5410200" y="2628272"/>
            <a:ext cx="5410200" cy="1150937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  <a:extLst/>
        </p:spPr>
        <p:txBody>
          <a:bodyPr/>
          <a:lstStyle>
            <a:lvl1pPr marL="342900" indent="-3429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Совместительство</a:t>
            </a:r>
            <a:r>
              <a:rPr lang="ru-RU" altLang="ru-RU" sz="2000" b="0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400" b="0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регулярная работа</a:t>
            </a:r>
            <a:r>
              <a:rPr lang="en-US" altLang="ru-RU" sz="1400" b="0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1400" b="0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которую сотрудник выполняет в свободное от своей основной работы время</a:t>
            </a:r>
            <a:r>
              <a:rPr lang="en-US" altLang="ru-RU" sz="1400" b="0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400" b="0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</a:t>
            </a:r>
            <a:r>
              <a:rPr lang="en-US" altLang="ru-RU" sz="1400" b="0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1400" b="0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чтобы работать по совместительству необходимо оформлять </a:t>
            </a:r>
            <a:r>
              <a:rPr lang="ru-RU" altLang="ru-RU" sz="14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договор с сотрудником</a:t>
            </a:r>
            <a:r>
              <a:rPr lang="en-US" altLang="ru-RU" sz="14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b="0" i="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410200" y="4419602"/>
            <a:ext cx="5486400" cy="1523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ru-RU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Совмещение </a:t>
            </a:r>
            <a:r>
              <a:rPr lang="ru-RU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дополнительная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выполняемая в течении рабочего времени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установленного сотруднику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компенсируется в виде доплаты к заработной плате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Таким образом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совмещение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дополнительных ставок (должностей)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1100 в число занятых должностей не указывается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90309"/>
            <a:ext cx="115062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ОТЛИЧИЯ  Совместительства и Совмещения  </a:t>
            </a:r>
            <a:endParaRPr lang="ru-RU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11734799" cy="9144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обратить внимание?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11506200" cy="48768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 </a:t>
            </a:r>
            <a:r>
              <a:rPr lang="ru-RU" dirty="0"/>
              <a:t>В стр.3 </a:t>
            </a:r>
            <a:r>
              <a:rPr lang="ru-RU" dirty="0" smtClean="0"/>
              <a:t>врачи-специалисты </a:t>
            </a:r>
            <a:r>
              <a:rPr lang="ru-RU" dirty="0"/>
              <a:t>(из стр. 1): руководители организаций и их заместители (организаторы здравоохранения</a:t>
            </a:r>
            <a:r>
              <a:rPr lang="ru-RU" dirty="0" smtClean="0"/>
              <a:t>)             главные врачи и их заместители. Остальные по своим специальностям.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 Заведующий МО или иной организацией, без медицинского образования             </a:t>
            </a:r>
            <a:r>
              <a:rPr lang="ru-RU" dirty="0"/>
              <a:t>стр.227.1 Директор мед. организации без  высшего мед. </a:t>
            </a:r>
            <a:r>
              <a:rPr lang="ru-RU" dirty="0" smtClean="0"/>
              <a:t>образования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 Заведующие структурным подразделением в </a:t>
            </a:r>
            <a:r>
              <a:rPr lang="ru-RU" dirty="0"/>
              <a:t>МО или иной </a:t>
            </a:r>
            <a:r>
              <a:rPr lang="ru-RU" dirty="0" smtClean="0"/>
              <a:t>организацией </a:t>
            </a:r>
            <a:r>
              <a:rPr lang="ru-RU" dirty="0"/>
              <a:t>без медицинского образования </a:t>
            </a:r>
            <a:r>
              <a:rPr lang="ru-RU" dirty="0" smtClean="0"/>
              <a:t>             по соответствующей строке – начальник(…) в прочем персонале.</a:t>
            </a:r>
          </a:p>
          <a:p>
            <a:pPr algn="l"/>
            <a:r>
              <a:rPr lang="ru-RU" dirty="0">
                <a:solidFill>
                  <a:srgbClr val="FF0000"/>
                </a:solidFill>
              </a:rPr>
              <a:t>!</a:t>
            </a:r>
            <a:r>
              <a:rPr lang="ru-RU" dirty="0"/>
              <a:t> Заведующие структурным подразделением в МО или иной </a:t>
            </a:r>
            <a:r>
              <a:rPr lang="ru-RU" dirty="0" smtClean="0"/>
              <a:t>организацией с медицинским образованием по соответствующей пециальности.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 Заведующие ФАП, ФП,ФЗП              по соответствующей специальности строке 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 В строках по которым упраздняются должности согласно новой номенклатуре должностей (исходя из указанной даты), не должно быть увеличения штата и вакантных должностей.</a:t>
            </a:r>
          </a:p>
          <a:p>
            <a:pPr algn="l"/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343400" y="2133600"/>
            <a:ext cx="609600" cy="22689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9372600" y="2895600"/>
            <a:ext cx="609600" cy="22689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949823" y="3982032"/>
            <a:ext cx="609600" cy="22689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733800" y="5257800"/>
            <a:ext cx="609600" cy="22689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Подзаголовок 2"/>
          <p:cNvSpPr>
            <a:spLocks/>
          </p:cNvSpPr>
          <p:nvPr/>
        </p:nvSpPr>
        <p:spPr bwMode="auto">
          <a:xfrm>
            <a:off x="2806700" y="911225"/>
            <a:ext cx="66421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Tx/>
              <a:buFontTx/>
              <a:buNone/>
            </a:pP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84816"/>
            <a:ext cx="11506200" cy="80578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Штатное расписание медицинской организации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9220200" cy="522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1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11658599" cy="9144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обратить внимание?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11658600" cy="4343400"/>
          </a:xfrm>
        </p:spPr>
        <p:txBody>
          <a:bodyPr>
            <a:normAutofit fontScale="92500" lnSpcReduction="10000"/>
          </a:bodyPr>
          <a:lstStyle/>
          <a:p>
            <a:pPr algn="l"/>
            <a:endParaRPr lang="ru-RU" dirty="0" smtClean="0">
              <a:solidFill>
                <a:srgbClr val="FF0000"/>
              </a:solidFill>
            </a:endParaRP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! </a:t>
            </a:r>
            <a:r>
              <a:rPr lang="ru-RU" dirty="0" smtClean="0"/>
              <a:t>Наличие данных по </a:t>
            </a:r>
            <a:r>
              <a:rPr lang="ru-RU" dirty="0"/>
              <a:t>строке 232 специалистов с высшим немедицинским образованием, занимающих должности врачей, принятых на работу до 1999 года, всего (врач </a:t>
            </a:r>
            <a:r>
              <a:rPr lang="ru-RU" dirty="0" smtClean="0"/>
              <a:t>лаборант) – попрошу дать пояснительную на основании каких документов занята должность.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 Если по строке специальности имеются данные </a:t>
            </a:r>
            <a:r>
              <a:rPr lang="ru-RU" dirty="0"/>
              <a:t>в графе </a:t>
            </a:r>
            <a:r>
              <a:rPr lang="ru-RU" dirty="0" smtClean="0"/>
              <a:t>17 - находятся </a:t>
            </a:r>
            <a:r>
              <a:rPr lang="ru-RU" dirty="0"/>
              <a:t>в декретном и долгосрочном отпуске, в том числе мобилизованные в 2022 году (из гр. 9</a:t>
            </a:r>
            <a:r>
              <a:rPr lang="ru-RU" dirty="0" smtClean="0"/>
              <a:t>), то занимаемая этим физ. лицом ставка должна быть отражена по графе занятые. Если на декретное место взят специалист, то соответственно занятую ставку оставляем без изменений.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 Совмещения и доплату % в форму 30_1 не включать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! </a:t>
            </a:r>
            <a:r>
              <a:rPr lang="ru-RU" dirty="0" smtClean="0">
                <a:solidFill>
                  <a:schemeClr val="tx1"/>
                </a:solidFill>
              </a:rPr>
              <a:t>Отчет 69  из ФРМР на 31.12.2023 – выгрузку необходимо приложить к таб. 1100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!</a:t>
            </a:r>
            <a:r>
              <a:rPr lang="ru-RU" dirty="0" smtClean="0">
                <a:solidFill>
                  <a:schemeClr val="tx1"/>
                </a:solidFill>
              </a:rPr>
              <a:t> Пояснительная записка – необходимо заполнить в ИАС ГБУ РО «МИАЦ»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«БАРС-</a:t>
            </a:r>
            <a:r>
              <a:rPr lang="ru-RU" dirty="0" err="1" smtClean="0">
                <a:solidFill>
                  <a:schemeClr val="tx1"/>
                </a:solidFill>
              </a:rPr>
              <a:t>Мониторинг.Здравоохранение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11049000" cy="5541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33400" y="228600"/>
            <a:ext cx="11049000" cy="838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медицинских организаций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8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11582400" cy="838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структурных подразделений медицинских организаций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11775441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6087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11353800" cy="10456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структурных подразделений медицинских организаций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11717385" cy="4720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2380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3400" y="228600"/>
            <a:ext cx="11049000" cy="838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фармацевтических организаций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92" y="4800600"/>
            <a:ext cx="7810949" cy="16540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8155703" cy="2615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780092" y="4800600"/>
            <a:ext cx="2544508" cy="609600"/>
          </a:xfr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Прочий персонал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1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ctrTitle"/>
          </p:nvPr>
        </p:nvSpPr>
        <p:spPr>
          <a:xfrm>
            <a:off x="762000" y="298564"/>
            <a:ext cx="10363200" cy="609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Строки, по которым упраздняются должности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9" y="1385533"/>
            <a:ext cx="11650701" cy="3896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18" y="5676735"/>
            <a:ext cx="9545382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64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2998" y="128361"/>
            <a:ext cx="10134601" cy="45801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838200" indent="-838200" algn="ctr"/>
            <a:r>
              <a:rPr lang="ru-RU" altLang="ru-RU" sz="1800" b="1" dirty="0">
                <a:latin typeface="Times New Roman" panose="02020603050405020304" pitchFamily="18" charset="0"/>
              </a:rPr>
              <a:t>Должности и физические лица медицинской организации </a:t>
            </a:r>
            <a:br>
              <a:rPr lang="ru-RU" altLang="ru-RU" sz="1800" b="1" dirty="0">
                <a:latin typeface="Times New Roman" panose="02020603050405020304" pitchFamily="18" charset="0"/>
              </a:rPr>
            </a:br>
            <a:r>
              <a:rPr lang="ru-RU" altLang="ru-RU" sz="1800" b="1" dirty="0">
                <a:latin typeface="Times New Roman" panose="02020603050405020304" pitchFamily="18" charset="0"/>
              </a:rPr>
              <a:t>(таблица 1100)</a:t>
            </a:r>
            <a:r>
              <a:rPr lang="ru-RU" altLang="ru-RU" sz="16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         </a:t>
            </a:r>
            <a:endParaRPr lang="ru-RU" dirty="0"/>
          </a:p>
        </p:txBody>
      </p:sp>
      <p:graphicFrame>
        <p:nvGraphicFramePr>
          <p:cNvPr id="244330" name="Group 618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79133251"/>
              </p:ext>
            </p:extLst>
          </p:nvPr>
        </p:nvGraphicFramePr>
        <p:xfrm>
          <a:off x="1142999" y="687977"/>
          <a:ext cx="10134601" cy="6119093"/>
        </p:xfrm>
        <a:graphic>
          <a:graphicData uri="http://schemas.openxmlformats.org/drawingml/2006/table">
            <a:tbl>
              <a:tblPr/>
              <a:tblGrid>
                <a:gridCol w="1341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0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8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02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8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21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81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8191">
                  <a:extLst>
                    <a:ext uri="{9D8B030D-6E8A-4147-A177-3AD203B41FA5}">
                      <a16:colId xmlns:a16="http://schemas.microsoft.com/office/drawing/2014/main" val="949651435"/>
                    </a:ext>
                  </a:extLst>
                </a:gridCol>
                <a:gridCol w="748191">
                  <a:extLst>
                    <a:ext uri="{9D8B030D-6E8A-4147-A177-3AD203B41FA5}">
                      <a16:colId xmlns:a16="http://schemas.microsoft.com/office/drawing/2014/main" val="2645262611"/>
                    </a:ext>
                  </a:extLst>
                </a:gridCol>
                <a:gridCol w="748191">
                  <a:extLst>
                    <a:ext uri="{9D8B030D-6E8A-4147-A177-3AD203B41FA5}">
                      <a16:colId xmlns:a16="http://schemas.microsoft.com/office/drawing/2014/main" val="1378189223"/>
                    </a:ext>
                  </a:extLst>
                </a:gridCol>
              </a:tblGrid>
              <a:tr h="768455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должности (специальности)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должностей в целом по организации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них, в подразделениях, оказывающих медицинскую помощь: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физических лиц основных работников на занятых должностях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них, в подразделениях, оказывающих медицинскую помощь: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 учреждения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(Отделения скорой мед. Помощи, Патбюро, Санатории, дома ребенка, БСМЭ, МИАЦ, Резерв,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дезстанция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АТЗ, СПК)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штатных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занятых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амбулаторных условиях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стационарных условиях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278691"/>
                  </a:ext>
                </a:extLst>
              </a:tr>
              <a:tr h="554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амбулаторных условиях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стационарных условиях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Штатные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Занятые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лица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штатных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занятых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штатных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занятых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42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91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Врачи - 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91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женщин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922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организациях, расположенных в  сельской местности (из стр.1)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99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(из стр.1): руководители организаций и их заместители (организаторы здравоохранения)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5245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66" name="Rectangle 611"/>
          <p:cNvSpPr>
            <a:spLocks noChangeArrowheads="1"/>
          </p:cNvSpPr>
          <p:nvPr/>
        </p:nvSpPr>
        <p:spPr bwMode="auto">
          <a:xfrm>
            <a:off x="4267200" y="3886201"/>
            <a:ext cx="6858000" cy="990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400" b="1" dirty="0"/>
              <a:t>включаются сведения по медицинским организациям, их структурным подразделениям и филиалам, расположенным в сельских поселениях сельских муниципальных образований, а также в сельских населенных пунктах, входящих в состав городских поселений или городских округов</a:t>
            </a:r>
          </a:p>
        </p:txBody>
      </p:sp>
      <p:sp>
        <p:nvSpPr>
          <p:cNvPr id="7267" name="Rectangle 613"/>
          <p:cNvSpPr>
            <a:spLocks noChangeArrowheads="1"/>
          </p:cNvSpPr>
          <p:nvPr/>
        </p:nvSpPr>
        <p:spPr bwMode="auto">
          <a:xfrm>
            <a:off x="3962400" y="5436416"/>
            <a:ext cx="6629400" cy="50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altLang="ru-RU" sz="1400" b="1" dirty="0"/>
              <a:t>главный врач, заместитель главного врача больничной организации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dirty="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14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124200" y="4419601"/>
            <a:ext cx="1143000" cy="3048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743200" y="5714998"/>
            <a:ext cx="1219200" cy="3302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4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3"/>
          <p:cNvSpPr>
            <a:spLocks noChangeShapeType="1"/>
          </p:cNvSpPr>
          <p:nvPr/>
        </p:nvSpPr>
        <p:spPr bwMode="auto">
          <a:xfrm>
            <a:off x="5457825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2400" b="1" i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2535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207394"/>
              </p:ext>
            </p:extLst>
          </p:nvPr>
        </p:nvGraphicFramePr>
        <p:xfrm>
          <a:off x="838200" y="1327151"/>
          <a:ext cx="10515598" cy="4960374"/>
        </p:xfrm>
        <a:graphic>
          <a:graphicData uri="http://schemas.openxmlformats.org/drawingml/2006/table">
            <a:tbl>
              <a:tblPr/>
              <a:tblGrid>
                <a:gridCol w="265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16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4976">
                  <a:extLst>
                    <a:ext uri="{9D8B030D-6E8A-4147-A177-3AD203B41FA5}">
                      <a16:colId xmlns:a16="http://schemas.microsoft.com/office/drawing/2014/main" val="3903557597"/>
                    </a:ext>
                  </a:extLst>
                </a:gridCol>
                <a:gridCol w="1074976">
                  <a:extLst>
                    <a:ext uri="{9D8B030D-6E8A-4147-A177-3AD203B41FA5}">
                      <a16:colId xmlns:a16="http://schemas.microsoft.com/office/drawing/2014/main" val="3698194016"/>
                    </a:ext>
                  </a:extLst>
                </a:gridCol>
                <a:gridCol w="10749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3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3480"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 (специальности)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квалификационную категорию (из гр.9)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сертификат специалиста (из гр.9)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занятых должностей врачей в  спец.каб. поликлиники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Физические лица спец. кабинетов, филиалов и обл. учр.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свидетельство об аккредитации (из гр.9)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Находятся в декретном и долгосрочном отпуске (из гр.9)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высшую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первую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вторую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7651">
                <a:tc gridSpan="6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графы 12-14 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заполняются на основе 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выписки  аттестационных комиссий, о присвоении специалистам, прошедшим аттестацию, квалификационных категорий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Имеющие категории по нескольким специальностям, показываются в отчете 1 раз –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основной должности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графа 15 (16)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заполняется на основании сертификатов (аккредитации) специалиста. Медицинские и фармацевтические работники, имеющие сертификаты  (аккредитацию) по нескольким специальностям, показываются в отчете 1 раз –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основной должности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615" name="Rectangle 2"/>
          <p:cNvSpPr>
            <a:spLocks noChangeArrowheads="1"/>
          </p:cNvSpPr>
          <p:nvPr/>
        </p:nvSpPr>
        <p:spPr bwMode="auto">
          <a:xfrm>
            <a:off x="838200" y="152400"/>
            <a:ext cx="10515598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838200" indent="-8382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9974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8" y="60112"/>
            <a:ext cx="11963401" cy="72336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2400" dirty="0"/>
              <a:t>Пример заполнения таблицы 1100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0" y="931863"/>
            <a:ext cx="8229600" cy="55451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5" y="1626627"/>
            <a:ext cx="11235027" cy="226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6199" y="4043082"/>
            <a:ext cx="11811000" cy="22322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kern="0" dirty="0" smtClean="0"/>
              <a:t>Если главный врач по совместительству занимает штатную должность в одном из структурных подразделений организации, то занятая им должность занятая им должность в этом отделении показывается по соответствующей должности.</a:t>
            </a:r>
          </a:p>
          <a:p>
            <a:r>
              <a:rPr lang="ru-RU" sz="2000" kern="0" dirty="0" smtClean="0"/>
              <a:t>Например, главный врач поликлиника занимает 0,5 должности аллерголога-иммунолога, то сведения о нем следует показать в двух строках: по стр.3  и 5 по соответствующим графам. Как физическое лицо он показывается по основной должности-главный врач. Соответственно категории и сертификат/аккредитацию показывает по той строке, где указано физическое лицо.</a:t>
            </a:r>
            <a:endParaRPr lang="ru-RU" sz="2000" kern="0" dirty="0"/>
          </a:p>
        </p:txBody>
      </p:sp>
    </p:spTree>
    <p:extLst>
      <p:ext uri="{BB962C8B-B14F-4D97-AF65-F5344CB8AC3E}">
        <p14:creationId xmlns:p14="http://schemas.microsoft.com/office/powerpoint/2010/main" val="731654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3"/>
          <p:cNvSpPr>
            <a:spLocks noChangeShapeType="1"/>
          </p:cNvSpPr>
          <p:nvPr/>
        </p:nvSpPr>
        <p:spPr bwMode="auto">
          <a:xfrm>
            <a:off x="5457825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2400" b="1" i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6323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208971"/>
              </p:ext>
            </p:extLst>
          </p:nvPr>
        </p:nvGraphicFramePr>
        <p:xfrm>
          <a:off x="1152527" y="863421"/>
          <a:ext cx="9759948" cy="3273538"/>
        </p:xfrm>
        <a:graphic>
          <a:graphicData uri="http://schemas.openxmlformats.org/drawingml/2006/table">
            <a:tbl>
              <a:tblPr/>
              <a:tblGrid>
                <a:gridCol w="3098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4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2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31414"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 (специальности)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квалификационную категорию (из гр.9)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сертификат специалиста (из гр.9)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свидетельство об аккредитации (из гр.9)</a:t>
                      </a: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Находятся в декретном и долгосрочном отпуске (из гр.9)</a:t>
                      </a: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высшую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первую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вторую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32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688" marB="4568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T="45688" marB="4568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958">
                <a:tc gridSpan="6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Графа 16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заполняется на основании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свидетельства об аккредитации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В Графе 17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показываются физические лица основных работников (из графы 9), находящихся в декретном и долгосрочном отпуске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8" marB="4568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8" marB="4568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638" name="Rectangle 538"/>
          <p:cNvSpPr>
            <a:spLocks noChangeArrowheads="1"/>
          </p:cNvSpPr>
          <p:nvPr/>
        </p:nvSpPr>
        <p:spPr bwMode="auto">
          <a:xfrm>
            <a:off x="1782764" y="5651500"/>
            <a:ext cx="849947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EAE8CF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ru-RU" altLang="ru-RU" sz="1400" i="0">
              <a:solidFill>
                <a:prstClr val="black"/>
              </a:solidFill>
            </a:endParaRPr>
          </a:p>
        </p:txBody>
      </p:sp>
      <p:sp>
        <p:nvSpPr>
          <p:cNvPr id="25639" name="Text Box 541"/>
          <p:cNvSpPr txBox="1">
            <a:spLocks noChangeArrowheads="1"/>
          </p:cNvSpPr>
          <p:nvPr/>
        </p:nvSpPr>
        <p:spPr bwMode="auto">
          <a:xfrm>
            <a:off x="9753600" y="3378200"/>
            <a:ext cx="1600200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i="0" dirty="0">
                <a:solidFill>
                  <a:srgbClr val="990033"/>
                </a:solidFill>
                <a:latin typeface="Times New Roman" panose="02020603050405020304" pitchFamily="18" charset="0"/>
              </a:rPr>
              <a:t>Внимание! </a:t>
            </a:r>
          </a:p>
        </p:txBody>
      </p:sp>
      <p:sp>
        <p:nvSpPr>
          <p:cNvPr id="25640" name="Rectangle 2"/>
          <p:cNvSpPr>
            <a:spLocks noChangeArrowheads="1"/>
          </p:cNvSpPr>
          <p:nvPr/>
        </p:nvSpPr>
        <p:spPr bwMode="auto">
          <a:xfrm>
            <a:off x="304800" y="121802"/>
            <a:ext cx="115824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marL="838200" indent="-8382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gray">
          <a:xfrm>
            <a:off x="1184657" y="4435789"/>
            <a:ext cx="9728572" cy="21975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400" i="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Контроль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400" i="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Графа 15 + Графа 16 </a:t>
            </a:r>
            <a:r>
              <a:rPr lang="ru-RU" altLang="ru-RU" sz="1400" i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не </a:t>
            </a:r>
            <a:r>
              <a:rPr lang="ru-RU" altLang="ru-RU" sz="1400" i="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может быть больше Графы 9 по всем строкам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400" i="0" dirty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случае если графа 15+16 не равна графе 9 </a:t>
            </a:r>
            <a:r>
              <a:rPr lang="ru-RU" altLang="ru-RU" sz="1400" i="0" u="sng" dirty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представить пояснительную записку.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400" i="0" dirty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 отсутствии/окончании срока действия сертификата – специалист не имеет права заниматься медицинской </a:t>
            </a:r>
            <a:r>
              <a:rPr lang="ru-RU" altLang="ru-RU" sz="1400" i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деятельностью (исключение – нахождение в декретном отпуске или отпуске  по уходу за ребенком, по окончании которого необходимо пройти аккредитацию). Если врач-специалист своевременно не прошел аккредитацию, должен быть переведен на должность врача-стажера до получения допуска к самостоятельной медицинской деятельности.</a:t>
            </a:r>
            <a:endParaRPr lang="ru-RU" altLang="ru-RU" sz="1400" i="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ru-RU" altLang="ru-RU" sz="2000" i="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ru-RU" altLang="ru-RU" sz="2000" i="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55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ru-RU" sz="2400" b="1" dirty="0"/>
              <a:t>Перечень документов для составления штатного расписания организации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03014" y="1981200"/>
            <a:ext cx="10820400" cy="4355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Приказ Минздравсоцразвития  РФ от 23.07.2010 №541н «Об утверждении Единого квалификационного справочника должностей руководителей, специалистов и служащих, раздел «Квалификационные характеристики должностей работников в сфере здравоохранения»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здравоохранения  РФ  от 2 мая 2023 г. №205н « Об утверждении  Номенклатуры  должностей медицинских работников и фармацевтических работников»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Письмо Минздрава России от 25.10.2012 № 16-5/10/2-3238 «О направлении методических рекомендаций «Определения оптимального соотношения врачебного/среднего медицинского/прочего персонала в государственных и муниципальных учреждениях здравоохранения общей лечебной сети и специализированных служб»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Письмо Минздрава России от 17.04.2013 №16-5-12/11 «О формировании штатного  расписания медицинской организации»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Госкомстата  РФ от 05.01.2004 №1 «Об утверждении унифицированных форм  первичной учетной документации по учету труда и его оплаты»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57200" y="2140323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57200" y="3124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57200" y="3810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57200" y="51054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57200" y="5791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743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3"/>
          <p:cNvSpPr>
            <a:spLocks noChangeShapeType="1"/>
          </p:cNvSpPr>
          <p:nvPr/>
        </p:nvSpPr>
        <p:spPr bwMode="auto">
          <a:xfrm>
            <a:off x="5457825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2400" b="1" i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68347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783815"/>
              </p:ext>
            </p:extLst>
          </p:nvPr>
        </p:nvGraphicFramePr>
        <p:xfrm>
          <a:off x="1406526" y="1079501"/>
          <a:ext cx="9531347" cy="2189162"/>
        </p:xfrm>
        <a:graphic>
          <a:graphicData uri="http://schemas.openxmlformats.org/drawingml/2006/table">
            <a:tbl>
              <a:tblPr/>
              <a:tblGrid>
                <a:gridCol w="302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9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7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0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31617"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 (специальности)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квалификационную категорию (из гр.9)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сертификат специалиста (из гр.9)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свидетельство об аккредитации (из гр.9)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Находятся в декретном и долгосрочном отпуске (из гр.9)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высшую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первую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вторую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8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58" name="Rectangle 538"/>
          <p:cNvSpPr>
            <a:spLocks noChangeArrowheads="1"/>
          </p:cNvSpPr>
          <p:nvPr/>
        </p:nvSpPr>
        <p:spPr bwMode="auto">
          <a:xfrm>
            <a:off x="1782764" y="5651500"/>
            <a:ext cx="849947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EAE8CF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ru-RU" altLang="ru-RU" sz="1400" i="0">
              <a:solidFill>
                <a:prstClr val="black"/>
              </a:solidFill>
            </a:endParaRPr>
          </a:p>
        </p:txBody>
      </p:sp>
      <p:sp>
        <p:nvSpPr>
          <p:cNvPr id="26659" name="Rectangle 2"/>
          <p:cNvSpPr>
            <a:spLocks noChangeArrowheads="1"/>
          </p:cNvSpPr>
          <p:nvPr/>
        </p:nvSpPr>
        <p:spPr bwMode="auto">
          <a:xfrm>
            <a:off x="304800" y="161925"/>
            <a:ext cx="117348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838200" indent="-8382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</a:p>
        </p:txBody>
      </p:sp>
      <p:sp>
        <p:nvSpPr>
          <p:cNvPr id="297995" name="Rectangle 11"/>
          <p:cNvSpPr>
            <a:spLocks noChangeArrowheads="1"/>
          </p:cNvSpPr>
          <p:nvPr/>
        </p:nvSpPr>
        <p:spPr bwMode="gray">
          <a:xfrm>
            <a:off x="1447800" y="3886200"/>
            <a:ext cx="9531348" cy="214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endParaRPr lang="en-US" altLang="ru-RU" sz="1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Графа 17: </a:t>
            </a:r>
            <a:r>
              <a:rPr lang="ru-RU" altLang="ru-RU" sz="16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включаются лица</a:t>
            </a:r>
            <a:r>
              <a:rPr lang="ru-RU" altLang="ru-RU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работающие в связи с временной или частичной утратой трудоспособности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altLang="ru-RU" sz="1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гр. 17 </a:t>
            </a:r>
            <a:r>
              <a:rPr lang="ru-RU" sz="16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учитываются лица </a:t>
            </a:r>
            <a:r>
              <a:rPr lang="ru-RU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числа основных работников, находящихся в декретном отпуске (отпуск по беременности и родам ), отпуск по уходу за ребенком  до достижения им возраста 3-х лет, отпуске без сохранения заработной платы (по семейным и другим уважительным причинам) в течении отчетного года</a:t>
            </a:r>
            <a:endParaRPr lang="en-US" sz="1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ru-RU" altLang="ru-RU" sz="2000" b="0" i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18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969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585339"/>
              </p:ext>
            </p:extLst>
          </p:nvPr>
        </p:nvGraphicFramePr>
        <p:xfrm>
          <a:off x="1600200" y="609601"/>
          <a:ext cx="9677400" cy="5345120"/>
        </p:xfrm>
        <a:graphic>
          <a:graphicData uri="http://schemas.openxmlformats.org/drawingml/2006/table">
            <a:tbl>
              <a:tblPr/>
              <a:tblGrid>
                <a:gridCol w="2622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66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35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81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07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31603">
                <a:tc rowSpan="4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 (специальности)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подразделениях, оказывающих медицинскую помощь: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физических лиц основных работников на занятых должностях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подразделениях, оказывающих медицинскую помощь: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амбулаторных условиях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стационарных условиях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12214"/>
                  </a:ext>
                </a:extLst>
              </a:tr>
              <a:tr h="162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амбулаторных условиях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стационарных условиях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88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894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Специалистов с высшим немедицинским образованием, занимающих должности врачей,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принятых на работу до 1999 года, всего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37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врачей:  лаборантов 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37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076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Специалистов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медицинского образования, занимающих должности среднего медицинского персонала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37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473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с высшим неоконченным медицинским образованием (студент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из строки 236 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243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49756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800600" y="3733800"/>
            <a:ext cx="53340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1" hangingPunct="1">
              <a:defRPr/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Строки с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23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243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 графам указываем должности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(штатные</a:t>
            </a:r>
            <a:r>
              <a:rPr lang="en-US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занятые</a:t>
            </a:r>
            <a:r>
              <a:rPr lang="en-US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и физические  лица)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 </a:t>
            </a:r>
            <a:r>
              <a:rPr lang="ru-RU" altLang="ru-RU" b="1" dirty="0">
                <a:solidFill>
                  <a:srgbClr val="C9072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немедицинским образованием основных работников</a:t>
            </a:r>
            <a:r>
              <a:rPr lang="en-US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занимающих должности врачей и среднего медицинского персонала </a:t>
            </a:r>
            <a:r>
              <a:rPr lang="en-US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данные не включаются в раздел «Врачи - всего» и «Средний медперсонал всего»)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639300" y="4572000"/>
            <a:ext cx="2019300" cy="76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ВНИМАНИЕ!!!</a:t>
            </a: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200400" y="1066800"/>
            <a:ext cx="21336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ВНИМАНИЕ!!!</a:t>
            </a:r>
          </a:p>
        </p:txBody>
      </p:sp>
      <p:sp>
        <p:nvSpPr>
          <p:cNvPr id="9" name="Овал 8"/>
          <p:cNvSpPr/>
          <p:nvPr/>
        </p:nvSpPr>
        <p:spPr>
          <a:xfrm>
            <a:off x="17352" y="3200400"/>
            <a:ext cx="1439956" cy="3124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FF0000"/>
                </a:solidFill>
              </a:rPr>
              <a:t>ВНИМАНИЕ!!!</a:t>
            </a:r>
          </a:p>
          <a:p>
            <a:pPr algn="ctr"/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Расшифровываем сколько конкретно в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из строки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219200" y="4953000"/>
            <a:ext cx="2835088" cy="762000"/>
          </a:xfrm>
          <a:prstGeom prst="straightConnector1">
            <a:avLst/>
          </a:prstGeom>
          <a:ln w="28575">
            <a:solidFill>
              <a:srgbClr val="C907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2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178308"/>
            <a:ext cx="9602828" cy="96621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Обратите Внимание!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252864" y="2005584"/>
            <a:ext cx="10253336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студент с нВМО и без среднего медицинского образования  -  показываем по строке 243</a:t>
            </a:r>
          </a:p>
          <a:p>
            <a:pPr fontAlgn="auto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студент во время учебы в  медицинском ВУЗЕ занимал должность среднего медработника, по окончании учебы и получению аккредитации по специальности врач-педиатр участковый, врач-терапевт участковый – приступил к работе врачом, и по совместительству с должностью врача (врача-стажера) продолжает совмещать работу средним медработником (редко, но бывает), то занятую им ставку среднего медперсонала можно указывать по соответствующей строке в разделе «Средний медперсонал», без физического лица и сведений о сертификации и аккредитации, как и любого внешнего или внутреннего совместителя.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8" y="536448"/>
            <a:ext cx="962159" cy="12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25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667" y="228600"/>
            <a:ext cx="11266933" cy="90810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медицинской организации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                  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7" y="1437238"/>
            <a:ext cx="6019800" cy="4343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56" y="5525108"/>
            <a:ext cx="3667637" cy="1082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43927" y="1447800"/>
            <a:ext cx="4754880" cy="40233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строке 22 «клинической лабораторной диагностике» указываются должности и лица с высшим медицинским образованием и имеющие сертификат специалиста «Клиническая лабораторная диагностика» или свидетельство об аккредитации «Врач клинической лабораторной диагностики» Лица, имеющие фармацевтическое образование и не имеющие медицинского образования, но занимающие должности указываются в строке 232 (трудоустроенные до 1999 года)</a:t>
            </a:r>
            <a:r>
              <a:rPr lang="en-US" dirty="0" smtClean="0"/>
              <a:t> </a:t>
            </a:r>
            <a:r>
              <a:rPr lang="ru-RU" dirty="0" smtClean="0"/>
              <a:t>или их переводят на должность биолога (в возможностью дальнейшего прохождения аккредитации)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626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441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291795"/>
              </p:ext>
            </p:extLst>
          </p:nvPr>
        </p:nvGraphicFramePr>
        <p:xfrm>
          <a:off x="2041525" y="1143000"/>
          <a:ext cx="9007474" cy="3292476"/>
        </p:xfrm>
        <a:graphic>
          <a:graphicData uri="http://schemas.openxmlformats.org/drawingml/2006/table">
            <a:tbl>
              <a:tblPr/>
              <a:tblGrid>
                <a:gridCol w="1488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0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3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62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68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11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94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158590"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 (специальности)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подразделениях, оказывающих медицинскую помощь: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физических лиц основных работников на занятых должностях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подразделениях, оказывающих медицинскую помощь: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амбулаторных условиях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стационарных условиях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амбулаторных условиях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стационарных условиях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8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29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приемного отделения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140" name="Rectangle 108"/>
          <p:cNvSpPr>
            <a:spLocks noChangeArrowheads="1"/>
          </p:cNvSpPr>
          <p:nvPr/>
        </p:nvSpPr>
        <p:spPr bwMode="auto">
          <a:xfrm>
            <a:off x="2101851" y="4587875"/>
            <a:ext cx="80819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Показываем все должности врачей приемного отделения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ru-RU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колонках с 15 по 21 указывается образовательный документ</a:t>
            </a:r>
            <a:r>
              <a:rPr lang="en-US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rgbClr val="990033"/>
                </a:solidFill>
                <a:latin typeface="Times New Roman" panose="02020603050405020304" pitchFamily="18" charset="0"/>
              </a:rPr>
              <a:t>Обратить внимание!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 Показываем должности «врач приемного отделения», независимо от специальности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41" name="Rectangle 2"/>
          <p:cNvSpPr>
            <a:spLocks noChangeArrowheads="1"/>
          </p:cNvSpPr>
          <p:nvPr/>
        </p:nvSpPr>
        <p:spPr bwMode="auto">
          <a:xfrm>
            <a:off x="609600" y="381000"/>
            <a:ext cx="112014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marL="838200" indent="-838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0437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46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802286"/>
              </p:ext>
            </p:extLst>
          </p:nvPr>
        </p:nvGraphicFramePr>
        <p:xfrm>
          <a:off x="1812924" y="1143000"/>
          <a:ext cx="9236075" cy="3871289"/>
        </p:xfrm>
        <a:graphic>
          <a:graphicData uri="http://schemas.openxmlformats.org/drawingml/2006/table">
            <a:tbl>
              <a:tblPr/>
              <a:tblGrid>
                <a:gridCol w="1526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3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6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1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254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49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632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158775"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 (специальности)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подразделениях, оказывающих медицинскую помощь: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физических лиц основных работников на занятых должностях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подразделениях, оказывающих медицинскую помощь: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амбулаторных условиях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стационарных условиях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амбулаторных условиях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стационарных условиях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7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25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скорой медицинской помощи (включая старших врачей)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690" marB="456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690" marB="456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690" marB="456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0" marB="456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690" marB="456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690" marB="456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852" name="Rectangle 2"/>
          <p:cNvSpPr>
            <a:spLocks noChangeArrowheads="1"/>
          </p:cNvSpPr>
          <p:nvPr/>
        </p:nvSpPr>
        <p:spPr bwMode="auto">
          <a:xfrm>
            <a:off x="533400" y="152400"/>
            <a:ext cx="11277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838200" indent="-8382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</a:p>
        </p:txBody>
      </p:sp>
      <p:sp>
        <p:nvSpPr>
          <p:cNvPr id="22589" name="Rectangle 1538"/>
          <p:cNvSpPr>
            <a:spLocks noChangeArrowheads="1"/>
          </p:cNvSpPr>
          <p:nvPr/>
        </p:nvSpPr>
        <p:spPr bwMode="auto">
          <a:xfrm>
            <a:off x="1814513" y="5105401"/>
            <a:ext cx="9234486" cy="14477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342900" indent="-3429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EAE8CF"/>
              </a:buClr>
              <a:buSzPct val="75000"/>
              <a:defRPr/>
            </a:pPr>
            <a:endParaRPr lang="en-US" altLang="ru-RU" sz="16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EAE8CF"/>
              </a:buClr>
              <a:buSzPct val="75000"/>
              <a:defRPr/>
            </a:pPr>
            <a:r>
              <a:rPr lang="ru-RU" altLang="ru-RU" sz="16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Врачи «скорой медицинской помощи», работающие в кабинетах неотложной помощи или в больницах скорой медицинской помощи указываются по графам «в амбулаторных условиях» или «в стационарных условиях» соответственно, при условии наличия должности «врач скорой медицинской помощи» в штатном расписании медицинской </a:t>
            </a:r>
            <a:r>
              <a:rPr lang="ru-RU" altLang="ru-RU" sz="1600" i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организации. </a:t>
            </a:r>
            <a:r>
              <a:rPr lang="ru-RU" altLang="ru-RU" sz="1600" i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 данной строке прошу предоставить пояснительную и приложить к таблице 1100.</a:t>
            </a:r>
            <a:endParaRPr lang="en-US" altLang="ru-RU" sz="1600" i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11430000" cy="4953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0" tIns="45720" rIns="0" bIns="45720" rtlCol="0">
            <a:normAutofit/>
          </a:bodyPr>
          <a:lstStyle/>
          <a:p>
            <a:pPr marL="90488" indent="-90488" algn="ctr">
              <a:lnSpc>
                <a:spcPct val="70000"/>
              </a:lnSpc>
            </a:pPr>
            <a:endParaRPr lang="ru-RU" altLang="ru-RU" sz="21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90488" indent="-90488" algn="ctr">
              <a:lnSpc>
                <a:spcPct val="70000"/>
              </a:lnSpc>
            </a:pPr>
            <a:r>
              <a:rPr lang="ru-RU" altLang="ru-RU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ПЕРЕЧЕНЬ ВРАЧЕЙ  клинических</a:t>
            </a:r>
            <a:endParaRPr lang="en-US" altLang="ru-RU" sz="21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90488" indent="-90488" algn="ctr">
              <a:lnSpc>
                <a:spcPct val="70000"/>
              </a:lnSpc>
            </a:pPr>
            <a:r>
              <a:rPr lang="ru-RU" altLang="ru-RU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специальностей: </a:t>
            </a:r>
          </a:p>
          <a:p>
            <a:pPr marL="90488" indent="-90488">
              <a:lnSpc>
                <a:spcPct val="70000"/>
              </a:lnSpc>
              <a:buNone/>
            </a:pP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терапевты, терапевты подростковые</a:t>
            </a:r>
            <a:r>
              <a:rPr lang="en-US" alt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пульмонологи, кардиологи, детские кардиологи, ревматологи, гастроэнтерологи, нефрологи, диабетологи, эндокринологи, эндокринологи детские, аллергологи- иммунологи, гематологи, профпатологи, онкологи, онкологи детские, онкологи-гематологи  детские</a:t>
            </a:r>
            <a:r>
              <a:rPr lang="en-US" alt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радио-терапевты</a:t>
            </a:r>
            <a:r>
              <a:rPr lang="en-US" alt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хирурги, хирурги детские, нейрохирурги, хирурги пластические, сердечно-сосудистые хирурги, торакальные хирурги, травматологи-ортопеды, урологи, урологи-</a:t>
            </a:r>
            <a:r>
              <a:rPr lang="ru-RU" altLang="ru-RU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андрологи</a:t>
            </a: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детские, колопроктологи, остеопаты</a:t>
            </a:r>
            <a:r>
              <a:rPr lang="en-US" alt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челюстно-лицевые хирурги, косметологи</a:t>
            </a:r>
            <a:r>
              <a:rPr lang="en-US" alt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акушеры-гинекологи, педиатры, неонатологи, офтальмологи, офтальмологи-протезисты</a:t>
            </a:r>
            <a:r>
              <a:rPr lang="en-US" alt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отариноларингологи</a:t>
            </a: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 фтизиатры, неврологи, психиатры, психиатры детские, психиатры подростковые, гериатры, психиатры-наркологи, дерматовенерологи, врачи скорой медицинской помощи, инфекционисты, врачи общей практики (семейные), врачи по рентгенэндоваскулярной диагностике и лечению, </a:t>
            </a:r>
            <a:r>
              <a:rPr lang="ru-RU" alt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врачи здравпунктов, врачи приемного отделения, по медицинской реабилитации, врачи по паллиативной медицинской</a:t>
            </a:r>
            <a:r>
              <a:rPr lang="en-US" alt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lang="ru-RU" alt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по спортивной медицине</a:t>
            </a:r>
            <a:r>
              <a:rPr lang="en-US" alt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lang="ru-RU" alt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врачи скорой помощи,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врачи- </a:t>
            </a:r>
            <a:r>
              <a:rPr lang="ru-RU" alt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токсикологи</a:t>
            </a:r>
            <a:r>
              <a:rPr lang="en-US" alt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ru-RU" alt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92500"/>
            <a:ext cx="1150620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90488" indent="-90488" algn="ctr">
              <a:lnSpc>
                <a:spcPct val="70000"/>
              </a:lnSpc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90488" indent="-90488" algn="ctr">
              <a:lnSpc>
                <a:spcPct val="70000"/>
              </a:lnSpc>
            </a:pP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К врачам клинических специальностей относятся  </a:t>
            </a:r>
          </a:p>
          <a:p>
            <a:pPr marL="90488" indent="-90488" algn="ctr">
              <a:lnSpc>
                <a:spcPct val="70000"/>
              </a:lnSpc>
            </a:pP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(строка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12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5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): 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97484"/>
            <a:ext cx="8382000" cy="3624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1506200" cy="762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ица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организации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5105400"/>
            <a:ext cx="10744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Строку 9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сопоставлять с наличием здравпунктов (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</a:t>
            </a:r>
            <a:r>
              <a:rPr lang="en-US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  <a:r>
              <a:rPr lang="ru-RU" sz="13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1" y="6096000"/>
            <a:ext cx="10744198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делегировании полномочий некоторых врачебных функций на фельдшера (ФАП</a:t>
            </a:r>
            <a:r>
              <a:rPr lang="en-US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ФП) должности показываются по строке  214 (фельдшеры)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5562600"/>
            <a:ext cx="10744199" cy="4572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строке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графа 15 «Имеют сертификат»  и </a:t>
            </a:r>
            <a:r>
              <a:rPr lang="ru-RU" sz="1300" b="1" dirty="0">
                <a:solidFill>
                  <a:srgbClr val="C90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графа 16 «Имеют свидетельство об аккредитации</a:t>
            </a:r>
            <a:r>
              <a:rPr lang="ru-RU" sz="1300" b="1" dirty="0" smtClean="0">
                <a:solidFill>
                  <a:srgbClr val="C90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 также сведения о присвоении категории (графы 12, 13, 14) - </a:t>
            </a:r>
            <a:r>
              <a:rPr lang="ru-RU" sz="1500" b="1" dirty="0">
                <a:solidFill>
                  <a:srgbClr val="C90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заполняется</a:t>
            </a:r>
            <a:r>
              <a:rPr lang="en-US" sz="1300" b="1" dirty="0">
                <a:solidFill>
                  <a:srgbClr val="C90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500" b="1" dirty="0">
              <a:solidFill>
                <a:srgbClr val="C907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05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555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609734"/>
              </p:ext>
            </p:extLst>
          </p:nvPr>
        </p:nvGraphicFramePr>
        <p:xfrm>
          <a:off x="533400" y="152400"/>
          <a:ext cx="10896600" cy="4238609"/>
        </p:xfrm>
        <a:graphic>
          <a:graphicData uri="http://schemas.openxmlformats.org/drawingml/2006/table">
            <a:tbl>
              <a:tblPr/>
              <a:tblGrid>
                <a:gridCol w="1837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9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1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0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0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081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838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104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96172"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 (специальности)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подразделениях, оказывающих медицинскую помощь: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физических лиц основных работников на занятых должностях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подразделениях, оказывающих медицинскую помощь: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амбулаторных условиях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стационарных условиях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амбулаторных условиях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стационарных условиях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0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17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общего числа врачей (стр.1):                                                   врачи клинических  специальностей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17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работают на основной работе в организациях подчинения: федерального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94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Российской Федерации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697" name="Rectangle 628"/>
          <p:cNvSpPr>
            <a:spLocks noChangeArrowheads="1"/>
          </p:cNvSpPr>
          <p:nvPr/>
        </p:nvSpPr>
        <p:spPr bwMode="auto">
          <a:xfrm>
            <a:off x="3849986" y="3164779"/>
            <a:ext cx="7315199" cy="8731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342900" indent="-3429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EAE8CF"/>
              </a:buClr>
              <a:buSzPct val="75000"/>
              <a:defRPr/>
            </a:pPr>
            <a:r>
              <a:rPr lang="ru-RU" altLang="ru-RU" sz="1600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строк </a:t>
            </a:r>
            <a:r>
              <a:rPr lang="ru-RU" altLang="ru-RU" sz="1600" i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altLang="ru-RU" sz="1600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1600" i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600" i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altLang="ru-RU" sz="1600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1600" i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строке 1. По подчиненности (федеральные учреждения, подчинение субъекта РФ) медицинские организации распределяются по состоянию на конец отчетного года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EAE8CF"/>
              </a:buClr>
              <a:buSzPct val="75000"/>
              <a:defRPr/>
            </a:pPr>
            <a:endParaRPr lang="ru-RU" altLang="ru-RU" sz="1600" i="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98" name="Rectangle 629"/>
          <p:cNvSpPr>
            <a:spLocks noChangeArrowheads="1"/>
          </p:cNvSpPr>
          <p:nvPr/>
        </p:nvSpPr>
        <p:spPr bwMode="auto">
          <a:xfrm>
            <a:off x="3886200" y="2186592"/>
            <a:ext cx="7315200" cy="660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>
            <a:lvl1pPr marL="342900" indent="-3429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EAE8CF"/>
              </a:buClr>
              <a:buSzPct val="75000"/>
              <a:defRPr/>
            </a:pPr>
            <a:r>
              <a:rPr lang="ru-RU" altLang="ru-RU" sz="1600" i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Сведения </a:t>
            </a:r>
            <a:r>
              <a:rPr lang="ru-RU" altLang="ru-RU" sz="16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в строке </a:t>
            </a:r>
            <a:r>
              <a:rPr lang="ru-RU" altLang="ru-RU" sz="1600" i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12</a:t>
            </a:r>
            <a:r>
              <a:rPr lang="ru-RU" altLang="ru-RU" sz="16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  <a:r>
              <a:rPr lang="en-US" altLang="ru-RU" sz="1600" i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не могут превышать значения, указанные в строке 1 (всего). Заполняется вся строка по графам 3-17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95800"/>
            <a:ext cx="2476899" cy="2253978"/>
          </a:xfrm>
          <a:prstGeom prst="rect">
            <a:avLst/>
          </a:prstGeom>
        </p:spPr>
      </p:pic>
      <p:sp>
        <p:nvSpPr>
          <p:cNvPr id="7" name="Rectangle 694"/>
          <p:cNvSpPr>
            <a:spLocks noChangeArrowheads="1"/>
          </p:cNvSpPr>
          <p:nvPr/>
        </p:nvSpPr>
        <p:spPr bwMode="auto">
          <a:xfrm>
            <a:off x="2971800" y="4481232"/>
            <a:ext cx="1942701" cy="13635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EAE8CF"/>
              </a:buClr>
              <a:buSzPct val="75000"/>
              <a:defRPr/>
            </a:pPr>
            <a:endParaRPr lang="ru-RU" altLang="ru-RU" sz="18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EAE8CF"/>
              </a:buClr>
              <a:buSzPct val="75000"/>
              <a:defRPr/>
            </a:pPr>
            <a:r>
              <a:rPr lang="ru-RU" altLang="ru-RU" sz="1800" i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Сумма строк 153 </a:t>
            </a:r>
            <a:r>
              <a:rPr lang="ru-RU" altLang="ru-RU" sz="18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и </a:t>
            </a:r>
            <a:r>
              <a:rPr lang="ru-RU" altLang="ru-RU" sz="1800" i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154 </a:t>
            </a:r>
            <a:r>
              <a:rPr lang="ru-RU" altLang="ru-RU" sz="18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равна строке </a:t>
            </a:r>
            <a:r>
              <a:rPr lang="ru-RU" altLang="ru-RU" sz="1800" i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151</a:t>
            </a:r>
            <a:endParaRPr lang="ru-RU" altLang="ru-RU" sz="18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31618"/>
            <a:ext cx="3000794" cy="2173981"/>
          </a:xfrm>
          <a:prstGeom prst="rect">
            <a:avLst/>
          </a:prstGeom>
        </p:spPr>
      </p:pic>
      <p:sp>
        <p:nvSpPr>
          <p:cNvPr id="9" name="Rectangle 1245"/>
          <p:cNvSpPr>
            <a:spLocks noChangeArrowheads="1"/>
          </p:cNvSpPr>
          <p:nvPr/>
        </p:nvSpPr>
        <p:spPr bwMode="auto">
          <a:xfrm>
            <a:off x="8458200" y="4953000"/>
            <a:ext cx="2830391" cy="7261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>
            <a:lvl1pPr marL="342900" indent="-3429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i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Строка 217 =(218+219)</a:t>
            </a:r>
            <a:endParaRPr lang="ru-RU" altLang="ru-RU" sz="18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1" name="Rectangle 2"/>
          <p:cNvSpPr>
            <a:spLocks noChangeArrowheads="1"/>
          </p:cNvSpPr>
          <p:nvPr/>
        </p:nvSpPr>
        <p:spPr bwMode="auto">
          <a:xfrm>
            <a:off x="304800" y="228600"/>
            <a:ext cx="11613776" cy="7478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838200" indent="-8382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8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18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18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8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Таблица 1100. Должности и физические лица медицинской организации</a:t>
            </a:r>
          </a:p>
          <a:p>
            <a:pPr algn="ctr" eaLnBrk="1" hangingPunct="1">
              <a:defRPr/>
            </a:pPr>
            <a:endParaRPr lang="ru-RU" altLang="ru-RU" sz="18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18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0" y="1676400"/>
            <a:ext cx="5520353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5797906" y="1878959"/>
            <a:ext cx="407072" cy="117224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701044" y="1878959"/>
            <a:ext cx="823467" cy="163944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78" y="1078859"/>
            <a:ext cx="2105819" cy="8001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989" y="2209800"/>
            <a:ext cx="5277587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38800" y="33805"/>
            <a:ext cx="4800600" cy="1255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779F92"/>
              </a:buClr>
              <a:buSzPct val="75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должностей медицинских работников и фармацевтических работников </a:t>
            </a:r>
          </a:p>
          <a:p>
            <a:pPr marL="342900" indent="-342900" algn="ctr">
              <a:spcBef>
                <a:spcPct val="20000"/>
              </a:spcBef>
              <a:buClr>
                <a:srgbClr val="779F92"/>
              </a:buClr>
              <a:buSzPct val="75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МЗ РФ от 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205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" y="19639"/>
            <a:ext cx="4800600" cy="6750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36025"/>
            <a:ext cx="3763143" cy="5186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44" y="1587975"/>
            <a:ext cx="3595274" cy="50821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784" y="1632221"/>
            <a:ext cx="360186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90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887659"/>
              </p:ext>
            </p:extLst>
          </p:nvPr>
        </p:nvGraphicFramePr>
        <p:xfrm>
          <a:off x="1219200" y="951796"/>
          <a:ext cx="9829800" cy="5370280"/>
        </p:xfrm>
        <a:graphic>
          <a:graphicData uri="http://schemas.openxmlformats.org/drawingml/2006/table">
            <a:tbl>
              <a:tblPr/>
              <a:tblGrid>
                <a:gridCol w="1871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4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5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7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0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302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518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73743"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 (специальности)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подразделениях, оказывающих медицинскую помощь: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физичес-ких лиц основных работ-ников на занятых должно-стях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подразделениях, оказывающих медицинскую помощь: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амбулаторных условиях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стационарных условиях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-торных условиях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стацио-нарных условиях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753121"/>
                  </a:ext>
                </a:extLst>
              </a:tr>
              <a:tr h="380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4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1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Специалистов с высшим немедицинским образованием, занимающих должности врачей, всего</a:t>
                      </a:r>
                      <a:endParaRPr kumimoji="0" lang="ru-RU" altLang="ru-RU" sz="1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8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 врачей лабораторий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64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лечебной физкультуре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813">
                <a:tc>
                  <a:txBody>
                    <a:bodyPr/>
                    <a:lstStyle/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татистиков</a:t>
                      </a:r>
                    </a:p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798614"/>
                  </a:ext>
                </a:extLst>
              </a:tr>
              <a:tr h="1011189">
                <a:tc>
                  <a:txBody>
                    <a:bodyPr/>
                    <a:lstStyle/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медицинского образования, занимающих должности среднего медицинского персонала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330390"/>
                  </a:ext>
                </a:extLst>
              </a:tr>
              <a:tr h="39633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159250" y="5072632"/>
            <a:ext cx="5867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Занимаемые должности по строкам </a:t>
            </a:r>
            <a:r>
              <a:rPr lang="ru-RU" sz="1500" b="1" dirty="0" smtClean="0">
                <a:solidFill>
                  <a:srgbClr val="C90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232 - 243 </a:t>
            </a:r>
            <a:r>
              <a:rPr lang="ru-RU" sz="1500" b="1" dirty="0">
                <a:solidFill>
                  <a:srgbClr val="C90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показывать в строках с 1 по </a:t>
            </a:r>
            <a:r>
              <a:rPr lang="ru-RU" sz="1500" b="1" dirty="0" smtClean="0">
                <a:solidFill>
                  <a:srgbClr val="C90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endParaRPr lang="en-US" sz="1500" b="1" dirty="0">
              <a:solidFill>
                <a:srgbClr val="C907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1000" y="37396"/>
            <a:ext cx="11430000" cy="7246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1" hangingPunct="1">
              <a:defRPr/>
            </a:pPr>
            <a:r>
              <a:rPr lang="ru-RU" alt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Обращаю внимание! </a:t>
            </a:r>
          </a:p>
          <a:p>
            <a:pPr lvl="0" algn="ctr" eaLnBrk="1" hangingPunct="1">
              <a:defRPr/>
            </a:pPr>
            <a:r>
              <a:rPr lang="ru-RU" alt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«Кроме того» заполняетс</a:t>
            </a:r>
            <a:r>
              <a:rPr lang="ru-RU" alt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 графы 3 по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17.0, 17.</a:t>
            </a:r>
            <a:r>
              <a:rPr lang="en-US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Графа 16 </a:t>
            </a:r>
            <a:r>
              <a:rPr lang="ru-RU" alt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«Имеют свидетельство об  аккредитации (из гр.9)» 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заполняется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92724" y="2819400"/>
            <a:ext cx="5708275" cy="9339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врачей лаборантов» указывается  специалисты с высшим профессиональным (немедицинским) образованием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принятых на работу до  01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.10.1999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664324" y="3173684"/>
            <a:ext cx="838200" cy="4632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2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588383"/>
              </p:ext>
            </p:extLst>
          </p:nvPr>
        </p:nvGraphicFramePr>
        <p:xfrm>
          <a:off x="990600" y="990599"/>
          <a:ext cx="10591802" cy="5630267"/>
        </p:xfrm>
        <a:graphic>
          <a:graphicData uri="http://schemas.openxmlformats.org/drawingml/2006/table">
            <a:tbl>
              <a:tblPr/>
              <a:tblGrid>
                <a:gridCol w="201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5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3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6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11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78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410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8274"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 (специальности)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подразделениях, оказывающих медицинскую помощь: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физичес-ких лиц основных работ-ников на занятых должно-стях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подразделениях, оказывающих медицинскую помощь: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амбулаторных условиях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стационарных условиях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амбулаторных условиях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стацио-нарных условиях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753121"/>
                  </a:ext>
                </a:extLst>
              </a:tr>
              <a:tr h="516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82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29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медицинского образования занимающих должности среднего медицинского персонала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52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из них: медицинских регистраторов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82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медицинских дезинфекторов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522">
                <a:tc>
                  <a:txBody>
                    <a:bodyPr/>
                    <a:lstStyle/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инструкторов по лечебной физкультуре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798614"/>
                  </a:ext>
                </a:extLst>
              </a:tr>
              <a:tr h="273824">
                <a:tc>
                  <a:txBody>
                    <a:bodyPr/>
                    <a:lstStyle/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инструкторов по трудотерапии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330390"/>
                  </a:ext>
                </a:extLst>
              </a:tr>
              <a:tr h="414525">
                <a:tc>
                  <a:txBody>
                    <a:bodyPr/>
                    <a:lstStyle/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специалисты в области слухопротезирования (сурдоакустик) (техник)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335753"/>
                  </a:ext>
                </a:extLst>
              </a:tr>
              <a:tr h="273824">
                <a:tc>
                  <a:txBody>
                    <a:bodyPr/>
                    <a:lstStyle/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(медстатистиков)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811011"/>
                  </a:ext>
                </a:extLst>
              </a:tr>
              <a:tr h="273824">
                <a:tc>
                  <a:txBody>
                    <a:bodyPr/>
                    <a:lstStyle/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прочие (медицинские сестры)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242_1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512820"/>
                  </a:ext>
                </a:extLst>
              </a:tr>
              <a:tr h="69976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с высшим неоконченным медицинским образованием (студенты)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строки 236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 flipV="1">
            <a:off x="2362200" y="3009900"/>
            <a:ext cx="1380565" cy="2781300"/>
          </a:xfrm>
          <a:prstGeom prst="straightConnector1">
            <a:avLst/>
          </a:prstGeom>
          <a:ln w="28575">
            <a:solidFill>
              <a:srgbClr val="C907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4343400" y="2286000"/>
            <a:ext cx="59436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Показывать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физические лица без медицинского образования и занимающие должности медицинских регистраторов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дезинфекторов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инструкторов по лечебной физкультуре и другие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4800" y="5562600"/>
            <a:ext cx="5867400" cy="100012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C90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243  указывается из строки </a:t>
            </a:r>
            <a:r>
              <a:rPr lang="ru-RU" sz="1500" b="1" dirty="0" smtClean="0">
                <a:solidFill>
                  <a:srgbClr val="C90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</a:t>
            </a:r>
            <a:r>
              <a:rPr lang="en-US" sz="1500" b="1" dirty="0" smtClean="0">
                <a:solidFill>
                  <a:srgbClr val="C90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b="1" dirty="0">
              <a:solidFill>
                <a:srgbClr val="C907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специалист с неоконченным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высшим образованием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 должность медицинского регистратора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 он показывается в строке </a:t>
            </a:r>
            <a:r>
              <a:rPr lang="ru-RU" sz="1500" b="1" dirty="0">
                <a:solidFill>
                  <a:srgbClr val="C90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  и  243</a:t>
            </a:r>
            <a:r>
              <a:rPr lang="en-US" sz="1500" b="1" dirty="0">
                <a:solidFill>
                  <a:srgbClr val="C90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b="1" dirty="0">
              <a:solidFill>
                <a:srgbClr val="C907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" y="160933"/>
            <a:ext cx="11430000" cy="7246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1" hangingPunct="1"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Обращаю внимание! </a:t>
            </a:r>
          </a:p>
          <a:p>
            <a:pPr marL="342900" indent="-342900" algn="ctr" eaLnBrk="1" hangingPunct="1"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236 заполняется с графы 3 по 15, 17.</a:t>
            </a:r>
            <a:r>
              <a:rPr lang="en-US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Графа 16 </a:t>
            </a: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«Имеют свидетельство об  аккредитации (из гр.9)»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заполняется</a:t>
            </a:r>
          </a:p>
        </p:txBody>
      </p:sp>
    </p:spTree>
    <p:extLst>
      <p:ext uri="{BB962C8B-B14F-4D97-AF65-F5344CB8AC3E}">
        <p14:creationId xmlns:p14="http://schemas.microsoft.com/office/powerpoint/2010/main" val="19194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0792" y="151672"/>
            <a:ext cx="115062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838200" indent="-8382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8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18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18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800" i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Важно! Таблица 1100 .Провизоры.</a:t>
            </a:r>
            <a:endParaRPr lang="ru-RU" altLang="ru-RU" sz="18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18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18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3867690" cy="3839111"/>
          </a:xfrm>
          <a:prstGeom prst="rect">
            <a:avLst/>
          </a:prstGeom>
        </p:spPr>
      </p:pic>
      <p:sp>
        <p:nvSpPr>
          <p:cNvPr id="9" name="Левая фигурная скобка 8"/>
          <p:cNvSpPr/>
          <p:nvPr/>
        </p:nvSpPr>
        <p:spPr>
          <a:xfrm flipH="1" flipV="1">
            <a:off x="4495800" y="2057400"/>
            <a:ext cx="381000" cy="24384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фигурная скобка 10"/>
          <p:cNvSpPr/>
          <p:nvPr/>
        </p:nvSpPr>
        <p:spPr>
          <a:xfrm flipH="1" flipV="1">
            <a:off x="4495800" y="4572000"/>
            <a:ext cx="431399" cy="892521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07583" y="4833594"/>
            <a:ext cx="6681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Строка 143</a:t>
            </a:r>
            <a:r>
              <a:rPr lang="en-US" altLang="ru-RU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&gt;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сумме строк за счет руководителей, либо = сумме</a:t>
            </a:r>
            <a:endParaRPr lang="ru-RU" altLang="ru-RU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79100" y="3091934"/>
            <a:ext cx="2229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</a:rPr>
              <a:t>Сумма = строке 143</a:t>
            </a:r>
          </a:p>
        </p:txBody>
      </p:sp>
    </p:spTree>
    <p:extLst>
      <p:ext uri="{BB962C8B-B14F-4D97-AF65-F5344CB8AC3E}">
        <p14:creationId xmlns:p14="http://schemas.microsoft.com/office/powerpoint/2010/main" val="2343519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34" y="906121"/>
            <a:ext cx="11517332" cy="565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6566" y="152400"/>
            <a:ext cx="113538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90488" indent="-90488" algn="ctr">
              <a:lnSpc>
                <a:spcPct val="70000"/>
              </a:lnSpc>
            </a:pP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Без медицинского образования занимающих должности среднего медицинского персонала  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204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181850"/>
            <a:ext cx="114300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838200" indent="-8382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8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18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18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8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Таблица </a:t>
            </a:r>
            <a:r>
              <a:rPr lang="ru-RU" altLang="ru-RU" sz="1800" i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1100 . Прочий персонал.</a:t>
            </a:r>
            <a:endParaRPr lang="ru-RU" altLang="ru-RU" sz="18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18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18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11755491" cy="3872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4186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11506200" cy="8382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пояснительные записки к таблице 11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76400"/>
            <a:ext cx="10972800" cy="4038600"/>
          </a:xfr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указании данных в строке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графам 5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(судебно-медицинские эксперты в подразделениях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оказывающих медицинскую помощь в амбулаторных условиях)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(относится к прочим графы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.0)</a:t>
            </a:r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Объяснить  разницу с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годом и почему есть данные в амбулатории</a:t>
            </a:r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Расшифровка строки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«Прочий средний медицинский персонал»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Расшифровка разницы строки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 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«лица с высшим немедицинским образованием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занимающих должности врачей » минус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233+234+235)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Объяснить разницу с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годом</a:t>
            </a:r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Расшифровка строки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 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«лица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медицинского образования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занимающих должности среднего персонала-прочие»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указать количество студентов , на каком курсе находятся , какую специализацию получают, в каком отделении работают и имеют  ли эти студенты  допуски к работе;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Объяснить разницу с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годом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«Пояснительную записку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графе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(Находятся в декретном и долгосрочном отпуске, в том числе мобилизованные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(из гр. 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чел.)» - указать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 декретном отпуске  женщин и сколько в декретном отпуске  мужчин, сколько специалистов мобилизовано (находятся в длительной командировке)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809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685800" y="133432"/>
            <a:ext cx="10896600" cy="66666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0070C0"/>
                </a:solidFill>
              </a:rPr>
              <a:t>Как добавить  </a:t>
            </a:r>
            <a:r>
              <a:rPr lang="ru-RU" sz="3200" dirty="0">
                <a:solidFill>
                  <a:srgbClr val="0070C0"/>
                </a:solidFill>
              </a:rPr>
              <a:t>в</a:t>
            </a:r>
            <a:r>
              <a:rPr lang="ru-RU" sz="3200" dirty="0" smtClean="0">
                <a:solidFill>
                  <a:srgbClr val="0070C0"/>
                </a:solidFill>
              </a:rPr>
              <a:t>ложения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65" y="1371600"/>
            <a:ext cx="7848600" cy="4724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04" y="4267200"/>
            <a:ext cx="2410161" cy="59063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752600" y="4267200"/>
            <a:ext cx="1447800" cy="533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280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807C-321C-48D6-8BAA-6234146F2DBF}" type="slidenum">
              <a:rPr lang="en-US" altLang="ru-RU" smtClean="0"/>
              <a:pPr/>
              <a:t>47</a:t>
            </a:fld>
            <a:endParaRPr lang="en-US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52400"/>
            <a:ext cx="113538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 «Отклонения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итогам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70563"/>
            <a:ext cx="10240804" cy="594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54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152400"/>
            <a:ext cx="115062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Добавлена новая таблица к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Пояснительной записке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Отклонения к итогам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38" y="1295400"/>
            <a:ext cx="9935962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483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5800" y="1981200"/>
            <a:ext cx="10972800" cy="3886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Заполняют  МО, </a:t>
            </a:r>
            <a:r>
              <a:rPr lang="ru-RU" dirty="0"/>
              <a:t>расположенные в городах (ЦРБ, БСМЭ, РОПАБ, Дезстанция) имеющие сотрудников, работающих постоянно в сельской </a:t>
            </a:r>
            <a:r>
              <a:rPr lang="ru-RU" dirty="0" smtClean="0"/>
              <a:t>местности.</a:t>
            </a:r>
          </a:p>
          <a:p>
            <a:pPr marL="0" indent="0">
              <a:buNone/>
            </a:pPr>
            <a:r>
              <a:rPr lang="ru-RU" dirty="0" smtClean="0"/>
              <a:t>Ввод данных аналогично таблице 1100</a:t>
            </a:r>
            <a:endParaRPr lang="ru-RU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115824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342900" indent="-3429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i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Таблица </a:t>
            </a:r>
            <a:r>
              <a:rPr lang="ru-RU" altLang="ru-RU" sz="3200" i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1100_село</a:t>
            </a:r>
            <a:endParaRPr lang="ru-RU" altLang="ru-RU" sz="3200" b="0" i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2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533401"/>
            <a:ext cx="4505367" cy="2590799"/>
          </a:xfrm>
        </p:spPr>
        <p:txBody>
          <a:bodyPr/>
          <a:lstStyle/>
          <a:p>
            <a:r>
              <a:rPr lang="ru-RU" dirty="0" smtClean="0"/>
              <a:t>                                                   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7169" y="838199"/>
            <a:ext cx="3429000" cy="4572000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858" y="3870150"/>
            <a:ext cx="4459926" cy="274319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266699"/>
            <a:ext cx="4505367" cy="5715000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45340" y="621038"/>
            <a:ext cx="4455460" cy="12777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Штатное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расписание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– основной документ медицинской организации, на основании которого формируется соответствующий раздел формы №30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4400" y="2504727"/>
            <a:ext cx="6096000" cy="981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здравоохранения  РФ  от 2 мая 2023 г. №205н « Об утверждении  Номенклатуры  должностей медицинских работников и фармацевтических работников»</a:t>
            </a:r>
          </a:p>
        </p:txBody>
      </p:sp>
    </p:spTree>
    <p:extLst>
      <p:ext uri="{BB962C8B-B14F-4D97-AF65-F5344CB8AC3E}">
        <p14:creationId xmlns:p14="http://schemas.microsoft.com/office/powerpoint/2010/main" val="3944446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8" name="Text Box 2"/>
          <p:cNvSpPr txBox="1">
            <a:spLocks noChangeArrowheads="1"/>
          </p:cNvSpPr>
          <p:nvPr/>
        </p:nvSpPr>
        <p:spPr bwMode="auto">
          <a:xfrm>
            <a:off x="567350" y="228600"/>
            <a:ext cx="499525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342900" indent="-3429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0" i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Таблица </a:t>
            </a:r>
            <a:r>
              <a:rPr lang="ru-RU" altLang="ru-RU" sz="2000" b="0" i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1101 (кабинет профилактики)</a:t>
            </a:r>
            <a:endParaRPr lang="ru-RU" altLang="ru-RU" sz="2000" b="0" i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5089" name="Rectangle 194"/>
          <p:cNvSpPr>
            <a:spLocks noChangeArrowheads="1"/>
          </p:cNvSpPr>
          <p:nvPr/>
        </p:nvSpPr>
        <p:spPr bwMode="auto">
          <a:xfrm>
            <a:off x="1219201" y="4052888"/>
            <a:ext cx="9753600" cy="207645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342900" indent="-3429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EAE8CF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ru-RU" altLang="ru-RU" sz="16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сведения в данной таблице не должны превышать данные в таблице 1100 </a:t>
            </a:r>
          </a:p>
          <a:p>
            <a:pPr eaLnBrk="1" hangingPunct="1">
              <a:spcBef>
                <a:spcPct val="20000"/>
              </a:spcBef>
              <a:buClr>
                <a:srgbClr val="EAE8CF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ru-RU" altLang="ru-RU" sz="16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наличие штатных, занятых должностей и физических лиц в </a:t>
            </a:r>
            <a:r>
              <a:rPr lang="ru-RU" altLang="ru-RU" sz="1600" i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кабинетах </a:t>
            </a:r>
            <a:r>
              <a:rPr lang="ru-RU" altLang="ru-RU" sz="16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медицинской профилактики указывается в том случае, когда организован кабинет, то есть: имеются выделенные для него помещения, аппаратура и оборудование, осуществляется учет в установленном порядке, утверждено положение о кабинете (отделении)</a:t>
            </a:r>
          </a:p>
          <a:p>
            <a:pPr eaLnBrk="1" hangingPunct="1">
              <a:spcBef>
                <a:spcPct val="20000"/>
              </a:spcBef>
              <a:buClr>
                <a:srgbClr val="EAE8CF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ru-RU" altLang="ru-RU" sz="16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953723"/>
              </p:ext>
            </p:extLst>
          </p:nvPr>
        </p:nvGraphicFramePr>
        <p:xfrm>
          <a:off x="6248399" y="1657524"/>
          <a:ext cx="5562600" cy="2033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3279">
                  <a:extLst>
                    <a:ext uri="{9D8B030D-6E8A-4147-A177-3AD203B41FA5}">
                      <a16:colId xmlns:a16="http://schemas.microsoft.com/office/drawing/2014/main" val="2651151573"/>
                    </a:ext>
                  </a:extLst>
                </a:gridCol>
                <a:gridCol w="358877">
                  <a:extLst>
                    <a:ext uri="{9D8B030D-6E8A-4147-A177-3AD203B41FA5}">
                      <a16:colId xmlns:a16="http://schemas.microsoft.com/office/drawing/2014/main" val="3851027247"/>
                    </a:ext>
                  </a:extLst>
                </a:gridCol>
                <a:gridCol w="986913">
                  <a:extLst>
                    <a:ext uri="{9D8B030D-6E8A-4147-A177-3AD203B41FA5}">
                      <a16:colId xmlns:a16="http://schemas.microsoft.com/office/drawing/2014/main" val="1140274568"/>
                    </a:ext>
                  </a:extLst>
                </a:gridCol>
                <a:gridCol w="986913">
                  <a:extLst>
                    <a:ext uri="{9D8B030D-6E8A-4147-A177-3AD203B41FA5}">
                      <a16:colId xmlns:a16="http://schemas.microsoft.com/office/drawing/2014/main" val="2572525657"/>
                    </a:ext>
                  </a:extLst>
                </a:gridCol>
                <a:gridCol w="1596618">
                  <a:extLst>
                    <a:ext uri="{9D8B030D-6E8A-4147-A177-3AD203B41FA5}">
                      <a16:colId xmlns:a16="http://schemas.microsoft.com/office/drawing/2014/main" val="1380133116"/>
                    </a:ext>
                  </a:extLst>
                </a:gridCol>
              </a:tblGrid>
              <a:tr h="345521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Должности и физические лица прививочных кабинетов  (из таблицы 1100)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строки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Число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Физических лиц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451761"/>
                  </a:ext>
                </a:extLst>
              </a:tr>
              <a:tr h="3097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штатных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занятых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487299"/>
                  </a:ext>
                </a:extLst>
              </a:tr>
              <a:tr h="2424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489597"/>
                  </a:ext>
                </a:extLst>
              </a:tr>
              <a:tr h="56775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 smtClean="0">
                          <a:effectLst/>
                        </a:rPr>
                        <a:t>Врачей (</a:t>
                      </a:r>
                      <a:r>
                        <a:rPr lang="ru-RU" sz="800" b="1" u="none" strike="noStrike" dirty="0">
                          <a:effectLst/>
                        </a:rPr>
                        <a:t>из строки 1)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Заведующий отделением (кабинетом) – врач по медицинской профилактике, терапевт, педиатр, ВОП, инфекционист </a:t>
                      </a:r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332938"/>
                  </a:ext>
                </a:extLst>
              </a:tr>
              <a:tr h="56775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среднего медицинского персонала (из стр.151)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медицинская сестра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317275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966314"/>
              </p:ext>
            </p:extLst>
          </p:nvPr>
        </p:nvGraphicFramePr>
        <p:xfrm>
          <a:off x="533400" y="1657523"/>
          <a:ext cx="5029200" cy="2033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458">
                  <a:extLst>
                    <a:ext uri="{9D8B030D-6E8A-4147-A177-3AD203B41FA5}">
                      <a16:colId xmlns:a16="http://schemas.microsoft.com/office/drawing/2014/main" val="2788085884"/>
                    </a:ext>
                  </a:extLst>
                </a:gridCol>
                <a:gridCol w="281709">
                  <a:extLst>
                    <a:ext uri="{9D8B030D-6E8A-4147-A177-3AD203B41FA5}">
                      <a16:colId xmlns:a16="http://schemas.microsoft.com/office/drawing/2014/main" val="2369074837"/>
                    </a:ext>
                  </a:extLst>
                </a:gridCol>
                <a:gridCol w="617622">
                  <a:extLst>
                    <a:ext uri="{9D8B030D-6E8A-4147-A177-3AD203B41FA5}">
                      <a16:colId xmlns:a16="http://schemas.microsoft.com/office/drawing/2014/main" val="54844344"/>
                    </a:ext>
                  </a:extLst>
                </a:gridCol>
                <a:gridCol w="617622">
                  <a:extLst>
                    <a:ext uri="{9D8B030D-6E8A-4147-A177-3AD203B41FA5}">
                      <a16:colId xmlns:a16="http://schemas.microsoft.com/office/drawing/2014/main" val="657003804"/>
                    </a:ext>
                  </a:extLst>
                </a:gridCol>
                <a:gridCol w="2205789">
                  <a:extLst>
                    <a:ext uri="{9D8B030D-6E8A-4147-A177-3AD203B41FA5}">
                      <a16:colId xmlns:a16="http://schemas.microsoft.com/office/drawing/2014/main" val="2778659619"/>
                    </a:ext>
                  </a:extLst>
                </a:gridCol>
              </a:tblGrid>
              <a:tr h="2263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Должности и физические лица отделений (кабинетов) профилактики (из таблицы 1100)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строки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Число должностей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Физических лиц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23539"/>
                  </a:ext>
                </a:extLst>
              </a:tr>
              <a:tr h="226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штатных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занятых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695041"/>
                  </a:ext>
                </a:extLst>
              </a:tr>
              <a:tr h="2977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859123"/>
                  </a:ext>
                </a:extLst>
              </a:tr>
              <a:tr h="64192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 smtClean="0">
                          <a:effectLst/>
                        </a:rPr>
                        <a:t>Врачей   ( из </a:t>
                      </a:r>
                      <a:r>
                        <a:rPr lang="ru-RU" sz="800" b="1" u="none" strike="noStrike" dirty="0">
                          <a:effectLst/>
                        </a:rPr>
                        <a:t>строки 1)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Заведующий отделением (кабинетом) – врач по медицинской профилактике, врач-психотерапевт, врач-по медицинской профилактике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7991937"/>
                  </a:ext>
                </a:extLst>
              </a:tr>
              <a:tr h="22637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среднего медицинского персонала </a:t>
                      </a:r>
                      <a:r>
                        <a:rPr lang="ru-RU" sz="800" b="1" u="none" strike="noStrike" dirty="0" smtClean="0">
                          <a:effectLst/>
                        </a:rPr>
                        <a:t> (из </a:t>
                      </a:r>
                      <a:r>
                        <a:rPr lang="ru-RU" sz="800" b="1" u="none" strike="noStrike" dirty="0">
                          <a:effectLst/>
                        </a:rPr>
                        <a:t>стр.151)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Старшая медсестра, фельдшер (медицинская сестра, акушер) 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5917539"/>
                  </a:ext>
                </a:extLst>
              </a:tr>
            </a:tbl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248399" y="228601"/>
            <a:ext cx="5562599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342900" indent="-3429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0" i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Таблица </a:t>
            </a:r>
            <a:r>
              <a:rPr lang="ru-RU" altLang="ru-RU" sz="2000" b="0" i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1101_1 (прививочный кабинет)</a:t>
            </a:r>
            <a:endParaRPr lang="ru-RU" altLang="ru-RU" sz="2000" b="0" i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806576" y="152400"/>
            <a:ext cx="870902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342900" indent="-3429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Таблица </a:t>
            </a:r>
            <a:r>
              <a:rPr lang="ru-RU" altLang="ru-RU" sz="2000" i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1102</a:t>
            </a:r>
          </a:p>
          <a:p>
            <a:pPr algn="ctr" eaLnBrk="1" hangingPunct="1">
              <a:defRPr/>
            </a:pPr>
            <a:endParaRPr lang="ru-RU" altLang="ru-RU" sz="2000" b="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25"/>
          <p:cNvSpPr>
            <a:spLocks noChangeArrowheads="1"/>
          </p:cNvSpPr>
          <p:nvPr/>
        </p:nvSpPr>
        <p:spPr bwMode="auto">
          <a:xfrm>
            <a:off x="1600200" y="4891974"/>
            <a:ext cx="87995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EAE8CF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ru-RU" altLang="ru-RU" sz="2000" i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сведения </a:t>
            </a:r>
            <a:r>
              <a:rPr lang="ru-RU" altLang="ru-RU" sz="20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в </a:t>
            </a:r>
            <a:r>
              <a:rPr lang="ru-RU" altLang="ru-RU" sz="2000" i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строкам 1-8  </a:t>
            </a:r>
            <a:r>
              <a:rPr lang="ru-RU" altLang="ru-RU" sz="20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по всем графам </a:t>
            </a:r>
            <a:r>
              <a:rPr lang="ru-RU" altLang="ru-RU" sz="2000" i="0" dirty="0">
                <a:solidFill>
                  <a:srgbClr val="B73C26"/>
                </a:solidFill>
                <a:latin typeface="Times New Roman" panose="02020603050405020304" pitchFamily="18" charset="0"/>
              </a:rPr>
              <a:t>не должны превышать</a:t>
            </a:r>
            <a:r>
              <a:rPr lang="ru-RU" altLang="ru-RU" sz="20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 данные </a:t>
            </a:r>
            <a:r>
              <a:rPr lang="ru-RU" altLang="ru-RU" sz="2000" i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таблицы </a:t>
            </a:r>
            <a:r>
              <a:rPr lang="ru-RU" altLang="ru-RU" sz="20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1100 </a:t>
            </a:r>
            <a:r>
              <a:rPr lang="ru-RU" altLang="ru-RU" sz="2000" i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по соответствующим строкам  специальностей  по </a:t>
            </a:r>
            <a:r>
              <a:rPr lang="ru-RU" altLang="ru-RU" sz="20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графам 5, 6 и 10 (в поликлинике</a:t>
            </a:r>
            <a:r>
              <a:rPr lang="ru-RU" altLang="ru-RU" sz="2000" i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rgbClr val="EAE8CF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ru-RU" altLang="ru-RU" sz="20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Аналогично- 1102_село (</a:t>
            </a:r>
            <a:r>
              <a:rPr lang="ru-RU" sz="2000" i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Заполняют ЦРБ , </a:t>
            </a:r>
            <a:r>
              <a:rPr lang="ru-RU" sz="20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расположенные в </a:t>
            </a:r>
            <a:r>
              <a:rPr lang="ru-RU" sz="2000" i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городах, имеющие </a:t>
            </a:r>
            <a:r>
              <a:rPr lang="ru-RU" sz="20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сотрудников, работающих постоянно в сельской местности.</a:t>
            </a:r>
          </a:p>
          <a:p>
            <a:pPr eaLnBrk="1" hangingPunct="1">
              <a:spcBef>
                <a:spcPct val="20000"/>
              </a:spcBef>
              <a:buClr>
                <a:srgbClr val="EAE8CF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ru-RU" altLang="ru-RU" sz="20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EAE8CF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ru-RU" altLang="ru-RU" sz="20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EAE8CF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ru-RU" altLang="ru-RU" sz="20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EAE8CF"/>
              </a:buClr>
              <a:buSzPct val="75000"/>
              <a:defRPr/>
            </a:pPr>
            <a:endParaRPr lang="ru-RU" altLang="ru-RU" sz="20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EAE8CF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ru-RU" altLang="ru-RU" sz="200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54007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988296"/>
              </p:ext>
            </p:extLst>
          </p:nvPr>
        </p:nvGraphicFramePr>
        <p:xfrm>
          <a:off x="1806576" y="946600"/>
          <a:ext cx="8709024" cy="3945374"/>
        </p:xfrm>
        <a:graphic>
          <a:graphicData uri="http://schemas.openxmlformats.org/drawingml/2006/table">
            <a:tbl>
              <a:tblPr/>
              <a:tblGrid>
                <a:gridCol w="474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8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914"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медицинский персонал ФАПов, ФП, ФЗП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(из таблицы 1100)</a:t>
                      </a: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Должностей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строки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08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9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медицинский персонал ФАПов, ФП 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 grid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Заложены формулы</a:t>
                      </a: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Таб.1102_1 +1102_2+1102_3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8" h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 h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9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фельдшеры (включая заведующих)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9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акушерки (включая заведующих)</a:t>
                      </a: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9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сестры (включая заведующих)</a:t>
                      </a: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9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зубной врач       </a:t>
                      </a: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455799"/>
                  </a:ext>
                </a:extLst>
              </a:tr>
              <a:tr h="33239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Младший мед. персонал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343094"/>
                  </a:ext>
                </a:extLst>
              </a:tr>
              <a:tr h="33239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Прочий персонал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398952"/>
                  </a:ext>
                </a:extLst>
              </a:tr>
              <a:tr h="33239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должностей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122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8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117348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342900" indent="-3429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i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Таблицы 1102_1                                                    1102_2      1102_3</a:t>
            </a:r>
          </a:p>
          <a:p>
            <a:pPr algn="ctr" eaLnBrk="1" hangingPunct="1">
              <a:defRPr/>
            </a:pPr>
            <a:endParaRPr lang="ru-RU" altLang="ru-RU" sz="2000" b="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707913"/>
              </p:ext>
            </p:extLst>
          </p:nvPr>
        </p:nvGraphicFramePr>
        <p:xfrm>
          <a:off x="228600" y="1219200"/>
          <a:ext cx="6019800" cy="5524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3153">
                  <a:extLst>
                    <a:ext uri="{9D8B030D-6E8A-4147-A177-3AD203B41FA5}">
                      <a16:colId xmlns:a16="http://schemas.microsoft.com/office/drawing/2014/main" val="1237213741"/>
                    </a:ext>
                  </a:extLst>
                </a:gridCol>
                <a:gridCol w="269041">
                  <a:extLst>
                    <a:ext uri="{9D8B030D-6E8A-4147-A177-3AD203B41FA5}">
                      <a16:colId xmlns:a16="http://schemas.microsoft.com/office/drawing/2014/main" val="2103074621"/>
                    </a:ext>
                  </a:extLst>
                </a:gridCol>
                <a:gridCol w="874385">
                  <a:extLst>
                    <a:ext uri="{9D8B030D-6E8A-4147-A177-3AD203B41FA5}">
                      <a16:colId xmlns:a16="http://schemas.microsoft.com/office/drawing/2014/main" val="1008024017"/>
                    </a:ext>
                  </a:extLst>
                </a:gridCol>
                <a:gridCol w="739864">
                  <a:extLst>
                    <a:ext uri="{9D8B030D-6E8A-4147-A177-3AD203B41FA5}">
                      <a16:colId xmlns:a16="http://schemas.microsoft.com/office/drawing/2014/main" val="1811332611"/>
                    </a:ext>
                  </a:extLst>
                </a:gridCol>
                <a:gridCol w="1513357">
                  <a:extLst>
                    <a:ext uri="{9D8B030D-6E8A-4147-A177-3AD203B41FA5}">
                      <a16:colId xmlns:a16="http://schemas.microsoft.com/office/drawing/2014/main" val="1763202327"/>
                    </a:ext>
                  </a:extLst>
                </a:gridCol>
              </a:tblGrid>
              <a:tr h="2244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Средний медицинский персонал ФАПов  (из таблицы 1100)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№ строки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Должностей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физических лиц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531794"/>
                  </a:ext>
                </a:extLst>
              </a:tr>
              <a:tr h="644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штатных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занятых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837969"/>
                  </a:ext>
                </a:extLst>
              </a:tr>
              <a:tr h="1946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055454"/>
                  </a:ext>
                </a:extLst>
              </a:tr>
              <a:tr h="37787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Средний медицинский персонал ФАПов,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строк с 1 по 5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1474929"/>
                  </a:ext>
                </a:extLst>
              </a:tr>
              <a:tr h="5171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из них: фельдшеры (включая заведующих)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Перенос данных с формы 30_ФАП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rowSpan="6"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7121771"/>
                  </a:ext>
                </a:extLst>
              </a:tr>
              <a:tr h="5171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акушерки (включая заведующих)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5612026"/>
                  </a:ext>
                </a:extLst>
              </a:tr>
              <a:tr h="5171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медицинские сестры (включая заведующих)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6110410"/>
                  </a:ext>
                </a:extLst>
              </a:tr>
              <a:tr h="6895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зубной врач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1634154"/>
                  </a:ext>
                </a:extLst>
              </a:tr>
              <a:tr h="6895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Младший мед. персонал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8616986"/>
                  </a:ext>
                </a:extLst>
              </a:tr>
              <a:tr h="430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Прочий персонал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154126"/>
                  </a:ext>
                </a:extLst>
              </a:tr>
              <a:tr h="7220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Всего должностей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endParaRPr lang="ru-RU" sz="12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Формулы Стр.1+Стр.6+Стр.7</a:t>
                      </a:r>
                    </a:p>
                    <a:p>
                      <a:pPr algn="r" fontAlgn="b"/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017007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702574"/>
              </p:ext>
            </p:extLst>
          </p:nvPr>
        </p:nvGraphicFramePr>
        <p:xfrm>
          <a:off x="6324599" y="1219201"/>
          <a:ext cx="5715001" cy="2571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348497352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93343694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362258867"/>
                    </a:ext>
                  </a:extLst>
                </a:gridCol>
                <a:gridCol w="976062">
                  <a:extLst>
                    <a:ext uri="{9D8B030D-6E8A-4147-A177-3AD203B41FA5}">
                      <a16:colId xmlns:a16="http://schemas.microsoft.com/office/drawing/2014/main" val="342059060"/>
                    </a:ext>
                  </a:extLst>
                </a:gridCol>
                <a:gridCol w="776538">
                  <a:extLst>
                    <a:ext uri="{9D8B030D-6E8A-4147-A177-3AD203B41FA5}">
                      <a16:colId xmlns:a16="http://schemas.microsoft.com/office/drawing/2014/main" val="3844759447"/>
                    </a:ext>
                  </a:extLst>
                </a:gridCol>
              </a:tblGrid>
              <a:tr h="2493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(1102_2)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800" b="1" i="0" u="none" strike="noStrike" kern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681126"/>
                  </a:ext>
                </a:extLst>
              </a:tr>
              <a:tr h="102293">
                <a:tc row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Средний медицинский персонал ФП  (из таблицы 1100)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№ строки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Должностей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физических лиц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012279"/>
                  </a:ext>
                </a:extLst>
              </a:tr>
              <a:tr h="102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штатных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занятых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201924"/>
                  </a:ext>
                </a:extLst>
              </a:tr>
              <a:tr h="1022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770831"/>
                  </a:ext>
                </a:extLst>
              </a:tr>
              <a:tr h="1022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Средний медицинский персонал ФП, всего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Формула стр.2+4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5226140"/>
                  </a:ext>
                </a:extLst>
              </a:tr>
              <a:tr h="2920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из них: фельдшеры (включая заведующих)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Перенос данных  с формы  30_ФП 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3513978"/>
                  </a:ext>
                </a:extLst>
              </a:tr>
              <a:tr h="396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акушерки (включая заведующих)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69882"/>
                  </a:ext>
                </a:extLst>
              </a:tr>
              <a:tr h="2920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медицинские сестры (включая заведующих)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Перенос данных  с формы  30_ФП </a:t>
                      </a:r>
                    </a:p>
                    <a:p>
                      <a:pPr marL="0" algn="l" defTabSz="914400" rtl="0" eaLnBrk="1" fontAlgn="b" latinLnBrk="0" hangingPunct="1"/>
                      <a:endParaRPr lang="ru-RU" sz="8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3361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зубной врач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Х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162107"/>
                  </a:ext>
                </a:extLst>
              </a:tr>
              <a:tr h="2920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Младший мед. персонал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Перенос данных  с формы  30_ФП 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7434238"/>
                  </a:ext>
                </a:extLst>
              </a:tr>
              <a:tr h="2920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Прочий персонал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4399524"/>
                  </a:ext>
                </a:extLst>
              </a:tr>
              <a:tr h="1022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Всего должностей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Формула стр. 1+стр. 6+стр.7</a:t>
                      </a:r>
                    </a:p>
                    <a:p>
                      <a:pPr marL="0" algn="l" defTabSz="914400" rtl="0" eaLnBrk="1" fontAlgn="b" latinLnBrk="0" hangingPunct="1"/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336673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159725"/>
              </p:ext>
            </p:extLst>
          </p:nvPr>
        </p:nvGraphicFramePr>
        <p:xfrm>
          <a:off x="6324598" y="3882931"/>
          <a:ext cx="5715002" cy="2860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46664354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27795629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252239221"/>
                    </a:ext>
                  </a:extLst>
                </a:gridCol>
                <a:gridCol w="976062">
                  <a:extLst>
                    <a:ext uri="{9D8B030D-6E8A-4147-A177-3AD203B41FA5}">
                      <a16:colId xmlns:a16="http://schemas.microsoft.com/office/drawing/2014/main" val="1770616546"/>
                    </a:ext>
                  </a:extLst>
                </a:gridCol>
                <a:gridCol w="776539">
                  <a:extLst>
                    <a:ext uri="{9D8B030D-6E8A-4147-A177-3AD203B41FA5}">
                      <a16:colId xmlns:a16="http://schemas.microsoft.com/office/drawing/2014/main" val="3117840043"/>
                    </a:ext>
                  </a:extLst>
                </a:gridCol>
              </a:tblGrid>
              <a:tr h="1999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(1102_3)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843358"/>
                  </a:ext>
                </a:extLst>
              </a:tr>
              <a:tr h="126070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Средний медицинский персонал ФЗ  (из таблицы 1100)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№ строки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Должностей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физических лиц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351391"/>
                  </a:ext>
                </a:extLst>
              </a:tr>
              <a:tr h="221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штатных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занятых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581042"/>
                  </a:ext>
                </a:extLst>
              </a:tr>
              <a:tr h="11388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554583"/>
                  </a:ext>
                </a:extLst>
              </a:tr>
              <a:tr h="13483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Средний медицинский персонал ФЗ, всего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Формула стр.2+4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99933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из них: фельдшеры (включая заведующих)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Перенос</a:t>
                      </a:r>
                      <a:r>
                        <a:rPr lang="ru-RU" sz="8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с ф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орма 30_ФЗ 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751373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акушерки (включая заведующих)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542040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медицинские сестры (включая заведующих)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Перенос</a:t>
                      </a:r>
                      <a:r>
                        <a:rPr lang="ru-RU" sz="8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с ф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орма 30_ФЗ 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498589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зубной врач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719769"/>
                  </a:ext>
                </a:extLst>
              </a:tr>
              <a:tr h="3599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Младший мед. персонал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Перенос</a:t>
                      </a:r>
                      <a:r>
                        <a:rPr lang="ru-RU" sz="8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с ф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орма 30_ФЗ 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248950"/>
                  </a:ext>
                </a:extLst>
              </a:tr>
              <a:tr h="3599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Прочий персонал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444206"/>
                  </a:ext>
                </a:extLst>
              </a:tr>
              <a:tr h="12607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Всего должностей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Формула стр. 1+стр. 6+стр.7</a:t>
                      </a:r>
                    </a:p>
                    <a:p>
                      <a:pPr marL="0" algn="ctr" defTabSz="914400" rtl="0" eaLnBrk="1" fontAlgn="b" latinLnBrk="0" hangingPunct="1"/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627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7990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399" y="370291"/>
            <a:ext cx="1104909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1103,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1103_1 ≤ таблицы 1100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71600" y="5126027"/>
            <a:ext cx="944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Наличие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</a:rPr>
              <a:t>штатных, занятых должностей и физических лиц в кабинетах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указывается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</a:rPr>
              <a:t>в том случае, когда организован кабинет, то есть: имеются выделенные для него помещения, аппаратура и оборудование, осуществляется учет в установленном порядке, утверждено положение о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кабинете.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27469"/>
              </p:ext>
            </p:extLst>
          </p:nvPr>
        </p:nvGraphicFramePr>
        <p:xfrm>
          <a:off x="533400" y="1524000"/>
          <a:ext cx="5410201" cy="3189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9311">
                  <a:extLst>
                    <a:ext uri="{9D8B030D-6E8A-4147-A177-3AD203B41FA5}">
                      <a16:colId xmlns:a16="http://schemas.microsoft.com/office/drawing/2014/main" val="1152959721"/>
                    </a:ext>
                  </a:extLst>
                </a:gridCol>
                <a:gridCol w="482089">
                  <a:extLst>
                    <a:ext uri="{9D8B030D-6E8A-4147-A177-3AD203B41FA5}">
                      <a16:colId xmlns:a16="http://schemas.microsoft.com/office/drawing/2014/main" val="2451511859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1684593632"/>
                    </a:ext>
                  </a:extLst>
                </a:gridCol>
              </a:tblGrid>
              <a:tr h="185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(1103)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65609"/>
                  </a:ext>
                </a:extLst>
              </a:tr>
              <a:tr h="423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Средний медицинский персонал смотровых кабинетов </a:t>
                      </a:r>
                      <a:br>
                        <a:rPr lang="ru-RU" sz="1100" b="1" u="none" strike="noStrike" dirty="0">
                          <a:effectLst/>
                          <a:latin typeface="+mn-lt"/>
                        </a:rPr>
                      </a:b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(из таблицы 1100)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№ строки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+mn-lt"/>
                        </a:rPr>
                        <a:t>Число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393112"/>
                  </a:ext>
                </a:extLst>
              </a:tr>
              <a:tr h="133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133997"/>
                  </a:ext>
                </a:extLst>
              </a:tr>
              <a:tr h="11474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Из общего числа должностей среднего медицинского персонала (стр. 151) – в смотровом кабинете: </a:t>
                      </a:r>
                      <a:r>
                        <a:rPr lang="ru-RU" sz="1100" b="1" u="none" strike="noStrike" dirty="0" smtClean="0">
                          <a:effectLst/>
                          <a:latin typeface="+mn-lt"/>
                        </a:rPr>
                        <a:t>штатных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185499"/>
                  </a:ext>
                </a:extLst>
              </a:tr>
              <a:tr h="4916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+mn-lt"/>
                        </a:rPr>
                        <a:t>занятых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+mn-lt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506931"/>
                  </a:ext>
                </a:extLst>
              </a:tr>
              <a:tr h="6753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физических лиц основных работников на занятых должностях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+mn-lt"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093668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2089"/>
              </p:ext>
            </p:extLst>
          </p:nvPr>
        </p:nvGraphicFramePr>
        <p:xfrm>
          <a:off x="6096000" y="1524000"/>
          <a:ext cx="5486499" cy="32220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2649">
                  <a:extLst>
                    <a:ext uri="{9D8B030D-6E8A-4147-A177-3AD203B41FA5}">
                      <a16:colId xmlns:a16="http://schemas.microsoft.com/office/drawing/2014/main" val="239498350"/>
                    </a:ext>
                  </a:extLst>
                </a:gridCol>
                <a:gridCol w="499492">
                  <a:extLst>
                    <a:ext uri="{9D8B030D-6E8A-4147-A177-3AD203B41FA5}">
                      <a16:colId xmlns:a16="http://schemas.microsoft.com/office/drawing/2014/main" val="3699833283"/>
                    </a:ext>
                  </a:extLst>
                </a:gridCol>
                <a:gridCol w="1864358">
                  <a:extLst>
                    <a:ext uri="{9D8B030D-6E8A-4147-A177-3AD203B41FA5}">
                      <a16:colId xmlns:a16="http://schemas.microsoft.com/office/drawing/2014/main" val="4216798689"/>
                    </a:ext>
                  </a:extLst>
                </a:gridCol>
              </a:tblGrid>
              <a:tr h="178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(1103_1)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8736388"/>
                  </a:ext>
                </a:extLst>
              </a:tr>
              <a:tr h="446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Должности  кабинета неотложной </a:t>
                      </a:r>
                      <a:r>
                        <a:rPr lang="ru-RU" sz="1100" b="1" u="none" strike="noStrike" dirty="0" smtClean="0">
                          <a:effectLst/>
                          <a:latin typeface="+mn-lt"/>
                        </a:rPr>
                        <a:t>помощи</a:t>
                      </a: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ru-RU" sz="1100" b="1" u="none" strike="noStrike" dirty="0">
                          <a:effectLst/>
                          <a:latin typeface="+mn-lt"/>
                        </a:rPr>
                      </a:b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(из таблицы 1100)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+mn-lt"/>
                        </a:rPr>
                        <a:t>№ строки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+mn-lt"/>
                        </a:rPr>
                        <a:t>Число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2505746"/>
                  </a:ext>
                </a:extLst>
              </a:tr>
              <a:tr h="178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+mn-lt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+mn-lt"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5894003"/>
                  </a:ext>
                </a:extLst>
              </a:tr>
              <a:tr h="515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Из общего числа должностей врачей (стр. 1) – в  кабинете неотложной помощи:                                                штатных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575484"/>
                  </a:ext>
                </a:extLst>
              </a:tr>
              <a:tr h="1782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занятых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766361"/>
                  </a:ext>
                </a:extLst>
              </a:tr>
              <a:tr h="346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физических лиц основных работников врачей на занятых должностях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179185"/>
                  </a:ext>
                </a:extLst>
              </a:tr>
              <a:tr h="6843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Из общего числа должностей среднего медицинского персонала (стр. 151, 212 ) – в  кабинете неотложной помощи:                                                штатных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886372"/>
                  </a:ext>
                </a:extLst>
              </a:tr>
              <a:tr h="1782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занятых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295270"/>
                  </a:ext>
                </a:extLst>
              </a:tr>
              <a:tr h="5156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физических лиц основных работников (средний медперсонал - фельдшера) на занятых должностях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+mn-lt"/>
                        </a:rPr>
                        <a:t>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063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4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582400" cy="65910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Таблица 1104</a:t>
            </a:r>
            <a:b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7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0641" y="5486400"/>
            <a:ext cx="8736289" cy="877624"/>
          </a:xfrm>
          <a:solidFill>
            <a:srgbClr val="FFFF99"/>
          </a:solidFill>
          <a:ln>
            <a:solidFill>
              <a:srgbClr val="CC9900"/>
            </a:solidFill>
          </a:ln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2500" b="1" dirty="0"/>
              <a:t> 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Данную таблицу заполняют подразделения  юридических лиц с типом </a:t>
            </a:r>
            <a:r>
              <a:rPr lang="ru-RU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врачебная амбулатория  (ВА</a:t>
            </a:r>
            <a: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включая амбулатории участковых больниц. 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таблицу вносятся  штатные, занятые и физические </a:t>
            </a: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(</a:t>
            </a: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1100</a:t>
            </a: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9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0F5F-D69C-4E9E-A0E5-22C9A5B7418C}" type="slidenum">
              <a:rPr lang="en-US" altLang="ru-RU" smtClean="0"/>
              <a:pPr/>
              <a:t>54</a:t>
            </a:fld>
            <a:endParaRPr lang="en-US" alt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49294"/>
              </p:ext>
            </p:extLst>
          </p:nvPr>
        </p:nvGraphicFramePr>
        <p:xfrm>
          <a:off x="1779310" y="1371600"/>
          <a:ext cx="8736290" cy="3630903"/>
        </p:xfrm>
        <a:graphic>
          <a:graphicData uri="http://schemas.openxmlformats.org/drawingml/2006/table">
            <a:tbl>
              <a:tblPr/>
              <a:tblGrid>
                <a:gridCol w="5268937">
                  <a:extLst>
                    <a:ext uri="{9D8B030D-6E8A-4147-A177-3AD203B41FA5}">
                      <a16:colId xmlns:a16="http://schemas.microsoft.com/office/drawing/2014/main" val="2438018593"/>
                    </a:ext>
                  </a:extLst>
                </a:gridCol>
                <a:gridCol w="693470">
                  <a:extLst>
                    <a:ext uri="{9D8B030D-6E8A-4147-A177-3AD203B41FA5}">
                      <a16:colId xmlns:a16="http://schemas.microsoft.com/office/drawing/2014/main" val="448969857"/>
                    </a:ext>
                  </a:extLst>
                </a:gridCol>
                <a:gridCol w="883226">
                  <a:extLst>
                    <a:ext uri="{9D8B030D-6E8A-4147-A177-3AD203B41FA5}">
                      <a16:colId xmlns:a16="http://schemas.microsoft.com/office/drawing/2014/main" val="1980490578"/>
                    </a:ext>
                  </a:extLst>
                </a:gridCol>
                <a:gridCol w="883226">
                  <a:extLst>
                    <a:ext uri="{9D8B030D-6E8A-4147-A177-3AD203B41FA5}">
                      <a16:colId xmlns:a16="http://schemas.microsoft.com/office/drawing/2014/main" val="3083009684"/>
                    </a:ext>
                  </a:extLst>
                </a:gridCol>
                <a:gridCol w="1007431">
                  <a:extLst>
                    <a:ext uri="{9D8B030D-6E8A-4147-A177-3AD203B41FA5}">
                      <a16:colId xmlns:a16="http://schemas.microsoft.com/office/drawing/2014/main" val="3164173491"/>
                    </a:ext>
                  </a:extLst>
                </a:gridCol>
              </a:tblGrid>
              <a:tr h="4016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Должности и физические лица врачебных амбулаторий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строки</a:t>
                      </a:r>
                    </a:p>
                  </a:txBody>
                  <a:tcPr marL="7835" marR="7835" marT="7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7835" marR="7835" marT="7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Занятых</a:t>
                      </a:r>
                    </a:p>
                  </a:txBody>
                  <a:tcPr marL="7835" marR="7835" marT="7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Физических лиц</a:t>
                      </a:r>
                    </a:p>
                  </a:txBody>
                  <a:tcPr marL="7835" marR="7835" marT="7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712348"/>
                  </a:ext>
                </a:extLst>
              </a:tr>
              <a:tr h="205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835" marR="7835" marT="7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835" marR="7835" marT="7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835" marR="7835" marT="7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835" marR="7835" marT="7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1181"/>
                  </a:ext>
                </a:extLst>
              </a:tr>
              <a:tr h="210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Формула сумма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строк с 1 по 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135262"/>
                  </a:ext>
                </a:extLst>
              </a:tr>
              <a:tr h="210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врачи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889552"/>
                  </a:ext>
                </a:extLst>
              </a:tr>
              <a:tr h="2860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специалисты с высшим немедецинским образованием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795589"/>
                  </a:ext>
                </a:extLst>
              </a:tr>
              <a:tr h="210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провизоры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015356"/>
                  </a:ext>
                </a:extLst>
              </a:tr>
              <a:tr h="210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медицинский персонал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223424"/>
                  </a:ext>
                </a:extLst>
              </a:tr>
              <a:tr h="210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фармацевты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706397"/>
                  </a:ext>
                </a:extLst>
              </a:tr>
              <a:tr h="210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младший медицинский персонал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774430"/>
                  </a:ext>
                </a:extLst>
              </a:tr>
              <a:tr h="210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прочий персонал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24616"/>
                  </a:ext>
                </a:extLst>
              </a:tr>
              <a:tr h="631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Специалистов с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высшим немедицинским образованием, занимающих должности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врачей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676576"/>
                  </a:ext>
                </a:extLst>
              </a:tr>
              <a:tr h="631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Специалистов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медицинского образования занимающих  должности средних медицинских работников 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5" marR="7835" marT="7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815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0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99" y="228600"/>
            <a:ext cx="11277603" cy="83820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Таблица 1105 «Должности и физические лица станции (отделения) скорой медицинской помощи»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008690"/>
              </p:ext>
            </p:extLst>
          </p:nvPr>
        </p:nvGraphicFramePr>
        <p:xfrm>
          <a:off x="609600" y="1828799"/>
          <a:ext cx="11201403" cy="4648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5788">
                  <a:extLst>
                    <a:ext uri="{9D8B030D-6E8A-4147-A177-3AD203B41FA5}">
                      <a16:colId xmlns:a16="http://schemas.microsoft.com/office/drawing/2014/main" val="984061175"/>
                    </a:ext>
                  </a:extLst>
                </a:gridCol>
                <a:gridCol w="582612">
                  <a:extLst>
                    <a:ext uri="{9D8B030D-6E8A-4147-A177-3AD203B41FA5}">
                      <a16:colId xmlns:a16="http://schemas.microsoft.com/office/drawing/2014/main" val="758267510"/>
                    </a:ext>
                  </a:extLst>
                </a:gridCol>
                <a:gridCol w="1106488">
                  <a:extLst>
                    <a:ext uri="{9D8B030D-6E8A-4147-A177-3AD203B41FA5}">
                      <a16:colId xmlns:a16="http://schemas.microsoft.com/office/drawing/2014/main" val="949955249"/>
                    </a:ext>
                  </a:extLst>
                </a:gridCol>
                <a:gridCol w="800101">
                  <a:extLst>
                    <a:ext uri="{9D8B030D-6E8A-4147-A177-3AD203B41FA5}">
                      <a16:colId xmlns:a16="http://schemas.microsoft.com/office/drawing/2014/main" val="1412715277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1754058718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3011858844"/>
                    </a:ext>
                  </a:extLst>
                </a:gridCol>
                <a:gridCol w="833437">
                  <a:extLst>
                    <a:ext uri="{9D8B030D-6E8A-4147-A177-3AD203B41FA5}">
                      <a16:colId xmlns:a16="http://schemas.microsoft.com/office/drawing/2014/main" val="3073348362"/>
                    </a:ext>
                  </a:extLst>
                </a:gridCol>
                <a:gridCol w="833437">
                  <a:extLst>
                    <a:ext uri="{9D8B030D-6E8A-4147-A177-3AD203B41FA5}">
                      <a16:colId xmlns:a16="http://schemas.microsoft.com/office/drawing/2014/main" val="740681133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742664074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715563018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456631063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687225281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4159828367"/>
                    </a:ext>
                  </a:extLst>
                </a:gridCol>
              </a:tblGrid>
              <a:tr h="4179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Персонал скорой медицинской помощи (из таблицы 1100</a:t>
                      </a:r>
                      <a:r>
                        <a:rPr lang="ru-RU" sz="1100" b="1" u="none" strike="noStrike" dirty="0" smtClean="0">
                          <a:effectLst/>
                        </a:rPr>
                        <a:t>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№ строки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Всего - перенос данных прошлого года ф.30 раз.1 таб.1105 гр.3 (региональная)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врачи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из них: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123316"/>
                  </a:ext>
                </a:extLst>
              </a:tr>
              <a:tr h="2293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старшие врачи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врачи скорой мед.помощи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врачи выездной бригады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анестезиологи реаниматологи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психиатры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педиатры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провизоры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врачи -перенос данных прошлого года таб.1105 гр.4 (региональная)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311400"/>
                  </a:ext>
                </a:extLst>
              </a:tr>
              <a:tr h="281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3_1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10.1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10.2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64331"/>
                  </a:ext>
                </a:extLst>
              </a:tr>
              <a:tr h="551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Из общего числа должностей: штатных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Сумма ВР+СМП+МЛ+ПР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Сумма гр.5-10.1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16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041604"/>
                  </a:ext>
                </a:extLst>
              </a:tr>
              <a:tr h="281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занятых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493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16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515364"/>
                  </a:ext>
                </a:extLst>
              </a:tr>
              <a:tr h="821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физических лиц основных работников на занятых должностях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3493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416" marR="7416" marT="74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7284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744200" y="1066800"/>
            <a:ext cx="127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(часть 1)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77170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495352"/>
              </p:ext>
            </p:extLst>
          </p:nvPr>
        </p:nvGraphicFramePr>
        <p:xfrm>
          <a:off x="609600" y="1600199"/>
          <a:ext cx="11201403" cy="502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38289744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81817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552304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40826752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51658487"/>
                    </a:ext>
                  </a:extLst>
                </a:gridCol>
                <a:gridCol w="661159">
                  <a:extLst>
                    <a:ext uri="{9D8B030D-6E8A-4147-A177-3AD203B41FA5}">
                      <a16:colId xmlns:a16="http://schemas.microsoft.com/office/drawing/2014/main" val="1200429131"/>
                    </a:ext>
                  </a:extLst>
                </a:gridCol>
                <a:gridCol w="616321">
                  <a:extLst>
                    <a:ext uri="{9D8B030D-6E8A-4147-A177-3AD203B41FA5}">
                      <a16:colId xmlns:a16="http://schemas.microsoft.com/office/drawing/2014/main" val="1886944840"/>
                    </a:ext>
                  </a:extLst>
                </a:gridCol>
                <a:gridCol w="616321">
                  <a:extLst>
                    <a:ext uri="{9D8B030D-6E8A-4147-A177-3AD203B41FA5}">
                      <a16:colId xmlns:a16="http://schemas.microsoft.com/office/drawing/2014/main" val="1605615427"/>
                    </a:ext>
                  </a:extLst>
                </a:gridCol>
                <a:gridCol w="733717">
                  <a:extLst>
                    <a:ext uri="{9D8B030D-6E8A-4147-A177-3AD203B41FA5}">
                      <a16:colId xmlns:a16="http://schemas.microsoft.com/office/drawing/2014/main" val="12652357"/>
                    </a:ext>
                  </a:extLst>
                </a:gridCol>
                <a:gridCol w="616321">
                  <a:extLst>
                    <a:ext uri="{9D8B030D-6E8A-4147-A177-3AD203B41FA5}">
                      <a16:colId xmlns:a16="http://schemas.microsoft.com/office/drawing/2014/main" val="1985820561"/>
                    </a:ext>
                  </a:extLst>
                </a:gridCol>
                <a:gridCol w="733717">
                  <a:extLst>
                    <a:ext uri="{9D8B030D-6E8A-4147-A177-3AD203B41FA5}">
                      <a16:colId xmlns:a16="http://schemas.microsoft.com/office/drawing/2014/main" val="1318021941"/>
                    </a:ext>
                  </a:extLst>
                </a:gridCol>
                <a:gridCol w="635887">
                  <a:extLst>
                    <a:ext uri="{9D8B030D-6E8A-4147-A177-3AD203B41FA5}">
                      <a16:colId xmlns:a16="http://schemas.microsoft.com/office/drawing/2014/main" val="3872161378"/>
                    </a:ext>
                  </a:extLst>
                </a:gridCol>
                <a:gridCol w="638334">
                  <a:extLst>
                    <a:ext uri="{9D8B030D-6E8A-4147-A177-3AD203B41FA5}">
                      <a16:colId xmlns:a16="http://schemas.microsoft.com/office/drawing/2014/main" val="1195376937"/>
                    </a:ext>
                  </a:extLst>
                </a:gridCol>
                <a:gridCol w="638334">
                  <a:extLst>
                    <a:ext uri="{9D8B030D-6E8A-4147-A177-3AD203B41FA5}">
                      <a16:colId xmlns:a16="http://schemas.microsoft.com/office/drawing/2014/main" val="1073225595"/>
                    </a:ext>
                  </a:extLst>
                </a:gridCol>
                <a:gridCol w="638334">
                  <a:extLst>
                    <a:ext uri="{9D8B030D-6E8A-4147-A177-3AD203B41FA5}">
                      <a16:colId xmlns:a16="http://schemas.microsoft.com/office/drawing/2014/main" val="4063318726"/>
                    </a:ext>
                  </a:extLst>
                </a:gridCol>
                <a:gridCol w="469579">
                  <a:extLst>
                    <a:ext uri="{9D8B030D-6E8A-4147-A177-3AD203B41FA5}">
                      <a16:colId xmlns:a16="http://schemas.microsoft.com/office/drawing/2014/main" val="1286176989"/>
                    </a:ext>
                  </a:extLst>
                </a:gridCol>
                <a:gridCol w="469579">
                  <a:extLst>
                    <a:ext uri="{9D8B030D-6E8A-4147-A177-3AD203B41FA5}">
                      <a16:colId xmlns:a16="http://schemas.microsoft.com/office/drawing/2014/main" val="3605476201"/>
                    </a:ext>
                  </a:extLst>
                </a:gridCol>
              </a:tblGrid>
              <a:tr h="3886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средний медицинский</a:t>
                      </a:r>
                      <a:br>
                        <a:rPr lang="ru-RU" sz="1100" b="1" u="none" strike="noStrike" dirty="0">
                          <a:effectLst/>
                        </a:rPr>
                      </a:br>
                      <a:r>
                        <a:rPr lang="ru-RU" sz="1100" b="1" u="none" strike="noStrike" dirty="0">
                          <a:effectLst/>
                        </a:rPr>
                        <a:t>персонал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из них: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младший</a:t>
                      </a:r>
                      <a:br>
                        <a:rPr lang="ru-RU" sz="1100" b="1" u="none" strike="noStrike" dirty="0">
                          <a:effectLst/>
                        </a:rPr>
                      </a:br>
                      <a:r>
                        <a:rPr lang="ru-RU" sz="1100" b="1" u="none" strike="noStrike" dirty="0">
                          <a:effectLst/>
                        </a:rPr>
                        <a:t>медицинский и фармацевтический </a:t>
                      </a:r>
                      <a:br>
                        <a:rPr lang="ru-RU" sz="1100" b="1" u="none" strike="noStrike" dirty="0">
                          <a:effectLst/>
                        </a:rPr>
                      </a:br>
                      <a:r>
                        <a:rPr lang="ru-RU" sz="1100" b="1" u="none" strike="noStrike" dirty="0">
                          <a:effectLst/>
                        </a:rPr>
                        <a:t>персонал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прочий персонал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из них:</a:t>
                      </a:r>
                      <a:br>
                        <a:rPr lang="ru-RU" sz="1100" b="1" u="none" strike="noStrike">
                          <a:effectLst/>
                        </a:rPr>
                      </a:br>
                      <a:r>
                        <a:rPr lang="ru-RU" sz="1100" b="1" u="none" strike="noStrike">
                          <a:effectLst/>
                        </a:rPr>
                        <a:t>(из гр.17)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в т.ч. </a:t>
                      </a:r>
                      <a:r>
                        <a:rPr lang="ru-RU" sz="1100" b="1" u="none" strike="noStrike" dirty="0" err="1">
                          <a:effectLst/>
                        </a:rPr>
                        <a:t>руковод</a:t>
                      </a:r>
                      <a:r>
                        <a:rPr lang="ru-RU" sz="1100" b="1" u="none" strike="noStrike" dirty="0">
                          <a:effectLst/>
                        </a:rPr>
                        <a:t>. из </a:t>
                      </a:r>
                      <a:r>
                        <a:rPr lang="ru-RU" sz="1100" b="1" u="none" strike="noStrike" dirty="0" err="1">
                          <a:effectLst/>
                        </a:rPr>
                        <a:t>гр</a:t>
                      </a:r>
                      <a:r>
                        <a:rPr lang="ru-RU" sz="1100" b="1" u="none" strike="noStrike" dirty="0">
                          <a:effectLst/>
                        </a:rPr>
                        <a:t> 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в т.ч. </a:t>
                      </a:r>
                      <a:r>
                        <a:rPr lang="ru-RU" sz="1100" b="1" u="none" strike="noStrike" dirty="0" err="1">
                          <a:effectLst/>
                        </a:rPr>
                        <a:t>руковод</a:t>
                      </a:r>
                      <a:r>
                        <a:rPr lang="ru-RU" sz="1100" b="1" u="none" strike="noStrike" dirty="0">
                          <a:effectLst/>
                        </a:rPr>
                        <a:t>. из.гр.4 - перенос данных прошлого года таб.1105 гр.8 (региональная)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031289"/>
                  </a:ext>
                </a:extLst>
              </a:tr>
              <a:tr h="2636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Специалисты по приему вызовов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медсестры по приему вызовов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фельдшеры скорой мед.помощи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фельдшеры по приему вызовов скорой медицинской помощи и передаче их выездным бригадам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медсестры, 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медсестры анестезисты (из гр.14)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фармацевт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средний медицинский персонал - перенос данных прошлого года таб.1105 гр.5 (региональная)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младший мед. персонал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младший медицинский персонал - перенос данных прошлого года таб.1105 гр.6 (региональная)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водители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прочий персонал- перенос данных прошлого года таб.1105 гр.7 (региональная)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583388"/>
                  </a:ext>
                </a:extLst>
              </a:tr>
              <a:tr h="2221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12.1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13.1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15.1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15.2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16.0.1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16.1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18.1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4.1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4.1.1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90167"/>
                  </a:ext>
                </a:extLst>
              </a:tr>
              <a:tr h="18459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Фельдшеры+фельдшеры по вызову </a:t>
                      </a:r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+медсестры</a:t>
                      </a:r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фармацевты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Фельдшеры по вызову+медсестры по приему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вызовов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Перенос из 1100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Перенос из 1100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Перенос из 1100</a:t>
                      </a:r>
                    </a:p>
                    <a:p>
                      <a:pPr algn="ctr" fontAlgn="b"/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≥ гр.16.0.1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Перенос из 1100</a:t>
                      </a:r>
                    </a:p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575323"/>
                  </a:ext>
                </a:extLst>
              </a:tr>
              <a:tr h="184598">
                <a:tc vMerge="1"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498940"/>
                  </a:ext>
                </a:extLst>
              </a:tr>
              <a:tr h="1413043">
                <a:tc vMerge="1"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96797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11201403" cy="83820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Таблица 1105 «Должности и физические лица станции (отделения) скорой медицинской помощи»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44200" y="1066800"/>
            <a:ext cx="127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(часть 2)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084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444985"/>
              </p:ext>
            </p:extLst>
          </p:nvPr>
        </p:nvGraphicFramePr>
        <p:xfrm>
          <a:off x="990600" y="2217163"/>
          <a:ext cx="10210800" cy="3439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9657">
                  <a:extLst>
                    <a:ext uri="{9D8B030D-6E8A-4147-A177-3AD203B41FA5}">
                      <a16:colId xmlns:a16="http://schemas.microsoft.com/office/drawing/2014/main" val="519391399"/>
                    </a:ext>
                  </a:extLst>
                </a:gridCol>
                <a:gridCol w="622543">
                  <a:extLst>
                    <a:ext uri="{9D8B030D-6E8A-4147-A177-3AD203B41FA5}">
                      <a16:colId xmlns:a16="http://schemas.microsoft.com/office/drawing/2014/main" val="2521656135"/>
                    </a:ext>
                  </a:extLst>
                </a:gridCol>
                <a:gridCol w="1434821">
                  <a:extLst>
                    <a:ext uri="{9D8B030D-6E8A-4147-A177-3AD203B41FA5}">
                      <a16:colId xmlns:a16="http://schemas.microsoft.com/office/drawing/2014/main" val="2603808792"/>
                    </a:ext>
                  </a:extLst>
                </a:gridCol>
                <a:gridCol w="1216364">
                  <a:extLst>
                    <a:ext uri="{9D8B030D-6E8A-4147-A177-3AD203B41FA5}">
                      <a16:colId xmlns:a16="http://schemas.microsoft.com/office/drawing/2014/main" val="2954892380"/>
                    </a:ext>
                  </a:extLst>
                </a:gridCol>
                <a:gridCol w="1387415">
                  <a:extLst>
                    <a:ext uri="{9D8B030D-6E8A-4147-A177-3AD203B41FA5}">
                      <a16:colId xmlns:a16="http://schemas.microsoft.com/office/drawing/2014/main" val="1457821007"/>
                    </a:ext>
                  </a:extLst>
                </a:gridCol>
              </a:tblGrid>
              <a:tr h="969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Должности и физические лица отделений организации медицинской помощи несовершеннолетним в образовательных организациях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№ строки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Штатных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Занятых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Физических лиц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138292"/>
                  </a:ext>
                </a:extLst>
              </a:tr>
              <a:tr h="3951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788064"/>
                  </a:ext>
                </a:extLst>
              </a:tr>
              <a:tr h="3457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Врачи ( из табл. 1100, стр 1)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249811"/>
                  </a:ext>
                </a:extLst>
              </a:tr>
              <a:tr h="3457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           из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них: в </a:t>
                      </a:r>
                      <a:r>
                        <a:rPr lang="ru-RU" sz="1100" b="1" u="none" strike="noStrike" dirty="0">
                          <a:effectLst/>
                        </a:rPr>
                        <a:t>сельской местности (из табл. 1100, стр.2)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1.1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393327"/>
                  </a:ext>
                </a:extLst>
              </a:tr>
              <a:tr h="3457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           по гигиене детей и подростков (из табл. 1100, стр.51)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1.2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283689"/>
                  </a:ext>
                </a:extLst>
              </a:tr>
              <a:tr h="3457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</a:rPr>
                        <a:t>средний медицинский персонал (из табл. 1100, стр.151)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Перенос таб.1100 стр.197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4555"/>
                  </a:ext>
                </a:extLst>
              </a:tr>
              <a:tr h="3457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          из них</a:t>
                      </a:r>
                      <a:r>
                        <a:rPr lang="ru-RU" sz="1100" b="1" u="none" strike="noStrike" dirty="0" smtClean="0">
                          <a:effectLst/>
                        </a:rPr>
                        <a:t>:  в </a:t>
                      </a:r>
                      <a:r>
                        <a:rPr lang="ru-RU" sz="1100" b="1" u="none" strike="noStrike" dirty="0">
                          <a:effectLst/>
                        </a:rPr>
                        <a:t>сельской местности (из табл. 1100, стр.152)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2.1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25749"/>
                  </a:ext>
                </a:extLst>
              </a:tr>
              <a:tr h="3457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прочие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55957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89176"/>
            <a:ext cx="10972800" cy="877624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изменения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вносимые в форму федерального статистического наблюдения форма № 30</a:t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ТАБЛИЦА № 1106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7764" y="1326019"/>
            <a:ext cx="8373035" cy="679504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1106 «Должности и физические лица отделений организации медицинской помощи несовершеннолетним в образовательных организациях 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 учреждения с прикрепленным детским населением.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0F5F-D69C-4E9E-A0E5-22C9A5B7418C}" type="slidenum">
              <a:rPr lang="en-US" altLang="ru-RU" smtClean="0"/>
              <a:pPr/>
              <a:t>57</a:t>
            </a:fld>
            <a:endParaRPr lang="en-US" alt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67600" y="5730184"/>
            <a:ext cx="4191000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В СТРОКУ 6 «ПРОЧИЕ» </a:t>
            </a:r>
            <a:r>
              <a:rPr lang="ru-RU" sz="1400" dirty="0" smtClean="0">
                <a:solidFill>
                  <a:schemeClr val="tx1"/>
                </a:solidFill>
              </a:rPr>
              <a:t>включаются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ru-RU" sz="1400" dirty="0" smtClean="0">
                <a:solidFill>
                  <a:schemeClr val="tx1"/>
                </a:solidFill>
              </a:rPr>
              <a:t>Провизоры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  <a:r>
              <a:rPr lang="ru-RU" sz="1400" dirty="0" smtClean="0">
                <a:solidFill>
                  <a:schemeClr val="tx1"/>
                </a:solidFill>
              </a:rPr>
              <a:t> фармацевты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  <a:r>
              <a:rPr lang="ru-RU" sz="1400" dirty="0" smtClean="0">
                <a:solidFill>
                  <a:schemeClr val="tx1"/>
                </a:solidFill>
              </a:rPr>
              <a:t> младший персонал и прочий немедицинский персонал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4267200" y="5562600"/>
            <a:ext cx="3429000" cy="7717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5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11506200" cy="396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 marL="342900" indent="-3429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Таблица 1107</a:t>
            </a:r>
            <a:endParaRPr lang="ru-RU" altLang="ru-RU" sz="2000" b="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781300" y="3810000"/>
            <a:ext cx="65151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EAE8CF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ru-RU" altLang="ru-RU" sz="1600" i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56045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41002"/>
              </p:ext>
            </p:extLst>
          </p:nvPr>
        </p:nvGraphicFramePr>
        <p:xfrm>
          <a:off x="1676402" y="703241"/>
          <a:ext cx="8610598" cy="3516752"/>
        </p:xfrm>
        <a:graphic>
          <a:graphicData uri="http://schemas.openxmlformats.org/drawingml/2006/table">
            <a:tbl>
              <a:tblPr/>
              <a:tblGrid>
                <a:gridCol w="5615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1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369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Участки медицинских организаций, оказывающих медицинскую помощь в амбулаторных условиях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строки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36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772445"/>
                  </a:ext>
                </a:extLst>
              </a:tr>
              <a:tr h="28790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Врачебных терапевтических участков, всего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перенос 1100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36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  комплексные участки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36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малокомплектные участки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1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Участки врача общей практики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перенос 1100</a:t>
                      </a:r>
                    </a:p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36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Педиатрические участки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перенос 1100</a:t>
                      </a:r>
                    </a:p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36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малокомплектные участки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90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Фельдшерские участки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перенос 1100</a:t>
                      </a:r>
                    </a:p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(стр.215.2)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381499" y="3972693"/>
            <a:ext cx="3200400" cy="5025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  <a:p>
            <a:pPr algn="ctr"/>
            <a:endParaRPr lang="ru-RU" sz="1100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Фельдшерские здравпункты не учитываются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3955799" y="3945499"/>
            <a:ext cx="540001" cy="2461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4637916"/>
            <a:ext cx="8458200" cy="1828149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8841439" y="4637915"/>
            <a:ext cx="3119717" cy="18281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1" hangingPunct="1">
              <a:defRPr/>
            </a:pPr>
            <a:r>
              <a:rPr lang="ru-RU" altLang="ru-RU" sz="1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Внимание!</a:t>
            </a:r>
          </a:p>
          <a:p>
            <a:pPr marL="342900" indent="-342900" algn="ctr" eaLnBrk="1" hangingPunct="1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    Необходимо провести сверку с мониторингом </a:t>
            </a:r>
            <a:r>
              <a:rPr lang="ru-RU" altLang="ru-RU" sz="1200" b="1" dirty="0">
                <a:solidFill>
                  <a:srgbClr val="C90723"/>
                </a:solidFill>
                <a:latin typeface="Times New Roman" panose="02020603050405020304" pitchFamily="18" charset="0"/>
              </a:rPr>
              <a:t>по участковой службе</a:t>
            </a: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с количеством терапевтических участков и участков общей врачебной практики. </a:t>
            </a:r>
            <a:r>
              <a:rPr lang="ru-RU" altLang="ru-RU" sz="1200" b="1" dirty="0">
                <a:solidFill>
                  <a:srgbClr val="C90723"/>
                </a:solidFill>
                <a:latin typeface="Times New Roman" panose="02020603050405020304" pitchFamily="18" charset="0"/>
              </a:rPr>
              <a:t>Количество участков должно соответствовать количеству штатных должностей</a:t>
            </a:r>
            <a:r>
              <a:rPr lang="en-US" altLang="ru-RU" sz="1200" b="1" dirty="0">
                <a:solidFill>
                  <a:srgbClr val="C90723"/>
                </a:solidFill>
                <a:latin typeface="Times New Roman" panose="02020603050405020304" pitchFamily="18" charset="0"/>
              </a:rPr>
              <a:t>.</a:t>
            </a:r>
            <a:endParaRPr lang="ru-RU" altLang="ru-RU" sz="1200" b="1" dirty="0">
              <a:solidFill>
                <a:srgbClr val="C90723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70221"/>
              </p:ext>
            </p:extLst>
          </p:nvPr>
        </p:nvGraphicFramePr>
        <p:xfrm>
          <a:off x="1676402" y="1524000"/>
          <a:ext cx="8915399" cy="1471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5225">
                  <a:extLst>
                    <a:ext uri="{9D8B030D-6E8A-4147-A177-3AD203B41FA5}">
                      <a16:colId xmlns:a16="http://schemas.microsoft.com/office/drawing/2014/main" val="2616967797"/>
                    </a:ext>
                  </a:extLst>
                </a:gridCol>
                <a:gridCol w="671380">
                  <a:extLst>
                    <a:ext uri="{9D8B030D-6E8A-4147-A177-3AD203B41FA5}">
                      <a16:colId xmlns:a16="http://schemas.microsoft.com/office/drawing/2014/main" val="3586158847"/>
                    </a:ext>
                  </a:extLst>
                </a:gridCol>
                <a:gridCol w="491543">
                  <a:extLst>
                    <a:ext uri="{9D8B030D-6E8A-4147-A177-3AD203B41FA5}">
                      <a16:colId xmlns:a16="http://schemas.microsoft.com/office/drawing/2014/main" val="3780078192"/>
                    </a:ext>
                  </a:extLst>
                </a:gridCol>
                <a:gridCol w="1147418">
                  <a:extLst>
                    <a:ext uri="{9D8B030D-6E8A-4147-A177-3AD203B41FA5}">
                      <a16:colId xmlns:a16="http://schemas.microsoft.com/office/drawing/2014/main" val="764524496"/>
                    </a:ext>
                  </a:extLst>
                </a:gridCol>
                <a:gridCol w="649331">
                  <a:extLst>
                    <a:ext uri="{9D8B030D-6E8A-4147-A177-3AD203B41FA5}">
                      <a16:colId xmlns:a16="http://schemas.microsoft.com/office/drawing/2014/main" val="450455365"/>
                    </a:ext>
                  </a:extLst>
                </a:gridCol>
                <a:gridCol w="637698">
                  <a:extLst>
                    <a:ext uri="{9D8B030D-6E8A-4147-A177-3AD203B41FA5}">
                      <a16:colId xmlns:a16="http://schemas.microsoft.com/office/drawing/2014/main" val="121085747"/>
                    </a:ext>
                  </a:extLst>
                </a:gridCol>
                <a:gridCol w="637698">
                  <a:extLst>
                    <a:ext uri="{9D8B030D-6E8A-4147-A177-3AD203B41FA5}">
                      <a16:colId xmlns:a16="http://schemas.microsoft.com/office/drawing/2014/main" val="2753616962"/>
                    </a:ext>
                  </a:extLst>
                </a:gridCol>
                <a:gridCol w="653694">
                  <a:extLst>
                    <a:ext uri="{9D8B030D-6E8A-4147-A177-3AD203B41FA5}">
                      <a16:colId xmlns:a16="http://schemas.microsoft.com/office/drawing/2014/main" val="1039146808"/>
                    </a:ext>
                  </a:extLst>
                </a:gridCol>
                <a:gridCol w="653694">
                  <a:extLst>
                    <a:ext uri="{9D8B030D-6E8A-4147-A177-3AD203B41FA5}">
                      <a16:colId xmlns:a16="http://schemas.microsoft.com/office/drawing/2014/main" val="1151378549"/>
                    </a:ext>
                  </a:extLst>
                </a:gridCol>
                <a:gridCol w="743859">
                  <a:extLst>
                    <a:ext uri="{9D8B030D-6E8A-4147-A177-3AD203B41FA5}">
                      <a16:colId xmlns:a16="http://schemas.microsoft.com/office/drawing/2014/main" val="3253626986"/>
                    </a:ext>
                  </a:extLst>
                </a:gridCol>
                <a:gridCol w="743859">
                  <a:extLst>
                    <a:ext uri="{9D8B030D-6E8A-4147-A177-3AD203B41FA5}">
                      <a16:colId xmlns:a16="http://schemas.microsoft.com/office/drawing/2014/main" val="3571587922"/>
                    </a:ext>
                  </a:extLst>
                </a:gridCol>
              </a:tblGrid>
              <a:tr h="293753">
                <a:tc rowSpan="3">
                  <a:txBody>
                    <a:bodyPr/>
                    <a:lstStyle/>
                    <a:p>
                      <a:pPr marL="194310" marR="175260" indent="9715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Медицинские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 фа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кие</a:t>
                      </a:r>
                    </a:p>
                    <a:p>
                      <a:pPr marL="45656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работники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№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8">
                  <a:txBody>
                    <a:bodyPr/>
                    <a:lstStyle/>
                    <a:p>
                      <a:pPr marL="71120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Число полных лет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состоянию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конец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отчетного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29233565"/>
                  </a:ext>
                </a:extLst>
              </a:tr>
              <a:tr h="2937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marL="5080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том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числе: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75225258"/>
                  </a:ext>
                </a:extLst>
              </a:tr>
              <a:tr h="5895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36-45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46-50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51-55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56-59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60-64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65</a:t>
                      </a:r>
                      <a:r>
                        <a:rPr sz="1200" spc="-3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</a:p>
                    <a:p>
                      <a:pPr algn="ctr">
                        <a:lnSpc>
                          <a:spcPts val="1370"/>
                        </a:lnSpc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старше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910951"/>
                  </a:ext>
                </a:extLst>
              </a:tr>
              <a:tr h="294776">
                <a:tc>
                  <a:txBody>
                    <a:bodyPr/>
                    <a:lstStyle/>
                    <a:p>
                      <a:pPr marL="12065" algn="ctr">
                        <a:lnSpc>
                          <a:spcPts val="134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40"/>
                        </a:lnSpc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40"/>
                        </a:lnSpc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spc="-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606339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331579"/>
              </p:ext>
            </p:extLst>
          </p:nvPr>
        </p:nvGraphicFramePr>
        <p:xfrm>
          <a:off x="1653539" y="3178825"/>
          <a:ext cx="8915399" cy="3458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7861">
                  <a:extLst>
                    <a:ext uri="{9D8B030D-6E8A-4147-A177-3AD203B41FA5}">
                      <a16:colId xmlns:a16="http://schemas.microsoft.com/office/drawing/2014/main" val="11596644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3937568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171954970"/>
                    </a:ext>
                  </a:extLst>
                </a:gridCol>
                <a:gridCol w="967286">
                  <a:extLst>
                    <a:ext uri="{9D8B030D-6E8A-4147-A177-3AD203B41FA5}">
                      <a16:colId xmlns:a16="http://schemas.microsoft.com/office/drawing/2014/main" val="1743807634"/>
                    </a:ext>
                  </a:extLst>
                </a:gridCol>
                <a:gridCol w="928378">
                  <a:extLst>
                    <a:ext uri="{9D8B030D-6E8A-4147-A177-3AD203B41FA5}">
                      <a16:colId xmlns:a16="http://schemas.microsoft.com/office/drawing/2014/main" val="1439553656"/>
                    </a:ext>
                  </a:extLst>
                </a:gridCol>
                <a:gridCol w="928378">
                  <a:extLst>
                    <a:ext uri="{9D8B030D-6E8A-4147-A177-3AD203B41FA5}">
                      <a16:colId xmlns:a16="http://schemas.microsoft.com/office/drawing/2014/main" val="2481296306"/>
                    </a:ext>
                  </a:extLst>
                </a:gridCol>
                <a:gridCol w="755124">
                  <a:extLst>
                    <a:ext uri="{9D8B030D-6E8A-4147-A177-3AD203B41FA5}">
                      <a16:colId xmlns:a16="http://schemas.microsoft.com/office/drawing/2014/main" val="1536255891"/>
                    </a:ext>
                  </a:extLst>
                </a:gridCol>
                <a:gridCol w="755124">
                  <a:extLst>
                    <a:ext uri="{9D8B030D-6E8A-4147-A177-3AD203B41FA5}">
                      <a16:colId xmlns:a16="http://schemas.microsoft.com/office/drawing/2014/main" val="1937994049"/>
                    </a:ext>
                  </a:extLst>
                </a:gridCol>
                <a:gridCol w="755124">
                  <a:extLst>
                    <a:ext uri="{9D8B030D-6E8A-4147-A177-3AD203B41FA5}">
                      <a16:colId xmlns:a16="http://schemas.microsoft.com/office/drawing/2014/main" val="419365932"/>
                    </a:ext>
                  </a:extLst>
                </a:gridCol>
                <a:gridCol w="755124">
                  <a:extLst>
                    <a:ext uri="{9D8B030D-6E8A-4147-A177-3AD203B41FA5}">
                      <a16:colId xmlns:a16="http://schemas.microsoft.com/office/drawing/2014/main" val="1579518215"/>
                    </a:ext>
                  </a:extLst>
                </a:gridCol>
              </a:tblGrid>
              <a:tr h="2275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</a:rPr>
                        <a:t>Медицинские и фармацевтические работники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</a:rPr>
                        <a:t>№ строки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</a:rPr>
                        <a:t>Пол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769941"/>
                  </a:ext>
                </a:extLst>
              </a:tr>
              <a:tr h="198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76562"/>
                  </a:ext>
                </a:extLst>
              </a:tr>
              <a:tr h="118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188979"/>
                  </a:ext>
                </a:extLst>
              </a:tr>
              <a:tr h="198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530749"/>
                  </a:ext>
                </a:extLst>
              </a:tr>
              <a:tr h="26292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 </a:t>
                      </a:r>
                      <a:r>
                        <a:rPr lang="ru-RU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строка 1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</a:rPr>
                        <a:t>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65847"/>
                  </a:ext>
                </a:extLst>
              </a:tr>
              <a:tr h="155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</a:rPr>
                        <a:t>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Ж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238542"/>
                  </a:ext>
                </a:extLst>
              </a:tr>
              <a:tr h="19889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 организации здравоохранения (на должностях руководителей и их заместителей</a:t>
                      </a:r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строка 3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</a:rPr>
                        <a:t>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584677"/>
                  </a:ext>
                </a:extLst>
              </a:tr>
              <a:tr h="387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</a:rPr>
                        <a:t>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Ж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530939"/>
                  </a:ext>
                </a:extLst>
              </a:tr>
              <a:tr h="19889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Провизоры </a:t>
                      </a:r>
                      <a:r>
                        <a:rPr lang="ru-RU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строка 143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effectLst/>
                        </a:rPr>
                        <a:t>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469211"/>
                  </a:ext>
                </a:extLst>
              </a:tr>
              <a:tr h="198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effectLst/>
                        </a:rPr>
                        <a:t>06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Ж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218946"/>
                  </a:ext>
                </a:extLst>
              </a:tr>
              <a:tr h="19889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Средние </a:t>
                      </a:r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персонал </a:t>
                      </a:r>
                      <a:r>
                        <a:rPr lang="ru-RU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строка 151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effectLst/>
                        </a:rPr>
                        <a:t>07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989423"/>
                  </a:ext>
                </a:extLst>
              </a:tr>
              <a:tr h="237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effectLst/>
                        </a:rPr>
                        <a:t>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Ж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165849"/>
                  </a:ext>
                </a:extLst>
              </a:tr>
              <a:tr h="14954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Фармацевты </a:t>
                      </a:r>
                      <a:r>
                        <a:rPr lang="ru-RU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строка 217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effectLst/>
                        </a:rPr>
                        <a:t>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827667"/>
                  </a:ext>
                </a:extLst>
              </a:tr>
              <a:tr h="307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Ж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463" marR="8463" marT="84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762025"/>
                  </a:ext>
                </a:extLst>
              </a:tr>
              <a:tr h="19889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с высшим  немедицинским </a:t>
                      </a:r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образованием </a:t>
                      </a:r>
                      <a:r>
                        <a:rPr lang="ru-RU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строка 128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423139"/>
                  </a:ext>
                </a:extLst>
              </a:tr>
              <a:tr h="198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Ж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63" marR="8463" marT="84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468763"/>
                  </a:ext>
                </a:extLst>
              </a:tr>
            </a:tbl>
          </a:graphicData>
        </a:graphic>
      </p:graphicFrame>
      <p:sp>
        <p:nvSpPr>
          <p:cNvPr id="17" name="Стрелка вниз 16"/>
          <p:cNvSpPr/>
          <p:nvPr/>
        </p:nvSpPr>
        <p:spPr>
          <a:xfrm>
            <a:off x="6111239" y="3004849"/>
            <a:ext cx="274322" cy="3479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82679" y="4177474"/>
            <a:ext cx="2485239" cy="20220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100" b="1" dirty="0"/>
              <a:t>сумма строк по полу по должностям в таблице должны быть равны  соответствующим данным таблицы 1100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100" b="1" dirty="0"/>
              <a:t>Например, сумма строк 1+2 по графе 4 должна быть равна строке 1 (ВРАЧИ-ВСЕГО) по графе 9 таблицы 1100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100" b="1" dirty="0"/>
              <a:t>Возраст работников берется по состоянию на конец отчетного года (полных лет)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65431" y="5295991"/>
            <a:ext cx="230941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200" b="1" dirty="0"/>
              <a:t>Сумма строк 3 и 4 по графе 4 должна быть равна строке </a:t>
            </a:r>
            <a:r>
              <a:rPr lang="ru-RU" altLang="ru-RU" sz="1200" b="1" dirty="0" smtClean="0"/>
              <a:t>3 </a:t>
            </a:r>
            <a:r>
              <a:rPr lang="ru-RU" altLang="ru-RU" sz="1200" b="1" dirty="0"/>
              <a:t>по графе 9 таблицы 1100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83246" y="4245930"/>
            <a:ext cx="2590801" cy="646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200" b="1" dirty="0"/>
              <a:t>Сумма строк 11 и 12 по графе 4 должна быть равна строке </a:t>
            </a:r>
            <a:r>
              <a:rPr lang="ru-RU" altLang="ru-RU" sz="1200" b="1" dirty="0" smtClean="0"/>
              <a:t>128 </a:t>
            </a:r>
            <a:r>
              <a:rPr lang="ru-RU" altLang="ru-RU" sz="1200" b="1" dirty="0"/>
              <a:t>по графе 9 таблицы 1100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8592671" y="3004850"/>
            <a:ext cx="274322" cy="3479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3835661" y="4302888"/>
            <a:ext cx="1472678" cy="768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5302067" y="2899574"/>
            <a:ext cx="51322" cy="22082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1279"/>
            <a:ext cx="11353800" cy="10002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ТАБЛИЦА №  1109  по возрастным </a:t>
            </a:r>
            <a:r>
              <a:rPr lang="ru-RU" sz="2400" b="1" dirty="0" smtClean="0"/>
              <a:t>группам и 1109_село </a:t>
            </a:r>
            <a:r>
              <a:rPr lang="ru-RU" sz="1100" b="1" dirty="0" smtClean="0"/>
              <a:t>(1109_село </a:t>
            </a:r>
            <a:r>
              <a:rPr lang="ru-RU" sz="1100" dirty="0"/>
              <a:t>з</a:t>
            </a:r>
            <a:r>
              <a:rPr lang="ru-RU" sz="1100" dirty="0" smtClean="0"/>
              <a:t>аполняют  </a:t>
            </a:r>
            <a:r>
              <a:rPr lang="ru-RU" sz="1100" dirty="0"/>
              <a:t>МО, расположенные в городах (ЦРБ, БСМЭ, РОПАБ, Дезстанция) имеющие сотрудников, работающих постоянно в сельской местности.</a:t>
            </a:r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070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464" y="76200"/>
            <a:ext cx="9996535" cy="690282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Штатное расписание медицинской организации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143000"/>
            <a:ext cx="9982200" cy="5334000"/>
          </a:xfrm>
          <a:solidFill>
            <a:schemeClr val="bg1">
              <a:lumMod val="85000"/>
            </a:schemeClr>
          </a:solidFill>
          <a:ln w="28575">
            <a:solidFill>
              <a:schemeClr val="bg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штатное расписание составляется и утверждается по состоянию на 1 января ежегодно (рекомендовано)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Переутверждение</a:t>
            </a:r>
            <a:r>
              <a:rPr lang="en-US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штатного расписания на предстоящий  год не обязательно если в него не вносились изменения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штатном расписании также утверждаются приказом руководителя медицинской организации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дополнительных должностей сверх действующих штатных нормативов допускается только при наличии должностной инструкции о функциональных обязанностях работника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дополнительно вводимого в штат организации и экономического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обоснования целесообразности введения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указанной должности (изменения плановых объемов деятельности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открытие структурных подразделений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увеличение коечной мощности с учетом потребности населения в оказании медицинской помощи в стационарных условиях)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должностей в целом по учреждению и по наименованию должностей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соответствовать расчетной численности исходя из реальной потребности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медицинской помощи обслуживаемого населения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908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0" y="161140"/>
            <a:ext cx="1981200" cy="396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 marL="342900" indent="-3429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Таблица </a:t>
            </a:r>
            <a:r>
              <a:rPr lang="ru-RU" altLang="ru-RU" sz="2000" i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1110_2</a:t>
            </a:r>
            <a:endParaRPr lang="ru-RU" altLang="ru-RU" sz="2000" b="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863315" y="3398934"/>
            <a:ext cx="1981200" cy="396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 marL="342900" indent="-3429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Таблица </a:t>
            </a:r>
            <a:r>
              <a:rPr lang="ru-RU" altLang="ru-RU" sz="2000" i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1111_2</a:t>
            </a:r>
            <a:endParaRPr lang="ru-RU" altLang="ru-RU" sz="2000" b="0" i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4" y="635283"/>
            <a:ext cx="6249272" cy="28197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86200"/>
            <a:ext cx="6125430" cy="27435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29837" y="978818"/>
            <a:ext cx="4876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заполняют </a:t>
            </a:r>
            <a:r>
              <a:rPr lang="ru-RU" sz="2000" b="1" dirty="0" smtClean="0">
                <a:solidFill>
                  <a:srgbClr val="FF0000"/>
                </a:solidFill>
              </a:rPr>
              <a:t>все учреждения при наличии данных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733800" y="4343400"/>
            <a:ext cx="2286000" cy="964195"/>
          </a:xfrm>
          <a:prstGeom prst="straightConnector1">
            <a:avLst/>
          </a:prstGeom>
          <a:ln>
            <a:solidFill>
              <a:srgbClr val="C90723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4114800" y="359578"/>
            <a:ext cx="3886200" cy="707222"/>
          </a:xfrm>
          <a:prstGeom prst="straightConnector1">
            <a:avLst/>
          </a:prstGeom>
          <a:ln>
            <a:solidFill>
              <a:srgbClr val="C90723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57200" y="5486400"/>
            <a:ext cx="5032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заполняют только ГБУ РО ПЦ и ФГБУ </a:t>
            </a:r>
            <a:r>
              <a:rPr lang="ru-RU" sz="2000" b="1" dirty="0" smtClean="0">
                <a:solidFill>
                  <a:srgbClr val="FF0000"/>
                </a:solidFill>
              </a:rPr>
              <a:t>РГМУ!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543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3520"/>
            <a:ext cx="11277600" cy="989079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ТАБЛИЦА №  1112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746859"/>
              </p:ext>
            </p:extLst>
          </p:nvPr>
        </p:nvGraphicFramePr>
        <p:xfrm>
          <a:off x="1886711" y="2362200"/>
          <a:ext cx="7994905" cy="3676652"/>
        </p:xfrm>
        <a:graphic>
          <a:graphicData uri="http://schemas.openxmlformats.org/drawingml/2006/table">
            <a:tbl>
              <a:tblPr/>
              <a:tblGrid>
                <a:gridCol w="5284529">
                  <a:extLst>
                    <a:ext uri="{9D8B030D-6E8A-4147-A177-3AD203B41FA5}">
                      <a16:colId xmlns:a16="http://schemas.microsoft.com/office/drawing/2014/main" val="1395346735"/>
                    </a:ext>
                  </a:extLst>
                </a:gridCol>
                <a:gridCol w="1427997">
                  <a:extLst>
                    <a:ext uri="{9D8B030D-6E8A-4147-A177-3AD203B41FA5}">
                      <a16:colId xmlns:a16="http://schemas.microsoft.com/office/drawing/2014/main" val="2085788848"/>
                    </a:ext>
                  </a:extLst>
                </a:gridCol>
                <a:gridCol w="1282379">
                  <a:extLst>
                    <a:ext uri="{9D8B030D-6E8A-4147-A177-3AD203B41FA5}">
                      <a16:colId xmlns:a16="http://schemas.microsoft.com/office/drawing/2014/main" val="1661546410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строки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строки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582234"/>
                  </a:ext>
                </a:extLst>
              </a:tr>
              <a:tr h="2762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52068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целевых направлений в РГМУ,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D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D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4646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поступило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D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29396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обращений граждан, всего: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D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D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91583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т.ч. обоснованных жалоб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D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D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84121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число встреч с заявителями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D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D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31169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проведенных служебных проверок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D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D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372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7901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24000" y="2133600"/>
            <a:ext cx="9144000" cy="44640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defTabSz="957263"/>
            <a:endParaRPr lang="ru-RU" b="1" i="1"/>
          </a:p>
          <a:p>
            <a:pPr defTabSz="957263"/>
            <a:r>
              <a:rPr lang="ru-RU" b="1"/>
              <a:t> 	   				              	</a:t>
            </a:r>
            <a:endParaRPr lang="en-US" b="1"/>
          </a:p>
        </p:txBody>
      </p:sp>
      <p:sp>
        <p:nvSpPr>
          <p:cNvPr id="16" name="Прямоугольник 13"/>
          <p:cNvSpPr txBox="1">
            <a:spLocks noChangeArrowheads="1"/>
          </p:cNvSpPr>
          <p:nvPr/>
        </p:nvSpPr>
        <p:spPr bwMode="auto">
          <a:xfrm>
            <a:off x="304800" y="115889"/>
            <a:ext cx="11582400" cy="7985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ИЗМЕНЕНИЯ, ВНОСИМЫЕ В ФОРМУ ФЕДЕРАЛЬНОГО  </a:t>
            </a:r>
          </a:p>
          <a:p>
            <a:pPr algn="ctr"/>
            <a:r>
              <a:rPr lang="ru-RU" sz="24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СТАТИСТИЧЕСКОГО   НАБЛЮДЕНИЯ № 30</a:t>
            </a:r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2063751" y="871538"/>
            <a:ext cx="8208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400"/>
              <a:t>			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499712"/>
              </p:ext>
            </p:extLst>
          </p:nvPr>
        </p:nvGraphicFramePr>
        <p:xfrm>
          <a:off x="304800" y="1176338"/>
          <a:ext cx="6400800" cy="5510161"/>
        </p:xfrm>
        <a:graphic>
          <a:graphicData uri="http://schemas.openxmlformats.org/drawingml/2006/table">
            <a:tbl>
              <a:tblPr/>
              <a:tblGrid>
                <a:gridCol w="2594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0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07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Удаленные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строки: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0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 женщин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Сестринское дело (</a:t>
                      </a:r>
                      <a:r>
                        <a:rPr lang="ru-RU" sz="1400" strike="noStrik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бакалавриат</a:t>
                      </a: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 по специальностям (из стр.144):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Акушерское дело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strike="noStrike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из них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strike="noStrike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заведующие фельдшерско-акушерским</a:t>
                      </a:r>
                      <a:br>
                        <a:rPr lang="ru-RU" sz="1400" strike="noStrike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400" strike="noStrike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(фельдшерским) пунктом</a:t>
                      </a:r>
                      <a:endParaRPr lang="ru-RU" sz="1400" strike="noStrike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7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Сестринское дело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главные медицинские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сестры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7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Сестринское дело в педиатрии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из них по специальности:</a:t>
                      </a:r>
                    </a:p>
                    <a:p>
                      <a:pPr marL="7175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бактериология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0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Лечебное дело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гигиена и санитария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0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Стоматология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энтомология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7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Стоматология профилактическая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эпидемиология (</a:t>
                      </a:r>
                      <a:r>
                        <a:rPr lang="ru-RU" sz="1400" strike="noStrike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парази</a:t>
                      </a: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7175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</a:t>
                      </a:r>
                      <a:r>
                        <a:rPr lang="ru-RU" sz="1400" strike="noStrike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тология</a:t>
                      </a: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Стоматология ортопедическая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фельдшеры-водители скорой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медицинской помощи</a:t>
                      </a:r>
                      <a:endParaRPr lang="ru-RU" sz="1400" strike="noStrik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72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 сестринского дела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trike="noStrike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Специалисты с высшим неоконченным фармацевтическим образованием или провизоры (из стр. 220)</a:t>
                      </a:r>
                      <a:endParaRPr lang="ru-RU" sz="1400" strike="noStrike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72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Управление сестринской деятельностью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955325" y="1158986"/>
            <a:ext cx="449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таблице 1100 удалены строки</a:t>
            </a:r>
          </a:p>
          <a:p>
            <a:r>
              <a:rPr lang="ru-RU" dirty="0" smtClean="0"/>
              <a:t>Так же упразднены строки по прочему персоналу, в связи с чем произошла коррекция нумерации строк и были добавлены/изменены формулы.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07" y="3033153"/>
            <a:ext cx="3477110" cy="32675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63200" y="6328191"/>
            <a:ext cx="89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т.д</a:t>
            </a:r>
            <a:r>
              <a:rPr lang="ru-RU" dirty="0" smtClean="0"/>
              <a:t>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504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24000" y="2133600"/>
            <a:ext cx="9144000" cy="44640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defTabSz="957263"/>
            <a:endParaRPr lang="ru-RU" b="1" i="1"/>
          </a:p>
          <a:p>
            <a:pPr defTabSz="957263"/>
            <a:r>
              <a:rPr lang="ru-RU" b="1"/>
              <a:t> 	   				              	</a:t>
            </a:r>
            <a:endParaRPr lang="en-US" b="1"/>
          </a:p>
        </p:txBody>
      </p:sp>
      <p:sp>
        <p:nvSpPr>
          <p:cNvPr id="16" name="Прямоугольник 13"/>
          <p:cNvSpPr txBox="1">
            <a:spLocks noChangeArrowheads="1"/>
          </p:cNvSpPr>
          <p:nvPr/>
        </p:nvSpPr>
        <p:spPr bwMode="auto">
          <a:xfrm>
            <a:off x="685800" y="115889"/>
            <a:ext cx="10896600" cy="6492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ИЗМЕНЕНИЯ, ВНОСИМЫЕ В ФОРМУ ФЕДЕРАЛЬНОГО  </a:t>
            </a:r>
          </a:p>
          <a:p>
            <a:pPr algn="ctr"/>
            <a:r>
              <a:rPr lang="ru-RU" sz="24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СТАТИСТИЧЕСКОГО   НАБЛЮДЕНИЯ № 30</a:t>
            </a:r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2063751" y="871538"/>
            <a:ext cx="8208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400"/>
              <a:t>			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612423"/>
              </p:ext>
            </p:extLst>
          </p:nvPr>
        </p:nvGraphicFramePr>
        <p:xfrm>
          <a:off x="2063751" y="1176338"/>
          <a:ext cx="8064698" cy="4512557"/>
        </p:xfrm>
        <a:graphic>
          <a:graphicData uri="http://schemas.openxmlformats.org/drawingml/2006/table">
            <a:tbl>
              <a:tblPr/>
              <a:tblGrid>
                <a:gridCol w="6847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3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Изменены наименования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строк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в таблице 1100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1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Врачи-специалисты (из стр.1): </a:t>
                      </a: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руководители организаций  и их заместители  </a:t>
                      </a:r>
                      <a:r>
                        <a:rPr lang="ru-RU" sz="1400" strike="sng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(организаторы здравоохранения)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504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общей практики (семейные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врачи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1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         из них: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      педиатры участковые </a:t>
                      </a:r>
                      <a:r>
                        <a:rPr lang="ru-RU" sz="1400" strike="sng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(включая педиатров  участковых приписных участков)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123"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 спортивной медицине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(включая старших врачей)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123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скорой медицинской помощи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(включая старших врачей)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123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медицинские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логопеды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38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медицинские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психологи </a:t>
                      </a:r>
                      <a:r>
                        <a:rPr lang="ru-RU" sz="1400" strike="sng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медицинские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01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судебные эксперты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(эксперты-биохимики, эксперты-генетики, эксперты-химики)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004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химики-эксперты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медицинской организации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3033">
                <a:tc>
                  <a:txBody>
                    <a:bodyPr/>
                    <a:lstStyle/>
                    <a:p>
                      <a:pPr marL="292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эксперты-физики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 контролю за источниками ионизирующих и </a:t>
                      </a:r>
                      <a:r>
                        <a:rPr lang="ru-RU" sz="14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неоионизирующих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излучений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3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Провизоры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всего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3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trike="sng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общего числа среднего медперсонала (из стр.144):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акушерки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(включая старших)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0227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24000" y="2133600"/>
            <a:ext cx="9144000" cy="44640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defTabSz="957263"/>
            <a:endParaRPr lang="ru-RU" b="1" i="1"/>
          </a:p>
          <a:p>
            <a:pPr defTabSz="957263"/>
            <a:r>
              <a:rPr lang="ru-RU" b="1"/>
              <a:t> 	   				              	</a:t>
            </a:r>
            <a:endParaRPr lang="en-US" b="1"/>
          </a:p>
        </p:txBody>
      </p:sp>
      <p:sp>
        <p:nvSpPr>
          <p:cNvPr id="16" name="Прямоугольник 13"/>
          <p:cNvSpPr txBox="1">
            <a:spLocks noChangeArrowheads="1"/>
          </p:cNvSpPr>
          <p:nvPr/>
        </p:nvSpPr>
        <p:spPr bwMode="auto">
          <a:xfrm>
            <a:off x="762000" y="115889"/>
            <a:ext cx="10896600" cy="6492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ИЗМЕНЕНИЯ, ВНОСИМЫЕ В ФОРМУ ФЕДЕРАЛЬНОГО  </a:t>
            </a:r>
          </a:p>
          <a:p>
            <a:pPr algn="ctr"/>
            <a:r>
              <a:rPr lang="ru-RU" sz="24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СТАТИСТИЧЕСКОГО   НАБЛЮДЕНИЯ № 30</a:t>
            </a:r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2063751" y="871538"/>
            <a:ext cx="8208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400"/>
              <a:t>			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966245"/>
              </p:ext>
            </p:extLst>
          </p:nvPr>
        </p:nvGraphicFramePr>
        <p:xfrm>
          <a:off x="1970410" y="1412777"/>
          <a:ext cx="8302303" cy="4587227"/>
        </p:xfrm>
        <a:graphic>
          <a:graphicData uri="http://schemas.openxmlformats.org/drawingml/2006/table">
            <a:tbl>
              <a:tblPr/>
              <a:tblGrid>
                <a:gridCol w="6727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3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Изменены наименования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строк в таблице 1100: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504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зубные техники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(включая старших)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123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медицинские лабораторные техники (фельдшеры-лаборанты),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включая старших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медицинские сестры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(братья),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123"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sngStrike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медицинские сестры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приему вызовов скорой медицинской помощи 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передаче их выездным бригадам скорой медицинской помощи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123">
                <a:tc>
                  <a:txBody>
                    <a:bodyPr/>
                    <a:lstStyle/>
                    <a:p>
                      <a:pPr marL="209550" indent="-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операционные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(включая старших)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38">
                <a:tc>
                  <a:txBody>
                    <a:bodyPr/>
                    <a:lstStyle/>
                    <a:p>
                      <a:pPr marL="119380" indent="-1193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по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медицинской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реабилитации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010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прочие должности медицинских сестер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(братьев)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033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медицинские технологи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(включая старших)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033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фельдшеры (включая старших и заведующих)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3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Младший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медицинский и фармацевтический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персонал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3033">
                <a:tc>
                  <a:txBody>
                    <a:bodyPr/>
                    <a:lstStyle/>
                    <a:p>
                      <a:pPr marL="4794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 младш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ие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медицинск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ие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сестр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2761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24000" y="2133600"/>
            <a:ext cx="9144000" cy="44640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defTabSz="957263"/>
            <a:endParaRPr lang="ru-RU" b="1" i="1" dirty="0"/>
          </a:p>
          <a:p>
            <a:pPr defTabSz="957263"/>
            <a:r>
              <a:rPr lang="ru-RU" b="1" dirty="0"/>
              <a:t> 	   				              	</a:t>
            </a:r>
            <a:endParaRPr lang="en-US" b="1" dirty="0"/>
          </a:p>
        </p:txBody>
      </p:sp>
      <p:sp>
        <p:nvSpPr>
          <p:cNvPr id="16" name="Прямоугольник 13"/>
          <p:cNvSpPr txBox="1">
            <a:spLocks noChangeArrowheads="1"/>
          </p:cNvSpPr>
          <p:nvPr/>
        </p:nvSpPr>
        <p:spPr bwMode="auto">
          <a:xfrm>
            <a:off x="457200" y="115889"/>
            <a:ext cx="11049000" cy="6492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ИЗМЕНЕНИЯ, ВНОСИМЫЕ В ФОРМУ ФЕДЕРАЛЬНОГО  </a:t>
            </a:r>
          </a:p>
          <a:p>
            <a:pPr algn="ctr"/>
            <a:r>
              <a:rPr lang="ru-RU" sz="24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СТАТИСТИЧЕСКОГО   НАБЛЮДЕНИЯ № 30</a:t>
            </a:r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2063751" y="871538"/>
            <a:ext cx="8208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400"/>
              <a:t>			</a:t>
            </a:r>
          </a:p>
        </p:txBody>
      </p:sp>
      <p:sp>
        <p:nvSpPr>
          <p:cNvPr id="353289" name="Rectangle 9"/>
          <p:cNvSpPr>
            <a:spLocks noChangeArrowheads="1"/>
          </p:cNvSpPr>
          <p:nvPr/>
        </p:nvSpPr>
        <p:spPr bwMode="auto">
          <a:xfrm>
            <a:off x="1775147" y="4175288"/>
            <a:ext cx="8353426" cy="1506375"/>
          </a:xfrm>
          <a:prstGeom prst="rect">
            <a:avLst/>
          </a:prstGeom>
          <a:solidFill>
            <a:srgbClr val="A7D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 dirty="0"/>
              <a:t>Кроме того,  в таблицу  1100 добавлены новые графы с расчетом показателей:</a:t>
            </a:r>
          </a:p>
          <a:p>
            <a:r>
              <a:rPr lang="ru-RU" sz="1600" b="1" dirty="0"/>
              <a:t> укомплектованности штатных должностей занятыми ставками, </a:t>
            </a:r>
          </a:p>
          <a:p>
            <a:r>
              <a:rPr lang="ru-RU" sz="1600" b="1" dirty="0"/>
              <a:t>укомплектованности физическими лицами, коэффициента совместительства,</a:t>
            </a:r>
          </a:p>
          <a:p>
            <a:r>
              <a:rPr lang="ru-RU" sz="1600" b="1" dirty="0"/>
              <a:t>дефицита кадров, обеспеченности мед. персоналом на 10 тыс. населения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919288" y="1176338"/>
          <a:ext cx="8065144" cy="2710272"/>
        </p:xfrm>
        <a:graphic>
          <a:graphicData uri="http://schemas.openxmlformats.org/drawingml/2006/table">
            <a:tbl>
              <a:tblPr/>
              <a:tblGrid>
                <a:gridCol w="6535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44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Изменены наименования строк: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sng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5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sng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Кроме того,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д</a:t>
                      </a:r>
                      <a:r>
                        <a:rPr lang="ru-RU" sz="1400" strike="sng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олжности и</a:t>
                      </a:r>
                      <a:r>
                        <a:rPr lang="ru-RU" sz="1400" b="1" strike="sng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strike="sng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физические лица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пециалист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 высшим немедицинским образованием, занимающих должности врачей,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5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sng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Кроме того,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strike="sng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400" strike="sng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олжности   и</a:t>
                      </a:r>
                      <a:r>
                        <a:rPr lang="ru-RU" sz="1400" b="1" strike="sng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strike="sng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физические лица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Специалисты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без медицинского образования занимающих должности среднего медицинского персонала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094">
                <a:tc>
                  <a:txBody>
                    <a:bodyPr/>
                    <a:lstStyle/>
                    <a:p>
                      <a:pPr marL="4794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специалисты в области слухопротезирования (сурдоакустик) (техник)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504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пециалисты с неоконченным высшим образованием или врачи, студенты (из стр.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236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7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9236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899" y="35060"/>
            <a:ext cx="9753600" cy="609600"/>
          </a:xfrm>
          <a:solidFill>
            <a:schemeClr val="accent3">
              <a:lumMod val="40000"/>
              <a:lumOff val="6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800" b="1" cap="none" spc="0" dirty="0">
                <a:ln/>
                <a:solidFill>
                  <a:srgbClr val="C90723"/>
                </a:solidFill>
              </a:rPr>
              <a:t/>
            </a:r>
            <a:br>
              <a:rPr lang="en-US" sz="1800" b="1" cap="none" spc="0" dirty="0">
                <a:ln/>
                <a:solidFill>
                  <a:srgbClr val="C90723"/>
                </a:solidFill>
              </a:rPr>
            </a:br>
            <a:r>
              <a:rPr lang="ru-RU" sz="2700" b="1" dirty="0"/>
              <a:t>ПОКАЗАТЕЛИ ДЕЯТЕЛЬНОСТИ УЧРЕЖДЕНИЙ ЗДРАВООХРАНЕНИЯ</a:t>
            </a:r>
            <a:r>
              <a:rPr lang="en-US" sz="2700" b="1" dirty="0"/>
              <a:t> (</a:t>
            </a:r>
            <a:r>
              <a:rPr lang="ru-RU" sz="2700" b="1" dirty="0"/>
              <a:t>КАДРЫ</a:t>
            </a:r>
            <a:r>
              <a:rPr lang="en-US" sz="2700" b="1" dirty="0"/>
              <a:t>)</a:t>
            </a:r>
            <a:r>
              <a:rPr lang="ru-RU" sz="2000" b="1" cap="none" spc="0" dirty="0">
                <a:ln/>
                <a:solidFill>
                  <a:srgbClr val="C90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none" spc="0" dirty="0">
                <a:ln/>
                <a:solidFill>
                  <a:srgbClr val="C90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cap="none" spc="0" dirty="0">
              <a:ln/>
              <a:solidFill>
                <a:srgbClr val="C907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2600" y="685800"/>
            <a:ext cx="9753600" cy="6019800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врачами на 10 тыс. населения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число врачей (физических лиц)*10000/ численность  постоянного населения  (ф. № 30, таб. 1100, стр. 1 гр.9)	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средними медработниками на 10 тыс. населения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число ср. медработников (физических лиц)*10000/ численность постоянного населения  (ф. № 30, таб.1100, стр.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гр.9)	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 врачебных должностей (среднего медперсонала) физическими лицами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число физических лиц врачей (ср. медперсонала)*100% /число штатных должностей врачей (среднего мед. персонала) (ф. № 30, таб. 1100, стр. 1 гр. 9 * 100/стр.1 гр.3 – врачи; стр.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 9 *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100/стр.151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гр.3 – средние медработники)	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укомплектованность врачебных должностей (среднего медперсонала) занятыми ставками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число занятых должностей врачей (ср. медперсонала)*100% /число штатных должностей врачей (среднего мед. персонала) (ф. № 30, таб. 1100, стр. 1 гр. 4 * 100/стр.1 гр.3 – врачи; стр.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 4 *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100/стр.151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гр.3 – средние медработники)	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совместительства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число занятых основными сотрудниками врачебных (ср. медработников) ставок / число физических лиц врачей (ср. медработников) (ф. № 30, таб. 1100, стр. 1 гр. 6 /стр.1 гр.9 – врачи; стр.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 6 /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стр.151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гр.9 – средние медработники)	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врачей и средних мед. работников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число средних медработников (физических лиц) / число врачей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аттестованных врачей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число врачей, имеющих квалификационные категории*100% / общая численность врачей (ф. № 30, таб. 1100,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стр.1(гр.12+гр.13+гр.14)*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100/ стр. 1 гр.9  – врачи; - аналогично – по любой строке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врачей, имеющих сертификат или аккредитацию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число врачей, имеющих сертификат *100% / общая численность врачей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(ф. № 30, таб. 1100,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стр.1(гр.15+гр.16)*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100/ стр. 1 гр.9  – врачи; - аналогично – по любой строке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997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24000" y="2133600"/>
            <a:ext cx="9144000" cy="44640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defTabSz="957263"/>
            <a:endParaRPr lang="ru-RU" b="1" i="1"/>
          </a:p>
          <a:p>
            <a:pPr defTabSz="957263"/>
            <a:r>
              <a:rPr lang="ru-RU" b="1"/>
              <a:t> 	   				              	</a:t>
            </a:r>
            <a:endParaRPr lang="en-US" b="1"/>
          </a:p>
        </p:txBody>
      </p:sp>
      <p:sp>
        <p:nvSpPr>
          <p:cNvPr id="16" name="Прямоугольник 13"/>
          <p:cNvSpPr txBox="1">
            <a:spLocks noChangeArrowheads="1"/>
          </p:cNvSpPr>
          <p:nvPr/>
        </p:nvSpPr>
        <p:spPr bwMode="auto">
          <a:xfrm>
            <a:off x="609600" y="115889"/>
            <a:ext cx="10896600" cy="6492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ИЗМЕНЕНИЯ, ВНОСИМЫЕ В ФОРМУ ФЕДЕРАЛЬНОГО  </a:t>
            </a:r>
          </a:p>
          <a:p>
            <a:pPr algn="ctr"/>
            <a:r>
              <a:rPr lang="ru-RU" sz="24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СТАТИСТИЧЕСКОГО   НАБЛЮДЕНИЯ № 30</a:t>
            </a:r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2063751" y="871538"/>
            <a:ext cx="8208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400"/>
              <a:t>			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482566"/>
              </p:ext>
            </p:extLst>
          </p:nvPr>
        </p:nvGraphicFramePr>
        <p:xfrm>
          <a:off x="1881312" y="1193690"/>
          <a:ext cx="8353176" cy="5040560"/>
        </p:xfrm>
        <a:graphic>
          <a:graphicData uri="http://schemas.openxmlformats.org/drawingml/2006/table">
            <a:tbl>
              <a:tblPr/>
              <a:tblGrid>
                <a:gridCol w="3386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6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99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Добавлены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строки в таблицу 1100: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828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кибернетики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стр. 151: 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руководители (главная медицинская сестра (брат), главная акушерка (акушер), главный фельдшер, заместитель главного врача)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155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414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выездной бригады скорой медицинской помощи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профилактике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366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нейропсихологи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паллиативной медицинской помощи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190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414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специалисты по физической реабилитации (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кинезиоспециалисты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специалисты по оказанию медицинской помощи обучающимся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414"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специалисты по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эргореабилитации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эргоспециалисты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142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помощники  врачей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207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Провизоры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всего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143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них, врачей эпидемиологов и паразитологов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1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врачей по гигиене детей и подростков, по гигиене питания, по гигиене труда, по гигиеническому  воспитанию, по коммунальной гигиене, по общей гигиене, по радиационной гигиене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 по должностям: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9908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провизоры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148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энтомологов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651">
                <a:tc>
                  <a:txBody>
                    <a:bodyPr/>
                    <a:lstStyle/>
                    <a:p>
                      <a:pPr indent="29908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провизоры - аналитики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сестры-хозяйки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225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204">
                <a:tc>
                  <a:txBody>
                    <a:bodyPr/>
                    <a:lstStyle/>
                    <a:p>
                      <a:pPr indent="29908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провизоры - технологи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фасовщик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226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8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медицинский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персонал,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151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специалисты в области слухопротезирования (сурдоакустик) (техник)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241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8993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24000" y="2133600"/>
            <a:ext cx="9144000" cy="44640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defTabSz="957263"/>
            <a:endParaRPr lang="ru-RU" b="1" i="1"/>
          </a:p>
          <a:p>
            <a:pPr defTabSz="957263"/>
            <a:r>
              <a:rPr lang="ru-RU" b="1"/>
              <a:t> 	   				              	</a:t>
            </a:r>
            <a:endParaRPr lang="en-US" b="1"/>
          </a:p>
        </p:txBody>
      </p:sp>
      <p:sp>
        <p:nvSpPr>
          <p:cNvPr id="16" name="Прямоугольник 13"/>
          <p:cNvSpPr txBox="1">
            <a:spLocks noChangeArrowheads="1"/>
          </p:cNvSpPr>
          <p:nvPr/>
        </p:nvSpPr>
        <p:spPr bwMode="auto">
          <a:xfrm>
            <a:off x="304800" y="115889"/>
            <a:ext cx="11582400" cy="6492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ИЗМЕНЕНИЯ, ВНОСИМЫЕ В ФОРМУ ФЕДЕРАЛЬНОГО  </a:t>
            </a:r>
          </a:p>
          <a:p>
            <a:pPr algn="ctr"/>
            <a:r>
              <a:rPr lang="ru-RU" sz="24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СТАТИСТИЧЕСКОГО   НАБЛЮДЕНИЯ № 30</a:t>
            </a:r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2063751" y="871538"/>
            <a:ext cx="8208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400"/>
              <a:t>			</a:t>
            </a:r>
          </a:p>
        </p:txBody>
      </p:sp>
      <p:sp>
        <p:nvSpPr>
          <p:cNvPr id="353289" name="Rectangle 9"/>
          <p:cNvSpPr>
            <a:spLocks noChangeArrowheads="1"/>
          </p:cNvSpPr>
          <p:nvPr/>
        </p:nvSpPr>
        <p:spPr bwMode="auto">
          <a:xfrm>
            <a:off x="2207568" y="1196653"/>
            <a:ext cx="8208914" cy="432147"/>
          </a:xfrm>
          <a:prstGeom prst="rect">
            <a:avLst/>
          </a:prstGeom>
          <a:solidFill>
            <a:srgbClr val="A7D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/>
              <a:t>Внесены изменения в таблицу  1104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207569" y="1628800"/>
          <a:ext cx="8208913" cy="3840480"/>
        </p:xfrm>
        <a:graphic>
          <a:graphicData uri="http://schemas.openxmlformats.org/drawingml/2006/table">
            <a:tbl>
              <a:tblPr/>
              <a:tblGrid>
                <a:gridCol w="4639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Должности и физические лица врачебных амбулаторий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строки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штатных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занятых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физических лиц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врачи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специалисты с высшим немедицинским образованием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провизоры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средний медицинский персонал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фармацевты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младший медицинский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фармацевтический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персонал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прочий персонал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Кроме того, число физических лиц специалистов с высшим немедицинским образованием, занимающих должности врачей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Кроме того, число физических лиц без медицинского образования, занимающих должности среднего медицинского персонала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4261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24000" y="2133600"/>
            <a:ext cx="9144000" cy="44640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defTabSz="957263"/>
            <a:endParaRPr lang="ru-RU" b="1" i="1" dirty="0"/>
          </a:p>
          <a:p>
            <a:pPr defTabSz="957263"/>
            <a:r>
              <a:rPr lang="ru-RU" b="1" dirty="0"/>
              <a:t> 	   				              	</a:t>
            </a:r>
            <a:endParaRPr lang="en-US" b="1" dirty="0"/>
          </a:p>
        </p:txBody>
      </p:sp>
      <p:sp>
        <p:nvSpPr>
          <p:cNvPr id="16" name="Прямоугольник 13"/>
          <p:cNvSpPr txBox="1">
            <a:spLocks noChangeArrowheads="1"/>
          </p:cNvSpPr>
          <p:nvPr/>
        </p:nvSpPr>
        <p:spPr bwMode="auto">
          <a:xfrm>
            <a:off x="457200" y="115889"/>
            <a:ext cx="11353800" cy="6492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ИЗМЕНЕНИЯ, ВНОСИМЫЕ В ФОРМУ ФЕДЕРАЛЬНОГО  </a:t>
            </a:r>
          </a:p>
          <a:p>
            <a:pPr algn="ctr"/>
            <a:r>
              <a:rPr lang="ru-RU" sz="24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СТАТИСТИЧЕСКОГО   НАБЛЮДЕНИЯ № 30</a:t>
            </a:r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2063751" y="871538"/>
            <a:ext cx="8208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400"/>
              <a:t>			</a:t>
            </a:r>
          </a:p>
        </p:txBody>
      </p:sp>
      <p:sp>
        <p:nvSpPr>
          <p:cNvPr id="353289" name="Rectangle 9"/>
          <p:cNvSpPr>
            <a:spLocks noChangeArrowheads="1"/>
          </p:cNvSpPr>
          <p:nvPr/>
        </p:nvSpPr>
        <p:spPr bwMode="auto">
          <a:xfrm>
            <a:off x="2207569" y="980729"/>
            <a:ext cx="7921377" cy="432147"/>
          </a:xfrm>
          <a:prstGeom prst="rect">
            <a:avLst/>
          </a:prstGeom>
          <a:solidFill>
            <a:srgbClr val="A7D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 таблицу 1105 внесены дополнительные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графы, формулы и перенос из таб.1100: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926531"/>
              </p:ext>
            </p:extLst>
          </p:nvPr>
        </p:nvGraphicFramePr>
        <p:xfrm>
          <a:off x="533400" y="1897059"/>
          <a:ext cx="8208912" cy="1645920"/>
        </p:xfrm>
        <a:graphic>
          <a:graphicData uri="http://schemas.openxmlformats.org/drawingml/2006/table">
            <a:tbl>
              <a:tblPr/>
              <a:tblGrid>
                <a:gridCol w="1008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57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6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71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12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15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Персонал станций (отделений)</a:t>
                      </a:r>
                      <a:b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скорой медицинской помощи (из таблицы 1100)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11" marR="41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41711" marR="41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41711" marR="41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</a:txBody>
                  <a:tcPr marL="41711" marR="41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врачи, всего</a:t>
                      </a:r>
                    </a:p>
                  </a:txBody>
                  <a:tcPr marL="41711" marR="41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</a:txBody>
                  <a:tcPr marL="41711" marR="41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1" marR="41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старшие врачи</a:t>
                      </a:r>
                    </a:p>
                  </a:txBody>
                  <a:tcPr marL="41711" marR="41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врачи скорой медицинской помощи</a:t>
                      </a:r>
                    </a:p>
                  </a:txBody>
                  <a:tcPr marL="41711" marR="41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врачи выездной бригады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1" marR="41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анестезиологи реаниматологи</a:t>
                      </a:r>
                    </a:p>
                  </a:txBody>
                  <a:tcPr marL="41711" marR="41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психиатры</a:t>
                      </a:r>
                    </a:p>
                  </a:txBody>
                  <a:tcPr marL="41711" marR="41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педиатры</a:t>
                      </a:r>
                    </a:p>
                  </a:txBody>
                  <a:tcPr marL="10814" marR="1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1711" marR="417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1711" marR="417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1711" marR="417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1711" marR="41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1711" marR="41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1711" marR="41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1" marR="41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1" marR="41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1" marR="41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1" marR="41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805476"/>
              </p:ext>
            </p:extLst>
          </p:nvPr>
        </p:nvGraphicFramePr>
        <p:xfrm>
          <a:off x="3733800" y="4500241"/>
          <a:ext cx="7704855" cy="1496223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26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75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6201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средний медицинский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персонал</a:t>
                      </a:r>
                    </a:p>
                  </a:txBody>
                  <a:tcPr marL="41711" marR="41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младший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медицинский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фармацевтический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персонал</a:t>
                      </a:r>
                    </a:p>
                  </a:txBody>
                  <a:tcPr marL="10814" marR="1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прочий персонал</a:t>
                      </a:r>
                    </a:p>
                  </a:txBody>
                  <a:tcPr marL="41711" marR="41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 них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(из  гр.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):</a:t>
                      </a:r>
                    </a:p>
                  </a:txBody>
                  <a:tcPr marL="10814" marR="1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32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41711" marR="41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 них</a:t>
                      </a:r>
                    </a:p>
                  </a:txBody>
                  <a:tcPr marL="41711" marR="41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водители</a:t>
                      </a:r>
                    </a:p>
                  </a:txBody>
                  <a:tcPr marL="41711" marR="41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медсестры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фельдшеры по приему вызовов</a:t>
                      </a:r>
                    </a:p>
                  </a:txBody>
                  <a:tcPr marL="41711" marR="41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фельдшеры скорой мед.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помощи</a:t>
                      </a:r>
                    </a:p>
                  </a:txBody>
                  <a:tcPr marL="41711" marR="41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медсестры,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1" marR="41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медсестры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анестезисты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(из гр.14)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1" marR="41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1" marR="41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1" marR="41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1" marR="41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1" marR="41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1" marR="41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1" marR="41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1" marR="41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1" marR="41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56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34430"/>
            <a:ext cx="12039600" cy="548284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последовательности расчета штатного расписания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9824" y="1075764"/>
            <a:ext cx="3307977" cy="52488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</a:t>
            </a:r>
            <a:endParaRPr 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7047" y="1174380"/>
            <a:ext cx="1219200" cy="43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Численность населения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61232" y="1174380"/>
            <a:ext cx="1267968" cy="43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Число коек(койко-мест)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33600" y="1752600"/>
            <a:ext cx="2971800" cy="591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Расчет штатной численности с использованием рекомендованных штатных нормативов</a:t>
            </a:r>
          </a:p>
          <a:p>
            <a:pPr algn="ctr"/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571672" y="1600200"/>
            <a:ext cx="484632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131407" y="1600200"/>
            <a:ext cx="484632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33600" y="2563914"/>
            <a:ext cx="2971800" cy="636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tx1"/>
              </a:solidFill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Корректировка штатного расписания</a:t>
            </a:r>
            <a:r>
              <a:rPr lang="en-US" sz="900" b="1" dirty="0">
                <a:solidFill>
                  <a:schemeClr val="tx1"/>
                </a:solidFill>
              </a:rPr>
              <a:t>,</a:t>
            </a:r>
            <a:r>
              <a:rPr lang="ru-RU" sz="900" b="1" dirty="0">
                <a:solidFill>
                  <a:schemeClr val="tx1"/>
                </a:solidFill>
              </a:rPr>
              <a:t> исходя из утвержденных объемов медицинской помощи</a:t>
            </a:r>
            <a:r>
              <a:rPr lang="en-US" sz="900" b="1" dirty="0">
                <a:solidFill>
                  <a:schemeClr val="tx1"/>
                </a:solidFill>
              </a:rPr>
              <a:t>,</a:t>
            </a:r>
            <a:r>
              <a:rPr lang="ru-RU" sz="900" b="1" dirty="0">
                <a:solidFill>
                  <a:schemeClr val="tx1"/>
                </a:solidFill>
              </a:rPr>
              <a:t> доведенных до медицинской организации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339083" y="2344267"/>
            <a:ext cx="484632" cy="222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7048" y="3515276"/>
            <a:ext cx="2958353" cy="624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Сравнение с фактической занятостью в разрезе должностей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33601" y="4454953"/>
            <a:ext cx="2958353" cy="549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Анализ полученных расчетов и согласование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7048" y="5259430"/>
            <a:ext cx="2958353" cy="1065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штатного расписания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3339083" y="3235383"/>
            <a:ext cx="484632" cy="244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339083" y="4135434"/>
            <a:ext cx="484632" cy="2330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339083" y="4974889"/>
            <a:ext cx="484632" cy="251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697474"/>
              </p:ext>
            </p:extLst>
          </p:nvPr>
        </p:nvGraphicFramePr>
        <p:xfrm>
          <a:off x="5724985" y="1075764"/>
          <a:ext cx="4712152" cy="5401235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4712152">
                  <a:extLst>
                    <a:ext uri="{9D8B030D-6E8A-4147-A177-3AD203B41FA5}">
                      <a16:colId xmlns:a16="http://schemas.microsoft.com/office/drawing/2014/main" val="2951374176"/>
                    </a:ext>
                  </a:extLst>
                </a:gridCol>
              </a:tblGrid>
              <a:tr h="540123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Данная последовательность работы при расчете ШР позволит получить </a:t>
                      </a:r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объективную</a:t>
                      </a:r>
                      <a:r>
                        <a:rPr lang="ru-RU" sz="18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штатных единиц специалистов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согласованную не только с численностью  прикрепленного  населения 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потребностью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населения в оказании медицинской помощи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 и с нормами труда медицинского персонала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позволит специалистам экономического блока медицинской организации подготовить экономическое обоснование штатного расписания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также рас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читать полную финансовую потребность на содержание медицинской организации не только на текущий период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 и на перспективу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800" b="1" dirty="0" smtClean="0"/>
                        <a:t>                                                                                                               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="1" dirty="0" smtClean="0"/>
                        <a:t>                                                                                                                            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632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8970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24000" y="2133600"/>
            <a:ext cx="9144000" cy="44640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defTabSz="957263"/>
            <a:endParaRPr lang="ru-RU" b="1" i="1"/>
          </a:p>
          <a:p>
            <a:pPr defTabSz="957263"/>
            <a:r>
              <a:rPr lang="ru-RU" b="1"/>
              <a:t> 	   				              	</a:t>
            </a:r>
            <a:endParaRPr lang="en-US" b="1"/>
          </a:p>
        </p:txBody>
      </p:sp>
      <p:sp>
        <p:nvSpPr>
          <p:cNvPr id="16" name="Прямоугольник 13"/>
          <p:cNvSpPr txBox="1">
            <a:spLocks noChangeArrowheads="1"/>
          </p:cNvSpPr>
          <p:nvPr/>
        </p:nvSpPr>
        <p:spPr bwMode="auto">
          <a:xfrm>
            <a:off x="457200" y="43934"/>
            <a:ext cx="11201400" cy="7212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ИЗМЕНЕНИЯ, ВНОСИМЫЕ В ФОРМУ ФЕДЕРАЛЬНОГО  </a:t>
            </a:r>
          </a:p>
          <a:p>
            <a:pPr algn="ctr"/>
            <a:r>
              <a:rPr lang="ru-RU" sz="24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СТАТИСТИЧЕСКОГО   НАБЛЮДЕНИЯ № 30</a:t>
            </a:r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2063751" y="871538"/>
            <a:ext cx="8208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400"/>
              <a:t>			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1919289" y="1960099"/>
          <a:ext cx="8353424" cy="4349219"/>
        </p:xfrm>
        <a:graphic>
          <a:graphicData uri="http://schemas.openxmlformats.org/drawingml/2006/table">
            <a:tbl>
              <a:tblPr/>
              <a:tblGrid>
                <a:gridCol w="2191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0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80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3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23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38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38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080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Медицинские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 фармацевтические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работники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(из табл. 1100)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строки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Пол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Число полных лет по состоянию на конец отчетного года, чел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том числе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 36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36–45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46–50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51–55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 старше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3535" marR="53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3535" marR="53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3535" marR="53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90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Врачи 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90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 руководител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и их заместител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90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Провизоры 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90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Средни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медицински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персонал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90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Фармацевты 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90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Специалисты с высшим немедицинским образованием 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35" marR="53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881188" y="1114483"/>
            <a:ext cx="8353424" cy="453735"/>
          </a:xfrm>
          <a:prstGeom prst="rect">
            <a:avLst/>
          </a:prstGeom>
          <a:solidFill>
            <a:srgbClr val="A7D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Внесены изменения в таблицу 1109</a:t>
            </a:r>
          </a:p>
        </p:txBody>
      </p:sp>
    </p:spTree>
    <p:extLst>
      <p:ext uri="{BB962C8B-B14F-4D97-AF65-F5344CB8AC3E}">
        <p14:creationId xmlns:p14="http://schemas.microsoft.com/office/powerpoint/2010/main" val="3031821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24000" y="2133600"/>
            <a:ext cx="9144000" cy="44640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defTabSz="957263"/>
            <a:endParaRPr lang="ru-RU" b="1" i="1"/>
          </a:p>
          <a:p>
            <a:pPr defTabSz="957263"/>
            <a:r>
              <a:rPr lang="ru-RU" b="1"/>
              <a:t> 	   				              	</a:t>
            </a:r>
            <a:endParaRPr lang="en-US" b="1"/>
          </a:p>
        </p:txBody>
      </p:sp>
      <p:sp>
        <p:nvSpPr>
          <p:cNvPr id="370696" name="Rectangle 8"/>
          <p:cNvSpPr>
            <a:spLocks noChangeArrowheads="1"/>
          </p:cNvSpPr>
          <p:nvPr/>
        </p:nvSpPr>
        <p:spPr bwMode="auto">
          <a:xfrm>
            <a:off x="2208213" y="3765550"/>
            <a:ext cx="7777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90488"/>
            <a:r>
              <a:rPr lang="ru-RU" sz="1200" b="1">
                <a:solidFill>
                  <a:srgbClr val="CC0000"/>
                </a:solidFill>
              </a:rPr>
              <a:t>               </a:t>
            </a:r>
          </a:p>
        </p:txBody>
      </p:sp>
      <p:sp>
        <p:nvSpPr>
          <p:cNvPr id="100" name="Прямоугольник 13"/>
          <p:cNvSpPr txBox="1">
            <a:spLocks noChangeArrowheads="1"/>
          </p:cNvSpPr>
          <p:nvPr/>
        </p:nvSpPr>
        <p:spPr bwMode="auto">
          <a:xfrm>
            <a:off x="381000" y="260649"/>
            <a:ext cx="11353800" cy="6492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ИЗМЕНЕНИЯ, ВНОСИМЫЕ В ФОРМУ ФЕДЕРАЛЬНОГО  </a:t>
            </a:r>
          </a:p>
          <a:p>
            <a:pPr algn="ctr"/>
            <a:r>
              <a:rPr lang="ru-RU" sz="24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СТАТИСТИЧЕСКОГО   НАБЛЮДЕНИЯ № 30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828799" y="1210169"/>
            <a:ext cx="8156576" cy="453548"/>
          </a:xfrm>
          <a:prstGeom prst="rect">
            <a:avLst/>
          </a:prstGeom>
          <a:solidFill>
            <a:srgbClr val="A7D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Таблицы 1110 и 1111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удалены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таблице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1110_2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1111_2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внесена изменения в строку 5: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148626"/>
              </p:ext>
            </p:extLst>
          </p:nvPr>
        </p:nvGraphicFramePr>
        <p:xfrm>
          <a:off x="1919536" y="3592512"/>
          <a:ext cx="8065839" cy="3005138"/>
        </p:xfrm>
        <a:graphic>
          <a:graphicData uri="http://schemas.openxmlformats.org/drawingml/2006/table">
            <a:tbl>
              <a:tblPr/>
              <a:tblGrid>
                <a:gridCol w="2930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6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6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69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4338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</a:p>
                  </a:txBody>
                  <a:tcPr marL="42863" marR="4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42863" marR="4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Число посещений</a:t>
                      </a:r>
                    </a:p>
                  </a:txBody>
                  <a:tcPr marL="42863" marR="4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2863" marR="4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врачей, включая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профилак-тические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–  всего</a:t>
                      </a:r>
                    </a:p>
                  </a:txBody>
                  <a:tcPr marL="42863" marR="42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 них</a:t>
                      </a:r>
                    </a:p>
                  </a:txBody>
                  <a:tcPr marL="42863" marR="4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2863" marR="4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сельскими жителями</a:t>
                      </a:r>
                    </a:p>
                  </a:txBody>
                  <a:tcPr marL="42863" marR="4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детьми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0–17 лет </a:t>
                      </a:r>
                    </a:p>
                  </a:txBody>
                  <a:tcPr marL="42863" marR="4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863" marR="4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2863" marR="4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2863" marR="42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….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13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общей практики (семейные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врачи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2863" marR="42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2863" marR="42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2863" marR="42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2863" marR="42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278"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из них: педиатры участковые </a:t>
                      </a:r>
                      <a:r>
                        <a:rPr lang="ru-RU" sz="1400" strike="sng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(включая педиатров участковых приписных участков)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2863" marR="42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2863" marR="42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2863" marR="42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2863" marR="42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313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Кроме того,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медицинские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психологи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2863" marR="42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2863" marR="42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2863" marR="42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2863" marR="42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953461"/>
              </p:ext>
            </p:extLst>
          </p:nvPr>
        </p:nvGraphicFramePr>
        <p:xfrm>
          <a:off x="1828800" y="1903035"/>
          <a:ext cx="8156575" cy="285632"/>
        </p:xfrm>
        <a:graphic>
          <a:graphicData uri="http://schemas.openxmlformats.org/drawingml/2006/table">
            <a:tbl>
              <a:tblPr/>
              <a:tblGrid>
                <a:gridCol w="7037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младший медицинский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фармацевтический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персонал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919536" y="3144867"/>
            <a:ext cx="8065839" cy="447645"/>
          </a:xfrm>
          <a:prstGeom prst="rect">
            <a:avLst/>
          </a:prstGeom>
          <a:solidFill>
            <a:srgbClr val="A7D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Внесены изменения в таблицу 2100:</a:t>
            </a:r>
          </a:p>
        </p:txBody>
      </p:sp>
    </p:spTree>
    <p:extLst>
      <p:ext uri="{BB962C8B-B14F-4D97-AF65-F5344CB8AC3E}">
        <p14:creationId xmlns:p14="http://schemas.microsoft.com/office/powerpoint/2010/main" val="26200417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38400" y="2743200"/>
            <a:ext cx="7137175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2129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1961"/>
            <a:ext cx="8508642" cy="914400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/>
            <a:r>
              <a:rPr lang="ru-RU" altLang="ru-RU" sz="2500" b="1" dirty="0">
                <a:solidFill>
                  <a:srgbClr val="494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профессиональной деятельности</a:t>
            </a:r>
            <a:br>
              <a:rPr lang="ru-RU" altLang="ru-RU" sz="2500" b="1" dirty="0">
                <a:solidFill>
                  <a:srgbClr val="494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494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Врачи-специалисты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122465"/>
              </p:ext>
            </p:extLst>
          </p:nvPr>
        </p:nvGraphicFramePr>
        <p:xfrm>
          <a:off x="1981200" y="1356361"/>
          <a:ext cx="850864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1713488626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617704226"/>
                    </a:ext>
                  </a:extLst>
                </a:gridCol>
                <a:gridCol w="2412642">
                  <a:extLst>
                    <a:ext uri="{9D8B030D-6E8A-4147-A177-3AD203B41FA5}">
                      <a16:colId xmlns:a16="http://schemas.microsoft.com/office/drawing/2014/main" val="1778672721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Номенклатура должностей - приказ Минздрава России от 2 мая 2023 г. № 206н 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Базовая специальность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Специальность, дающая право занять данную должность: сертификат/свидетельство об аккредитации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228236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703487"/>
              </p:ext>
            </p:extLst>
          </p:nvPr>
        </p:nvGraphicFramePr>
        <p:xfrm>
          <a:off x="1981200" y="2362201"/>
          <a:ext cx="8508642" cy="32977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10601658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1844667654"/>
                    </a:ext>
                  </a:extLst>
                </a:gridCol>
                <a:gridCol w="2412642">
                  <a:extLst>
                    <a:ext uri="{9D8B030D-6E8A-4147-A177-3AD203B41FA5}">
                      <a16:colId xmlns:a16="http://schemas.microsoft.com/office/drawing/2014/main" val="1562663698"/>
                    </a:ext>
                  </a:extLst>
                </a:gridCol>
              </a:tblGrid>
              <a:tr h="104689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Акушер-гинеколог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Специалитет: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Лечебное дело, Педиатрия 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или интернатура/ординатура: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Общая врачебная практика (семейная медицина),Терапия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Акушерство и гинекология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997972"/>
                  </a:ext>
                </a:extLst>
              </a:tr>
              <a:tr h="11828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Аллерголог-иммунолог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Специалитет: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Лечебное дело, Педиатрия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или интернатура/ординатура: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Общая врачебная практика (семейная медицина),Терапия, Педиатрия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Аллергология и иммунология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045033"/>
                  </a:ext>
                </a:extLst>
              </a:tr>
              <a:tr h="10468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Анестезиолог-реаниматолог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Специалитет: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Лечебное дело, Педиатрия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или интернатура/ординатура: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Неонатология,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Нефрология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Анестезиология-реаниматология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797478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895600" y="5629475"/>
            <a:ext cx="6096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b="1" dirty="0">
                <a:solidFill>
                  <a:srgbClr val="C0504D"/>
                </a:solidFill>
              </a:rPr>
              <a:t>По всем медицинским должностям допуск к профессиональной деятельности осуществляется на основании соответствующего сертификата или свидетельства об аккредитации специалиста</a:t>
            </a:r>
          </a:p>
        </p:txBody>
      </p:sp>
    </p:spTree>
    <p:extLst>
      <p:ext uri="{BB962C8B-B14F-4D97-AF65-F5344CB8AC3E}">
        <p14:creationId xmlns:p14="http://schemas.microsoft.com/office/powerpoint/2010/main" val="173454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8584842" cy="914400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algn="ctr"/>
            <a:r>
              <a:rPr lang="ru-RU" altLang="ru-RU" sz="2500" b="1" kern="0" cap="none" spc="0" dirty="0">
                <a:solidFill>
                  <a:srgbClr val="494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профессиональной деятельности</a:t>
            </a:r>
            <a:br>
              <a:rPr lang="ru-RU" altLang="ru-RU" sz="2500" b="1" kern="0" cap="none" spc="0" dirty="0">
                <a:solidFill>
                  <a:srgbClr val="494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kern="0" cap="none" spc="0" dirty="0">
                <a:solidFill>
                  <a:srgbClr val="494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Средний медицинский персонал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2286000"/>
            <a:ext cx="8508642" cy="4023360"/>
          </a:xfrm>
        </p:spPr>
        <p:txBody>
          <a:bodyPr/>
          <a:lstStyle/>
          <a:p>
            <a:r>
              <a:rPr lang="ru-RU" dirty="0" smtClean="0"/>
              <a:t>                                           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19026"/>
              </p:ext>
            </p:extLst>
          </p:nvPr>
        </p:nvGraphicFramePr>
        <p:xfrm>
          <a:off x="1915886" y="1352006"/>
          <a:ext cx="857395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985">
                  <a:extLst>
                    <a:ext uri="{9D8B030D-6E8A-4147-A177-3AD203B41FA5}">
                      <a16:colId xmlns:a16="http://schemas.microsoft.com/office/drawing/2014/main" val="2569584181"/>
                    </a:ext>
                  </a:extLst>
                </a:gridCol>
                <a:gridCol w="2857985">
                  <a:extLst>
                    <a:ext uri="{9D8B030D-6E8A-4147-A177-3AD203B41FA5}">
                      <a16:colId xmlns:a16="http://schemas.microsoft.com/office/drawing/2014/main" val="1312493461"/>
                    </a:ext>
                  </a:extLst>
                </a:gridCol>
                <a:gridCol w="2857985">
                  <a:extLst>
                    <a:ext uri="{9D8B030D-6E8A-4147-A177-3AD203B41FA5}">
                      <a16:colId xmlns:a16="http://schemas.microsoft.com/office/drawing/2014/main" val="1226239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Номенклатура должностей - приказ Минздрава России от 2 мая 2023 г. № 206н 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Базовая специальность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Специальность, дающая право занять данную должность: сертификат/свидетельство об аккредитации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253278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890628"/>
              </p:ext>
            </p:extLst>
          </p:nvPr>
        </p:nvGraphicFramePr>
        <p:xfrm>
          <a:off x="1915885" y="2174966"/>
          <a:ext cx="8573955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985">
                  <a:extLst>
                    <a:ext uri="{9D8B030D-6E8A-4147-A177-3AD203B41FA5}">
                      <a16:colId xmlns:a16="http://schemas.microsoft.com/office/drawing/2014/main" val="2802208328"/>
                    </a:ext>
                  </a:extLst>
                </a:gridCol>
                <a:gridCol w="2846130">
                  <a:extLst>
                    <a:ext uri="{9D8B030D-6E8A-4147-A177-3AD203B41FA5}">
                      <a16:colId xmlns:a16="http://schemas.microsoft.com/office/drawing/2014/main" val="11618518"/>
                    </a:ext>
                  </a:extLst>
                </a:gridCol>
                <a:gridCol w="2869840">
                  <a:extLst>
                    <a:ext uri="{9D8B030D-6E8A-4147-A177-3AD203B41FA5}">
                      <a16:colId xmlns:a16="http://schemas.microsoft.com/office/drawing/2014/main" val="160731677"/>
                    </a:ext>
                  </a:extLst>
                </a:gridCol>
              </a:tblGrid>
              <a:tr h="418171">
                <a:tc>
                  <a:txBody>
                    <a:bodyPr/>
                    <a:lstStyle/>
                    <a:p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Медицинская сестра приемного отделения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Лечебное дело, Сестринское дело, Акушерское дело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Сестринское дело, Сестринское дело в педиатрии/Медицинская сестра приемного отделения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349725"/>
                  </a:ext>
                </a:extLst>
              </a:tr>
              <a:tr h="7527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Медицинская сестра процедурной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Лечебное дело, Сестринское дело, Акушерское дело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Сестринское дело, Сестринское дело в педиатрии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414384"/>
                  </a:ext>
                </a:extLst>
              </a:tr>
              <a:tr h="752707">
                <a:tc>
                  <a:txBody>
                    <a:bodyPr/>
                    <a:lstStyle/>
                    <a:p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Медицинская сестра по реабилитации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Лечебное дело, Сестринское дело, Акушерское дело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Реабилитационное сестринское дело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519299"/>
                  </a:ext>
                </a:extLst>
              </a:tr>
              <a:tr h="752707">
                <a:tc>
                  <a:txBody>
                    <a:bodyPr/>
                    <a:lstStyle/>
                    <a:p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Медицинская сестра стерилизационной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Лечебное дело, Сестринское дело, Акушерское дело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Сестринское дело/Медицинская сестра стерилизационной</a:t>
                      </a:r>
                    </a:p>
                    <a:p>
                      <a:endParaRPr lang="ru-RU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455836"/>
                  </a:ext>
                </a:extLst>
              </a:tr>
              <a:tr h="752707">
                <a:tc>
                  <a:txBody>
                    <a:bodyPr/>
                    <a:lstStyle/>
                    <a:p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Медицинская сестра участковая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Лечебное дело, Сестринское дело, Акушерское дело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Сестринское дело, Сестринское дело в педиатрии/Медицинская сестра участковая</a:t>
                      </a:r>
                    </a:p>
                    <a:p>
                      <a:endParaRPr lang="ru-RU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439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986850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иксел">
  <a:themeElements>
    <a:clrScheme name="Пиксел 11">
      <a:dk1>
        <a:srgbClr val="000000"/>
      </a:dk1>
      <a:lt1>
        <a:srgbClr val="FFFFFF"/>
      </a:lt1>
      <a:dk2>
        <a:srgbClr val="000000"/>
      </a:dk2>
      <a:lt2>
        <a:srgbClr val="779F92"/>
      </a:lt2>
      <a:accent1>
        <a:srgbClr val="33CCCC"/>
      </a:accent1>
      <a:accent2>
        <a:srgbClr val="9DC2D7"/>
      </a:accent2>
      <a:accent3>
        <a:srgbClr val="FFFFFF"/>
      </a:accent3>
      <a:accent4>
        <a:srgbClr val="000000"/>
      </a:accent4>
      <a:accent5>
        <a:srgbClr val="ADE2E2"/>
      </a:accent5>
      <a:accent6>
        <a:srgbClr val="8EB0C3"/>
      </a:accent6>
      <a:hlink>
        <a:srgbClr val="006666"/>
      </a:hlink>
      <a:folHlink>
        <a:srgbClr val="CCCCFF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16360</TotalTime>
  <Words>8630</Words>
  <Application>Microsoft Office PowerPoint</Application>
  <PresentationFormat>Широкоэкранный</PresentationFormat>
  <Paragraphs>1904</Paragraphs>
  <Slides>72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72</vt:i4>
      </vt:variant>
    </vt:vector>
  </HeadingPairs>
  <TitlesOfParts>
    <vt:vector size="92" baseType="lpstr">
      <vt:lpstr>Arial</vt:lpstr>
      <vt:lpstr>Arial Black</vt:lpstr>
      <vt:lpstr>Arial Cyr</vt:lpstr>
      <vt:lpstr>Calibri</vt:lpstr>
      <vt:lpstr>Calibri Light</vt:lpstr>
      <vt:lpstr>Cambria</vt:lpstr>
      <vt:lpstr>PT Sans Narrow</vt:lpstr>
      <vt:lpstr>Segoe UI</vt:lpstr>
      <vt:lpstr>Tahoma</vt:lpstr>
      <vt:lpstr>Times New Roman</vt:lpstr>
      <vt:lpstr>Tw Cen MT</vt:lpstr>
      <vt:lpstr>Tw Cen MT Condensed</vt:lpstr>
      <vt:lpstr>Wingdings</vt:lpstr>
      <vt:lpstr>Wingdings 2</vt:lpstr>
      <vt:lpstr>Wingdings 3</vt:lpstr>
      <vt:lpstr>Office Theme</vt:lpstr>
      <vt:lpstr>HDOfficeLightV0</vt:lpstr>
      <vt:lpstr>Пиксел</vt:lpstr>
      <vt:lpstr>1_Интеграл</vt:lpstr>
      <vt:lpstr>Интеграл</vt:lpstr>
      <vt:lpstr>  Сбор годового отчета МО (форма 30) 2023 года по  разделу  « ШТАТЫ МЕДИЦИНСКОЙ ОРГАНИЗАЦИИ»</vt:lpstr>
      <vt:lpstr> Штатное расписание медицинской организации </vt:lpstr>
      <vt:lpstr>Перечень документов для составления штатного расписания организации</vt:lpstr>
      <vt:lpstr>Презентация PowerPoint</vt:lpstr>
      <vt:lpstr>                                                     </vt:lpstr>
      <vt:lpstr>Штатное расписание медицинской организации </vt:lpstr>
      <vt:lpstr>Схема последовательности расчета штатного расписания</vt:lpstr>
      <vt:lpstr>Допуск к профессиональной деятельности пример Врачи-специалисты</vt:lpstr>
      <vt:lpstr>Допуск к профессиональной деятельности пример Средний медицинский персонал</vt:lpstr>
      <vt:lpstr>Презентация PowerPoint</vt:lpstr>
      <vt:lpstr>Презентация PowerPoint</vt:lpstr>
      <vt:lpstr> Квалификационные категории Приказ Минздрава России от 22 ноября  2021 г. № 1083н  «О порядке и сроках прохождения  медицинскими работниками и фармацевтическими работниками аттестации для получения квалификационной категории » </vt:lpstr>
      <vt:lpstr>Презентация PowerPoint</vt:lpstr>
      <vt:lpstr>Сведения о должностях в форме могут показываться как целыми, так и дробными числами в соответствии с правилами округления - 0,75, 0,5, 0,25 должности. </vt:lpstr>
      <vt:lpstr>ФОРМАТ ОТЧЕТА  «ФОРМА 30_1 ШТАТЫ МЕДИЦИНСКОЙ ОРГАНИЗАЦИИ»   2023 ГОД ТАБЛИЦА 1100</vt:lpstr>
      <vt:lpstr>Теоретические основы по заполнению формы</vt:lpstr>
      <vt:lpstr> Основные критерии заполнения таблицы 1100</vt:lpstr>
      <vt:lpstr>Презентация PowerPoint</vt:lpstr>
      <vt:lpstr>На что обратить внимание?</vt:lpstr>
      <vt:lpstr>На что обратить внимание?</vt:lpstr>
      <vt:lpstr>Презентация PowerPoint</vt:lpstr>
      <vt:lpstr>Руководители структурных подразделений медицинских организаций</vt:lpstr>
      <vt:lpstr>Руководители структурных подразделений медицинских организаций</vt:lpstr>
      <vt:lpstr>Прочий персонал</vt:lpstr>
      <vt:lpstr>Строки, по которым упраздняются должности</vt:lpstr>
      <vt:lpstr>Должности и физические лица медицинской организации  (таблица 1100) </vt:lpstr>
      <vt:lpstr>Презентация PowerPoint</vt:lpstr>
      <vt:lpstr>Пример заполнения таблицы 1100</vt:lpstr>
      <vt:lpstr>Презентация PowerPoint</vt:lpstr>
      <vt:lpstr>Презентация PowerPoint</vt:lpstr>
      <vt:lpstr>Презентация PowerPoint</vt:lpstr>
      <vt:lpstr>Обратите Внимание!</vt:lpstr>
      <vt:lpstr>Должности и физические лица медицинской организации</vt:lpstr>
      <vt:lpstr>Презентация PowerPoint</vt:lpstr>
      <vt:lpstr>Презентация PowerPoint</vt:lpstr>
      <vt:lpstr>Презентация PowerPoint</vt:lpstr>
      <vt:lpstr>Должности и физические лица медицинской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Обязательные пояснительные записки к таблице 1100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Таблица 1104 </vt:lpstr>
      <vt:lpstr>Таблица 1105 «Должности и физические лица станции (отделения) скорой медицинской помощи»</vt:lpstr>
      <vt:lpstr>Таблица 1105 «Должности и физические лица станции (отделения) скорой медицинской помощи»</vt:lpstr>
      <vt:lpstr>   изменения, вносимые в форму федерального статистического наблюдения форма № 30  ТАБЛИЦА № 1106 </vt:lpstr>
      <vt:lpstr>Презентация PowerPoint</vt:lpstr>
      <vt:lpstr>Презентация PowerPoint</vt:lpstr>
      <vt:lpstr>Презентация PowerPoint</vt:lpstr>
      <vt:lpstr>ТАБЛИЦА №  1112</vt:lpstr>
      <vt:lpstr>Презентация PowerPoint</vt:lpstr>
      <vt:lpstr>Презентация PowerPoint</vt:lpstr>
      <vt:lpstr>Презентация PowerPoint</vt:lpstr>
      <vt:lpstr>Презентация PowerPoint</vt:lpstr>
      <vt:lpstr> ПОКАЗАТЕЛИ ДЕЯТЕЛЬНОСТИ УЧРЕЖДЕНИЙ ЗДРАВООХРАНЕНИЯ (КАДРЫ)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Project Review Powerpoint Presentation</dc:title>
  <dc:creator>Рамзес Хади</dc:creator>
  <cp:lastModifiedBy>Maнуилова Елена Николаевна</cp:lastModifiedBy>
  <cp:revision>1574</cp:revision>
  <cp:lastPrinted>2022-12-16T09:23:21Z</cp:lastPrinted>
  <dcterms:created xsi:type="dcterms:W3CDTF">2011-12-10T01:15:11Z</dcterms:created>
  <dcterms:modified xsi:type="dcterms:W3CDTF">2023-12-18T09:29:30Z</dcterms:modified>
</cp:coreProperties>
</file>