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33" r:id="rId1"/>
  </p:sldMasterIdLst>
  <p:notesMasterIdLst>
    <p:notesMasterId r:id="rId56"/>
  </p:notesMasterIdLst>
  <p:sldIdLst>
    <p:sldId id="257" r:id="rId2"/>
    <p:sldId id="311" r:id="rId3"/>
    <p:sldId id="278" r:id="rId4"/>
    <p:sldId id="258" r:id="rId5"/>
    <p:sldId id="260" r:id="rId6"/>
    <p:sldId id="261" r:id="rId7"/>
    <p:sldId id="263" r:id="rId8"/>
    <p:sldId id="259" r:id="rId9"/>
    <p:sldId id="262" r:id="rId10"/>
    <p:sldId id="279" r:id="rId11"/>
    <p:sldId id="264" r:id="rId12"/>
    <p:sldId id="265" r:id="rId13"/>
    <p:sldId id="266" r:id="rId14"/>
    <p:sldId id="267" r:id="rId15"/>
    <p:sldId id="268" r:id="rId16"/>
    <p:sldId id="272" r:id="rId17"/>
    <p:sldId id="269" r:id="rId18"/>
    <p:sldId id="270" r:id="rId19"/>
    <p:sldId id="320" r:id="rId20"/>
    <p:sldId id="276" r:id="rId21"/>
    <p:sldId id="277" r:id="rId22"/>
    <p:sldId id="280" r:id="rId23"/>
    <p:sldId id="273" r:id="rId24"/>
    <p:sldId id="274" r:id="rId25"/>
    <p:sldId id="285" r:id="rId26"/>
    <p:sldId id="281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82" r:id="rId38"/>
    <p:sldId id="296" r:id="rId39"/>
    <p:sldId id="301" r:id="rId40"/>
    <p:sldId id="307" r:id="rId41"/>
    <p:sldId id="302" r:id="rId42"/>
    <p:sldId id="303" r:id="rId43"/>
    <p:sldId id="305" r:id="rId44"/>
    <p:sldId id="310" r:id="rId45"/>
    <p:sldId id="300" r:id="rId46"/>
    <p:sldId id="308" r:id="rId47"/>
    <p:sldId id="298" r:id="rId48"/>
    <p:sldId id="297" r:id="rId49"/>
    <p:sldId id="312" r:id="rId50"/>
    <p:sldId id="314" r:id="rId51"/>
    <p:sldId id="315" r:id="rId52"/>
    <p:sldId id="316" r:id="rId53"/>
    <p:sldId id="317" r:id="rId54"/>
    <p:sldId id="318" r:id="rId5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67" autoAdjust="0"/>
    <p:restoredTop sz="96395" autoAdjust="0"/>
  </p:normalViewPr>
  <p:slideViewPr>
    <p:cSldViewPr snapToGrid="0">
      <p:cViewPr varScale="1">
        <p:scale>
          <a:sx n="111" d="100"/>
          <a:sy n="111" d="100"/>
        </p:scale>
        <p:origin x="498" y="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3822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A56963-2713-4457-8421-6071E64CE434}" type="datetimeFigureOut">
              <a:rPr lang="ru-RU" smtClean="0"/>
              <a:t>20.12.2023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239BFD-BE67-4B67-9ACF-30AE936E85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91621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239BFD-BE67-4B67-9ACF-30AE936E851E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48398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A4E72-8256-48FB-B875-3F3EEF44439B}" type="datetimeFigureOut">
              <a:rPr lang="ru-RU" smtClean="0"/>
              <a:t>20.12.2023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7F445-2633-49F3-B338-0C16ECC8BA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23460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A4E72-8256-48FB-B875-3F3EEF44439B}" type="datetimeFigureOut">
              <a:rPr lang="ru-RU" smtClean="0"/>
              <a:t>20.12.2023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7F445-2633-49F3-B338-0C16ECC8BA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0097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A4E72-8256-48FB-B875-3F3EEF44439B}" type="datetimeFigureOut">
              <a:rPr lang="ru-RU" smtClean="0"/>
              <a:t>20.12.2023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7F445-2633-49F3-B338-0C16ECC8BA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42747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A4E72-8256-48FB-B875-3F3EEF44439B}" type="datetimeFigureOut">
              <a:rPr lang="ru-RU" smtClean="0"/>
              <a:t>20.12.2023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7F445-2633-49F3-B338-0C16ECC8BA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52693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A4E72-8256-48FB-B875-3F3EEF44439B}" type="datetimeFigureOut">
              <a:rPr lang="ru-RU" smtClean="0"/>
              <a:t>20.12.2023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7F445-2633-49F3-B338-0C16ECC8BA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42517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A4E72-8256-48FB-B875-3F3EEF44439B}" type="datetimeFigureOut">
              <a:rPr lang="ru-RU" smtClean="0"/>
              <a:t>20.12.2023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7F445-2633-49F3-B338-0C16ECC8BA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4811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A4E72-8256-48FB-B875-3F3EEF44439B}" type="datetimeFigureOut">
              <a:rPr lang="ru-RU" smtClean="0"/>
              <a:t>20.12.2023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7F445-2633-49F3-B338-0C16ECC8BA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03239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A4E72-8256-48FB-B875-3F3EEF44439B}" type="datetimeFigureOut">
              <a:rPr lang="ru-RU" smtClean="0"/>
              <a:t>20.12.2023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7F445-2633-49F3-B338-0C16ECC8BA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27814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A4E72-8256-48FB-B875-3F3EEF44439B}" type="datetimeFigureOut">
              <a:rPr lang="ru-RU" smtClean="0"/>
              <a:t>20.12.2023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7F445-2633-49F3-B338-0C16ECC8BA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05260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A4E72-8256-48FB-B875-3F3EEF44439B}" type="datetimeFigureOut">
              <a:rPr lang="ru-RU" smtClean="0"/>
              <a:t>20.12.2023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7F445-2633-49F3-B338-0C16ECC8BA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6601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A4E72-8256-48FB-B875-3F3EEF44439B}" type="datetimeFigureOut">
              <a:rPr lang="ru-RU" smtClean="0"/>
              <a:t>20.12.2023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87F445-2633-49F3-B338-0C16ECC8BA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02054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5A4E72-8256-48FB-B875-3F3EEF44439B}" type="datetimeFigureOut">
              <a:rPr lang="ru-RU" smtClean="0"/>
              <a:t>20.12.2023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87F445-2633-49F3-B338-0C16ECC8BA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307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4" r:id="rId1"/>
    <p:sldLayoutId id="2147484035" r:id="rId2"/>
    <p:sldLayoutId id="2147484036" r:id="rId3"/>
    <p:sldLayoutId id="2147484037" r:id="rId4"/>
    <p:sldLayoutId id="2147484038" r:id="rId5"/>
    <p:sldLayoutId id="2147484039" r:id="rId6"/>
    <p:sldLayoutId id="2147484040" r:id="rId7"/>
    <p:sldLayoutId id="2147484041" r:id="rId8"/>
    <p:sldLayoutId id="2147484042" r:id="rId9"/>
    <p:sldLayoutId id="2147484043" r:id="rId10"/>
    <p:sldLayoutId id="2147484044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3961" y="2582276"/>
            <a:ext cx="11609569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Сравнение данных оперативной отчетности и годовой отчетности (информационная карта)</a:t>
            </a:r>
          </a:p>
          <a:p>
            <a:pPr algn="ctr"/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3" name="Picture 2" descr="C:\Users\Валера\Downloads\ЛоГо МИАЦ ст 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733" y="184006"/>
            <a:ext cx="4378214" cy="1995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86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1562" y="2157489"/>
            <a:ext cx="7734810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Форма </a:t>
            </a:r>
            <a:endParaRPr lang="ru-RU" sz="6600" b="1" dirty="0" smtClean="0">
              <a:ln w="95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r>
              <a:rPr lang="ru-RU" sz="6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«</a:t>
            </a:r>
            <a:r>
              <a:rPr lang="ru-RU" sz="66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Нацпроект_ПМСП</a:t>
            </a:r>
            <a:r>
              <a:rPr lang="ru-RU" sz="6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»</a:t>
            </a:r>
            <a:endParaRPr lang="ru-RU" sz="6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918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2604" y="623964"/>
            <a:ext cx="39260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Форма 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«</a:t>
            </a:r>
            <a:r>
              <a:rPr lang="ru-RU" sz="2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Нацпроект_ПМСП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»</a:t>
            </a:r>
            <a:endParaRPr lang="ru-RU" sz="2400" dirty="0">
              <a:solidFill>
                <a:srgbClr val="00B05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931621" y="623963"/>
            <a:ext cx="23835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Форма 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«30_2»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4129" t="24362" r="72587" b="45390"/>
          <a:stretch/>
        </p:blipFill>
        <p:spPr>
          <a:xfrm>
            <a:off x="276590" y="1269241"/>
            <a:ext cx="4431888" cy="31116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3532" t="25157" r="57811" b="47778"/>
          <a:stretch/>
        </p:blipFill>
        <p:spPr>
          <a:xfrm>
            <a:off x="4831308" y="1269241"/>
            <a:ext cx="7069540" cy="25111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1293" t="27413" r="67736" b="47513"/>
          <a:stretch/>
        </p:blipFill>
        <p:spPr>
          <a:xfrm>
            <a:off x="4831308" y="3964043"/>
            <a:ext cx="5663821" cy="25794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9640098" y="1085628"/>
            <a:ext cx="1974147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Таблица 2100</a:t>
            </a:r>
            <a:endParaRPr lang="ru-RU" sz="24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9994940" y="4553256"/>
            <a:ext cx="1974147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Таблица 2101</a:t>
            </a:r>
            <a:endParaRPr lang="ru-RU" sz="2400" dirty="0"/>
          </a:p>
        </p:txBody>
      </p:sp>
      <p:sp>
        <p:nvSpPr>
          <p:cNvPr id="9" name="Овал 8"/>
          <p:cNvSpPr/>
          <p:nvPr/>
        </p:nvSpPr>
        <p:spPr>
          <a:xfrm>
            <a:off x="4054340" y="3568890"/>
            <a:ext cx="409433" cy="4230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8562975" y="3324225"/>
            <a:ext cx="332686" cy="3364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11367284" y="3321011"/>
            <a:ext cx="332686" cy="3364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9715500" y="5200649"/>
            <a:ext cx="209550" cy="19050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9714505" y="5672033"/>
            <a:ext cx="209550" cy="19050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9714505" y="5950588"/>
            <a:ext cx="209550" cy="19050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7" name="Прямая со стрелкой 26"/>
          <p:cNvCxnSpPr/>
          <p:nvPr/>
        </p:nvCxnSpPr>
        <p:spPr>
          <a:xfrm rot="10800000" flipH="1" flipV="1">
            <a:off x="4403813" y="3930011"/>
            <a:ext cx="5311687" cy="136588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 rot="10800000" flipH="1" flipV="1">
            <a:off x="4463773" y="3780430"/>
            <a:ext cx="5250732" cy="198685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rot="10800000" flipH="1" flipV="1">
            <a:off x="4403813" y="3930011"/>
            <a:ext cx="5310692" cy="211582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/>
          <p:cNvCxnSpPr>
            <a:stCxn id="9" idx="6"/>
            <a:endCxn id="10" idx="2"/>
          </p:cNvCxnSpPr>
          <p:nvPr/>
        </p:nvCxnSpPr>
        <p:spPr>
          <a:xfrm flipV="1">
            <a:off x="4463773" y="3492461"/>
            <a:ext cx="4099202" cy="28796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>
            <a:endCxn id="11" idx="4"/>
          </p:cNvCxnSpPr>
          <p:nvPr/>
        </p:nvCxnSpPr>
        <p:spPr>
          <a:xfrm flipV="1">
            <a:off x="4463773" y="3657483"/>
            <a:ext cx="7069854" cy="12294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2224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4129" t="24494" r="72587" b="50829"/>
          <a:stretch/>
        </p:blipFill>
        <p:spPr>
          <a:xfrm>
            <a:off x="259308" y="1119116"/>
            <a:ext cx="4258102" cy="25384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442604" y="623964"/>
            <a:ext cx="39260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Форма 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«</a:t>
            </a:r>
            <a:r>
              <a:rPr lang="ru-RU" sz="2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Нацпроект_ПМСП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»</a:t>
            </a:r>
            <a:endParaRPr lang="ru-RU" sz="2400" dirty="0">
              <a:solidFill>
                <a:srgbClr val="00B05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3308" t="28475" r="68706" b="50431"/>
          <a:stretch/>
        </p:blipFill>
        <p:spPr>
          <a:xfrm>
            <a:off x="5104263" y="1119116"/>
            <a:ext cx="5117910" cy="21699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Овал 4"/>
          <p:cNvSpPr/>
          <p:nvPr/>
        </p:nvSpPr>
        <p:spPr>
          <a:xfrm>
            <a:off x="3930555" y="1869743"/>
            <a:ext cx="342149" cy="3343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9623946" y="2868304"/>
            <a:ext cx="342149" cy="3343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279637" y="623964"/>
            <a:ext cx="41646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Форма 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«30_1» таблица 1003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4503" t="27546" r="64527" b="52952"/>
          <a:stretch/>
        </p:blipFill>
        <p:spPr>
          <a:xfrm>
            <a:off x="259308" y="4217157"/>
            <a:ext cx="5663821" cy="22245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204066" y="3755492"/>
            <a:ext cx="41646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Форма 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«30_2» таблица 2101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/>
          <a:srcRect l="4652" t="26352" r="66765" b="55605"/>
          <a:stretch/>
        </p:blipFill>
        <p:spPr>
          <a:xfrm>
            <a:off x="6223379" y="4217157"/>
            <a:ext cx="5227093" cy="18560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Прямоугольник 10"/>
          <p:cNvSpPr/>
          <p:nvPr/>
        </p:nvSpPr>
        <p:spPr>
          <a:xfrm>
            <a:off x="6223380" y="3670234"/>
            <a:ext cx="41646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Форма 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«30_2» таблица 2105</a:t>
            </a:r>
          </a:p>
        </p:txBody>
      </p:sp>
      <p:sp>
        <p:nvSpPr>
          <p:cNvPr id="12" name="Овал 11"/>
          <p:cNvSpPr/>
          <p:nvPr/>
        </p:nvSpPr>
        <p:spPr>
          <a:xfrm>
            <a:off x="3930554" y="2925212"/>
            <a:ext cx="342149" cy="33437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5104263" y="5812892"/>
            <a:ext cx="342149" cy="33437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10597009" y="5632058"/>
            <a:ext cx="342149" cy="33437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6" name="Прямая со стрелкой 15"/>
          <p:cNvCxnSpPr/>
          <p:nvPr/>
        </p:nvCxnSpPr>
        <p:spPr>
          <a:xfrm rot="10800000" flipH="1" flipV="1">
            <a:off x="4101629" y="3259582"/>
            <a:ext cx="1052741" cy="2602277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rot="10800000" flipH="1" flipV="1">
            <a:off x="4222596" y="3210615"/>
            <a:ext cx="6374413" cy="2588628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0674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2604" y="623964"/>
            <a:ext cx="39260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Форма 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«</a:t>
            </a:r>
            <a:r>
              <a:rPr lang="ru-RU" sz="2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Нацпроект_ПМСП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»</a:t>
            </a:r>
            <a:endParaRPr lang="ru-RU" sz="2400" dirty="0">
              <a:solidFill>
                <a:srgbClr val="00B05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4353" t="24494" r="72736" b="57861"/>
          <a:stretch/>
        </p:blipFill>
        <p:spPr>
          <a:xfrm>
            <a:off x="310709" y="1214651"/>
            <a:ext cx="4189863" cy="18151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667" t="25555" r="42587" b="48309"/>
          <a:stretch/>
        </p:blipFill>
        <p:spPr>
          <a:xfrm>
            <a:off x="310709" y="3794077"/>
            <a:ext cx="10194878" cy="26886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4503" t="27545" r="64527" b="57463"/>
          <a:stretch/>
        </p:blipFill>
        <p:spPr>
          <a:xfrm>
            <a:off x="5022375" y="1214651"/>
            <a:ext cx="6666266" cy="18151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7710116" y="733674"/>
            <a:ext cx="39785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Форма «30_2» таблица 2101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299730" y="3332412"/>
            <a:ext cx="39785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Форма «30_2» таблица 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210</a:t>
            </a:r>
            <a:r>
              <a:rPr lang="en-US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0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3947085" y="2122227"/>
            <a:ext cx="342149" cy="3343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10841479" y="2040339"/>
            <a:ext cx="342149" cy="3343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3034960" y="4957548"/>
            <a:ext cx="342149" cy="3343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5957581" y="4957548"/>
            <a:ext cx="342149" cy="3343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3" name="Прямая со стрелкой 12"/>
          <p:cNvCxnSpPr/>
          <p:nvPr/>
        </p:nvCxnSpPr>
        <p:spPr>
          <a:xfrm rot="10800000" flipV="1">
            <a:off x="3207224" y="2456597"/>
            <a:ext cx="910936" cy="250095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rot="10800000" flipH="1" flipV="1">
            <a:off x="4239127" y="2407630"/>
            <a:ext cx="1768561" cy="259888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rot="10800000" flipH="1">
            <a:off x="4239127" y="2174603"/>
            <a:ext cx="6602352" cy="20010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2538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4427" t="24760" r="72737" b="61575"/>
          <a:stretch/>
        </p:blipFill>
        <p:spPr>
          <a:xfrm>
            <a:off x="286602" y="1282888"/>
            <a:ext cx="4622217" cy="15558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442604" y="623964"/>
            <a:ext cx="39260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Форма 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«</a:t>
            </a:r>
            <a:r>
              <a:rPr lang="ru-RU" sz="2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Нацпроект_ПМСП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»</a:t>
            </a:r>
            <a:endParaRPr lang="ru-RU" sz="2400" dirty="0">
              <a:solidFill>
                <a:srgbClr val="00B05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6602" y="3187931"/>
            <a:ext cx="39785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Форма «30_2» таблица 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210</a:t>
            </a:r>
            <a:r>
              <a:rPr lang="en-US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0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1517" t="25423" r="60348" b="52686"/>
          <a:stretch/>
        </p:blipFill>
        <p:spPr>
          <a:xfrm>
            <a:off x="286601" y="3649596"/>
            <a:ext cx="8055461" cy="26010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4278" t="25158" r="66318" b="50431"/>
          <a:stretch/>
        </p:blipFill>
        <p:spPr>
          <a:xfrm>
            <a:off x="5336275" y="1085629"/>
            <a:ext cx="5377218" cy="25111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286601" y="3187931"/>
            <a:ext cx="39785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Форма «30_2» таблица 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210</a:t>
            </a:r>
            <a:r>
              <a:rPr lang="en-US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0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336275" y="449365"/>
            <a:ext cx="39785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Форма «30_2» таблица 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</a:t>
            </a:r>
            <a:r>
              <a:rPr lang="en-US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7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0</a:t>
            </a:r>
            <a:r>
              <a:rPr lang="en-US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0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4314331" y="2113128"/>
            <a:ext cx="342149" cy="33437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4566670" y="4980168"/>
            <a:ext cx="342149" cy="33437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7698354" y="4982905"/>
            <a:ext cx="342149" cy="33437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8301118" y="2909795"/>
            <a:ext cx="342149" cy="33437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6" name="Прямая со стрелкой 15"/>
          <p:cNvCxnSpPr/>
          <p:nvPr/>
        </p:nvCxnSpPr>
        <p:spPr>
          <a:xfrm rot="10800000" flipH="1" flipV="1">
            <a:off x="4485406" y="2447498"/>
            <a:ext cx="252339" cy="253267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rot="10800000" flipH="1" flipV="1">
            <a:off x="4606373" y="2398531"/>
            <a:ext cx="3142088" cy="2633341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rot="10800000" flipH="1" flipV="1">
            <a:off x="4656480" y="2280313"/>
            <a:ext cx="3694745" cy="678449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33618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42604" y="449365"/>
            <a:ext cx="39260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Форма 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«</a:t>
            </a:r>
            <a:r>
              <a:rPr lang="ru-RU" sz="2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Нацпроект_ПМСП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»</a:t>
            </a:r>
            <a:endParaRPr lang="ru-RU" sz="2400" dirty="0">
              <a:solidFill>
                <a:srgbClr val="00B05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36275" y="449365"/>
            <a:ext cx="39785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Форма «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30_</a:t>
            </a:r>
            <a:r>
              <a:rPr lang="en-US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4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» 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таблица </a:t>
            </a:r>
            <a:r>
              <a:rPr lang="en-US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80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0</a:t>
            </a:r>
            <a:r>
              <a:rPr lang="en-US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0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4279" t="24362" r="72811" b="49237"/>
          <a:stretch/>
        </p:blipFill>
        <p:spPr>
          <a:xfrm>
            <a:off x="442604" y="1078173"/>
            <a:ext cx="4189862" cy="27159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4353" t="29270" r="72438" b="23499"/>
          <a:stretch/>
        </p:blipFill>
        <p:spPr>
          <a:xfrm>
            <a:off x="5336275" y="955341"/>
            <a:ext cx="4244454" cy="48586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Овал 6"/>
          <p:cNvSpPr/>
          <p:nvPr/>
        </p:nvSpPr>
        <p:spPr>
          <a:xfrm>
            <a:off x="4067474" y="2101755"/>
            <a:ext cx="342149" cy="33437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8832817" y="3343698"/>
            <a:ext cx="342149" cy="33437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8832817" y="4531057"/>
            <a:ext cx="342149" cy="76427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Прямая со стрелкой 10"/>
          <p:cNvCxnSpPr>
            <a:stCxn id="7" idx="6"/>
            <a:endCxn id="8" idx="1"/>
          </p:cNvCxnSpPr>
          <p:nvPr/>
        </p:nvCxnSpPr>
        <p:spPr>
          <a:xfrm>
            <a:off x="4409623" y="2268940"/>
            <a:ext cx="4473301" cy="1123725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>
            <a:stCxn id="7" idx="5"/>
            <a:endCxn id="9" idx="2"/>
          </p:cNvCxnSpPr>
          <p:nvPr/>
        </p:nvCxnSpPr>
        <p:spPr>
          <a:xfrm>
            <a:off x="4359516" y="2387158"/>
            <a:ext cx="4473301" cy="2526036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6463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42604" y="449365"/>
            <a:ext cx="39260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Форма 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«</a:t>
            </a:r>
            <a:r>
              <a:rPr lang="ru-RU" sz="2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Нацпроект_ПМСП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»</a:t>
            </a:r>
            <a:endParaRPr lang="ru-RU" sz="2400" dirty="0">
              <a:solidFill>
                <a:srgbClr val="00B05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077415" y="1662505"/>
            <a:ext cx="39785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Форма «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30_</a:t>
            </a:r>
            <a:r>
              <a:rPr lang="en-US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4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» 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таблица </a:t>
            </a:r>
            <a:r>
              <a:rPr lang="en-US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80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0</a:t>
            </a:r>
            <a:r>
              <a:rPr lang="en-US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0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4279" t="24362" r="72811" b="49237"/>
          <a:stretch/>
        </p:blipFill>
        <p:spPr>
          <a:xfrm>
            <a:off x="442604" y="1078173"/>
            <a:ext cx="4189862" cy="27159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Овал 6"/>
          <p:cNvSpPr/>
          <p:nvPr/>
        </p:nvSpPr>
        <p:spPr>
          <a:xfrm>
            <a:off x="4067474" y="3095228"/>
            <a:ext cx="342149" cy="33437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4652" t="30332" r="53259" b="26816"/>
          <a:stretch/>
        </p:blipFill>
        <p:spPr>
          <a:xfrm>
            <a:off x="4751772" y="2346510"/>
            <a:ext cx="7184113" cy="41430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Овал 8"/>
          <p:cNvSpPr/>
          <p:nvPr/>
        </p:nvSpPr>
        <p:spPr>
          <a:xfrm>
            <a:off x="9667241" y="5390866"/>
            <a:ext cx="342149" cy="76427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4409623" y="3222068"/>
            <a:ext cx="5007332" cy="106398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>
            <a:stCxn id="7" idx="5"/>
            <a:endCxn id="21" idx="1"/>
          </p:cNvCxnSpPr>
          <p:nvPr/>
        </p:nvCxnSpPr>
        <p:spPr>
          <a:xfrm>
            <a:off x="4359516" y="3380631"/>
            <a:ext cx="5414324" cy="1935318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Овал 11"/>
          <p:cNvSpPr/>
          <p:nvPr/>
        </p:nvSpPr>
        <p:spPr>
          <a:xfrm>
            <a:off x="10459414" y="5390866"/>
            <a:ext cx="342149" cy="76427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11256514" y="5390865"/>
            <a:ext cx="342149" cy="76427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9664153" y="4204284"/>
            <a:ext cx="342149" cy="33437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10495489" y="4217932"/>
            <a:ext cx="342149" cy="33437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11314573" y="4223530"/>
            <a:ext cx="342149" cy="33437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9416955" y="3944203"/>
            <a:ext cx="2374711" cy="874936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9416955" y="5120296"/>
            <a:ext cx="2436963" cy="1335999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9454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4428" t="24362" r="72662" b="41940"/>
          <a:stretch/>
        </p:blipFill>
        <p:spPr>
          <a:xfrm>
            <a:off x="431778" y="897383"/>
            <a:ext cx="4437297" cy="36712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464023" y="367478"/>
            <a:ext cx="39260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Форма 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«</a:t>
            </a:r>
            <a:r>
              <a:rPr lang="ru-RU" sz="2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Нацпроект_ПМСП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»</a:t>
            </a:r>
            <a:endParaRPr lang="ru-RU" sz="2400" dirty="0">
              <a:solidFill>
                <a:srgbClr val="00B05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4203" t="28740" r="55200" b="17529"/>
          <a:stretch/>
        </p:blipFill>
        <p:spPr>
          <a:xfrm>
            <a:off x="5008728" y="897383"/>
            <a:ext cx="6892120" cy="5527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5241189" y="367477"/>
            <a:ext cx="39785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Форма «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30_</a:t>
            </a:r>
            <a:r>
              <a:rPr lang="en-US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4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» 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таблица </a:t>
            </a:r>
            <a:r>
              <a:rPr lang="en-US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5117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4273615" y="2258704"/>
            <a:ext cx="342149" cy="3343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034991" y="2886503"/>
            <a:ext cx="342149" cy="3343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9048639" y="3742947"/>
            <a:ext cx="342149" cy="3343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9048639" y="4556670"/>
            <a:ext cx="342149" cy="3343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9036120" y="5759365"/>
            <a:ext cx="342149" cy="3343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4287263" y="3797539"/>
            <a:ext cx="342149" cy="33437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11245750" y="2886502"/>
            <a:ext cx="342149" cy="33437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11245749" y="3742946"/>
            <a:ext cx="342149" cy="33437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11245748" y="4556669"/>
            <a:ext cx="342149" cy="33437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11245747" y="5759364"/>
            <a:ext cx="342149" cy="33437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8775511" y="2425889"/>
            <a:ext cx="849064" cy="3998838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10966445" y="2425888"/>
            <a:ext cx="859728" cy="3998838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0" name="Прямая со стрелкой 19"/>
          <p:cNvCxnSpPr/>
          <p:nvPr/>
        </p:nvCxnSpPr>
        <p:spPr>
          <a:xfrm rot="10800000" flipH="1" flipV="1">
            <a:off x="4615764" y="2425889"/>
            <a:ext cx="4284090" cy="58561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>
            <a:endCxn id="18" idx="2"/>
          </p:cNvCxnSpPr>
          <p:nvPr/>
        </p:nvCxnSpPr>
        <p:spPr>
          <a:xfrm>
            <a:off x="4629412" y="3964724"/>
            <a:ext cx="6337033" cy="460583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2505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4023" y="367478"/>
            <a:ext cx="39260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Форма 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«</a:t>
            </a:r>
            <a:r>
              <a:rPr lang="ru-RU" sz="2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Нацпроект_ПМСП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»</a:t>
            </a:r>
            <a:endParaRPr lang="ru-RU" sz="2400" dirty="0">
              <a:solidFill>
                <a:srgbClr val="00B05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3532" t="23699" r="70274" b="24560"/>
          <a:stretch/>
        </p:blipFill>
        <p:spPr>
          <a:xfrm>
            <a:off x="341194" y="968990"/>
            <a:ext cx="4790364" cy="53226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5099" t="26351" r="50721" b="22836"/>
          <a:stretch/>
        </p:blipFill>
        <p:spPr>
          <a:xfrm>
            <a:off x="5286102" y="1392069"/>
            <a:ext cx="6764695" cy="44764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5286102" y="883818"/>
            <a:ext cx="39785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Форма «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30_2» 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таблица 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</a:t>
            </a:r>
            <a:r>
              <a:rPr lang="en-US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51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0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3222738" y="2722728"/>
            <a:ext cx="342149" cy="3343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10729006" y="2722728"/>
            <a:ext cx="342149" cy="3343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4177148" y="2722728"/>
            <a:ext cx="342149" cy="33437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11512341" y="2722728"/>
            <a:ext cx="342149" cy="33437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3222738" y="3295932"/>
            <a:ext cx="342149" cy="33437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10729006" y="3196985"/>
            <a:ext cx="342149" cy="33437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4177147" y="3268591"/>
            <a:ext cx="342149" cy="334370"/>
          </a:xfrm>
          <a:prstGeom prst="ellipse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11512340" y="3196985"/>
            <a:ext cx="342149" cy="334370"/>
          </a:xfrm>
          <a:prstGeom prst="ellipse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3222738" y="3770149"/>
            <a:ext cx="342149" cy="334370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10729006" y="3602961"/>
            <a:ext cx="342149" cy="167188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4209327" y="3770149"/>
            <a:ext cx="342149" cy="33437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11491816" y="3602960"/>
            <a:ext cx="342149" cy="167189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3215862" y="4281852"/>
            <a:ext cx="342149" cy="33437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10765895" y="4293770"/>
            <a:ext cx="342149" cy="33437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4207161" y="4281852"/>
            <a:ext cx="342149" cy="33437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11491816" y="4321066"/>
            <a:ext cx="342149" cy="33437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3238273" y="4756069"/>
            <a:ext cx="342149" cy="33437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10729006" y="5151761"/>
            <a:ext cx="342149" cy="33437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/>
          <p:cNvSpPr/>
          <p:nvPr/>
        </p:nvSpPr>
        <p:spPr>
          <a:xfrm>
            <a:off x="4197393" y="4742245"/>
            <a:ext cx="342149" cy="33437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11514227" y="5169086"/>
            <a:ext cx="342149" cy="33437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3184460" y="2540712"/>
            <a:ext cx="41870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ru-RU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10699462" y="2553826"/>
            <a:ext cx="41870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endParaRPr lang="ru-RU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4156903" y="2540712"/>
            <a:ext cx="41870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ru-RU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11488896" y="2544121"/>
            <a:ext cx="41870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ru-RU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3203598" y="3155431"/>
            <a:ext cx="41870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ru-RU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10702814" y="3050411"/>
            <a:ext cx="41870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ru-RU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4120842" y="3117771"/>
            <a:ext cx="41870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endParaRPr lang="ru-RU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11451852" y="3040223"/>
            <a:ext cx="41870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endParaRPr lang="ru-RU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3196441" y="4132426"/>
            <a:ext cx="41870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</a:t>
            </a:r>
            <a:endParaRPr lang="ru-RU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10729006" y="4132426"/>
            <a:ext cx="41870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</a:t>
            </a:r>
            <a:endParaRPr lang="ru-RU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4168883" y="4135956"/>
            <a:ext cx="41870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</a:t>
            </a:r>
            <a:endParaRPr lang="ru-RU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11474062" y="4150448"/>
            <a:ext cx="41870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</a:t>
            </a:r>
            <a:endParaRPr lang="ru-RU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3203598" y="4575685"/>
            <a:ext cx="41870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9</a:t>
            </a:r>
            <a:endParaRPr lang="ru-RU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10727617" y="4993024"/>
            <a:ext cx="41870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9</a:t>
            </a:r>
            <a:endParaRPr lang="ru-RU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4127169" y="4668017"/>
            <a:ext cx="49564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10</a:t>
            </a:r>
            <a:endParaRPr lang="ru-RU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11444972" y="5101825"/>
            <a:ext cx="49564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10</a:t>
            </a:r>
            <a:endParaRPr lang="ru-RU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3184460" y="3609733"/>
            <a:ext cx="41870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  <a:endParaRPr lang="ru-RU" sz="36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10775552" y="3510162"/>
            <a:ext cx="288861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</a:t>
            </a:r>
            <a:endParaRPr lang="ru-RU" sz="16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4160510" y="3610065"/>
            <a:ext cx="41870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</a:t>
            </a:r>
            <a:endParaRPr lang="ru-RU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11535412" y="3513785"/>
            <a:ext cx="288861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</a:t>
            </a:r>
            <a:endParaRPr lang="ru-RU" sz="1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83152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4054" t="24228" r="58260" b="33981"/>
          <a:stretch/>
        </p:blipFill>
        <p:spPr>
          <a:xfrm>
            <a:off x="6253731" y="879821"/>
            <a:ext cx="5783594" cy="487953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64023" y="367478"/>
            <a:ext cx="39260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Форма 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«</a:t>
            </a:r>
            <a:r>
              <a:rPr lang="ru-RU" sz="2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Нацпроект_ПМСП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»</a:t>
            </a:r>
            <a:endParaRPr lang="ru-RU" sz="2400" dirty="0">
              <a:solidFill>
                <a:srgbClr val="00B05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125819" y="418156"/>
            <a:ext cx="36691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Форма 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«12» 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таблица 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3000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9652" t="25688" r="55422" b="30000"/>
          <a:stretch/>
        </p:blipFill>
        <p:spPr>
          <a:xfrm>
            <a:off x="341195" y="928047"/>
            <a:ext cx="5667719" cy="48313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Овал 7"/>
          <p:cNvSpPr/>
          <p:nvPr/>
        </p:nvSpPr>
        <p:spPr>
          <a:xfrm>
            <a:off x="3466012" y="3082835"/>
            <a:ext cx="261258" cy="2438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9395686" y="1868639"/>
            <a:ext cx="261258" cy="2438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4889864" y="3099860"/>
            <a:ext cx="261258" cy="24384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11119723" y="1880272"/>
            <a:ext cx="261258" cy="24384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4186647" y="3091544"/>
            <a:ext cx="261258" cy="24384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10585876" y="1871564"/>
            <a:ext cx="261258" cy="24384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5593081" y="3091544"/>
            <a:ext cx="261258" cy="24384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11640743" y="1880272"/>
            <a:ext cx="261258" cy="24384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4469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56952" y="1029581"/>
            <a:ext cx="4274375" cy="58477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«Старшее поколение»</a:t>
            </a:r>
            <a:endParaRPr lang="ru-RU" sz="3200" dirty="0">
              <a:solidFill>
                <a:srgbClr val="00B05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76943" y="1820309"/>
            <a:ext cx="38491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«</a:t>
            </a:r>
            <a:r>
              <a:rPr lang="ru-RU" sz="32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Нацпроект_ПМСП</a:t>
            </a:r>
            <a:r>
              <a:rPr lang="ru-RU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»</a:t>
            </a:r>
            <a:endParaRPr lang="ru-RU" sz="3200" dirty="0">
              <a:solidFill>
                <a:srgbClr val="00B05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76943" y="2828937"/>
            <a:ext cx="41983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«</a:t>
            </a:r>
            <a:r>
              <a:rPr lang="ru-RU" sz="2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Нацпроект_ДЕТСТВО</a:t>
            </a:r>
            <a:r>
              <a:rPr lang="ru-RU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»</a:t>
            </a:r>
            <a:endParaRPr lang="ru-RU" sz="2800" dirty="0">
              <a:solidFill>
                <a:srgbClr val="00B05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56952" y="3843290"/>
            <a:ext cx="43772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«</a:t>
            </a:r>
            <a:r>
              <a:rPr lang="ru-RU" sz="2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Профосмотры_ДЕТИ</a:t>
            </a:r>
            <a:r>
              <a:rPr lang="ru-RU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»</a:t>
            </a:r>
            <a:endParaRPr lang="ru-RU" sz="2800" dirty="0">
              <a:solidFill>
                <a:srgbClr val="00B05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263285" y="1091136"/>
            <a:ext cx="36415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«</a:t>
            </a:r>
            <a:r>
              <a:rPr lang="ru-RU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ЦАОП_ОНКО»</a:t>
            </a:r>
            <a:endParaRPr lang="ru-RU" sz="2800" dirty="0">
              <a:solidFill>
                <a:srgbClr val="00B05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478879" y="4703115"/>
            <a:ext cx="54112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«</a:t>
            </a:r>
            <a:r>
              <a:rPr lang="ru-RU" sz="2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Передвижные_медкомплексы</a:t>
            </a:r>
            <a:r>
              <a:rPr lang="ru-RU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»</a:t>
            </a:r>
            <a:endParaRPr lang="ru-RU" sz="2800" dirty="0">
              <a:solidFill>
                <a:srgbClr val="00B05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263285" y="1963754"/>
            <a:ext cx="19419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ru-RU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«</a:t>
            </a:r>
            <a:r>
              <a:rPr lang="ru-RU" sz="2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ЦП_Стат</a:t>
            </a:r>
            <a:r>
              <a:rPr lang="ru-RU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»</a:t>
            </a:r>
            <a:endParaRPr lang="ru-RU" sz="2800" dirty="0">
              <a:solidFill>
                <a:srgbClr val="00B05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358872" y="2897527"/>
            <a:ext cx="15135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ru-RU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«</a:t>
            </a:r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12_</a:t>
            </a:r>
            <a:r>
              <a:rPr lang="ru-RU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М»</a:t>
            </a:r>
            <a:endParaRPr lang="ru-RU" sz="2800" dirty="0">
              <a:solidFill>
                <a:srgbClr val="00B05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358872" y="3843290"/>
            <a:ext cx="15135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ru-RU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«</a:t>
            </a:r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</a:t>
            </a:r>
            <a:r>
              <a:rPr lang="ru-RU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4</a:t>
            </a:r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_</a:t>
            </a:r>
            <a:r>
              <a:rPr lang="ru-RU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М»</a:t>
            </a:r>
            <a:endParaRPr lang="ru-RU" sz="2800" dirty="0">
              <a:solidFill>
                <a:srgbClr val="00B05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76943" y="5517122"/>
            <a:ext cx="279400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«</a:t>
            </a:r>
            <a:r>
              <a:rPr lang="ru-RU" sz="2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Штаты_кадры</a:t>
            </a:r>
            <a:r>
              <a:rPr lang="ru-RU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»</a:t>
            </a:r>
            <a:endParaRPr lang="ru-RU" sz="2800" dirty="0">
              <a:solidFill>
                <a:srgbClr val="00B05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77515" y="4703115"/>
            <a:ext cx="48090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«</a:t>
            </a:r>
            <a:r>
              <a:rPr lang="ru-RU" sz="2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Центры_здоровья_ЗОЖ</a:t>
            </a:r>
            <a:r>
              <a:rPr lang="ru-RU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»</a:t>
            </a:r>
            <a:endParaRPr lang="ru-RU" sz="2800" dirty="0">
              <a:solidFill>
                <a:srgbClr val="00B05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208798" y="183195"/>
            <a:ext cx="66960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Формы оперативной отчетности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3451541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4023" y="367478"/>
            <a:ext cx="39260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Форма 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«</a:t>
            </a:r>
            <a:r>
              <a:rPr lang="ru-RU" sz="2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Нацпроект_ПМСП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»</a:t>
            </a:r>
            <a:endParaRPr lang="ru-RU" sz="2400" dirty="0">
              <a:solidFill>
                <a:srgbClr val="00B05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316373" y="6093850"/>
            <a:ext cx="36691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Форма 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«12» 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таблица 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4500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9364" t="26024" r="12939" b="26491"/>
          <a:stretch/>
        </p:blipFill>
        <p:spPr>
          <a:xfrm>
            <a:off x="120316" y="994940"/>
            <a:ext cx="11929964" cy="41012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21219" t="26352" r="35199" b="53512"/>
          <a:stretch/>
        </p:blipFill>
        <p:spPr>
          <a:xfrm>
            <a:off x="6200468" y="4444216"/>
            <a:ext cx="5849812" cy="22843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Овал 8"/>
          <p:cNvSpPr/>
          <p:nvPr/>
        </p:nvSpPr>
        <p:spPr>
          <a:xfrm>
            <a:off x="9838748" y="6080843"/>
            <a:ext cx="261258" cy="2438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10406709" y="6072135"/>
            <a:ext cx="261258" cy="24384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11097865" y="6072135"/>
            <a:ext cx="261258" cy="24384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11658392" y="6080843"/>
            <a:ext cx="261258" cy="24384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4200324" y="3005536"/>
            <a:ext cx="261258" cy="2438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9235635" y="3005104"/>
            <a:ext cx="261258" cy="24384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7340002" y="3016704"/>
            <a:ext cx="261258" cy="24384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11097865" y="3008594"/>
            <a:ext cx="261258" cy="24384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3339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9430" t="25556" r="12872" b="24854"/>
          <a:stretch/>
        </p:blipFill>
        <p:spPr>
          <a:xfrm>
            <a:off x="121920" y="829143"/>
            <a:ext cx="11862531" cy="42588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464023" y="367478"/>
            <a:ext cx="39260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Форма 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«</a:t>
            </a:r>
            <a:r>
              <a:rPr lang="ru-RU" sz="2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Нацпроект_ПМСП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»</a:t>
            </a:r>
            <a:endParaRPr lang="ru-RU" sz="2400" dirty="0">
              <a:solidFill>
                <a:srgbClr val="00B05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21219" t="26352" r="35199" b="53406"/>
          <a:stretch/>
        </p:blipFill>
        <p:spPr>
          <a:xfrm>
            <a:off x="6019228" y="4393141"/>
            <a:ext cx="5849812" cy="22964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Овал 8"/>
          <p:cNvSpPr/>
          <p:nvPr/>
        </p:nvSpPr>
        <p:spPr>
          <a:xfrm>
            <a:off x="9657508" y="6029769"/>
            <a:ext cx="261258" cy="2438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10225469" y="6021061"/>
            <a:ext cx="261258" cy="24384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10916625" y="6021061"/>
            <a:ext cx="261258" cy="24384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11477152" y="6029769"/>
            <a:ext cx="261258" cy="24384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2196731" y="6264901"/>
            <a:ext cx="36691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Форма 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«12» 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таблица 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4000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5312336" y="2990471"/>
            <a:ext cx="261258" cy="2438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9788137" y="2990471"/>
            <a:ext cx="261258" cy="24384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7856652" y="2990471"/>
            <a:ext cx="261258" cy="24384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11607782" y="2990871"/>
            <a:ext cx="261258" cy="24384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2458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59398" y="2081978"/>
            <a:ext cx="8770030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Форма </a:t>
            </a:r>
            <a:endParaRPr lang="ru-RU" sz="6600" b="1" dirty="0" smtClean="0">
              <a:ln w="95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r>
              <a:rPr lang="ru-RU" sz="6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«</a:t>
            </a:r>
            <a:r>
              <a:rPr lang="ru-RU" sz="66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Нацпроект_ДЕТСТВО</a:t>
            </a:r>
            <a:r>
              <a:rPr lang="ru-RU" sz="6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»</a:t>
            </a:r>
            <a:endParaRPr lang="ru-RU" sz="6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457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4023" y="367478"/>
            <a:ext cx="43035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Форма 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«</a:t>
            </a:r>
            <a:r>
              <a:rPr lang="ru-RU" sz="2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Нацпроект_ДЕТСТВО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»</a:t>
            </a:r>
            <a:endParaRPr lang="ru-RU" sz="2400" dirty="0">
              <a:solidFill>
                <a:srgbClr val="00B05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4204" t="24361" r="73632" b="42073"/>
          <a:stretch/>
        </p:blipFill>
        <p:spPr>
          <a:xfrm>
            <a:off x="272956" y="968991"/>
            <a:ext cx="4053385" cy="34528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518" t="25290" r="60871" b="52819"/>
          <a:stretch/>
        </p:blipFill>
        <p:spPr>
          <a:xfrm>
            <a:off x="4626591" y="2074459"/>
            <a:ext cx="7170288" cy="23474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7818354" y="1438743"/>
            <a:ext cx="39785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Форма «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30_2» 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таблица 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</a:t>
            </a:r>
            <a:r>
              <a:rPr lang="en-US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00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3818683" y="2238819"/>
            <a:ext cx="261258" cy="2438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8033481" y="3667569"/>
            <a:ext cx="261258" cy="2438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3818683" y="2622507"/>
            <a:ext cx="261258" cy="24384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10371883" y="3657366"/>
            <a:ext cx="261258" cy="24384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3809158" y="3333892"/>
            <a:ext cx="261258" cy="24384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7858914" y="4734067"/>
            <a:ext cx="261258" cy="24384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10126112" y="4734067"/>
            <a:ext cx="261258" cy="24384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3818683" y="4070184"/>
            <a:ext cx="261258" cy="24384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8077972" y="4655932"/>
            <a:ext cx="1527982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=гр. 5 – гр. 8</a:t>
            </a:r>
            <a:endParaRPr lang="ru-RU" sz="2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0371883" y="4655932"/>
            <a:ext cx="178767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=гр. 12 – гр. 13</a:t>
            </a:r>
            <a:endParaRPr lang="ru-RU" sz="2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97412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908677" y="824594"/>
            <a:ext cx="36691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Форма 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«12» 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таблица 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2500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4129" t="24097" r="76244" b="27081"/>
          <a:stretch/>
        </p:blipFill>
        <p:spPr>
          <a:xfrm>
            <a:off x="417495" y="824593"/>
            <a:ext cx="4111967" cy="57536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321703" y="362928"/>
            <a:ext cx="43035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Форма 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«</a:t>
            </a:r>
            <a:r>
              <a:rPr lang="ru-RU" sz="2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Нацпроект_ДЕТСТВО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»</a:t>
            </a:r>
            <a:endParaRPr lang="ru-RU" sz="2400" dirty="0">
              <a:solidFill>
                <a:srgbClr val="00B05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29561" t="25400" r="30702" b="41228"/>
          <a:stretch/>
        </p:blipFill>
        <p:spPr>
          <a:xfrm>
            <a:off x="4748462" y="1507958"/>
            <a:ext cx="7267074" cy="34330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Овал 6"/>
          <p:cNvSpPr/>
          <p:nvPr/>
        </p:nvSpPr>
        <p:spPr>
          <a:xfrm>
            <a:off x="4031334" y="1590233"/>
            <a:ext cx="261258" cy="2438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4031334" y="2152552"/>
            <a:ext cx="261258" cy="24384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10924776" y="4601586"/>
            <a:ext cx="261258" cy="24384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10212395" y="4612280"/>
            <a:ext cx="261258" cy="2438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Равнобедренный треугольник 10"/>
          <p:cNvSpPr/>
          <p:nvPr/>
        </p:nvSpPr>
        <p:spPr>
          <a:xfrm>
            <a:off x="4010224" y="2452989"/>
            <a:ext cx="338647" cy="30834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Равнобедренный треугольник 11"/>
          <p:cNvSpPr/>
          <p:nvPr/>
        </p:nvSpPr>
        <p:spPr>
          <a:xfrm>
            <a:off x="10195258" y="3701406"/>
            <a:ext cx="278396" cy="24327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Равнобедренный треугольник 12"/>
          <p:cNvSpPr/>
          <p:nvPr/>
        </p:nvSpPr>
        <p:spPr>
          <a:xfrm>
            <a:off x="10924776" y="3701405"/>
            <a:ext cx="278396" cy="243273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Равнобедренный треугольник 13"/>
          <p:cNvSpPr/>
          <p:nvPr/>
        </p:nvSpPr>
        <p:spPr>
          <a:xfrm>
            <a:off x="3992639" y="3015308"/>
            <a:ext cx="338647" cy="308345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4031334" y="3498676"/>
            <a:ext cx="261258" cy="243840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4031334" y="4060995"/>
            <a:ext cx="261258" cy="243840"/>
          </a:xfrm>
          <a:prstGeom prst="ellipse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10203827" y="4306406"/>
            <a:ext cx="261258" cy="243840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10924776" y="4304835"/>
            <a:ext cx="261258" cy="243840"/>
          </a:xfrm>
          <a:prstGeom prst="ellipse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Равнобедренный треугольник 18"/>
          <p:cNvSpPr/>
          <p:nvPr/>
        </p:nvSpPr>
        <p:spPr>
          <a:xfrm>
            <a:off x="4006543" y="4400363"/>
            <a:ext cx="338647" cy="308345"/>
          </a:xfrm>
          <a:prstGeom prst="triangle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Равнобедренный треугольник 19"/>
          <p:cNvSpPr/>
          <p:nvPr/>
        </p:nvSpPr>
        <p:spPr>
          <a:xfrm>
            <a:off x="3988958" y="4962682"/>
            <a:ext cx="338647" cy="308345"/>
          </a:xfrm>
          <a:prstGeom prst="triangle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Равнобедренный треугольник 20"/>
          <p:cNvSpPr/>
          <p:nvPr/>
        </p:nvSpPr>
        <p:spPr>
          <a:xfrm>
            <a:off x="10173700" y="3980307"/>
            <a:ext cx="299953" cy="264066"/>
          </a:xfrm>
          <a:prstGeom prst="triangle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Равнобедренный треугольник 21"/>
          <p:cNvSpPr/>
          <p:nvPr/>
        </p:nvSpPr>
        <p:spPr>
          <a:xfrm>
            <a:off x="10894651" y="3980306"/>
            <a:ext cx="299952" cy="264068"/>
          </a:xfrm>
          <a:prstGeom prst="triangle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4031334" y="5562844"/>
            <a:ext cx="261258" cy="24384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4031334" y="6252759"/>
            <a:ext cx="261258" cy="24384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/>
          <p:cNvSpPr/>
          <p:nvPr/>
        </p:nvSpPr>
        <p:spPr>
          <a:xfrm>
            <a:off x="10933344" y="3383927"/>
            <a:ext cx="261258" cy="24384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10195258" y="3376756"/>
            <a:ext cx="261258" cy="24384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6823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6894" y="2247182"/>
            <a:ext cx="8733288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Форма </a:t>
            </a:r>
            <a:endParaRPr lang="ru-RU" sz="6600" b="1" dirty="0" smtClean="0">
              <a:ln w="95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r>
              <a:rPr lang="ru-RU" sz="6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«</a:t>
            </a:r>
            <a:r>
              <a:rPr lang="ru-RU" sz="6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Профосмотры_ДЕТИ</a:t>
            </a:r>
            <a:r>
              <a:rPr lang="ru-RU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»</a:t>
            </a:r>
            <a:endParaRPr lang="ru-RU" sz="6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236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5899" y="362928"/>
            <a:ext cx="56689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Форма 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«</a:t>
            </a:r>
            <a:r>
              <a:rPr lang="ru-RU" sz="2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Профосмотры_ДЕТИ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» таблица 4</a:t>
            </a:r>
            <a:endParaRPr lang="ru-RU" sz="2400" dirty="0">
              <a:solidFill>
                <a:srgbClr val="00B05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867731" y="3338140"/>
            <a:ext cx="39785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Форма 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«30_2» 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таблица 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2510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4428" t="27147" r="50796" b="46053"/>
          <a:stretch/>
        </p:blipFill>
        <p:spPr>
          <a:xfrm>
            <a:off x="3657599" y="3799805"/>
            <a:ext cx="8188657" cy="27568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4055" t="24892" r="61020" b="46186"/>
          <a:stretch/>
        </p:blipFill>
        <p:spPr>
          <a:xfrm>
            <a:off x="245659" y="824593"/>
            <a:ext cx="6387153" cy="29752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Овал 5"/>
          <p:cNvSpPr/>
          <p:nvPr/>
        </p:nvSpPr>
        <p:spPr>
          <a:xfrm>
            <a:off x="3858032" y="1758952"/>
            <a:ext cx="350874" cy="1860698"/>
          </a:xfrm>
          <a:prstGeom prst="ellipse">
            <a:avLst/>
          </a:prstGeom>
          <a:pattFill prst="dkDnDi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9396636" y="4720854"/>
            <a:ext cx="340242" cy="1456662"/>
          </a:xfrm>
          <a:prstGeom prst="ellipse">
            <a:avLst/>
          </a:prstGeom>
          <a:pattFill prst="dkDnDi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4567452" y="1752554"/>
            <a:ext cx="350874" cy="1860698"/>
          </a:xfrm>
          <a:prstGeom prst="ellipse">
            <a:avLst/>
          </a:prstGeom>
          <a:pattFill prst="dkDnDiag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5299595" y="1775637"/>
            <a:ext cx="350874" cy="1860698"/>
          </a:xfrm>
          <a:prstGeom prst="ellipse">
            <a:avLst/>
          </a:prstGeom>
          <a:pattFill prst="dkDnDiag">
            <a:fgClr>
              <a:schemeClr val="accent2">
                <a:lumMod val="75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6049959" y="1758952"/>
            <a:ext cx="350874" cy="1860698"/>
          </a:xfrm>
          <a:prstGeom prst="ellipse">
            <a:avLst/>
          </a:prstGeom>
          <a:pattFill prst="dkDnDiag">
            <a:fgClr>
              <a:srgbClr val="FFC00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10057396" y="4720854"/>
            <a:ext cx="288083" cy="1456662"/>
          </a:xfrm>
          <a:prstGeom prst="ellipse">
            <a:avLst/>
          </a:prstGeom>
          <a:pattFill prst="dkDnDiag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10737883" y="4695955"/>
            <a:ext cx="277448" cy="1481561"/>
          </a:xfrm>
          <a:prstGeom prst="ellipse">
            <a:avLst/>
          </a:prstGeom>
          <a:pattFill prst="dkDnDiag">
            <a:fgClr>
              <a:schemeClr val="accent2">
                <a:lumMod val="75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11354572" y="4695955"/>
            <a:ext cx="319977" cy="1481561"/>
          </a:xfrm>
          <a:prstGeom prst="ellipse">
            <a:avLst/>
          </a:prstGeom>
          <a:pattFill prst="dkDnDiag">
            <a:fgClr>
              <a:srgbClr val="FFC00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625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/>
          <a:srcRect l="4354" t="27281" r="42363" b="48176"/>
          <a:stretch/>
        </p:blipFill>
        <p:spPr>
          <a:xfrm>
            <a:off x="2265528" y="3944225"/>
            <a:ext cx="9744502" cy="25248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/>
          <a:srcRect l="3906" t="25024" r="60423" b="46717"/>
          <a:stretch/>
        </p:blipFill>
        <p:spPr>
          <a:xfrm>
            <a:off x="395784" y="892832"/>
            <a:ext cx="6523630" cy="29069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645899" y="362928"/>
            <a:ext cx="56689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Форма 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«</a:t>
            </a:r>
            <a:r>
              <a:rPr lang="ru-RU" sz="2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Профосмотры_ДЕТИ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» таблица 4</a:t>
            </a:r>
            <a:endParaRPr lang="ru-RU" sz="2400" dirty="0">
              <a:solidFill>
                <a:srgbClr val="00B05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867731" y="3338140"/>
            <a:ext cx="39785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Форма 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«30_2» 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таблица 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2510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3900357" y="1787527"/>
            <a:ext cx="350874" cy="1860698"/>
          </a:xfrm>
          <a:prstGeom prst="ellipse">
            <a:avLst/>
          </a:prstGeom>
          <a:pattFill prst="dkUpDi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7867731" y="4863729"/>
            <a:ext cx="340242" cy="1456662"/>
          </a:xfrm>
          <a:prstGeom prst="ellipse">
            <a:avLst/>
          </a:prstGeom>
          <a:pattFill prst="dkUpDi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4567452" y="1781129"/>
            <a:ext cx="350874" cy="1860698"/>
          </a:xfrm>
          <a:prstGeom prst="ellipse">
            <a:avLst/>
          </a:prstGeom>
          <a:pattFill prst="dkUpDiag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5175770" y="1785162"/>
            <a:ext cx="350874" cy="1860698"/>
          </a:xfrm>
          <a:prstGeom prst="ellipse">
            <a:avLst/>
          </a:prstGeom>
          <a:pattFill prst="dkUpDiag">
            <a:fgClr>
              <a:schemeClr val="accent2">
                <a:lumMod val="75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5787013" y="1771728"/>
            <a:ext cx="350874" cy="1860698"/>
          </a:xfrm>
          <a:prstGeom prst="ellipse">
            <a:avLst/>
          </a:prstGeom>
          <a:pattFill prst="dkUpDiag">
            <a:fgClr>
              <a:srgbClr val="FFC00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8441272" y="4863729"/>
            <a:ext cx="288083" cy="1456662"/>
          </a:xfrm>
          <a:prstGeom prst="ellipse">
            <a:avLst/>
          </a:prstGeom>
          <a:pattFill prst="dkUpDiag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8991229" y="4851279"/>
            <a:ext cx="277448" cy="1481561"/>
          </a:xfrm>
          <a:prstGeom prst="ellipse">
            <a:avLst/>
          </a:prstGeom>
          <a:pattFill prst="dkUpDiag">
            <a:fgClr>
              <a:schemeClr val="accent2">
                <a:lumMod val="75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10954522" y="4838830"/>
            <a:ext cx="319977" cy="1481561"/>
          </a:xfrm>
          <a:prstGeom prst="ellipse">
            <a:avLst/>
          </a:prstGeom>
          <a:pattFill prst="dkUpDiag">
            <a:fgClr>
              <a:srgbClr val="FFC00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6385575" y="1791994"/>
            <a:ext cx="350874" cy="1860698"/>
          </a:xfrm>
          <a:prstGeom prst="ellipse">
            <a:avLst/>
          </a:prstGeom>
          <a:pattFill prst="dkUpDiag">
            <a:fgClr>
              <a:srgbClr val="FF000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11544301" y="4823031"/>
            <a:ext cx="282906" cy="1497360"/>
          </a:xfrm>
          <a:prstGeom prst="ellipse">
            <a:avLst/>
          </a:prstGeom>
          <a:pattFill prst="dkUpDiag">
            <a:fgClr>
              <a:srgbClr val="FF000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3862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2"/>
          <a:srcRect l="4055" t="24892" r="61020" b="46186"/>
          <a:stretch/>
        </p:blipFill>
        <p:spPr>
          <a:xfrm>
            <a:off x="245659" y="824593"/>
            <a:ext cx="6387153" cy="29752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4203" t="27015" r="43259" b="52819"/>
          <a:stretch/>
        </p:blipFill>
        <p:spPr>
          <a:xfrm>
            <a:off x="452473" y="4148919"/>
            <a:ext cx="11393784" cy="24600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645899" y="362928"/>
            <a:ext cx="56689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Форма 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«</a:t>
            </a:r>
            <a:r>
              <a:rPr lang="ru-RU" sz="2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Профосмотры_ДЕТИ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» таблица 4</a:t>
            </a:r>
            <a:endParaRPr lang="ru-RU" sz="2400" dirty="0">
              <a:solidFill>
                <a:srgbClr val="00B05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867732" y="3568972"/>
            <a:ext cx="39785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Форма 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«30_2» 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таблица 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2511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3817088" y="2551814"/>
            <a:ext cx="311527" cy="355288"/>
          </a:xfrm>
          <a:prstGeom prst="ellipse">
            <a:avLst/>
          </a:prstGeom>
          <a:pattFill prst="dkDnDi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3561906" y="5152279"/>
            <a:ext cx="330102" cy="290989"/>
          </a:xfrm>
          <a:prstGeom prst="ellipse">
            <a:avLst/>
          </a:prstGeom>
          <a:pattFill prst="dkDnDi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4567453" y="2551813"/>
            <a:ext cx="297030" cy="355289"/>
          </a:xfrm>
          <a:prstGeom prst="ellipse">
            <a:avLst/>
          </a:prstGeom>
          <a:pattFill prst="dkUpDiag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5303319" y="2551813"/>
            <a:ext cx="303851" cy="355290"/>
          </a:xfrm>
          <a:prstGeom prst="ellipse">
            <a:avLst/>
          </a:prstGeom>
          <a:pattFill prst="dkUpDiag">
            <a:fgClr>
              <a:schemeClr val="accent2">
                <a:lumMod val="75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6063459" y="2551812"/>
            <a:ext cx="354593" cy="355290"/>
          </a:xfrm>
          <a:prstGeom prst="ellipse">
            <a:avLst/>
          </a:prstGeom>
          <a:pattFill prst="dkUpDiag">
            <a:fgClr>
              <a:srgbClr val="FFC00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4433768" y="5152279"/>
            <a:ext cx="259002" cy="290989"/>
          </a:xfrm>
          <a:prstGeom prst="ellipse">
            <a:avLst/>
          </a:prstGeom>
          <a:pattFill prst="dkUpDiag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5347175" y="5152280"/>
            <a:ext cx="259996" cy="290988"/>
          </a:xfrm>
          <a:prstGeom prst="ellipse">
            <a:avLst/>
          </a:prstGeom>
          <a:pattFill prst="dkUpDiag">
            <a:fgClr>
              <a:schemeClr val="accent2">
                <a:lumMod val="75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6240812" y="5152280"/>
            <a:ext cx="306638" cy="290988"/>
          </a:xfrm>
          <a:prstGeom prst="ellipse">
            <a:avLst/>
          </a:prstGeom>
          <a:pattFill prst="dkUpDiag">
            <a:fgClr>
              <a:srgbClr val="FFC00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3817144" y="2946884"/>
            <a:ext cx="311527" cy="355288"/>
          </a:xfrm>
          <a:prstGeom prst="ellipse">
            <a:avLst/>
          </a:prstGeom>
          <a:pattFill prst="pct90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4567509" y="2946883"/>
            <a:ext cx="297030" cy="355289"/>
          </a:xfrm>
          <a:prstGeom prst="ellipse">
            <a:avLst/>
          </a:prstGeom>
          <a:pattFill prst="pct9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5303375" y="2946883"/>
            <a:ext cx="303851" cy="355290"/>
          </a:xfrm>
          <a:prstGeom prst="ellipse">
            <a:avLst/>
          </a:prstGeom>
          <a:pattFill prst="pct90">
            <a:fgClr>
              <a:schemeClr val="accent2">
                <a:lumMod val="75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6063515" y="2946882"/>
            <a:ext cx="354593" cy="355290"/>
          </a:xfrm>
          <a:prstGeom prst="ellipse">
            <a:avLst/>
          </a:prstGeom>
          <a:pattFill prst="pct90">
            <a:fgClr>
              <a:srgbClr val="FFC00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3568801" y="5744451"/>
            <a:ext cx="311527" cy="355288"/>
          </a:xfrm>
          <a:prstGeom prst="ellipse">
            <a:avLst/>
          </a:prstGeom>
          <a:pattFill prst="pct90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4373196" y="5744450"/>
            <a:ext cx="297030" cy="355289"/>
          </a:xfrm>
          <a:prstGeom prst="ellipse">
            <a:avLst/>
          </a:prstGeom>
          <a:pattFill prst="pct9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5325247" y="5744450"/>
            <a:ext cx="303851" cy="355290"/>
          </a:xfrm>
          <a:prstGeom prst="ellipse">
            <a:avLst/>
          </a:prstGeom>
          <a:pattFill prst="pct90">
            <a:fgClr>
              <a:schemeClr val="accent2">
                <a:lumMod val="75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6233024" y="5744450"/>
            <a:ext cx="354593" cy="355290"/>
          </a:xfrm>
          <a:prstGeom prst="ellipse">
            <a:avLst/>
          </a:prstGeom>
          <a:pattFill prst="pct90">
            <a:fgClr>
              <a:srgbClr val="FFC00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7115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/>
          <a:srcRect l="4502" t="27414" r="43333" b="53217"/>
          <a:stretch/>
        </p:blipFill>
        <p:spPr>
          <a:xfrm>
            <a:off x="2306472" y="4659613"/>
            <a:ext cx="9539785" cy="19925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4279" t="26352" r="67662" b="36368"/>
          <a:stretch/>
        </p:blipFill>
        <p:spPr>
          <a:xfrm>
            <a:off x="459727" y="824593"/>
            <a:ext cx="5131558" cy="38350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645899" y="362928"/>
            <a:ext cx="56689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Форма 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«</a:t>
            </a:r>
            <a:r>
              <a:rPr lang="ru-RU" sz="2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Профосмотры_ДЕТИ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» таблица 2</a:t>
            </a:r>
            <a:endParaRPr lang="ru-RU" sz="2400" dirty="0">
              <a:solidFill>
                <a:srgbClr val="00B05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982032" y="4163123"/>
            <a:ext cx="39785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Форма 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«30_2» 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таблица 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2511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3714750" y="3279960"/>
            <a:ext cx="380527" cy="3651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4362451" y="3270559"/>
            <a:ext cx="369038" cy="37126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4963521" y="3279960"/>
            <a:ext cx="395732" cy="361865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7801293" y="5473329"/>
            <a:ext cx="314007" cy="26072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7773777" y="6007484"/>
            <a:ext cx="341523" cy="282837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7760430" y="6290321"/>
            <a:ext cx="354870" cy="257445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9203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87741" y="1959169"/>
            <a:ext cx="8417561" cy="2123658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ru-RU" sz="6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Форма </a:t>
            </a:r>
          </a:p>
          <a:p>
            <a:pPr algn="ctr"/>
            <a:r>
              <a:rPr lang="ru-RU" sz="6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«Старшее поколение»</a:t>
            </a:r>
            <a:endParaRPr lang="ru-RU" sz="6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130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62391" y="2247182"/>
            <a:ext cx="5802294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Форма </a:t>
            </a:r>
            <a:endParaRPr lang="ru-RU" sz="6600" b="1" dirty="0" smtClean="0">
              <a:ln w="95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r>
              <a:rPr lang="ru-RU" sz="6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«ЦАОП_ОНКО»</a:t>
            </a:r>
            <a:endParaRPr lang="ru-RU" sz="6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993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3683" t="22769" r="70870" b="60249"/>
          <a:stretch/>
        </p:blipFill>
        <p:spPr>
          <a:xfrm>
            <a:off x="645898" y="977777"/>
            <a:ext cx="6860371" cy="25751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4204" t="27412" r="53483" b="51891"/>
          <a:stretch/>
        </p:blipFill>
        <p:spPr>
          <a:xfrm>
            <a:off x="1282890" y="3816068"/>
            <a:ext cx="10677667" cy="29377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645899" y="362928"/>
            <a:ext cx="50701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Форма 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«ЦАОП_ОНКО» таблица 1000</a:t>
            </a:r>
            <a:endParaRPr lang="ru-RU" sz="2400" dirty="0">
              <a:solidFill>
                <a:srgbClr val="00B05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801293" y="3456191"/>
            <a:ext cx="39785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Форма 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«30_1» 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таблица 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1002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6621723" y="1930816"/>
            <a:ext cx="380527" cy="3651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6633212" y="2381869"/>
            <a:ext cx="369038" cy="37126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6633212" y="3068062"/>
            <a:ext cx="395732" cy="361865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7801293" y="5473329"/>
            <a:ext cx="414659" cy="32808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9449032" y="5473330"/>
            <a:ext cx="363708" cy="33423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10868385" y="5473329"/>
            <a:ext cx="377370" cy="328083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52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2593" y="2247182"/>
            <a:ext cx="11381897" cy="20313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Форма </a:t>
            </a:r>
            <a:endParaRPr lang="ru-RU" sz="6600" b="1" dirty="0" smtClean="0">
              <a:ln w="95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r>
              <a:rPr lang="ru-RU" sz="6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«</a:t>
            </a:r>
            <a:r>
              <a:rPr lang="ru-RU" sz="60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Передвижные_медкомплексы</a:t>
            </a:r>
            <a:r>
              <a:rPr lang="ru-RU" sz="6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»</a:t>
            </a:r>
            <a:endParaRPr lang="ru-RU" sz="6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201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/>
          <a:srcRect l="4353" t="25025" r="58856" b="28541"/>
          <a:stretch/>
        </p:blipFill>
        <p:spPr>
          <a:xfrm>
            <a:off x="248042" y="919906"/>
            <a:ext cx="6728347" cy="47767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3607" t="28872" r="65050" b="44461"/>
          <a:stretch/>
        </p:blipFill>
        <p:spPr>
          <a:xfrm>
            <a:off x="4981433" y="3991478"/>
            <a:ext cx="6757441" cy="26905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105968" y="319049"/>
            <a:ext cx="75107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Форма 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«</a:t>
            </a:r>
            <a:r>
              <a:rPr lang="ru-RU" sz="2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Передвижные_медкомплексы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» таблица 1000</a:t>
            </a:r>
            <a:endParaRPr lang="ru-RU" sz="2400" dirty="0">
              <a:solidFill>
                <a:srgbClr val="00B05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777486" y="3380026"/>
            <a:ext cx="39785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Форма 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«30_1» 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таблица 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1003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3256061" y="5206536"/>
            <a:ext cx="380527" cy="3651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3261806" y="4223065"/>
            <a:ext cx="369038" cy="37126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3235112" y="3248994"/>
            <a:ext cx="395732" cy="361865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9132261" y="5585230"/>
            <a:ext cx="365671" cy="3164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10102175" y="5573596"/>
            <a:ext cx="339402" cy="32808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11045820" y="5573596"/>
            <a:ext cx="318866" cy="328083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Равнобедренный треугольник 10"/>
          <p:cNvSpPr/>
          <p:nvPr/>
        </p:nvSpPr>
        <p:spPr>
          <a:xfrm>
            <a:off x="4272868" y="3278628"/>
            <a:ext cx="365760" cy="302595"/>
          </a:xfrm>
          <a:prstGeom prst="triangl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Равнобедренный треугольник 14"/>
          <p:cNvSpPr/>
          <p:nvPr/>
        </p:nvSpPr>
        <p:spPr>
          <a:xfrm>
            <a:off x="4274169" y="4223065"/>
            <a:ext cx="365760" cy="302595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Равнобедренный треугольник 17"/>
          <p:cNvSpPr/>
          <p:nvPr/>
        </p:nvSpPr>
        <p:spPr>
          <a:xfrm>
            <a:off x="4262041" y="5178211"/>
            <a:ext cx="365760" cy="30259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Равнобедренный треугольник 19"/>
          <p:cNvSpPr/>
          <p:nvPr/>
        </p:nvSpPr>
        <p:spPr>
          <a:xfrm>
            <a:off x="9132261" y="6264894"/>
            <a:ext cx="365671" cy="236606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Равнобедренный треугольник 20"/>
          <p:cNvSpPr/>
          <p:nvPr/>
        </p:nvSpPr>
        <p:spPr>
          <a:xfrm>
            <a:off x="10040651" y="6264894"/>
            <a:ext cx="365671" cy="236606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Равнобедренный треугольник 21"/>
          <p:cNvSpPr/>
          <p:nvPr/>
        </p:nvSpPr>
        <p:spPr>
          <a:xfrm>
            <a:off x="11045820" y="6264893"/>
            <a:ext cx="365671" cy="236606"/>
          </a:xfrm>
          <a:prstGeom prst="triangl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58932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4279" t="25025" r="74154" b="28806"/>
          <a:stretch/>
        </p:blipFill>
        <p:spPr>
          <a:xfrm>
            <a:off x="236045" y="1073238"/>
            <a:ext cx="4598177" cy="55369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3681" t="28872" r="65050" b="44461"/>
          <a:stretch/>
        </p:blipFill>
        <p:spPr>
          <a:xfrm>
            <a:off x="5179370" y="3402862"/>
            <a:ext cx="6685823" cy="32072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195101" y="141629"/>
            <a:ext cx="573022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Форма 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«</a:t>
            </a:r>
            <a:r>
              <a:rPr lang="ru-RU" sz="2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Передвижные_медкомплексы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» </a:t>
            </a:r>
          </a:p>
          <a:p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таблицы 1000+2000+3000+4000</a:t>
            </a:r>
            <a:endParaRPr lang="ru-RU" sz="2400" dirty="0">
              <a:solidFill>
                <a:srgbClr val="00B05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833289" y="2787329"/>
            <a:ext cx="39785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Форма 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«30_1» 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таблица 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1003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2932917" y="6048199"/>
            <a:ext cx="380527" cy="3651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2944406" y="5006502"/>
            <a:ext cx="369038" cy="37126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2932917" y="3841690"/>
            <a:ext cx="395732" cy="361865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9291749" y="6236586"/>
            <a:ext cx="365671" cy="3164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10241570" y="6221009"/>
            <a:ext cx="339402" cy="328083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11215939" y="6230769"/>
            <a:ext cx="318866" cy="328083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23129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31188" y="2554753"/>
            <a:ext cx="686470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Форма </a:t>
            </a:r>
            <a:r>
              <a:rPr lang="ru-RU" sz="6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«</a:t>
            </a:r>
            <a:r>
              <a:rPr lang="ru-RU" sz="66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ЦП_Стат</a:t>
            </a:r>
            <a:r>
              <a:rPr lang="ru-RU" sz="6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»</a:t>
            </a:r>
            <a:endParaRPr lang="ru-RU" sz="6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4451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/>
          <a:srcRect l="3980" t="24096" r="61468" b="45257"/>
          <a:stretch/>
        </p:blipFill>
        <p:spPr>
          <a:xfrm>
            <a:off x="296950" y="730000"/>
            <a:ext cx="6318913" cy="31526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296950" y="268335"/>
            <a:ext cx="26474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Форма 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«</a:t>
            </a:r>
            <a:r>
              <a:rPr lang="ru-RU" sz="2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ЦП_стат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»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909049" y="3599553"/>
            <a:ext cx="36691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Форма 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«32» 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таблица 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2210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5831059" y="3088991"/>
            <a:ext cx="382385" cy="34001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5831059" y="2714625"/>
            <a:ext cx="382386" cy="340941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4353" t="28872" r="61691" b="51758"/>
          <a:stretch/>
        </p:blipFill>
        <p:spPr>
          <a:xfrm>
            <a:off x="5114233" y="4067034"/>
            <a:ext cx="6743151" cy="21637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9" name="Овал 18"/>
          <p:cNvSpPr/>
          <p:nvPr/>
        </p:nvSpPr>
        <p:spPr>
          <a:xfrm>
            <a:off x="9007351" y="5361121"/>
            <a:ext cx="568795" cy="581705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10842072" y="5361121"/>
            <a:ext cx="534863" cy="56026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00988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20226" y="2671107"/>
            <a:ext cx="430758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Форма «</a:t>
            </a:r>
            <a:r>
              <a:rPr lang="en-US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12_</a:t>
            </a:r>
            <a:r>
              <a:rPr lang="ru-RU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М»</a:t>
            </a:r>
            <a:endParaRPr lang="ru-RU" sz="4800" dirty="0">
              <a:solidFill>
                <a:srgbClr val="00B05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365866" y="2671107"/>
            <a:ext cx="346280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Форма </a:t>
            </a:r>
            <a:r>
              <a:rPr lang="ru-RU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«12»</a:t>
            </a:r>
            <a:endParaRPr lang="ru-RU" sz="4800" dirty="0"/>
          </a:p>
        </p:txBody>
      </p:sp>
      <p:sp>
        <p:nvSpPr>
          <p:cNvPr id="4" name="Стрелка вправо 3"/>
          <p:cNvSpPr/>
          <p:nvPr/>
        </p:nvSpPr>
        <p:spPr>
          <a:xfrm>
            <a:off x="5766356" y="2944776"/>
            <a:ext cx="1360968" cy="337341"/>
          </a:xfrm>
          <a:prstGeom prst="rightArrow">
            <a:avLst/>
          </a:prstGeom>
          <a:gradFill flip="none" rotWithShape="1">
            <a:gsLst>
              <a:gs pos="0">
                <a:srgbClr val="00B050"/>
              </a:gs>
              <a:gs pos="37000">
                <a:srgbClr val="00B050"/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44447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830" t="26485" r="58558" b="47247"/>
          <a:stretch/>
        </p:blipFill>
        <p:spPr>
          <a:xfrm>
            <a:off x="4967785" y="3957849"/>
            <a:ext cx="6878472" cy="27022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4000896" y="3957849"/>
            <a:ext cx="3669146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Форма 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«12» 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таблица 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4600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6950" y="268335"/>
            <a:ext cx="41612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Форма 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«12_М» таблица 5000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3980" t="23300" r="38483" b="48574"/>
          <a:stretch/>
        </p:blipFill>
        <p:spPr>
          <a:xfrm>
            <a:off x="296950" y="730000"/>
            <a:ext cx="10522423" cy="28933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Овал 5"/>
          <p:cNvSpPr/>
          <p:nvPr/>
        </p:nvSpPr>
        <p:spPr>
          <a:xfrm>
            <a:off x="10179878" y="3242877"/>
            <a:ext cx="380527" cy="3651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11066983" y="6061847"/>
            <a:ext cx="380527" cy="3651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59932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681" t="22637" r="53183" b="45257"/>
          <a:stretch/>
        </p:blipFill>
        <p:spPr>
          <a:xfrm>
            <a:off x="218365" y="461665"/>
            <a:ext cx="7888406" cy="33027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218365" y="230832"/>
            <a:ext cx="4316759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Форма 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«12_М» таблица </a:t>
            </a:r>
            <a:r>
              <a:rPr lang="en-US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500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3607" t="24760" r="58482" b="45390"/>
          <a:stretch/>
        </p:blipFill>
        <p:spPr>
          <a:xfrm>
            <a:off x="4967785" y="3657599"/>
            <a:ext cx="6933062" cy="30707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8231701" y="3182401"/>
            <a:ext cx="3669146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Форма 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«12» 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таблица </a:t>
            </a:r>
            <a:r>
              <a:rPr lang="en-US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25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00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6038850" y="1647825"/>
            <a:ext cx="1323975" cy="241337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10372725" y="4876800"/>
            <a:ext cx="1323975" cy="276225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6038850" y="2171699"/>
            <a:ext cx="1323975" cy="2000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10372724" y="5359360"/>
            <a:ext cx="1323975" cy="2603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6038850" y="2535881"/>
            <a:ext cx="1323975" cy="17000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10372723" y="5788771"/>
            <a:ext cx="1323975" cy="17000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6038850" y="2853129"/>
            <a:ext cx="1323975" cy="20002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10372722" y="6055471"/>
            <a:ext cx="1323975" cy="20002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6038850" y="3430508"/>
            <a:ext cx="1323975" cy="200025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10372721" y="6383677"/>
            <a:ext cx="1323975" cy="200025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66614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5166" y="282769"/>
            <a:ext cx="41752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Форма «Старшее поколение»</a:t>
            </a:r>
            <a:endParaRPr lang="ru-RU" sz="2400" dirty="0">
              <a:solidFill>
                <a:srgbClr val="00B05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0770" t="26352" r="68931" b="23499"/>
          <a:stretch/>
        </p:blipFill>
        <p:spPr>
          <a:xfrm>
            <a:off x="435166" y="744434"/>
            <a:ext cx="4119092" cy="57243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5249" t="24362" r="48110" b="44400"/>
          <a:stretch/>
        </p:blipFill>
        <p:spPr>
          <a:xfrm>
            <a:off x="4610412" y="744434"/>
            <a:ext cx="7385970" cy="30769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5174" t="24494" r="65125" b="41941"/>
          <a:stretch/>
        </p:blipFill>
        <p:spPr>
          <a:xfrm>
            <a:off x="4610412" y="3821373"/>
            <a:ext cx="4451701" cy="2829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Овал 6"/>
          <p:cNvSpPr/>
          <p:nvPr/>
        </p:nvSpPr>
        <p:spPr>
          <a:xfrm>
            <a:off x="3990975" y="1628775"/>
            <a:ext cx="276225" cy="2762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7315200" y="3330371"/>
            <a:ext cx="276225" cy="2762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3990974" y="2201941"/>
            <a:ext cx="276225" cy="27622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7940450" y="3330370"/>
            <a:ext cx="276225" cy="27622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3990973" y="2574334"/>
            <a:ext cx="276225" cy="276225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10158100" y="3330370"/>
            <a:ext cx="276225" cy="276225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3969520" y="4680459"/>
            <a:ext cx="276225" cy="276225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9394737" y="3330370"/>
            <a:ext cx="276225" cy="2762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3969519" y="4169953"/>
            <a:ext cx="276225" cy="2762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11408600" y="3330369"/>
            <a:ext cx="276225" cy="276225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3969519" y="5043130"/>
            <a:ext cx="276225" cy="276225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7210425" y="5992508"/>
            <a:ext cx="242887" cy="20002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8553450" y="5992508"/>
            <a:ext cx="259840" cy="22988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3990973" y="5686424"/>
            <a:ext cx="214312" cy="22988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4010360" y="3238598"/>
            <a:ext cx="214312" cy="22988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5495716" y="282769"/>
            <a:ext cx="40586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Форма 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«30_3, таблица 3100»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149647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3308" t="26086" r="60424" b="63168"/>
          <a:stretch/>
        </p:blipFill>
        <p:spPr>
          <a:xfrm>
            <a:off x="999980" y="4626591"/>
            <a:ext cx="10802371" cy="18003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6758225" y="4027268"/>
            <a:ext cx="5190395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Форма 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«12» 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таблица </a:t>
            </a:r>
            <a:r>
              <a:rPr lang="en-US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300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4</a:t>
            </a:r>
            <a:r>
              <a:rPr lang="en-US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гр. 1 – гр. 2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0339" y="388472"/>
            <a:ext cx="43167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Форма 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«12_М» таблица </a:t>
            </a:r>
            <a:r>
              <a:rPr lang="en-US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4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500 </a:t>
            </a:r>
          </a:p>
        </p:txBody>
      </p:sp>
      <p:sp>
        <p:nvSpPr>
          <p:cNvPr id="7" name="Овал 6"/>
          <p:cNvSpPr/>
          <p:nvPr/>
        </p:nvSpPr>
        <p:spPr>
          <a:xfrm>
            <a:off x="2891974" y="5932759"/>
            <a:ext cx="380527" cy="3651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3384" t="24494" r="41692" b="56268"/>
          <a:stretch/>
        </p:blipFill>
        <p:spPr>
          <a:xfrm>
            <a:off x="280339" y="979225"/>
            <a:ext cx="11378293" cy="224164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Овал 5"/>
          <p:cNvSpPr/>
          <p:nvPr/>
        </p:nvSpPr>
        <p:spPr>
          <a:xfrm>
            <a:off x="10343651" y="2558955"/>
            <a:ext cx="328898" cy="2934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6020638" y="5932759"/>
            <a:ext cx="380527" cy="3651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2466014" y="5786651"/>
            <a:ext cx="4319507" cy="653984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8235127" y="5932759"/>
            <a:ext cx="380527" cy="36514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11104845" y="2558955"/>
            <a:ext cx="282024" cy="29342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804263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91184" y="2749522"/>
            <a:ext cx="430758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Форма «</a:t>
            </a:r>
            <a:r>
              <a:rPr lang="en-US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</a:t>
            </a:r>
            <a:r>
              <a:rPr lang="ru-RU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4</a:t>
            </a:r>
            <a:r>
              <a:rPr lang="en-US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_</a:t>
            </a:r>
            <a:r>
              <a:rPr lang="ru-RU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М»</a:t>
            </a:r>
            <a:endParaRPr lang="ru-RU" sz="4800" dirty="0">
              <a:solidFill>
                <a:srgbClr val="00B05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331865" y="2749522"/>
            <a:ext cx="346280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Форма </a:t>
            </a:r>
            <a:r>
              <a:rPr lang="ru-RU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«14»</a:t>
            </a:r>
            <a:endParaRPr lang="ru-RU" sz="4800" dirty="0"/>
          </a:p>
        </p:txBody>
      </p:sp>
      <p:sp>
        <p:nvSpPr>
          <p:cNvPr id="4" name="Стрелка вправо 3"/>
          <p:cNvSpPr/>
          <p:nvPr/>
        </p:nvSpPr>
        <p:spPr>
          <a:xfrm>
            <a:off x="5633006" y="3030279"/>
            <a:ext cx="1360968" cy="343784"/>
          </a:xfrm>
          <a:prstGeom prst="rightArrow">
            <a:avLst/>
          </a:prstGeom>
          <a:gradFill flip="none" rotWithShape="1">
            <a:gsLst>
              <a:gs pos="0">
                <a:srgbClr val="00B050"/>
              </a:gs>
              <a:gs pos="37000">
                <a:srgbClr val="00B050"/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49247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/>
          <a:srcRect l="3831" t="25821" r="35572" b="52023"/>
          <a:stretch/>
        </p:blipFill>
        <p:spPr>
          <a:xfrm>
            <a:off x="221633" y="4121624"/>
            <a:ext cx="11679215" cy="24020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8231702" y="3659959"/>
            <a:ext cx="3669146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Форма 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«1</a:t>
            </a:r>
            <a:r>
              <a:rPr lang="en-US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4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» 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таблица </a:t>
            </a:r>
            <a:r>
              <a:rPr lang="en-US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20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00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8365" y="224255"/>
            <a:ext cx="41625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Форма 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«1</a:t>
            </a:r>
            <a:r>
              <a:rPr lang="en-US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4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_М» таблица </a:t>
            </a:r>
            <a:r>
              <a:rPr lang="en-US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20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00 </a:t>
            </a:r>
          </a:p>
        </p:txBody>
      </p:sp>
      <p:sp>
        <p:nvSpPr>
          <p:cNvPr id="7" name="Овал 6"/>
          <p:cNvSpPr/>
          <p:nvPr/>
        </p:nvSpPr>
        <p:spPr>
          <a:xfrm>
            <a:off x="4380931" y="6045958"/>
            <a:ext cx="7383438" cy="354841"/>
          </a:xfrm>
          <a:prstGeom prst="ellipse">
            <a:avLst/>
          </a:prstGeom>
          <a:pattFill prst="smConfetti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3756" t="25821" r="35423" b="51360"/>
          <a:stretch/>
        </p:blipFill>
        <p:spPr>
          <a:xfrm>
            <a:off x="218364" y="723756"/>
            <a:ext cx="11546005" cy="24367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Овал 5"/>
          <p:cNvSpPr/>
          <p:nvPr/>
        </p:nvSpPr>
        <p:spPr>
          <a:xfrm>
            <a:off x="4291623" y="2606722"/>
            <a:ext cx="7363565" cy="361349"/>
          </a:xfrm>
          <a:prstGeom prst="ellipse">
            <a:avLst/>
          </a:prstGeom>
          <a:pattFill prst="smConfetti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865223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832" t="25954" r="35422" b="45257"/>
          <a:stretch/>
        </p:blipFill>
        <p:spPr>
          <a:xfrm>
            <a:off x="887105" y="3759929"/>
            <a:ext cx="11109278" cy="29615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218365" y="224255"/>
            <a:ext cx="41625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Форма 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«1</a:t>
            </a:r>
            <a:r>
              <a:rPr lang="en-US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4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_М» таблица </a:t>
            </a:r>
            <a:r>
              <a:rPr lang="en-US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20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00 </a:t>
            </a:r>
          </a:p>
        </p:txBody>
      </p:sp>
      <p:sp>
        <p:nvSpPr>
          <p:cNvPr id="7" name="Овал 6"/>
          <p:cNvSpPr/>
          <p:nvPr/>
        </p:nvSpPr>
        <p:spPr>
          <a:xfrm>
            <a:off x="4831306" y="5319098"/>
            <a:ext cx="7042245" cy="1194147"/>
          </a:xfrm>
          <a:prstGeom prst="ellipse">
            <a:avLst/>
          </a:prstGeom>
          <a:pattFill prst="ltUpDi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3905" t="25025" r="32214" b="42736"/>
          <a:stretch/>
        </p:blipFill>
        <p:spPr>
          <a:xfrm>
            <a:off x="204719" y="685920"/>
            <a:ext cx="10522422" cy="29870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Овал 5"/>
          <p:cNvSpPr/>
          <p:nvPr/>
        </p:nvSpPr>
        <p:spPr>
          <a:xfrm>
            <a:off x="3698544" y="2429303"/>
            <a:ext cx="6892119" cy="1078172"/>
          </a:xfrm>
          <a:prstGeom prst="ellipse">
            <a:avLst/>
          </a:prstGeom>
          <a:pattFill prst="ltUpDi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8352428" y="3727601"/>
            <a:ext cx="3669146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Форма 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«1</a:t>
            </a:r>
            <a:r>
              <a:rPr lang="en-US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4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» 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таблица </a:t>
            </a:r>
            <a:r>
              <a:rPr lang="en-US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20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00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630466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3681" t="23698" r="67139" b="61575"/>
          <a:stretch/>
        </p:blipFill>
        <p:spPr>
          <a:xfrm>
            <a:off x="3248168" y="3934958"/>
            <a:ext cx="8625384" cy="24486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218365" y="224255"/>
            <a:ext cx="41625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Форма 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«1</a:t>
            </a:r>
            <a:r>
              <a:rPr lang="en-US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4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_М» таблица </a:t>
            </a:r>
            <a:r>
              <a:rPr lang="en-US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900 </a:t>
            </a:r>
          </a:p>
        </p:txBody>
      </p:sp>
      <p:sp>
        <p:nvSpPr>
          <p:cNvPr id="7" name="Овал 6"/>
          <p:cNvSpPr/>
          <p:nvPr/>
        </p:nvSpPr>
        <p:spPr>
          <a:xfrm>
            <a:off x="4326339" y="5895834"/>
            <a:ext cx="7369792" cy="313898"/>
          </a:xfrm>
          <a:prstGeom prst="ellipse">
            <a:avLst/>
          </a:prstGeom>
          <a:pattFill prst="ltUpDi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8204406" y="3299427"/>
            <a:ext cx="3669146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Форма 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«1</a:t>
            </a:r>
            <a:r>
              <a:rPr lang="en-US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4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» 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таблица </a:t>
            </a:r>
            <a:r>
              <a:rPr lang="en-US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900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3757" t="22504" r="66765" b="65688"/>
          <a:stretch/>
        </p:blipFill>
        <p:spPr>
          <a:xfrm>
            <a:off x="218364" y="751252"/>
            <a:ext cx="9809811" cy="22103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Овал 9"/>
          <p:cNvSpPr/>
          <p:nvPr/>
        </p:nvSpPr>
        <p:spPr>
          <a:xfrm>
            <a:off x="1627495" y="2381745"/>
            <a:ext cx="8035120" cy="306863"/>
          </a:xfrm>
          <a:prstGeom prst="ellipse">
            <a:avLst/>
          </a:prstGeom>
          <a:pattFill prst="ltUpDi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20169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6441" y="2503474"/>
            <a:ext cx="465512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Форма </a:t>
            </a:r>
          </a:p>
          <a:p>
            <a:pPr algn="ctr"/>
            <a:r>
              <a:rPr lang="ru-RU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«</a:t>
            </a:r>
            <a:r>
              <a:rPr lang="ru-RU" sz="48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Штаты_кадры</a:t>
            </a:r>
            <a:r>
              <a:rPr lang="ru-RU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»</a:t>
            </a:r>
            <a:endParaRPr lang="ru-RU" sz="4800" dirty="0">
              <a:solidFill>
                <a:srgbClr val="00B05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346463" y="2534084"/>
            <a:ext cx="5344732" cy="16927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Форма </a:t>
            </a:r>
            <a:r>
              <a:rPr lang="ru-RU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«30_1» </a:t>
            </a:r>
          </a:p>
          <a:p>
            <a:pPr algn="ctr"/>
            <a:r>
              <a:rPr lang="ru-RU" sz="2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таблицы:</a:t>
            </a:r>
          </a:p>
          <a:p>
            <a:pPr algn="ctr"/>
            <a:r>
              <a:rPr lang="ru-RU" sz="2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1100, 1104, 1105, 1102_1, 1102_2</a:t>
            </a:r>
            <a:endParaRPr lang="ru-RU" sz="2800" dirty="0"/>
          </a:p>
        </p:txBody>
      </p:sp>
      <p:sp>
        <p:nvSpPr>
          <p:cNvPr id="4" name="Стрелка вправо 3"/>
          <p:cNvSpPr/>
          <p:nvPr/>
        </p:nvSpPr>
        <p:spPr>
          <a:xfrm>
            <a:off x="5071562" y="2943872"/>
            <a:ext cx="1360968" cy="344432"/>
          </a:xfrm>
          <a:prstGeom prst="rightArrow">
            <a:avLst/>
          </a:prstGeom>
          <a:gradFill flip="none" rotWithShape="1">
            <a:gsLst>
              <a:gs pos="0">
                <a:srgbClr val="00B050"/>
              </a:gs>
              <a:gs pos="37000">
                <a:srgbClr val="00B050"/>
              </a:gs>
              <a:gs pos="100000">
                <a:schemeClr val="accent5">
                  <a:lumMod val="10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488384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4353" t="25422" r="40200" b="46319"/>
          <a:stretch/>
        </p:blipFill>
        <p:spPr>
          <a:xfrm>
            <a:off x="204715" y="650459"/>
            <a:ext cx="10140287" cy="29069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341195" y="188794"/>
            <a:ext cx="52640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Форма 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«</a:t>
            </a:r>
            <a:r>
              <a:rPr lang="ru-RU" sz="2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Штаты_кадры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» таблица 1100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4726" t="40945" r="32139" b="35041"/>
          <a:stretch/>
        </p:blipFill>
        <p:spPr>
          <a:xfrm>
            <a:off x="341195" y="4148919"/>
            <a:ext cx="11546006" cy="24702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7908676" y="3687254"/>
            <a:ext cx="3978525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Форма 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«30_1» 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таблица 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1100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4244453" y="2704532"/>
            <a:ext cx="1173708" cy="216089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6416722" y="6293893"/>
            <a:ext cx="1491954" cy="16149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420689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78125" y="2164228"/>
            <a:ext cx="9894632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Форма </a:t>
            </a:r>
            <a:endParaRPr lang="ru-RU" sz="6600" b="1" dirty="0" smtClean="0">
              <a:ln w="95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r>
              <a:rPr lang="ru-RU" sz="6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«</a:t>
            </a:r>
            <a:r>
              <a:rPr lang="ru-RU" sz="66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Центры_здоровья_ЗОЖ</a:t>
            </a:r>
            <a:r>
              <a:rPr lang="ru-RU" sz="6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»</a:t>
            </a:r>
            <a:endParaRPr lang="ru-RU" sz="6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53937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4278" t="23831" r="57214" b="47645"/>
          <a:stretch/>
        </p:blipFill>
        <p:spPr>
          <a:xfrm>
            <a:off x="4906215" y="3875961"/>
            <a:ext cx="7042244" cy="29342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4279" t="25291" r="53856" b="44859"/>
          <a:stretch/>
        </p:blipFill>
        <p:spPr>
          <a:xfrm>
            <a:off x="341195" y="750628"/>
            <a:ext cx="7656394" cy="30707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341195" y="188794"/>
            <a:ext cx="65135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Форма 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«</a:t>
            </a:r>
            <a:r>
              <a:rPr lang="ru-RU" sz="24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Центры_здоровья_ЗОЖ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» стр. 1 + стр. 2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940937" y="6307624"/>
            <a:ext cx="5288179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Форма 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«12» таблицы 1100+2100+3100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6305266" y="2470244"/>
            <a:ext cx="286604" cy="245659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6305266" y="3277737"/>
            <a:ext cx="286604" cy="245659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992437" y="5172499"/>
            <a:ext cx="286604" cy="245659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6114197" y="2292824"/>
            <a:ext cx="641445" cy="1433015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109275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38035" y="2164228"/>
            <a:ext cx="517481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6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ФРМО/ФРМР</a:t>
            </a:r>
            <a:endParaRPr lang="ru-RU" sz="6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2235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0829" t="50781" r="68790" b="29030"/>
          <a:stretch/>
        </p:blipFill>
        <p:spPr>
          <a:xfrm>
            <a:off x="442604" y="1364775"/>
            <a:ext cx="4384366" cy="24429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442604" y="623964"/>
            <a:ext cx="41752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Форма «Старшее поколение»</a:t>
            </a:r>
            <a:endParaRPr lang="ru-RU" sz="2400" dirty="0">
              <a:solidFill>
                <a:srgbClr val="00B05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427374" y="3532535"/>
            <a:ext cx="42141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Форма «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30_2, 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таблица 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2510»</a:t>
            </a:r>
            <a:endParaRPr lang="ru-RU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4652" t="25290" r="44154" b="50962"/>
          <a:stretch/>
        </p:blipFill>
        <p:spPr>
          <a:xfrm>
            <a:off x="2279176" y="4086870"/>
            <a:ext cx="9362365" cy="2442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Овал 5"/>
          <p:cNvSpPr/>
          <p:nvPr/>
        </p:nvSpPr>
        <p:spPr>
          <a:xfrm>
            <a:off x="4171974" y="1897040"/>
            <a:ext cx="331787" cy="36280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11066368" y="5882185"/>
            <a:ext cx="315865" cy="3241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5284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 idx="4294967295"/>
          </p:nvPr>
        </p:nvSpPr>
        <p:spPr>
          <a:xfrm>
            <a:off x="838080" y="365040"/>
            <a:ext cx="10019880" cy="6249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lstStyle/>
          <a:p>
            <a:pPr indent="0" algn="ctr">
              <a:lnSpc>
                <a:spcPct val="90000"/>
              </a:lnSpc>
              <a:buNone/>
            </a:pPr>
            <a:r>
              <a:rPr lang="ru-RU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>Законодательная основа создания ЕГИСЗ</a:t>
            </a:r>
          </a:p>
        </p:txBody>
      </p:sp>
      <p:pic>
        <p:nvPicPr>
          <p:cNvPr id="44" name="Объект 4"/>
          <p:cNvPicPr/>
          <p:nvPr/>
        </p:nvPicPr>
        <p:blipFill>
          <a:blip r:embed="rId2"/>
          <a:srcRect l="2427" r="2954" b="3320"/>
          <a:stretch/>
        </p:blipFill>
        <p:spPr>
          <a:xfrm>
            <a:off x="249840" y="1536840"/>
            <a:ext cx="6226920" cy="1941480"/>
          </a:xfrm>
          <a:prstGeom prst="rect">
            <a:avLst/>
          </a:prstGeom>
          <a:ln w="0">
            <a:noFill/>
          </a:ln>
        </p:spPr>
      </p:pic>
      <p:pic>
        <p:nvPicPr>
          <p:cNvPr id="45" name="Рисунок 8"/>
          <p:cNvPicPr/>
          <p:nvPr/>
        </p:nvPicPr>
        <p:blipFill>
          <a:blip r:embed="rId3"/>
          <a:stretch/>
        </p:blipFill>
        <p:spPr>
          <a:xfrm>
            <a:off x="249840" y="4044240"/>
            <a:ext cx="6191280" cy="2008440"/>
          </a:xfrm>
          <a:prstGeom prst="rect">
            <a:avLst/>
          </a:prstGeom>
          <a:ln w="0">
            <a:noFill/>
          </a:ln>
        </p:spPr>
      </p:pic>
      <p:pic>
        <p:nvPicPr>
          <p:cNvPr id="46" name="Объект 4"/>
          <p:cNvPicPr/>
          <p:nvPr/>
        </p:nvPicPr>
        <p:blipFill>
          <a:blip r:embed="rId4"/>
          <a:stretch/>
        </p:blipFill>
        <p:spPr>
          <a:xfrm>
            <a:off x="6864840" y="1270800"/>
            <a:ext cx="5063040" cy="1709280"/>
          </a:xfrm>
          <a:prstGeom prst="rect">
            <a:avLst/>
          </a:prstGeom>
          <a:ln w="0">
            <a:noFill/>
          </a:ln>
          <a:effectLst>
            <a:outerShdw blurRad="291960" dist="139498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7" name="Рисунок 10"/>
          <p:cNvPicPr/>
          <p:nvPr/>
        </p:nvPicPr>
        <p:blipFill>
          <a:blip r:embed="rId5"/>
          <a:stretch/>
        </p:blipFill>
        <p:spPr>
          <a:xfrm>
            <a:off x="6828120" y="3566160"/>
            <a:ext cx="5099760" cy="2926440"/>
          </a:xfrm>
          <a:prstGeom prst="rect">
            <a:avLst/>
          </a:prstGeom>
          <a:ln w="0">
            <a:noFill/>
          </a:ln>
          <a:effectLst>
            <a:outerShdw blurRad="291960" dist="139498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59142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 idx="4294967295"/>
          </p:nvPr>
        </p:nvSpPr>
        <p:spPr>
          <a:xfrm>
            <a:off x="777240" y="270000"/>
            <a:ext cx="10515240" cy="7729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indent="0" algn="ctr">
              <a:lnSpc>
                <a:spcPct val="90000"/>
              </a:lnSpc>
              <a:buNone/>
            </a:pP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>Постановление Правительства РФ от 09.02.2022 N 140 </a:t>
            </a:r>
            <a:r>
              <a:rPr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/>
            </a:r>
            <a:br>
              <a:rPr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> ФРМР</a:t>
            </a:r>
            <a:r>
              <a:rPr lang="ru-RU" sz="2400" b="0" strike="noStrike" spc="-1" dirty="0" smtClean="0">
                <a:solidFill>
                  <a:srgbClr val="000000"/>
                </a:solidFill>
                <a:latin typeface="PT Astra Serif"/>
                <a:ea typeface="Tahoma"/>
              </a:rPr>
              <a:t>                                                                  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>ФРМО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49" name="Рисунок 8"/>
          <p:cNvPicPr/>
          <p:nvPr/>
        </p:nvPicPr>
        <p:blipFill>
          <a:blip r:embed="rId2"/>
          <a:stretch/>
        </p:blipFill>
        <p:spPr>
          <a:xfrm>
            <a:off x="158040" y="966960"/>
            <a:ext cx="5505120" cy="711000"/>
          </a:xfrm>
          <a:prstGeom prst="rect">
            <a:avLst/>
          </a:prstGeom>
          <a:ln w="0">
            <a:noFill/>
          </a:ln>
          <a:effectLst>
            <a:outerShdw blurRad="291960" dist="139498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0" name="Рисунок 10"/>
          <p:cNvPicPr/>
          <p:nvPr/>
        </p:nvPicPr>
        <p:blipFill>
          <a:blip r:embed="rId3"/>
          <a:stretch/>
        </p:blipFill>
        <p:spPr>
          <a:xfrm>
            <a:off x="6216840" y="933480"/>
            <a:ext cx="5829120" cy="904680"/>
          </a:xfrm>
          <a:prstGeom prst="rect">
            <a:avLst/>
          </a:prstGeom>
          <a:ln w="0">
            <a:noFill/>
          </a:ln>
        </p:spPr>
      </p:pic>
      <p:pic>
        <p:nvPicPr>
          <p:cNvPr id="51" name="Рисунок 12"/>
          <p:cNvPicPr/>
          <p:nvPr/>
        </p:nvPicPr>
        <p:blipFill>
          <a:blip r:embed="rId4"/>
          <a:srcRect l="1273" r="698" b="-4204"/>
          <a:stretch/>
        </p:blipFill>
        <p:spPr>
          <a:xfrm>
            <a:off x="6290280" y="1838160"/>
            <a:ext cx="5648400" cy="1726200"/>
          </a:xfrm>
          <a:prstGeom prst="rect">
            <a:avLst/>
          </a:prstGeom>
          <a:ln w="0">
            <a:noFill/>
          </a:ln>
        </p:spPr>
      </p:pic>
      <p:pic>
        <p:nvPicPr>
          <p:cNvPr id="52" name="Рисунок 14"/>
          <p:cNvPicPr/>
          <p:nvPr/>
        </p:nvPicPr>
        <p:blipFill>
          <a:blip r:embed="rId5"/>
          <a:stretch/>
        </p:blipFill>
        <p:spPr>
          <a:xfrm>
            <a:off x="193680" y="1746720"/>
            <a:ext cx="5452200" cy="1053360"/>
          </a:xfrm>
          <a:prstGeom prst="rect">
            <a:avLst/>
          </a:prstGeom>
          <a:ln w="0">
            <a:noFill/>
          </a:ln>
        </p:spPr>
      </p:pic>
      <p:pic>
        <p:nvPicPr>
          <p:cNvPr id="53" name="Объект 4"/>
          <p:cNvPicPr/>
          <p:nvPr/>
        </p:nvPicPr>
        <p:blipFill>
          <a:blip r:embed="rId6"/>
          <a:srcRect l="13213" t="3979" r="947" b="29508"/>
          <a:stretch/>
        </p:blipFill>
        <p:spPr>
          <a:xfrm>
            <a:off x="355320" y="3090600"/>
            <a:ext cx="5680080" cy="1315800"/>
          </a:xfrm>
          <a:prstGeom prst="rect">
            <a:avLst/>
          </a:prstGeom>
          <a:ln w="0">
            <a:noFill/>
          </a:ln>
        </p:spPr>
      </p:pic>
      <p:pic>
        <p:nvPicPr>
          <p:cNvPr id="54" name="Рисунок 18"/>
          <p:cNvPicPr/>
          <p:nvPr/>
        </p:nvPicPr>
        <p:blipFill>
          <a:blip r:embed="rId7"/>
          <a:srcRect l="1081" r="974" b="40265"/>
          <a:stretch/>
        </p:blipFill>
        <p:spPr>
          <a:xfrm>
            <a:off x="519480" y="4469760"/>
            <a:ext cx="5039640" cy="2223360"/>
          </a:xfrm>
          <a:prstGeom prst="rect">
            <a:avLst/>
          </a:prstGeom>
          <a:ln w="0">
            <a:noFill/>
          </a:ln>
        </p:spPr>
      </p:pic>
      <p:pic>
        <p:nvPicPr>
          <p:cNvPr id="55" name="Рисунок 19"/>
          <p:cNvPicPr/>
          <p:nvPr/>
        </p:nvPicPr>
        <p:blipFill>
          <a:blip r:embed="rId8"/>
          <a:srcRect l="3065" r="940" b="22827"/>
          <a:stretch/>
        </p:blipFill>
        <p:spPr>
          <a:xfrm>
            <a:off x="6776280" y="4443840"/>
            <a:ext cx="5074920" cy="2244960"/>
          </a:xfrm>
          <a:prstGeom prst="rect">
            <a:avLst/>
          </a:prstGeom>
          <a:ln w="0">
            <a:noFill/>
          </a:ln>
        </p:spPr>
      </p:pic>
      <p:pic>
        <p:nvPicPr>
          <p:cNvPr id="56" name="Рисунок 55"/>
          <p:cNvPicPr/>
          <p:nvPr/>
        </p:nvPicPr>
        <p:blipFill>
          <a:blip r:embed="rId9"/>
          <a:stretch/>
        </p:blipFill>
        <p:spPr>
          <a:xfrm>
            <a:off x="6776280" y="4102920"/>
            <a:ext cx="5060520" cy="47016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4022829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 idx="4294967295"/>
          </p:nvPr>
        </p:nvSpPr>
        <p:spPr>
          <a:xfrm>
            <a:off x="838080" y="365040"/>
            <a:ext cx="10515240" cy="7203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indent="0" algn="ctr">
              <a:lnSpc>
                <a:spcPct val="90000"/>
              </a:lnSpc>
              <a:buNone/>
            </a:pPr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>ФРМО как источник статистического учета и экономического анализа</a:t>
            </a:r>
          </a:p>
        </p:txBody>
      </p:sp>
      <p:pic>
        <p:nvPicPr>
          <p:cNvPr id="60" name="Объект 4"/>
          <p:cNvPicPr/>
          <p:nvPr/>
        </p:nvPicPr>
        <p:blipFill>
          <a:blip r:embed="rId2"/>
          <a:stretch/>
        </p:blipFill>
        <p:spPr>
          <a:xfrm>
            <a:off x="295200" y="1311840"/>
            <a:ext cx="8088840" cy="5180760"/>
          </a:xfrm>
          <a:prstGeom prst="rect">
            <a:avLst/>
          </a:prstGeom>
          <a:ln w="0">
            <a:noFill/>
          </a:ln>
        </p:spPr>
      </p:pic>
      <p:graphicFrame>
        <p:nvGraphicFramePr>
          <p:cNvPr id="61" name="Таблица 5"/>
          <p:cNvGraphicFramePr/>
          <p:nvPr>
            <p:extLst>
              <p:ext uri="{D42A27DB-BD31-4B8C-83A1-F6EECF244321}">
                <p14:modId xmlns:p14="http://schemas.microsoft.com/office/powerpoint/2010/main" val="1903995365"/>
              </p:ext>
            </p:extLst>
          </p:nvPr>
        </p:nvGraphicFramePr>
        <p:xfrm>
          <a:off x="8477280" y="3159000"/>
          <a:ext cx="3202920" cy="1341120"/>
        </p:xfrm>
        <a:graphic>
          <a:graphicData uri="http://schemas.openxmlformats.org/drawingml/2006/table">
            <a:tbl>
              <a:tblPr/>
              <a:tblGrid>
                <a:gridCol w="539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636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954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Calibri"/>
                        </a:rPr>
                        <a:t>№ 14</a:t>
                      </a:r>
                      <a:endParaRPr lang="ru-RU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31680" marR="31680" anchor="ctr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strike="noStrike" kern="1200" spc="-1" dirty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Сведения о деятельности подразделений медицинской организации, оказывающих медицинскую помощь в стационарных условиях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endParaRPr lang="ru-RU" sz="12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31680" marR="31680" anchor="ctr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2" name="Таблица 6"/>
          <p:cNvGraphicFramePr/>
          <p:nvPr>
            <p:extLst>
              <p:ext uri="{D42A27DB-BD31-4B8C-83A1-F6EECF244321}">
                <p14:modId xmlns:p14="http://schemas.microsoft.com/office/powerpoint/2010/main" val="1486011548"/>
              </p:ext>
            </p:extLst>
          </p:nvPr>
        </p:nvGraphicFramePr>
        <p:xfrm>
          <a:off x="8477280" y="2049840"/>
          <a:ext cx="3202560" cy="731520"/>
        </p:xfrm>
        <a:graphic>
          <a:graphicData uri="http://schemas.openxmlformats.org/drawingml/2006/table">
            <a:tbl>
              <a:tblPr/>
              <a:tblGrid>
                <a:gridCol w="851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51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 dirty="0">
                          <a:solidFill>
                            <a:srgbClr val="000000"/>
                          </a:solidFill>
                          <a:latin typeface="Calibri"/>
                        </a:rPr>
                        <a:t>№ 14 ДС</a:t>
                      </a:r>
                      <a:endParaRPr lang="ru-RU" sz="16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31680" marR="31680" anchor="ctr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strike="noStrike" spc="-1" dirty="0">
                          <a:solidFill>
                            <a:srgbClr val="000000"/>
                          </a:solidFill>
                          <a:latin typeface="Calibri"/>
                        </a:rPr>
                        <a:t>Сведения о деятельности дневных стационаров медицинских организаций</a:t>
                      </a:r>
                      <a:endParaRPr lang="ru-RU" sz="14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31680" marR="31680" anchor="ctr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3" name="Таблица 7"/>
          <p:cNvGraphicFramePr/>
          <p:nvPr/>
        </p:nvGraphicFramePr>
        <p:xfrm>
          <a:off x="8477280" y="1176480"/>
          <a:ext cx="3202560" cy="518160"/>
        </p:xfrm>
        <a:graphic>
          <a:graphicData uri="http://schemas.openxmlformats.org/drawingml/2006/table">
            <a:tbl>
              <a:tblPr/>
              <a:tblGrid>
                <a:gridCol w="851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51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№ 30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31680" marR="31680" anchor="ctr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Сведения о медицинской организации</a:t>
                      </a:r>
                      <a:endParaRPr lang="ru-RU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31680" marR="31680" anchor="ctr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4" name="Таблица 8"/>
          <p:cNvGraphicFramePr/>
          <p:nvPr/>
        </p:nvGraphicFramePr>
        <p:xfrm>
          <a:off x="8477280" y="4626000"/>
          <a:ext cx="3202560" cy="731520"/>
        </p:xfrm>
        <a:graphic>
          <a:graphicData uri="http://schemas.openxmlformats.org/drawingml/2006/table">
            <a:tbl>
              <a:tblPr/>
              <a:tblGrid>
                <a:gridCol w="851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51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№ 47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31680" marR="31680" anchor="ctr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Сведения о деятельности медицинских организаций (отчет МИАЦ)</a:t>
                      </a:r>
                      <a:endParaRPr lang="ru-RU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31680" marR="31680" anchor="ctr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1352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 idx="4294967295"/>
          </p:nvPr>
        </p:nvSpPr>
        <p:spPr>
          <a:xfrm>
            <a:off x="762000" y="170307"/>
            <a:ext cx="10922000" cy="66240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indent="0" algn="ctr">
              <a:lnSpc>
                <a:spcPct val="90000"/>
              </a:lnSpc>
              <a:buNone/>
            </a:pPr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>ФРМР </a:t>
            </a:r>
            <a:r>
              <a:rPr lang="ru-RU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/>
            </a:r>
            <a:br>
              <a:rPr lang="ru-RU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ru-RU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>(основы </a:t>
            </a:r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>статистического учета и экономического </a:t>
            </a:r>
            <a:r>
              <a:rPr lang="ru-RU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>анализа)</a:t>
            </a:r>
            <a:endParaRPr lang="ru-RU" sz="32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66" name="Объект 4"/>
          <p:cNvPicPr/>
          <p:nvPr/>
        </p:nvPicPr>
        <p:blipFill>
          <a:blip r:embed="rId2"/>
          <a:stretch/>
        </p:blipFill>
        <p:spPr>
          <a:xfrm>
            <a:off x="337320" y="3429000"/>
            <a:ext cx="3727440" cy="3225600"/>
          </a:xfrm>
          <a:prstGeom prst="rect">
            <a:avLst/>
          </a:prstGeom>
          <a:ln w="0">
            <a:noFill/>
          </a:ln>
        </p:spPr>
      </p:pic>
      <p:pic>
        <p:nvPicPr>
          <p:cNvPr id="67" name="Рисунок 6"/>
          <p:cNvPicPr/>
          <p:nvPr/>
        </p:nvPicPr>
        <p:blipFill>
          <a:blip r:embed="rId3"/>
          <a:stretch/>
        </p:blipFill>
        <p:spPr>
          <a:xfrm>
            <a:off x="429480" y="893520"/>
            <a:ext cx="7270560" cy="2374560"/>
          </a:xfrm>
          <a:prstGeom prst="rect">
            <a:avLst/>
          </a:prstGeom>
          <a:ln w="0">
            <a:noFill/>
          </a:ln>
        </p:spPr>
      </p:pic>
      <p:sp>
        <p:nvSpPr>
          <p:cNvPr id="69" name="TextBox 9"/>
          <p:cNvSpPr/>
          <p:nvPr/>
        </p:nvSpPr>
        <p:spPr>
          <a:xfrm>
            <a:off x="5693040" y="4571280"/>
            <a:ext cx="6161400" cy="187598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ru-RU" sz="1800" b="1" strike="noStrike" spc="49" dirty="0">
                <a:solidFill>
                  <a:srgbClr val="002060"/>
                </a:solidFill>
                <a:latin typeface="Times New Roman"/>
                <a:ea typeface="Times New Roman"/>
              </a:rPr>
              <a:t>Личный кабинет</a:t>
            </a:r>
            <a:endParaRPr lang="ru-RU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  <a:tabLst>
                <a:tab pos="0" algn="l"/>
              </a:tabLst>
            </a:pPr>
            <a:r>
              <a:rPr lang="ru-RU" sz="1400" b="0" strike="noStrike" spc="-1" dirty="0">
                <a:solidFill>
                  <a:schemeClr val="accent5"/>
                </a:solidFill>
                <a:latin typeface="Times New Roman"/>
                <a:ea typeface="Times New Roman"/>
              </a:rPr>
              <a:t>ЛК медицинского работника является частью ФРМР и предназначен для управления персональными данными сотрудника (документы, адреса, портфолио), а также для подачи:</a:t>
            </a:r>
            <a:endParaRPr lang="ru-RU" sz="1400" b="0" strike="noStrike" spc="-1" dirty="0">
              <a:solidFill>
                <a:schemeClr val="accent5"/>
              </a:solidFill>
              <a:latin typeface="Arial"/>
            </a:endParaRPr>
          </a:p>
          <a:p>
            <a:pPr algn="just">
              <a:lnSpc>
                <a:spcPct val="100000"/>
              </a:lnSpc>
              <a:tabLst>
                <a:tab pos="0" algn="l"/>
              </a:tabLst>
            </a:pPr>
            <a:r>
              <a:rPr lang="ru-RU" sz="1400" b="0" strike="noStrike" spc="-1" dirty="0">
                <a:solidFill>
                  <a:schemeClr val="accent5"/>
                </a:solidFill>
                <a:latin typeface="Times New Roman"/>
                <a:ea typeface="Times New Roman"/>
              </a:rPr>
              <a:t>- заявления на периодическую аккредитацию в Федеральный </a:t>
            </a:r>
            <a:r>
              <a:rPr lang="ru-RU" sz="1400" b="0" strike="noStrike" spc="-1" dirty="0" err="1">
                <a:solidFill>
                  <a:schemeClr val="accent5"/>
                </a:solidFill>
                <a:latin typeface="Times New Roman"/>
                <a:ea typeface="Times New Roman"/>
              </a:rPr>
              <a:t>аккредитационный</a:t>
            </a:r>
            <a:r>
              <a:rPr lang="ru-RU" sz="1400" b="0" strike="noStrike" spc="-1" dirty="0">
                <a:solidFill>
                  <a:schemeClr val="accent5"/>
                </a:solidFill>
                <a:latin typeface="Times New Roman"/>
                <a:ea typeface="Times New Roman"/>
              </a:rPr>
              <a:t> центр;</a:t>
            </a:r>
            <a:endParaRPr lang="ru-RU" sz="1400" b="0" strike="noStrike" spc="-1" dirty="0">
              <a:solidFill>
                <a:schemeClr val="accent5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ru-RU" sz="1400" b="0" strike="noStrike" spc="-1" dirty="0">
                <a:solidFill>
                  <a:schemeClr val="accent5"/>
                </a:solidFill>
                <a:latin typeface="Times New Roman"/>
                <a:ea typeface="Times New Roman"/>
              </a:rPr>
              <a:t>- заявления на первичную аккредитацию и первичную специализированную аккредитацию в </a:t>
            </a:r>
            <a:r>
              <a:rPr lang="ru-RU" sz="1400" b="0" strike="noStrike" spc="-1" dirty="0" err="1">
                <a:solidFill>
                  <a:schemeClr val="accent5"/>
                </a:solidFill>
                <a:latin typeface="Times New Roman"/>
                <a:ea typeface="Times New Roman"/>
              </a:rPr>
              <a:t>аккредитационные</a:t>
            </a:r>
            <a:r>
              <a:rPr lang="ru-RU" sz="1400" b="0" strike="noStrike" spc="-1" dirty="0">
                <a:solidFill>
                  <a:schemeClr val="accent5"/>
                </a:solidFill>
                <a:latin typeface="Times New Roman"/>
                <a:ea typeface="Times New Roman"/>
              </a:rPr>
              <a:t> подкомиссии.</a:t>
            </a:r>
            <a:endParaRPr lang="ru-RU" sz="1400" b="0" strike="noStrike" spc="-1" dirty="0">
              <a:solidFill>
                <a:schemeClr val="accent5"/>
              </a:solidFill>
              <a:latin typeface="Arial"/>
            </a:endParaRPr>
          </a:p>
        </p:txBody>
      </p:sp>
      <p:graphicFrame>
        <p:nvGraphicFramePr>
          <p:cNvPr id="70" name="Таблица 13"/>
          <p:cNvGraphicFramePr/>
          <p:nvPr/>
        </p:nvGraphicFramePr>
        <p:xfrm>
          <a:off x="7991640" y="1187640"/>
          <a:ext cx="3688560" cy="335280"/>
        </p:xfrm>
        <a:graphic>
          <a:graphicData uri="http://schemas.openxmlformats.org/drawingml/2006/table">
            <a:tbl>
              <a:tblPr/>
              <a:tblGrid>
                <a:gridCol w="573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15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6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№ 30</a:t>
                      </a:r>
                      <a:endParaRPr lang="ru-RU" sz="16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31680" marR="31680" anchor="ctr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rgbClr val="F7F7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0" strike="noStrike" spc="-1">
                          <a:solidFill>
                            <a:srgbClr val="000000"/>
                          </a:solidFill>
                          <a:latin typeface="Calibri"/>
                        </a:rPr>
                        <a:t>Сведения о медицинской организации</a:t>
                      </a:r>
                      <a:endParaRPr lang="ru-RU" sz="1400" b="0" strike="noStrike" spc="-1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31680" marR="31680" anchor="ctr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solidFill>
                      <a:srgbClr val="F7F7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1" name="TextBox 15"/>
          <p:cNvSpPr/>
          <p:nvPr/>
        </p:nvSpPr>
        <p:spPr>
          <a:xfrm>
            <a:off x="7909920" y="1636920"/>
            <a:ext cx="3944520" cy="2007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Приказ Министерства здравоохранения РФ от 1 апреля 2021 г. N 284 "Об утверждении методик расчета отдельных основных показателей национального проекта "Здравоохранение" и дополнительных показателей федерального проекта "Обеспечение медицинских организаций системы здравоохранения квалифицированными кадрами", входящего в национальный проект "Здравоохранение".</a:t>
            </a:r>
            <a:endParaRPr lang="ru-RU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Стрелка: влево-вправо 20"/>
          <p:cNvSpPr/>
          <p:nvPr/>
        </p:nvSpPr>
        <p:spPr>
          <a:xfrm>
            <a:off x="3848040" y="5016600"/>
            <a:ext cx="1663200" cy="25992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4472C4"/>
          </a:solidFill>
          <a:ln>
            <a:solidFill>
              <a:srgbClr val="1D31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>
              <a:solidFill>
                <a:schemeClr val="lt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86128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19570" y="2731494"/>
            <a:ext cx="787901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8473113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2604" y="623964"/>
            <a:ext cx="41752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Форма «Старшее поколение»</a:t>
            </a:r>
            <a:endParaRPr lang="ru-RU" sz="2400" dirty="0">
              <a:solidFill>
                <a:srgbClr val="00B05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513000" y="3826826"/>
            <a:ext cx="37492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Форма 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«12, 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таблица 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4001»</a:t>
            </a:r>
            <a:endParaRPr lang="ru-RU" sz="2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4278" t="27545" r="37289" b="51227"/>
          <a:stretch/>
        </p:blipFill>
        <p:spPr>
          <a:xfrm>
            <a:off x="1037229" y="4428698"/>
            <a:ext cx="10686197" cy="21836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0995" t="49702" r="68482" b="17927"/>
          <a:stretch/>
        </p:blipFill>
        <p:spPr>
          <a:xfrm>
            <a:off x="442604" y="1261046"/>
            <a:ext cx="4388703" cy="38939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Овал 6"/>
          <p:cNvSpPr/>
          <p:nvPr/>
        </p:nvSpPr>
        <p:spPr>
          <a:xfrm>
            <a:off x="4094328" y="1897039"/>
            <a:ext cx="409433" cy="4230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8614011" y="6185531"/>
            <a:ext cx="409433" cy="4230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4094328" y="3796081"/>
            <a:ext cx="409433" cy="423079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10483755" y="6185530"/>
            <a:ext cx="409433" cy="423079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43426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1009" t="45088" r="68860" b="45906"/>
          <a:stretch/>
        </p:blipFill>
        <p:spPr>
          <a:xfrm>
            <a:off x="442604" y="1311442"/>
            <a:ext cx="5220578" cy="13136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442604" y="623964"/>
            <a:ext cx="41752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Форма «Старшее поколение»</a:t>
            </a:r>
            <a:endParaRPr lang="ru-RU" sz="2400" dirty="0">
              <a:solidFill>
                <a:srgbClr val="00B05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507397" y="2163451"/>
            <a:ext cx="41446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Форма 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«30_1, 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таблица 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1001»</a:t>
            </a:r>
            <a:endParaRPr lang="ru-RU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3906" t="30332" r="52513" b="38889"/>
          <a:stretch/>
        </p:blipFill>
        <p:spPr>
          <a:xfrm>
            <a:off x="3439236" y="2811438"/>
            <a:ext cx="7970292" cy="31662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Овал 5"/>
          <p:cNvSpPr/>
          <p:nvPr/>
        </p:nvSpPr>
        <p:spPr>
          <a:xfrm>
            <a:off x="4858603" y="1545200"/>
            <a:ext cx="409433" cy="4230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10768083" y="5431809"/>
            <a:ext cx="327547" cy="30025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1377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0621" t="48242" r="68856" b="31990"/>
          <a:stretch/>
        </p:blipFill>
        <p:spPr>
          <a:xfrm>
            <a:off x="245657" y="1405718"/>
            <a:ext cx="4760687" cy="32208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423078" y="651259"/>
            <a:ext cx="41752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Форма «Старшее поколение»</a:t>
            </a:r>
            <a:endParaRPr lang="ru-RU" sz="2400" dirty="0">
              <a:solidFill>
                <a:srgbClr val="00B05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5174" t="24362" r="64229" b="29071"/>
          <a:stretch/>
        </p:blipFill>
        <p:spPr>
          <a:xfrm>
            <a:off x="5459104" y="1112923"/>
            <a:ext cx="6256431" cy="53561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5459104" y="651259"/>
            <a:ext cx="40586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Форма «30_3, таблица 3100»</a:t>
            </a:r>
            <a:endParaRPr lang="ru-RU" sz="2400" dirty="0"/>
          </a:p>
        </p:txBody>
      </p:sp>
      <p:sp>
        <p:nvSpPr>
          <p:cNvPr id="6" name="Овал 5"/>
          <p:cNvSpPr/>
          <p:nvPr/>
        </p:nvSpPr>
        <p:spPr>
          <a:xfrm>
            <a:off x="4322099" y="1724309"/>
            <a:ext cx="276225" cy="2762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8986056" y="4153611"/>
            <a:ext cx="276225" cy="2762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4322099" y="2287840"/>
            <a:ext cx="276225" cy="276225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4322099" y="3319102"/>
            <a:ext cx="276225" cy="276225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4322099" y="4013784"/>
            <a:ext cx="276225" cy="276225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875838" y="4903788"/>
            <a:ext cx="276225" cy="276225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423078" y="4903789"/>
            <a:ext cx="276225" cy="2762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1328043" y="4717490"/>
            <a:ext cx="350232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- Соответствует структуре учреждения действующей на 31.12.2023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6654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1070" t="33515" r="68781" b="32521"/>
          <a:stretch/>
        </p:blipFill>
        <p:spPr>
          <a:xfrm>
            <a:off x="442604" y="1296537"/>
            <a:ext cx="4306817" cy="40835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442604" y="623964"/>
            <a:ext cx="41752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Форма «Старшее поколение»</a:t>
            </a:r>
            <a:endParaRPr lang="ru-RU" sz="2400" dirty="0">
              <a:solidFill>
                <a:srgbClr val="00B05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214510" y="1842448"/>
            <a:ext cx="38183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Форма 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«14, 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таблица </a:t>
            </a:r>
            <a:r>
              <a:rPr lang="ru-RU" sz="24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2900»</a:t>
            </a:r>
            <a:endParaRPr lang="ru-RU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3532" t="21973" r="66542" b="62504"/>
          <a:stretch/>
        </p:blipFill>
        <p:spPr>
          <a:xfrm>
            <a:off x="4749421" y="2411907"/>
            <a:ext cx="6748534" cy="19690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Овал 5"/>
          <p:cNvSpPr/>
          <p:nvPr/>
        </p:nvSpPr>
        <p:spPr>
          <a:xfrm>
            <a:off x="4044815" y="1790749"/>
            <a:ext cx="409433" cy="4230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6619164" y="3862316"/>
            <a:ext cx="354843" cy="3002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8843750" y="3862316"/>
            <a:ext cx="354843" cy="30025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10388221" y="3862316"/>
            <a:ext cx="354843" cy="30025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4044814" y="4380932"/>
            <a:ext cx="409433" cy="39578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4044815" y="3005647"/>
            <a:ext cx="409433" cy="390772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9468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TM02900771[[fn=Сектор]]</Template>
  <TotalTime>1113</TotalTime>
  <Words>830</Words>
  <Application>Microsoft Office PowerPoint</Application>
  <PresentationFormat>Широкоэкранный</PresentationFormat>
  <Paragraphs>160</Paragraphs>
  <Slides>54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54</vt:i4>
      </vt:variant>
    </vt:vector>
  </HeadingPairs>
  <TitlesOfParts>
    <vt:vector size="61" baseType="lpstr">
      <vt:lpstr>Arial</vt:lpstr>
      <vt:lpstr>Calibri</vt:lpstr>
      <vt:lpstr>Calibri Light</vt:lpstr>
      <vt:lpstr>PT Astra Serif</vt:lpstr>
      <vt:lpstr>Tahoma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Законодательная основа создания ЕГИСЗ</vt:lpstr>
      <vt:lpstr>Постановление Правительства РФ от 09.02.2022 N 140   ФРМР                                                                  ФРМО</vt:lpstr>
      <vt:lpstr>ФРМО как источник статистического учета и экономического анализа</vt:lpstr>
      <vt:lpstr>ФРМР  (основы статистического учета и экономического анализа)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Хохлова Надежда Николаевна</dc:creator>
  <cp:lastModifiedBy>Хохлова Надежда Николаевна</cp:lastModifiedBy>
  <cp:revision>141</cp:revision>
  <dcterms:created xsi:type="dcterms:W3CDTF">2023-11-21T06:51:23Z</dcterms:created>
  <dcterms:modified xsi:type="dcterms:W3CDTF">2023-12-20T10:52:42Z</dcterms:modified>
</cp:coreProperties>
</file>