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7" r:id="rId2"/>
    <p:sldId id="381" r:id="rId3"/>
    <p:sldId id="382" r:id="rId4"/>
    <p:sldId id="417" r:id="rId5"/>
    <p:sldId id="415" r:id="rId6"/>
    <p:sldId id="414" r:id="rId7"/>
    <p:sldId id="418" r:id="rId8"/>
    <p:sldId id="409" r:id="rId9"/>
    <p:sldId id="410" r:id="rId10"/>
    <p:sldId id="416" r:id="rId11"/>
    <p:sldId id="368" r:id="rId12"/>
    <p:sldId id="411" r:id="rId13"/>
    <p:sldId id="412" r:id="rId14"/>
    <p:sldId id="369" r:id="rId15"/>
    <p:sldId id="370" r:id="rId16"/>
    <p:sldId id="413" r:id="rId17"/>
    <p:sldId id="384" r:id="rId18"/>
    <p:sldId id="419" r:id="rId19"/>
    <p:sldId id="388" r:id="rId20"/>
    <p:sldId id="390" r:id="rId21"/>
    <p:sldId id="391" r:id="rId22"/>
    <p:sldId id="392" r:id="rId23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лякина Надежда Николаевна" initials="МНН" lastIdx="2" clrIdx="0">
    <p:extLst>
      <p:ext uri="{19B8F6BF-5375-455C-9EA6-DF929625EA0E}">
        <p15:presenceInfo xmlns:p15="http://schemas.microsoft.com/office/powerpoint/2012/main" userId="S-1-5-21-3405410928-1988633095-994408585-1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6F3"/>
    <a:srgbClr val="0000FF"/>
    <a:srgbClr val="2F70BF"/>
    <a:srgbClr val="27F977"/>
    <a:srgbClr val="3F3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89" autoAdjust="0"/>
    <p:restoredTop sz="94249" autoAdjust="0"/>
  </p:normalViewPr>
  <p:slideViewPr>
    <p:cSldViewPr showGuides="1">
      <p:cViewPr varScale="1">
        <p:scale>
          <a:sx n="115" d="100"/>
          <a:sy n="115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561C6-1211-4733-B502-EE5675DEB505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900C2-B527-4D29-B703-B3A32E0C2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59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187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597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93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319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91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91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760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067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780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33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864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0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267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024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335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43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442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900C2-B527-4D29-B703-B3A32E0C202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4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08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26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2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07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78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10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0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4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30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95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5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1789-E5CA-4FEC-AA78-43B0427C6D98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0D7C-46F1-420F-B3F8-C920B3EBB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52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-74980" y="2276872"/>
            <a:ext cx="8620012" cy="4314516"/>
          </a:xfrm>
          <a:custGeom>
            <a:avLst/>
            <a:gdLst/>
            <a:ahLst/>
            <a:cxnLst/>
            <a:rect l="l" t="t" r="r" b="b"/>
            <a:pathLst>
              <a:path w="9144000" h="4216400">
                <a:moveTo>
                  <a:pt x="0" y="4216400"/>
                </a:moveTo>
                <a:lnTo>
                  <a:pt x="9144000" y="4216400"/>
                </a:lnTo>
                <a:lnTo>
                  <a:pt x="9144000" y="0"/>
                </a:lnTo>
                <a:lnTo>
                  <a:pt x="0" y="0"/>
                </a:lnTo>
                <a:lnTo>
                  <a:pt x="0" y="421640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715125" y="6152832"/>
            <a:ext cx="1817314" cy="256480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61195" y="3116234"/>
            <a:ext cx="6712966" cy="180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ru-RU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Ростов-на -Дону,  </a:t>
            </a:r>
            <a:r>
              <a:rPr lang="en-US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2.12.2023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ru-RU"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14655">
              <a:lnSpc>
                <a:spcPct val="100000"/>
              </a:lnSpc>
            </a:pPr>
            <a:r>
              <a:rPr lang="ru-RU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Экономист ГБУ РО «МИАЦ»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ru-RU"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ru-RU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 ОКСАНА  АЛЕКСЕЕВНА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15125" y="6152832"/>
            <a:ext cx="1817314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lang="ru-RU" sz="1700" spc="-5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ФФСН</a:t>
            </a:r>
            <a:r>
              <a:rPr sz="1700" spc="-105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spc="-105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sz="1700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700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51520" y="304800"/>
            <a:ext cx="8568952" cy="174656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FF"/>
                </a:solidFill>
              </a:rPr>
              <a:t>МИНИСТЕРСТВО   ЗДРАВООХРАНЕНИЯ</a:t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РОСТОВСКОЙ ОБЛАСТИ</a:t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b="1" dirty="0">
                <a:solidFill>
                  <a:srgbClr val="0000FF"/>
                </a:solidFill>
              </a:rPr>
              <a:t>ГБУ РО </a:t>
            </a:r>
            <a:br>
              <a:rPr lang="ru-RU" sz="2000" b="1" dirty="0">
                <a:solidFill>
                  <a:srgbClr val="0000FF"/>
                </a:solidFill>
              </a:rPr>
            </a:br>
            <a:r>
              <a:rPr lang="ru-RU" sz="1800" b="1" dirty="0">
                <a:solidFill>
                  <a:srgbClr val="0000FF"/>
                </a:solidFill>
              </a:rPr>
              <a:t> «МЕДИЦИНСКИЙ ИНФОРМАЦИОННО-АНАЛИТИЧЕСКИЙ</a:t>
            </a:r>
            <a:br>
              <a:rPr lang="ru-RU" sz="1800" b="1" dirty="0">
                <a:solidFill>
                  <a:srgbClr val="0000FF"/>
                </a:solidFill>
              </a:rPr>
            </a:br>
            <a:r>
              <a:rPr lang="ru-RU" sz="1800" b="1" dirty="0">
                <a:solidFill>
                  <a:srgbClr val="0000FF"/>
                </a:solidFill>
              </a:rPr>
              <a:t> ЦЕНТР»</a:t>
            </a:r>
          </a:p>
        </p:txBody>
      </p:sp>
      <p:pic>
        <p:nvPicPr>
          <p:cNvPr id="13" name="Picture 3" descr="C:\Documents and Settings\GolutvoAS\Рабочий стол\преза\originnal_df2a9b8293273ab8fe6e321631ebb8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983"/>
            <a:ext cx="1551265" cy="19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782" y="228000"/>
            <a:ext cx="1196690" cy="182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39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45550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300" b="1" dirty="0">
                <a:latin typeface="Times New Roman" pitchFamily="18" charset="0"/>
                <a:cs typeface="Times New Roman" pitchFamily="18" charset="0"/>
              </a:rPr>
              <a:t>Данные в строках 8, 8_0 таблицы8000 переносятся из итоговых строк 1, 1_1 Расшифровка табл.8000_ стр.8 «ПРОЧИЕ»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300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300" b="1" dirty="0">
                <a:latin typeface="Times New Roman" pitchFamily="18" charset="0"/>
                <a:cs typeface="Times New Roman" pitchFamily="18" charset="0"/>
              </a:rPr>
              <a:t> Строка 9 должна быть равна сумме строк с 1 по 8 по всем графам.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3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300" b="1" dirty="0">
                <a:latin typeface="Times New Roman" pitchFamily="18" charset="0"/>
                <a:cs typeface="Times New Roman" pitchFamily="18" charset="0"/>
              </a:rPr>
              <a:t>Строка 9_0 должна равняться сумме строк 1_0, 2_0, 3_0, 4_0, 5_0, 6_0_1, 6_1_1, 7_0, 8_0 по всем графам.</a:t>
            </a:r>
            <a:endParaRPr lang="ru-RU" altLang="ru-RU" sz="2300" b="1" dirty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ru-RU" altLang="ru-RU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ct val="0"/>
              </a:spcBef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dirty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69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00200"/>
            <a:ext cx="8229599" cy="4997152"/>
          </a:xfrm>
          <a:prstGeom prst="rect">
            <a:avLst/>
          </a:prstGeom>
        </p:spPr>
      </p:pic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57200" y="206905"/>
            <a:ext cx="8229600" cy="1143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Раздел  </a:t>
            </a:r>
            <a:r>
              <a:rPr lang="en-US" altLang="ru-RU" sz="2400" b="1" dirty="0">
                <a:solidFill>
                  <a:schemeClr val="bg1"/>
                </a:solidFill>
                <a:latin typeface="Times New Roman" pitchFamily="18" charset="0"/>
              </a:rPr>
              <a:t>VIII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 Техническое состояние зданий</a:t>
            </a:r>
            <a:endParaRPr lang="ru-RU" altLang="ru-RU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20889" y="959557"/>
            <a:ext cx="1790870" cy="458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8200" indent="-838200"/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Таблица 8000</a:t>
            </a:r>
            <a:endParaRPr lang="ru-RU" alt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48064" y="5445224"/>
            <a:ext cx="252028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По всем строкам:</a:t>
            </a:r>
          </a:p>
          <a:p>
            <a:pPr>
              <a:defRPr/>
            </a:pP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гр.4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4.1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- 4.2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+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4.3</a:t>
            </a:r>
            <a:endParaRPr lang="ru-RU" altLang="ru-RU" sz="20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43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23882"/>
            <a:ext cx="8229600" cy="4757446"/>
          </a:xfrm>
          <a:prstGeom prst="rect">
            <a:avLst/>
          </a:prstGeom>
        </p:spPr>
      </p:pic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57200" y="206905"/>
            <a:ext cx="8229600" cy="1143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Раздел  </a:t>
            </a:r>
            <a:r>
              <a:rPr lang="en-US" altLang="ru-RU" sz="2400" b="1" dirty="0">
                <a:solidFill>
                  <a:schemeClr val="bg1"/>
                </a:solidFill>
                <a:latin typeface="Times New Roman" pitchFamily="18" charset="0"/>
              </a:rPr>
              <a:t>VIII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 Техническое состояние зданий</a:t>
            </a:r>
            <a:endParaRPr lang="ru-RU" altLang="ru-RU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20889" y="959557"/>
            <a:ext cx="1790870" cy="458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8200" indent="-838200"/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Таблица 8000</a:t>
            </a:r>
            <a:endParaRPr lang="ru-RU" alt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48064" y="5445224"/>
            <a:ext cx="2664296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По всем строкам:</a:t>
            </a:r>
          </a:p>
          <a:p>
            <a:pPr>
              <a:defRPr/>
            </a:pP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гр.5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5.1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- 5.2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+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5.3</a:t>
            </a:r>
            <a:endParaRPr lang="ru-RU" altLang="ru-RU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1014440"/>
            <a:ext cx="1699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+mj-cs"/>
              </a:rPr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618660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00200"/>
            <a:ext cx="8229600" cy="4853136"/>
          </a:xfrm>
          <a:prstGeom prst="rect">
            <a:avLst/>
          </a:prstGeom>
        </p:spPr>
      </p:pic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57200" y="206905"/>
            <a:ext cx="8229600" cy="1143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Раздел  </a:t>
            </a:r>
            <a:r>
              <a:rPr lang="en-US" altLang="ru-RU" sz="2400" b="1" dirty="0">
                <a:solidFill>
                  <a:schemeClr val="bg1"/>
                </a:solidFill>
                <a:latin typeface="Times New Roman" pitchFamily="18" charset="0"/>
              </a:rPr>
              <a:t>VIII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 Техническое состояние зданий</a:t>
            </a:r>
            <a:endParaRPr lang="ru-RU" altLang="ru-RU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20889" y="959557"/>
            <a:ext cx="1790870" cy="458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8200" indent="-838200"/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Таблица 8000</a:t>
            </a:r>
            <a:endParaRPr lang="ru-RU" alt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76056" y="5373216"/>
            <a:ext cx="2592288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По всем строкам:</a:t>
            </a:r>
          </a:p>
          <a:p>
            <a:pPr>
              <a:defRPr/>
            </a:pP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гр.6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6.1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- 6.2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+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6.3</a:t>
            </a:r>
            <a:endParaRPr lang="ru-RU" altLang="ru-RU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1014440"/>
            <a:ext cx="1699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+mj-cs"/>
              </a:rPr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4048244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7675" y="1628800"/>
            <a:ext cx="8235243" cy="4853136"/>
          </a:xfrm>
          <a:prstGeom prst="rect">
            <a:avLst/>
          </a:prstGeom>
        </p:spPr>
      </p:pic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51556" y="293511"/>
            <a:ext cx="8235243" cy="1124126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Расшифровка т.8000_стр8 Прочие</a:t>
            </a:r>
            <a:endParaRPr lang="ru-RU" altLang="ru-RU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453"/>
          <p:cNvSpPr txBox="1">
            <a:spLocks noChangeArrowheads="1"/>
          </p:cNvSpPr>
          <p:nvPr/>
        </p:nvSpPr>
        <p:spPr bwMode="auto">
          <a:xfrm>
            <a:off x="3419872" y="5301208"/>
            <a:ext cx="5472608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ru-RU" altLang="ru-RU" sz="1800" b="1" dirty="0">
                <a:solidFill>
                  <a:srgbClr val="000000"/>
                </a:solidFill>
                <a:cs typeface="Times New Roman" pitchFamily="18" charset="0"/>
              </a:rPr>
              <a:t>По всем строкам:</a:t>
            </a:r>
          </a:p>
          <a:p>
            <a:pPr>
              <a:defRPr/>
            </a:pPr>
            <a:r>
              <a:rPr lang="ru-RU" altLang="ru-RU" sz="1800" b="1" dirty="0">
                <a:solidFill>
                  <a:srgbClr val="000000"/>
                </a:solidFill>
                <a:cs typeface="Times New Roman" pitchFamily="18" charset="0"/>
              </a:rPr>
              <a:t>Гр.4=4.1-4.2+4.3; Гр.5=5.1-5.2+5.3; Гр.6=6.1-6.2+6.3</a:t>
            </a:r>
            <a:endParaRPr lang="ru-RU" altLang="ru-RU" sz="18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469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38677" y="274638"/>
            <a:ext cx="8251469" cy="850106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>
            <a:normAutofit fontScale="90000"/>
          </a:bodyPr>
          <a:lstStyle/>
          <a:p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endParaRPr lang="ru-RU" altLang="ru-RU" sz="27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74133" y="836712"/>
            <a:ext cx="2009635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8200" indent="-838200"/>
            <a:endParaRPr lang="ru-RU" altLang="ru-RU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838200" indent="-838200"/>
            <a:endParaRPr lang="ru-RU" altLang="ru-RU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838200" indent="-838200"/>
            <a:endParaRPr lang="ru-RU" alt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63688" y="274638"/>
            <a:ext cx="5544616" cy="8501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8200" indent="-838200"/>
            <a:endParaRPr lang="ru-RU" altLang="ru-RU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9587" y="1268761"/>
            <a:ext cx="8124825" cy="25202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586" y="3947556"/>
            <a:ext cx="8185009" cy="295787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46188" y="447663"/>
            <a:ext cx="4536504" cy="504056"/>
          </a:xfrm>
          <a:prstGeom prst="rect">
            <a:avLst/>
          </a:prstGeom>
          <a:solidFill>
            <a:srgbClr val="2F70BF"/>
          </a:solidFill>
          <a:ln>
            <a:solidFill>
              <a:srgbClr val="2F7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Таблица</a:t>
            </a:r>
            <a:r>
              <a:rPr lang="ru-RU" dirty="0"/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8001</a:t>
            </a:r>
            <a:r>
              <a:rPr lang="ru-RU" dirty="0"/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Таблица</a:t>
            </a:r>
            <a:r>
              <a:rPr lang="ru-RU" dirty="0"/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8002</a:t>
            </a:r>
          </a:p>
        </p:txBody>
      </p:sp>
    </p:spTree>
    <p:extLst>
      <p:ext uri="{BB962C8B-B14F-4D97-AF65-F5344CB8AC3E}">
        <p14:creationId xmlns:p14="http://schemas.microsoft.com/office/powerpoint/2010/main" val="2577741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74133" y="836712"/>
            <a:ext cx="2009635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8200" indent="-838200"/>
            <a:endParaRPr lang="ru-RU" altLang="ru-RU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838200" indent="-838200"/>
            <a:endParaRPr lang="ru-RU" altLang="ru-RU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838200" indent="-838200"/>
            <a:endParaRPr lang="ru-RU" alt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63688" y="274638"/>
            <a:ext cx="5544616" cy="8501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8200" indent="-838200"/>
            <a:endParaRPr lang="ru-RU" alt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3127" y="1268760"/>
            <a:ext cx="8251468" cy="29523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133" y="4221088"/>
            <a:ext cx="8220462" cy="2658616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09575" y="203200"/>
            <a:ext cx="8251825" cy="8493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Таблица</a:t>
            </a:r>
            <a:r>
              <a:rPr lang="ru-RU" dirty="0"/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8003</a:t>
            </a:r>
            <a:r>
              <a:rPr lang="ru-RU" dirty="0"/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Таблица</a:t>
            </a:r>
            <a:r>
              <a:rPr lang="ru-RU" dirty="0"/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</a:rPr>
              <a:t>8004</a:t>
            </a:r>
          </a:p>
        </p:txBody>
      </p:sp>
    </p:spTree>
    <p:extLst>
      <p:ext uri="{BB962C8B-B14F-4D97-AF65-F5344CB8AC3E}">
        <p14:creationId xmlns:p14="http://schemas.microsoft.com/office/powerpoint/2010/main" val="2173098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/>
          </a:bodyPr>
          <a:lstStyle/>
          <a:p>
            <a:pPr marL="285750" indent="-285750" algn="just">
              <a:spcBef>
                <a:spcPct val="0"/>
              </a:spcBef>
            </a:pPr>
            <a:r>
              <a:rPr lang="ru-RU" altLang="ru-RU" sz="2200" b="1" dirty="0">
                <a:latin typeface="Times New Roman" pitchFamily="18" charset="0"/>
              </a:rPr>
              <a:t>В таблице 8001 </a:t>
            </a:r>
            <a:r>
              <a:rPr lang="ru-RU" altLang="ru-RU" sz="2200" b="1" u="sng" dirty="0">
                <a:latin typeface="Times New Roman" pitchFamily="18" charset="0"/>
              </a:rPr>
              <a:t>отражаем число зданий </a:t>
            </a:r>
            <a:r>
              <a:rPr lang="ru-RU" altLang="ru-RU" sz="2200" b="1" dirty="0">
                <a:latin typeface="Times New Roman" pitchFamily="18" charset="0"/>
              </a:rPr>
              <a:t>из стр. 1 таб. 8000 амбулатории, поликлиники, обеспеченных доступом инвалидов и других маломобильных групп населения, оснащенных: пандусами, лифтами, подъемниками, звуковой /световой </a:t>
            </a:r>
            <a:r>
              <a:rPr lang="ru-RU" altLang="ru-RU" sz="2200" b="1" dirty="0" smtClean="0">
                <a:latin typeface="Times New Roman" pitchFamily="18" charset="0"/>
              </a:rPr>
              <a:t>индикацией, </a:t>
            </a:r>
            <a:r>
              <a:rPr lang="ru-RU" altLang="ru-RU" sz="2200" b="1" dirty="0">
                <a:latin typeface="Times New Roman" pitchFamily="18" charset="0"/>
              </a:rPr>
              <a:t>указателями по системе Брайля, кнопками звонка вызова медицинского персонала для сопровождения пациента</a:t>
            </a:r>
          </a:p>
          <a:p>
            <a:pPr marL="285750" indent="-285750" algn="just">
              <a:spcBef>
                <a:spcPct val="0"/>
              </a:spcBef>
            </a:pPr>
            <a:r>
              <a:rPr lang="ru-RU" altLang="ru-RU" sz="2200" b="1" dirty="0">
                <a:latin typeface="Times New Roman" pitchFamily="18" charset="0"/>
              </a:rPr>
              <a:t>В таблице 8002 </a:t>
            </a:r>
            <a:r>
              <a:rPr lang="ru-RU" altLang="ru-RU" sz="2200" b="1" u="sng" dirty="0">
                <a:latin typeface="Times New Roman" pitchFamily="18" charset="0"/>
              </a:rPr>
              <a:t>отражаем число зданий </a:t>
            </a:r>
            <a:r>
              <a:rPr lang="ru-RU" altLang="ru-RU" sz="2200" b="1" dirty="0">
                <a:latin typeface="Times New Roman" pitchFamily="18" charset="0"/>
              </a:rPr>
              <a:t>из стр. 2 таб.8000 стационары, обеспеченных доступом инвалидов и других маломобильных групп населения, оснащенных: пандусами, лифтами, подъемниками, </a:t>
            </a:r>
            <a:r>
              <a:rPr lang="ru-RU" altLang="ru-RU" sz="2200" b="1" dirty="0" smtClean="0">
                <a:latin typeface="Times New Roman" pitchFamily="18" charset="0"/>
              </a:rPr>
              <a:t>звуковой/световой индикацией, </a:t>
            </a:r>
            <a:r>
              <a:rPr lang="ru-RU" altLang="ru-RU" sz="2200" b="1" dirty="0">
                <a:latin typeface="Times New Roman" pitchFamily="18" charset="0"/>
              </a:rPr>
              <a:t>указателями по системе Брайля, кнопками звонка вызова медицинского персонала для </a:t>
            </a:r>
            <a:r>
              <a:rPr lang="ru-RU" altLang="ru-RU" sz="2200" b="1" dirty="0" smtClean="0">
                <a:latin typeface="Times New Roman" pitchFamily="18" charset="0"/>
              </a:rPr>
              <a:t>сопровождения </a:t>
            </a:r>
            <a:r>
              <a:rPr lang="ru-RU" altLang="ru-RU" sz="2200" b="1" dirty="0">
                <a:latin typeface="Times New Roman" pitchFamily="18" charset="0"/>
              </a:rPr>
              <a:t>пациента</a:t>
            </a: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  Таблица 8001 Таблица 8002 </a:t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endParaRPr lang="ru-RU" alt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299200" y="1038579"/>
            <a:ext cx="1801191" cy="379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8200" indent="-838200"/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     пояснение</a:t>
            </a:r>
            <a:endParaRPr lang="ru-RU" alt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978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lnSpcReduction="10000"/>
          </a:bodyPr>
          <a:lstStyle/>
          <a:p>
            <a:pPr marL="285750" indent="-285750" algn="just">
              <a:spcBef>
                <a:spcPct val="0"/>
              </a:spcBef>
            </a:pPr>
            <a:r>
              <a:rPr lang="ru-RU" altLang="ru-RU" sz="2200" b="1" dirty="0">
                <a:latin typeface="Times New Roman" pitchFamily="18" charset="0"/>
              </a:rPr>
              <a:t>В таблице 8003 </a:t>
            </a:r>
            <a:r>
              <a:rPr lang="ru-RU" altLang="ru-RU" sz="2200" b="1" u="sng" dirty="0">
                <a:latin typeface="Times New Roman" pitchFamily="18" charset="0"/>
              </a:rPr>
              <a:t>отражаем число зданий </a:t>
            </a:r>
            <a:r>
              <a:rPr lang="ru-RU" altLang="ru-RU" sz="2200" b="1" dirty="0">
                <a:latin typeface="Times New Roman" pitchFamily="18" charset="0"/>
              </a:rPr>
              <a:t>из стр. 3 табл.8000 амбулатории, поликлиники и стационары находящиеся в 1 здании, обеспеченных доступом инвалидов и других маломобильных групп населения, оснащенных: пандусами, лифтами, подъемниками, </a:t>
            </a:r>
            <a:r>
              <a:rPr lang="ru-RU" altLang="ru-RU" sz="2200" b="1" dirty="0" smtClean="0">
                <a:latin typeface="Times New Roman" pitchFamily="18" charset="0"/>
              </a:rPr>
              <a:t>звуковой/световой индикацией, </a:t>
            </a:r>
            <a:r>
              <a:rPr lang="ru-RU" altLang="ru-RU" sz="2200" b="1" dirty="0">
                <a:latin typeface="Times New Roman" pitchFamily="18" charset="0"/>
              </a:rPr>
              <a:t>указателями по системе Брайля, кнопками звонка вызова медицинского персонала для сопровождения пациента</a:t>
            </a:r>
          </a:p>
          <a:p>
            <a:pPr marL="285750" indent="-285750">
              <a:spcBef>
                <a:spcPct val="0"/>
              </a:spcBef>
            </a:pPr>
            <a:r>
              <a:rPr lang="ru-RU" altLang="ru-RU" sz="1800" b="1" dirty="0">
                <a:solidFill>
                  <a:srgbClr val="0000FF"/>
                </a:solidFill>
                <a:latin typeface="Times New Roman" pitchFamily="18" charset="0"/>
              </a:rPr>
              <a:t>ИМЕЮТ МЕСТО БЫТЬ ДОПУЩЕННЫЕ ОШИБКИ, ВМЕСТО ЗДАНИЙ ОТРАЖАЮТ ЛИФТЫ, ПАНДУСЫ, КНОПКИ и </a:t>
            </a:r>
            <a:r>
              <a:rPr lang="ru-RU" altLang="ru-RU" sz="1800" b="1" dirty="0" smtClean="0">
                <a:solidFill>
                  <a:srgbClr val="0000FF"/>
                </a:solidFill>
                <a:latin typeface="Times New Roman" pitchFamily="18" charset="0"/>
              </a:rPr>
              <a:t>т.д</a:t>
            </a:r>
            <a:r>
              <a:rPr lang="ru-RU" altLang="ru-RU" sz="18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r>
              <a:rPr lang="ru-RU" altLang="ru-RU" sz="2200" b="1" dirty="0">
                <a:latin typeface="Times New Roman" pitchFamily="18" charset="0"/>
              </a:rPr>
              <a:t>В таблице 8004 отражаем </a:t>
            </a:r>
            <a:r>
              <a:rPr lang="ru-RU" altLang="ru-RU" sz="2200" b="1" u="sng" dirty="0">
                <a:solidFill>
                  <a:srgbClr val="0000FF"/>
                </a:solidFill>
                <a:latin typeface="Times New Roman" pitchFamily="18" charset="0"/>
              </a:rPr>
              <a:t>количество учреждений здравоохранения </a:t>
            </a:r>
          </a:p>
          <a:p>
            <a:pPr>
              <a:buFontTx/>
              <a:buChar char="-"/>
            </a:pPr>
            <a:r>
              <a:rPr lang="ru-RU" altLang="ru-RU" sz="2200" b="1" dirty="0">
                <a:latin typeface="Times New Roman" pitchFamily="18" charset="0"/>
              </a:rPr>
              <a:t>здания которых из табл.8000</a:t>
            </a:r>
            <a:r>
              <a:rPr lang="ru-RU" altLang="ru-RU" sz="2200" dirty="0"/>
              <a:t> </a:t>
            </a:r>
            <a:r>
              <a:rPr lang="ru-RU" altLang="ru-RU" sz="2200" b="1" dirty="0">
                <a:latin typeface="Times New Roman" pitchFamily="18" charset="0"/>
              </a:rPr>
              <a:t>гр. 4 </a:t>
            </a:r>
            <a:r>
              <a:rPr lang="ru-RU" altLang="ru-RU" sz="2200" b="1" dirty="0" smtClean="0">
                <a:latin typeface="Times New Roman" pitchFamily="18" charset="0"/>
              </a:rPr>
              <a:t>находятся </a:t>
            </a:r>
            <a:r>
              <a:rPr lang="ru-RU" altLang="ru-RU" sz="2200" b="1" dirty="0">
                <a:latin typeface="Times New Roman" pitchFamily="18" charset="0"/>
              </a:rPr>
              <a:t>в аварийном состоянии и гр.6 </a:t>
            </a:r>
            <a:r>
              <a:rPr lang="ru-RU" altLang="ru-RU" sz="2200" b="1" dirty="0" smtClean="0">
                <a:latin typeface="Times New Roman" pitchFamily="18" charset="0"/>
              </a:rPr>
              <a:t>требуют </a:t>
            </a:r>
            <a:r>
              <a:rPr lang="ru-RU" altLang="ru-RU" sz="2200" b="1" dirty="0">
                <a:latin typeface="Times New Roman" pitchFamily="18" charset="0"/>
              </a:rPr>
              <a:t>капитального ремонта  суммарно в графе 1 табл. 8004</a:t>
            </a:r>
          </a:p>
          <a:p>
            <a:pPr>
              <a:buFontTx/>
              <a:buChar char="-"/>
            </a:pPr>
            <a:r>
              <a:rPr lang="ru-RU" altLang="ru-RU" sz="2200" b="1" dirty="0">
                <a:latin typeface="Times New Roman" pitchFamily="18" charset="0"/>
              </a:rPr>
              <a:t>в графе 3 подчинения субъекту РФ</a:t>
            </a:r>
          </a:p>
          <a:p>
            <a:pPr>
              <a:buFontTx/>
              <a:buChar char="-"/>
            </a:pPr>
            <a:r>
              <a:rPr lang="ru-RU" altLang="ru-RU" sz="2200" b="1" dirty="0">
                <a:latin typeface="Times New Roman" pitchFamily="18" charset="0"/>
              </a:rPr>
              <a:t>в графе 4 федерального подчинения</a:t>
            </a:r>
          </a:p>
          <a:p>
            <a:pPr marL="285750" indent="-285750">
              <a:spcBef>
                <a:spcPct val="0"/>
              </a:spcBef>
            </a:pPr>
            <a:endParaRPr lang="ru-RU" altLang="ru-RU" sz="1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Таблицы 8003, 8004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299200" y="1038579"/>
            <a:ext cx="1801191" cy="379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8200" indent="-838200"/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     пояснение</a:t>
            </a:r>
            <a:endParaRPr lang="ru-RU" alt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746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Форма 30-ФАПЫ, ФП и ФЗП</a:t>
            </a:r>
            <a:endParaRPr lang="ru-RU" alt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28800"/>
            <a:ext cx="8229600" cy="388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79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При заполнении  раздела</a:t>
            </a:r>
            <a:r>
              <a:rPr lang="en-US" altLang="ru-RU" sz="2400" b="1" dirty="0">
                <a:solidFill>
                  <a:schemeClr val="bg1"/>
                </a:solidFill>
                <a:latin typeface="Times New Roman" pitchFamily="18" charset="0"/>
              </a:rPr>
              <a:t> VIII 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</a:rPr>
              <a:t>«Техническое состояние зданий» ФФСН  №30 следует иметь в виду</a:t>
            </a:r>
            <a:endParaRPr lang="ru-RU" altLang="ru-RU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00200"/>
            <a:ext cx="8229599" cy="4997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29309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419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Форма 30-ФАП отчет фельдшерского-акушерского пункта </a:t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таблица 1 свод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/>
          </a:bodyPr>
          <a:lstStyle/>
          <a:p>
            <a:r>
              <a:rPr lang="ru-RU" altLang="ru-RU" sz="2200" b="1" dirty="0">
                <a:latin typeface="Times New Roman" pitchFamily="18" charset="0"/>
              </a:rPr>
              <a:t>В таблице 1 свод формы 30-ФАП данные по графам с  17 по 28 и в графе </a:t>
            </a:r>
            <a:r>
              <a:rPr lang="ru-RU" altLang="ru-RU" sz="2200" b="1">
                <a:latin typeface="Times New Roman" pitchFamily="18" charset="0"/>
              </a:rPr>
              <a:t>29 </a:t>
            </a:r>
            <a:r>
              <a:rPr lang="ru-RU" altLang="ru-RU" sz="2200" b="1" smtClean="0">
                <a:latin typeface="Times New Roman" pitchFamily="18" charset="0"/>
              </a:rPr>
              <a:t>должны </a:t>
            </a:r>
            <a:r>
              <a:rPr lang="ru-RU" altLang="ru-RU" sz="2200" b="1" dirty="0">
                <a:latin typeface="Times New Roman" pitchFamily="18" charset="0"/>
              </a:rPr>
              <a:t>быть строго обязательно равны таблице 8000  по строкам 5, 6, 6.1:</a:t>
            </a:r>
          </a:p>
          <a:p>
            <a:r>
              <a:rPr lang="ru-RU" sz="2200" b="1" dirty="0">
                <a:latin typeface="Times New Roman" pitchFamily="18" charset="0"/>
              </a:rPr>
              <a:t>Число зданий всего – гр. 3 = гр.17</a:t>
            </a:r>
          </a:p>
          <a:p>
            <a:r>
              <a:rPr lang="ru-RU" sz="2200" b="1" dirty="0">
                <a:latin typeface="Times New Roman" pitchFamily="18" charset="0"/>
              </a:rPr>
              <a:t>Число зданий </a:t>
            </a:r>
            <a:r>
              <a:rPr lang="ru-RU" altLang="ru-RU" sz="2200" b="1" dirty="0">
                <a:latin typeface="Times New Roman" pitchFamily="18" charset="0"/>
              </a:rPr>
              <a:t>находящихся в аварийном состоянии, требуют сноса     </a:t>
            </a:r>
            <a:r>
              <a:rPr lang="ru-RU" sz="2200" b="1" dirty="0">
                <a:latin typeface="Times New Roman" pitchFamily="18" charset="0"/>
              </a:rPr>
              <a:t>-   гр.4 = гр.18</a:t>
            </a:r>
          </a:p>
          <a:p>
            <a:r>
              <a:rPr lang="ru-RU" sz="2200" b="1" dirty="0">
                <a:latin typeface="Times New Roman" pitchFamily="18" charset="0"/>
              </a:rPr>
              <a:t>Число зданий требуют реконструкции  гр.5=гр.19</a:t>
            </a:r>
          </a:p>
          <a:p>
            <a:r>
              <a:rPr lang="ru-RU" sz="2200" b="1" dirty="0">
                <a:latin typeface="Times New Roman" pitchFamily="18" charset="0"/>
              </a:rPr>
              <a:t>Число зданий требуют капитального ремонта гр.6=гр.20</a:t>
            </a:r>
          </a:p>
          <a:p>
            <a:r>
              <a:rPr lang="ru-RU" sz="2200" b="1" dirty="0">
                <a:latin typeface="Times New Roman" pitchFamily="18" charset="0"/>
              </a:rPr>
              <a:t>Число зданий находятся в приспособленных помещениях гр.7 = гр.21</a:t>
            </a:r>
          </a:p>
          <a:p>
            <a:r>
              <a:rPr lang="ru-RU" sz="2200" b="1" dirty="0">
                <a:latin typeface="Times New Roman" pitchFamily="18" charset="0"/>
              </a:rPr>
              <a:t>Число зданий находятся в арендованных помещениях      гр.8 = гр.22</a:t>
            </a:r>
          </a:p>
          <a:p>
            <a:pPr>
              <a:buFontTx/>
              <a:buChar char="-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49077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Autofit/>
          </a:bodyPr>
          <a:lstStyle/>
          <a:p>
            <a:r>
              <a:rPr lang="ru-RU" sz="2100" b="1" dirty="0">
                <a:latin typeface="Times New Roman" pitchFamily="18" charset="0"/>
              </a:rPr>
              <a:t>Число зданий имеют виды благоустройства:</a:t>
            </a:r>
          </a:p>
          <a:p>
            <a:pPr>
              <a:buFontTx/>
              <a:buChar char="-"/>
            </a:pPr>
            <a:r>
              <a:rPr lang="ru-RU" sz="2100" b="1" dirty="0" smtClean="0">
                <a:latin typeface="Times New Roman" pitchFamily="18" charset="0"/>
              </a:rPr>
              <a:t>водопровод </a:t>
            </a:r>
            <a:r>
              <a:rPr lang="ru-RU" sz="2100" b="1" dirty="0">
                <a:latin typeface="Times New Roman" pitchFamily="18" charset="0"/>
              </a:rPr>
              <a:t>гр.9 = гр.23</a:t>
            </a:r>
          </a:p>
          <a:p>
            <a:pPr>
              <a:buFontTx/>
              <a:buChar char="-"/>
            </a:pPr>
            <a:r>
              <a:rPr lang="ru-RU" sz="2100" b="1" dirty="0">
                <a:latin typeface="Times New Roman" pitchFamily="18" charset="0"/>
              </a:rPr>
              <a:t>горячее водоснабжение гр.10 = гр.24</a:t>
            </a:r>
          </a:p>
          <a:p>
            <a:pPr>
              <a:buFontTx/>
              <a:buChar char="-"/>
            </a:pPr>
            <a:r>
              <a:rPr lang="ru-RU" sz="2100" b="1" dirty="0">
                <a:latin typeface="Times New Roman" pitchFamily="18" charset="0"/>
              </a:rPr>
              <a:t>центральное отопление гр. 11= гр.25</a:t>
            </a:r>
          </a:p>
          <a:p>
            <a:pPr>
              <a:buFontTx/>
              <a:buChar char="-"/>
            </a:pPr>
            <a:r>
              <a:rPr lang="ru-RU" sz="2100" b="1" dirty="0">
                <a:latin typeface="Times New Roman" pitchFamily="18" charset="0"/>
              </a:rPr>
              <a:t>канализацию  всего гр.12 = гр.26</a:t>
            </a:r>
          </a:p>
          <a:p>
            <a:pPr>
              <a:buFontTx/>
              <a:buChar char="-"/>
            </a:pPr>
            <a:r>
              <a:rPr lang="ru-RU" sz="2100" b="1" dirty="0">
                <a:latin typeface="Times New Roman" pitchFamily="18" charset="0"/>
              </a:rPr>
              <a:t>канализацию в рабочем состоянии гр.13 = гр.27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Телефонную связь гр. 14.= гр.28</a:t>
            </a:r>
          </a:p>
          <a:p>
            <a:pPr>
              <a:buFontTx/>
              <a:buChar char="-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площадь зданий (кв. м) гр. 16.= гр. 29</a:t>
            </a:r>
          </a:p>
          <a:p>
            <a:pPr marL="0" indent="0">
              <a:buNone/>
            </a:pPr>
            <a:r>
              <a:rPr lang="ru-RU" altLang="ru-RU" sz="2100" b="1" dirty="0">
                <a:latin typeface="Times New Roman" pitchFamily="18" charset="0"/>
              </a:rPr>
              <a:t>В таблице 8000:</a:t>
            </a:r>
          </a:p>
          <a:p>
            <a:pPr marL="0" indent="0">
              <a:buNone/>
            </a:pPr>
            <a:r>
              <a:rPr lang="ru-RU" altLang="ru-RU" sz="2100" b="1" dirty="0">
                <a:latin typeface="Times New Roman" pitchFamily="18" charset="0"/>
              </a:rPr>
              <a:t> -  по строке  5 отражаются данные по </a:t>
            </a:r>
            <a:r>
              <a:rPr lang="ru-RU" altLang="ru-RU" sz="2100" b="1" dirty="0" err="1">
                <a:latin typeface="Times New Roman" pitchFamily="18" charset="0"/>
              </a:rPr>
              <a:t>ФАПам</a:t>
            </a:r>
            <a:r>
              <a:rPr lang="ru-RU" altLang="ru-RU" sz="2100" b="1" dirty="0">
                <a:latin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altLang="ru-RU" sz="2100" b="1" dirty="0">
                <a:latin typeface="Times New Roman" pitchFamily="18" charset="0"/>
              </a:rPr>
              <a:t> -  по строке 6 отражаются данные по фельдшерским пунктам (ФП),   -  по строке 6.1 отражаются данные по фельдшерским здравпунктам (</a:t>
            </a:r>
            <a:r>
              <a:rPr lang="ru-RU" altLang="ru-RU" sz="2100" b="1" dirty="0" smtClean="0">
                <a:latin typeface="Times New Roman" pitchFamily="18" charset="0"/>
              </a:rPr>
              <a:t>ФЗ).</a:t>
            </a:r>
            <a:endParaRPr lang="ru-RU" altLang="ru-RU" sz="21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altLang="ru-RU" sz="2100" b="1" dirty="0">
                <a:latin typeface="Times New Roman" pitchFamily="18" charset="0"/>
              </a:rPr>
              <a:t> 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Форма 30-ФАП отчет фельдшерского-акушерского пункта </a:t>
            </a:r>
            <a:b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таблица 1 свод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299200" y="1038579"/>
            <a:ext cx="1801191" cy="379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8200" indent="-838200"/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</a:rPr>
              <a:t>     продолжение</a:t>
            </a:r>
            <a:endParaRPr lang="ru-RU" alt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60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5400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           </a:t>
            </a:r>
            <a:r>
              <a:rPr lang="ru-RU" sz="4000" dirty="0">
                <a:solidFill>
                  <a:srgbClr val="0000FF"/>
                </a:solidFill>
              </a:rPr>
              <a:t>Спасибо за внимание!</a:t>
            </a:r>
          </a:p>
          <a:p>
            <a:pPr marL="0" indent="0">
              <a:buNone/>
            </a:pPr>
            <a:endParaRPr lang="ru-RU" sz="4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ru-RU" sz="4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0000FF"/>
                </a:solidFill>
              </a:rPr>
              <a:t>ДОНЕЦ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00FF"/>
                </a:solidFill>
              </a:rPr>
              <a:t>Оксана Алексеевна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00FF"/>
                </a:solidFill>
              </a:rPr>
              <a:t>тел. (8 863) 306 50 73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00FF"/>
                </a:solidFill>
              </a:rPr>
              <a:t>Адрес электронной почты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stat@miacrost.ru</a:t>
            </a:r>
            <a:endParaRPr lang="ru-RU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33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57861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Таблица 8000. Добавлены: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региональные строки 1_0, 2_0, 3_0, 4_0, 5_0, 6_0_1, 6_1_1, 7_0, 8_0,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9_0 для заполнения данных в случае наличия модульных сооружений на балансе медицинской организации из строк 1, 2, 3, 4, 5, 6, 6.1, 7, 8, 9 соответственно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региональная графа 18 «Дата установки модульной конструкции» для заполнения данных по строкам: 1_0, 2_0, 3_0, 4_0, 5_0, 6_0_1, 6_1_1, 7_0, 8_0, 9_0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региональная графа 19 «Гарантийный срок использования, лет» для заполнения данных по строкам: 1_0, 2_0, 3_0, 4_0, 5_0, 6_0_1, 6_1_1, 7_0, 8_0, 9_0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региональная графа 20 «Кап. ремонт не завершен (количество зданий с незавершенным ремонтом)</a:t>
            </a:r>
          </a:p>
        </p:txBody>
      </p:sp>
    </p:spTree>
    <p:extLst>
      <p:ext uri="{BB962C8B-B14F-4D97-AF65-F5344CB8AC3E}">
        <p14:creationId xmlns:p14="http://schemas.microsoft.com/office/powerpoint/2010/main" val="2069064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31947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Таблица 8000.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информация необходима для получения сведений по гарантийному сроку использования и фактическому сроку эксплуатации модульных сооружениях, числящихся на балансе МО.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 8000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показываются   сведения  о техническом  состоянии   всех состоящих на балансе и арендуемых зданий всех подразделений медицинских организаций.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6A387-5698-4701-9AE4-C475FBA73042}"/>
              </a:ext>
            </a:extLst>
          </p:cNvPr>
          <p:cNvSpPr txBox="1"/>
          <p:nvPr/>
        </p:nvSpPr>
        <p:spPr>
          <a:xfrm>
            <a:off x="179512" y="3399209"/>
            <a:ext cx="87849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заполнять эту таблицу, надо ознакомиться со всей  имеющейся документацией, т.к.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строение, имеющее свой технический паспорт и состоящее на балансе медицинской организации или арендуемое у других организаций на конец отчетного периода.</a:t>
            </a:r>
          </a:p>
        </p:txBody>
      </p:sp>
    </p:spTree>
    <p:extLst>
      <p:ext uri="{BB962C8B-B14F-4D97-AF65-F5344CB8AC3E}">
        <p14:creationId xmlns:p14="http://schemas.microsoft.com/office/powerpoint/2010/main" val="3790868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4633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altLang="ru-RU" sz="2000" dirty="0">
                <a:latin typeface="Times New Roman" pitchFamily="18" charset="0"/>
              </a:rPr>
              <a:t>	</a:t>
            </a:r>
            <a:r>
              <a:rPr lang="ru-RU" altLang="ru-RU" sz="2300" dirty="0">
                <a:latin typeface="Times New Roman" pitchFamily="18" charset="0"/>
              </a:rPr>
              <a:t>Таблица 8000 заполняется на основании свидетельства о праве оперативного управления, выписки из ЕГРН, договора безвозмездного пользования, договора аренды, технического паспорта здания, актов обследования зданий на необходимость капитального ремонта, актов об аварийном состоянии зданий.</a:t>
            </a:r>
            <a:endParaRPr lang="ru-RU" sz="2300" dirty="0"/>
          </a:p>
          <a:p>
            <a:pPr algn="just">
              <a:spcBef>
                <a:spcPct val="0"/>
              </a:spcBef>
            </a:pPr>
            <a:r>
              <a:rPr lang="ru-RU" sz="2300" b="1" dirty="0">
                <a:latin typeface="Times New Roman" pitchFamily="18" charset="0"/>
              </a:rPr>
              <a:t>Модульные сооружения - </a:t>
            </a:r>
            <a:r>
              <a:rPr lang="ru-RU" sz="2300" dirty="0">
                <a:latin typeface="Times New Roman" pitchFamily="18" charset="0"/>
              </a:rPr>
              <a:t>это быстровозводимые строения, которые состоят из блок-модулей контейнерного типа.</a:t>
            </a:r>
            <a:endParaRPr lang="en-US" altLang="ru-RU" sz="2300" dirty="0">
              <a:latin typeface="Times New Roman" pitchFamily="18" charset="0"/>
            </a:endParaRPr>
          </a:p>
          <a:p>
            <a:pPr marL="285750" indent="-285750" algn="just">
              <a:spcBef>
                <a:spcPct val="0"/>
              </a:spcBef>
            </a:pPr>
            <a:r>
              <a:rPr lang="ru-RU" altLang="ru-RU" sz="2300" b="1" dirty="0">
                <a:latin typeface="Times New Roman" pitchFamily="18" charset="0"/>
              </a:rPr>
              <a:t>гр. 7 Приспособленное помещение – </a:t>
            </a:r>
            <a:r>
              <a:rPr lang="ru-RU" altLang="ru-RU" sz="2300" dirty="0">
                <a:latin typeface="Times New Roman" pitchFamily="18" charset="0"/>
              </a:rPr>
              <a:t>это помещение, технически </a:t>
            </a:r>
            <a:r>
              <a:rPr lang="ru-RU" altLang="ru-RU" sz="2300" dirty="0" err="1">
                <a:latin typeface="Times New Roman" pitchFamily="18" charset="0"/>
              </a:rPr>
              <a:t>переобустроенное</a:t>
            </a:r>
            <a:r>
              <a:rPr lang="ru-RU" altLang="ru-RU" sz="2300" dirty="0">
                <a:latin typeface="Times New Roman" pitchFamily="18" charset="0"/>
              </a:rPr>
              <a:t> для медицинских целей. То, что изначально не входило в типовой проект. </a:t>
            </a:r>
          </a:p>
          <a:p>
            <a:pPr marL="285750" indent="-285750" algn="just">
              <a:spcBef>
                <a:spcPct val="0"/>
              </a:spcBef>
            </a:pPr>
            <a:r>
              <a:rPr lang="ru-RU" altLang="ru-RU" sz="2300" b="1" dirty="0">
                <a:latin typeface="Times New Roman" pitchFamily="18" charset="0"/>
              </a:rPr>
              <a:t>гр. 8 Арендованное помещение  –  </a:t>
            </a:r>
            <a:r>
              <a:rPr lang="ru-RU" altLang="ru-RU" sz="2300" dirty="0">
                <a:latin typeface="Times New Roman" pitchFamily="18" charset="0"/>
              </a:rPr>
              <a:t>это помещение, занимаемое на основании договора безвозмездного пользования, договора аренды.</a:t>
            </a:r>
          </a:p>
          <a:p>
            <a:pPr marL="285750" indent="-285750" algn="just">
              <a:spcBef>
                <a:spcPct val="0"/>
              </a:spcBef>
            </a:pPr>
            <a:r>
              <a:rPr lang="ru-RU" altLang="ru-RU" sz="2300" b="1" dirty="0">
                <a:latin typeface="Times New Roman" pitchFamily="18" charset="0"/>
              </a:rPr>
              <a:t>гр. 9 Автономное энергоснабжение – </a:t>
            </a:r>
            <a:r>
              <a:rPr lang="ru-RU" altLang="ru-RU" sz="2300" dirty="0">
                <a:latin typeface="Times New Roman" pitchFamily="18" charset="0"/>
              </a:rPr>
              <a:t>это комплексная система, состоящая из технических устройств, обеспечивающая электроэнергией здания/помещения, вне зависимости от внешних сетей электроснабжения. Показываем число зданий/помещений, подключенных к этой системе. </a:t>
            </a:r>
          </a:p>
        </p:txBody>
      </p:sp>
    </p:spTree>
    <p:extLst>
      <p:ext uri="{BB962C8B-B14F-4D97-AF65-F5344CB8AC3E}">
        <p14:creationId xmlns:p14="http://schemas.microsoft.com/office/powerpoint/2010/main" val="2218467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9095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</a:pPr>
            <a:r>
              <a:rPr lang="ru-RU" altLang="ru-RU" sz="2400" dirty="0">
                <a:latin typeface="Times New Roman" pitchFamily="18" charset="0"/>
              </a:rPr>
              <a:t>Если </a:t>
            </a:r>
            <a:r>
              <a:rPr lang="ru-RU" altLang="ru-RU" sz="2400" b="1" dirty="0">
                <a:latin typeface="Times New Roman" pitchFamily="18" charset="0"/>
              </a:rPr>
              <a:t>подразделения, оказывающие медицинскую помощь в амбулаторных условиях</a:t>
            </a:r>
            <a:r>
              <a:rPr lang="ru-RU" altLang="ru-RU" sz="2400" dirty="0">
                <a:latin typeface="Times New Roman" pitchFamily="18" charset="0"/>
              </a:rPr>
              <a:t>, расположены в одном или нескольких отдельных зданиях, сведения о них показывают в стр. 1 табл.8000.  В случае наличия модульных сооружений на балансе медицинской организации, из стр.1 табл.8000 необходимо выделить подразделения, оказывающие медицинскую помощь в амбулаторных условиях, расположенным в модульных сооружениях, сведения о которых показываются</a:t>
            </a:r>
            <a:r>
              <a:rPr lang="en-US" altLang="ru-RU" sz="2400" dirty="0">
                <a:latin typeface="Times New Roman" pitchFamily="18" charset="0"/>
              </a:rPr>
              <a:t> (</a:t>
            </a:r>
            <a:r>
              <a:rPr lang="ru-RU" altLang="ru-RU" sz="2400" dirty="0">
                <a:latin typeface="Times New Roman" pitchFamily="18" charset="0"/>
              </a:rPr>
              <a:t>дублируются) в стр. 1_0. </a:t>
            </a:r>
          </a:p>
          <a:p>
            <a:pPr marL="285750" indent="-285750" algn="just">
              <a:spcBef>
                <a:spcPct val="0"/>
              </a:spcBef>
            </a:pPr>
            <a:r>
              <a:rPr lang="ru-RU" altLang="ru-RU" sz="2300" dirty="0">
                <a:latin typeface="Times New Roman" pitchFamily="18" charset="0"/>
              </a:rPr>
              <a:t>Если </a:t>
            </a:r>
            <a:r>
              <a:rPr lang="ru-RU" altLang="ru-RU" sz="2300" b="1" dirty="0">
                <a:latin typeface="Times New Roman" pitchFamily="18" charset="0"/>
              </a:rPr>
              <a:t>подразделения, оказывающие медицинскую помощь в стационарных условиях</a:t>
            </a:r>
            <a:r>
              <a:rPr lang="ru-RU" altLang="ru-RU" sz="2300" dirty="0">
                <a:latin typeface="Times New Roman" pitchFamily="18" charset="0"/>
              </a:rPr>
              <a:t>, расположены в одном или нескольких отдельных зданиях, сведения о них показывают в стр.2 табл.8000.  В случае наличия модульных сооружений на балансе медицинской организации, из </a:t>
            </a:r>
            <a:r>
              <a:rPr lang="ru-RU" altLang="ru-RU" sz="2300" dirty="0" smtClean="0">
                <a:latin typeface="Times New Roman" pitchFamily="18" charset="0"/>
              </a:rPr>
              <a:t>стр.</a:t>
            </a:r>
            <a:r>
              <a:rPr lang="en-US" altLang="ru-RU" sz="2300" dirty="0" smtClean="0">
                <a:latin typeface="Times New Roman" pitchFamily="18" charset="0"/>
              </a:rPr>
              <a:t>2 </a:t>
            </a:r>
            <a:r>
              <a:rPr lang="ru-RU" altLang="ru-RU" sz="2300" dirty="0" smtClean="0">
                <a:latin typeface="Times New Roman" pitchFamily="18" charset="0"/>
              </a:rPr>
              <a:t>табл.8000 </a:t>
            </a:r>
            <a:r>
              <a:rPr lang="ru-RU" altLang="ru-RU" sz="2300" dirty="0">
                <a:latin typeface="Times New Roman" pitchFamily="18" charset="0"/>
              </a:rPr>
              <a:t>необходимо выделить подразделения, оказывающие медицинскую помощь в стационарных условиях, расположенным в модульных сооружениях, сведения о которых показываются  (дублируются) в стр. 2_0. 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8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</a:pPr>
            <a:r>
              <a:rPr lang="ru-RU" altLang="ru-RU" sz="2150" dirty="0">
                <a:latin typeface="Times New Roman" pitchFamily="18" charset="0"/>
              </a:rPr>
              <a:t>Если </a:t>
            </a:r>
            <a:r>
              <a:rPr lang="ru-RU" altLang="ru-RU" sz="2150" b="1" dirty="0">
                <a:latin typeface="Times New Roman" pitchFamily="18" charset="0"/>
              </a:rPr>
              <a:t>подразделения, оказывающие медицинскую помощь в амбулаторных и стационарных условиях, </a:t>
            </a:r>
            <a:r>
              <a:rPr lang="ru-RU" altLang="ru-RU" sz="2150" dirty="0">
                <a:latin typeface="Times New Roman" pitchFamily="18" charset="0"/>
              </a:rPr>
              <a:t>расположены в </a:t>
            </a:r>
            <a:r>
              <a:rPr lang="ru-RU" altLang="ru-RU" sz="2150" dirty="0" smtClean="0">
                <a:latin typeface="Times New Roman" pitchFamily="18" charset="0"/>
              </a:rPr>
              <a:t>одном</a:t>
            </a:r>
            <a:r>
              <a:rPr lang="en-US" altLang="ru-RU" sz="2150" dirty="0" smtClean="0">
                <a:latin typeface="Times New Roman" pitchFamily="18" charset="0"/>
              </a:rPr>
              <a:t> </a:t>
            </a:r>
            <a:r>
              <a:rPr lang="ru-RU" altLang="ru-RU" sz="2150" dirty="0" smtClean="0">
                <a:latin typeface="Times New Roman" pitchFamily="18" charset="0"/>
              </a:rPr>
              <a:t>или нескольких отдельных зданиях, </a:t>
            </a:r>
            <a:r>
              <a:rPr lang="ru-RU" altLang="ru-RU" sz="2150" dirty="0">
                <a:latin typeface="Times New Roman" pitchFamily="18" charset="0"/>
              </a:rPr>
              <a:t>сведения о них показывают в стр. 3 табл.8000. В случае наличия модульных сооружений на балансе медицинской организации, из стр.3 табл.8000 необходимо выделить подразделения, оказывающие медицинскую помощь в амбулаторных и стационарных условиях, расположенным в модульных сооружениях, сведения о которых показываются (дублируются) в стр. 3_0.</a:t>
            </a:r>
            <a:endParaRPr lang="en-US" altLang="ru-RU" sz="2150" dirty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b="1" dirty="0">
                <a:solidFill>
                  <a:srgbClr val="0000FF"/>
                </a:solidFill>
                <a:latin typeface="Times New Roman" pitchFamily="18" charset="0"/>
              </a:rPr>
              <a:t> Здания, в которых расположены подразделения, указанные  в стр.1-3 показывают в соответствующих строках, независимо от того, все здание или только часть его  используется подразделениями.</a:t>
            </a:r>
          </a:p>
          <a:p>
            <a:pPr marL="285750" indent="-285750" algn="just">
              <a:spcBef>
                <a:spcPct val="0"/>
              </a:spcBef>
            </a:pP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В отдельных строках показывают сведения о зданиях офисов врачей общей практики, </a:t>
            </a:r>
            <a:r>
              <a:rPr lang="ru-RU" altLang="ru-RU" sz="2150" dirty="0" err="1">
                <a:latin typeface="Times New Roman" pitchFamily="18" charset="0"/>
                <a:cs typeface="Times New Roman" pitchFamily="18" charset="0"/>
              </a:rPr>
              <a:t>ФАПов</a:t>
            </a: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, фельдшерских пунктов (ФП), фельдшерских здравпунктов (</a:t>
            </a:r>
            <a:r>
              <a:rPr lang="ru-RU" altLang="ru-RU" sz="2150" dirty="0" smtClean="0">
                <a:latin typeface="Times New Roman" pitchFamily="18" charset="0"/>
                <a:cs typeface="Times New Roman" pitchFamily="18" charset="0"/>
              </a:rPr>
              <a:t>ФЗ), </a:t>
            </a: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патолого-анатомических  бюро и отделений (стр.4,5,6,6.1,7). Если офисы врачей общей практики, </a:t>
            </a:r>
            <a:r>
              <a:rPr lang="ru-RU" altLang="ru-RU" sz="2150" dirty="0" err="1">
                <a:latin typeface="Times New Roman" pitchFamily="18" charset="0"/>
                <a:cs typeface="Times New Roman" pitchFamily="18" charset="0"/>
              </a:rPr>
              <a:t>ФАПов</a:t>
            </a: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, фельдшерских пунктов (ФП), фельдшерских здравпунктов (</a:t>
            </a:r>
            <a:r>
              <a:rPr lang="ru-RU" altLang="ru-RU" sz="2150" dirty="0" smtClean="0">
                <a:latin typeface="Times New Roman" pitchFamily="18" charset="0"/>
                <a:cs typeface="Times New Roman" pitchFamily="18" charset="0"/>
              </a:rPr>
              <a:t>ФЗ), </a:t>
            </a: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патолого-анатомических  бюро и отделений находятся в модульных сооружениях, то сведения о них указываются (дублируются) в строках 4_0, 5_0, 6_0, 6_0_1, 6_1_1, 7,0.</a:t>
            </a:r>
            <a:endParaRPr lang="ru-RU" altLang="ru-RU" sz="215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74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0247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Сведения по зданиям: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     - по графе 4 «находятся в аварийном состоянии, требуют сноса», при этом здание должно быть выведено из эксплуатации (не использоваться)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     - по графе 5 «требуют реконструкции»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     - по графе 6 «требуют капитального ремонта»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заполняются только на основании актов о техническом состоянии зданий.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 Сведения о модульных строениях (ФАП, врачебные амбулатории), находящихся на балансе МО, включаются в табл.8000.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Общая площадь зданий (графы 16,16.1,17) заполняются с одним знаком после запятой.</a:t>
            </a:r>
            <a:endParaRPr lang="en-US" altLang="ru-RU" sz="215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Сведения из формы 30-ФАП, 30-ФП и </a:t>
            </a:r>
            <a:r>
              <a:rPr lang="ru-RU" altLang="ru-RU" sz="2150" dirty="0" smtClean="0">
                <a:latin typeface="Times New Roman" pitchFamily="18" charset="0"/>
                <a:cs typeface="Times New Roman" pitchFamily="18" charset="0"/>
              </a:rPr>
              <a:t>30-ФЗ </a:t>
            </a: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о техническом оснащении включаются в форму №30-4 </a:t>
            </a:r>
            <a:r>
              <a:rPr lang="ru-RU" altLang="ru-RU" sz="2150" dirty="0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. 8000 </a:t>
            </a:r>
            <a:r>
              <a:rPr lang="ru-RU" altLang="ru-RU" sz="2150" dirty="0" smtClean="0">
                <a:latin typeface="Times New Roman" pitchFamily="18" charset="0"/>
                <a:cs typeface="Times New Roman" pitchFamily="18" charset="0"/>
              </a:rPr>
              <a:t>стр.5,6,6.1 </a:t>
            </a: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2150" dirty="0" smtClean="0">
                <a:latin typeface="Times New Roman" pitchFamily="18" charset="0"/>
                <a:cs typeface="Times New Roman" pitchFamily="18" charset="0"/>
              </a:rPr>
              <a:t>головному учреждению - ЦРБ</a:t>
            </a:r>
            <a:r>
              <a:rPr lang="ru-RU" altLang="ru-RU" sz="2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должны соответствовать данным табл. 1 свода формы 30-ФАП, 30-ФП, </a:t>
            </a:r>
            <a:r>
              <a:rPr lang="ru-RU" altLang="ru-RU" sz="2150" dirty="0" smtClean="0">
                <a:latin typeface="Times New Roman" pitchFamily="18" charset="0"/>
                <a:cs typeface="Times New Roman" pitchFamily="18" charset="0"/>
              </a:rPr>
              <a:t>30-ФЗ </a:t>
            </a: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по соответствующим графам.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74789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altLang="ru-RU" sz="215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Здания, в которых расположены все остальные подразделения, не учтенные в строках с 1 по 7, показываем суммарно в стр.8. Учитывают число зданий, независимо от того, сколько подразделений в нем расположено. По стр. 8_0 учитываются  все остальные подразделения, находящиеся в модульных конструкциях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 целях контроля достоверности данных в табл. 8000, при предоставлении отчетов за отчетный год следует подтвердить включение данных в графы 4-6 табл. 8000, сканированными копиями оригиналов актов обследования зданий на необходимость капитального ремонта, актов об аварийном состоянии зданий, в электронном виде.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Обратить внимание: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   1.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Если реконструкция/капитальный ремонт уже проводится, то в  гр. 4-6 не показываем.     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    2. Одно и тоже здание не может одновременно требовать   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        кап. ремонта (гр.6), реконструкции (гр.5), находиться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        аварийном  состоянии и требовать сноса (гр.4).</a:t>
            </a:r>
          </a:p>
        </p:txBody>
      </p:sp>
    </p:spTree>
    <p:extLst>
      <p:ext uri="{BB962C8B-B14F-4D97-AF65-F5344CB8AC3E}">
        <p14:creationId xmlns:p14="http://schemas.microsoft.com/office/powerpoint/2010/main" val="3574251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1653</Words>
  <Application>Microsoft Office PowerPoint</Application>
  <PresentationFormat>Экран (4:3)</PresentationFormat>
  <Paragraphs>138</Paragraphs>
  <Slides>22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МИНИСТЕРСТВО   ЗДРАВООХРАНЕНИЯ РОСТОВСКОЙ ОБЛАСТИ ГБУ РО   «МЕДИЦИНСКИЙ ИНФОРМАЦИОННО-АНАЛИТИЧЕСКИЙ  ЦЕНТР»</vt:lpstr>
      <vt:lpstr>При заполнении  раздела VIII «Техническое состояние зданий» ФФСН  №30 следует иметь в виду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 VIII Техническое состояние зданий</vt:lpstr>
      <vt:lpstr>Раздел  VIII Техническое состояние зданий</vt:lpstr>
      <vt:lpstr>Раздел  VIII Техническое состояние зданий</vt:lpstr>
      <vt:lpstr>Расшифровка т.8000_стр8 Прочие</vt:lpstr>
      <vt:lpstr>      </vt:lpstr>
      <vt:lpstr>Таблица 8003 Таблица 8004</vt:lpstr>
      <vt:lpstr>  Таблица 8001 Таблица 8002   </vt:lpstr>
      <vt:lpstr>Таблицы 8003, 8004  </vt:lpstr>
      <vt:lpstr>Форма 30-ФАПЫ, ФП и ФЗП</vt:lpstr>
      <vt:lpstr>Форма 30-ФАП отчет фельдшерского-акушерского пункта  таблица 1 свод</vt:lpstr>
      <vt:lpstr>Форма 30-ФАП отчет фельдшерского-акушерского пункта  таблица 1 свод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А. Голубев</dc:creator>
  <cp:lastModifiedBy>Донец Оксана Алексеевна</cp:lastModifiedBy>
  <cp:revision>717</cp:revision>
  <cp:lastPrinted>2023-12-12T12:28:54Z</cp:lastPrinted>
  <dcterms:created xsi:type="dcterms:W3CDTF">2018-12-10T15:54:55Z</dcterms:created>
  <dcterms:modified xsi:type="dcterms:W3CDTF">2023-12-20T07:04:57Z</dcterms:modified>
</cp:coreProperties>
</file>