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6"/>
  </p:notesMasterIdLst>
  <p:sldIdLst>
    <p:sldId id="256" r:id="rId2"/>
    <p:sldId id="340" r:id="rId3"/>
    <p:sldId id="358" r:id="rId4"/>
    <p:sldId id="359" r:id="rId5"/>
    <p:sldId id="360" r:id="rId6"/>
    <p:sldId id="349" r:id="rId7"/>
    <p:sldId id="357" r:id="rId8"/>
    <p:sldId id="337" r:id="rId9"/>
    <p:sldId id="341" r:id="rId10"/>
    <p:sldId id="355" r:id="rId11"/>
    <p:sldId id="356" r:id="rId12"/>
    <p:sldId id="338" r:id="rId13"/>
    <p:sldId id="347" r:id="rId14"/>
    <p:sldId id="339" r:id="rId15"/>
    <p:sldId id="352" r:id="rId16"/>
    <p:sldId id="342" r:id="rId17"/>
    <p:sldId id="343" r:id="rId18"/>
    <p:sldId id="344" r:id="rId19"/>
    <p:sldId id="345" r:id="rId20"/>
    <p:sldId id="361" r:id="rId21"/>
    <p:sldId id="362" r:id="rId22"/>
    <p:sldId id="363" r:id="rId23"/>
    <p:sldId id="353" r:id="rId24"/>
    <p:sldId id="346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6724-64B8-4E0F-8161-9D631C34355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3F35-99F9-42B6-91F7-1B926643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6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09141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41398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55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62901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36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06539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20828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85947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8375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0047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7175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62754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00572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2254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2181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5628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25" smtClean="0"/>
              <a:pPr marL="25400">
                <a:lnSpc>
                  <a:spcPts val="1240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7037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63015" y="2086736"/>
            <a:ext cx="7578879" cy="34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№30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медицинской организации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2400" b="1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Использование коечного фонда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ru-RU" sz="185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66" t="26296" r="2916" b="11481"/>
          <a:stretch/>
        </p:blipFill>
        <p:spPr>
          <a:xfrm>
            <a:off x="567813" y="1066800"/>
            <a:ext cx="8023678" cy="2943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67813" y="4114800"/>
            <a:ext cx="8023678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таблицу 3100 добавлены строки 26.8 (противоопухолевая лекарственная терапия), 45.6 (реанимационные детские из стр. 45.5 (прочие реанимационные)), 68.1 (кардиохирургические детские из стр. 68 (кардиохирургические)), 72.1 (челюстно-лицевой хирургии детские из стр. 72 (челюстно-лицевой хирургии)).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стр. 86 (кроме того, койки дневного пребывания) по графам 13 и 14 добавлен перенос данных из формы 14-ДС.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графах 8, 11_1 и 14_1 по детским профилям коек добавлены формулы, для корректного заполнения таблицы.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1453" y="304800"/>
            <a:ext cx="3936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Изменения в 202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г.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1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0" t="24814" r="64167" b="30001"/>
          <a:stretch/>
        </p:blipFill>
        <p:spPr>
          <a:xfrm>
            <a:off x="762000" y="457200"/>
            <a:ext cx="77724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90600" y="5257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таблице 3150 удалены некоторые строки, в связи с чем изменилась нумерация.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0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05" t="30209" r="2562" b="12500"/>
          <a:stretch/>
        </p:blipFill>
        <p:spPr>
          <a:xfrm>
            <a:off x="520932" y="620226"/>
            <a:ext cx="8318269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400" y="3657600"/>
            <a:ext cx="83058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Число коек в графе 4 указывается по медицинским организациям и их структурным подразделениям, расположенным в сельской местности, то есть в сельских поселениях и в сельских населенных пунктах, входящих в состав городских поселений или городских округов.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графе 10 представляются сведения о числе выписанных пациентов, включая сведения о переведенных в другие медицинские организации и дневные стационары (графа 12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койки, входящие в строку 1 (кроме реанимационных), выделенные 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 с COVID-19 следует показывать по профилю инфекционные для взрослых, для детей по строкам 17, 17.2, 18, 18.2 и движение пациентов на них.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20116"/>
            <a:ext cx="3511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Информация по заполнению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3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03" t="33333" r="23754" b="38923"/>
          <a:stretch/>
        </p:blipFill>
        <p:spPr>
          <a:xfrm>
            <a:off x="533400" y="1371600"/>
            <a:ext cx="8305800" cy="1600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38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90" t="33334" r="29502" b="12500"/>
          <a:stretch/>
        </p:blipFill>
        <p:spPr>
          <a:xfrm>
            <a:off x="533400" y="304800"/>
            <a:ext cx="8077200" cy="3783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492" t="59375" r="29535" b="17708"/>
          <a:stretch/>
        </p:blipFill>
        <p:spPr>
          <a:xfrm>
            <a:off x="533400" y="4343400"/>
            <a:ext cx="80772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400" y="6051645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строки 45 реанимационные койки в строке 45.4 указать койки для пациентов с COVID-19. </a:t>
            </a:r>
          </a:p>
        </p:txBody>
      </p:sp>
    </p:spTree>
    <p:extLst>
      <p:ext uri="{BB962C8B-B14F-4D97-AF65-F5344CB8AC3E}">
        <p14:creationId xmlns:p14="http://schemas.microsoft.com/office/powerpoint/2010/main" val="152823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7" t="22593" r="56667" b="33704"/>
          <a:stretch/>
        </p:blipFill>
        <p:spPr>
          <a:xfrm>
            <a:off x="609600" y="1371600"/>
            <a:ext cx="8143068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38600" y="3962400"/>
            <a:ext cx="48768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развернутые койки </a:t>
            </a:r>
            <a:r>
              <a:rPr lang="ru-RU" sz="1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развора-чиваются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отдельно от основного коечного фонда, не важно на какой площадке они будут организованы, например:</a:t>
            </a:r>
          </a:p>
          <a:p>
            <a:pPr algn="just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 этом же стационаре на имеющихся площадях</a:t>
            </a:r>
          </a:p>
          <a:p>
            <a:pPr algn="just"/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-площадки дневного стационара (без </a:t>
            </a:r>
            <a:r>
              <a:rPr lang="ru-RU" sz="1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-филирования коек)</a:t>
            </a:r>
          </a:p>
          <a:p>
            <a:pPr algn="just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-на поликлинических площадях</a:t>
            </a:r>
          </a:p>
          <a:p>
            <a:pPr algn="just"/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 ином месте, но прикреплены к обслуживанию данной медицинской организации</a:t>
            </a:r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5732" y="132814"/>
            <a:ext cx="7609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«Кроме того – дополнительно развернуты койки для лечения пациентов с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COVID-19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временно развернутые в период сложной эпидемиологической ситуации, связанной с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COVID-19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90" t="30208" r="50000" b="47917"/>
          <a:stretch/>
        </p:blipFill>
        <p:spPr>
          <a:xfrm>
            <a:off x="1371600" y="951131"/>
            <a:ext cx="6342743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4281" y="304800"/>
            <a:ext cx="2057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3101</a:t>
            </a:r>
            <a:endParaRPr lang="ru-RU" sz="2400" dirty="0">
              <a:solidFill>
                <a:sysClr val="windowText" lastClr="000000"/>
              </a:solidFill>
              <a:latin typeface="Times New Roman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076" t="34375" r="47071" b="50000"/>
          <a:stretch/>
        </p:blipFill>
        <p:spPr>
          <a:xfrm>
            <a:off x="1371599" y="4267200"/>
            <a:ext cx="6342743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28800" y="3581400"/>
            <a:ext cx="2365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3102_1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5896" y="5380672"/>
            <a:ext cx="6348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пациентах, поступивших на платные койки – иностранные граждане (из таблицы 3100 строки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 «Из общего числа (стр. 01) - платных коек»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6 «поступило пациентов, всего»)</a:t>
            </a:r>
          </a:p>
        </p:txBody>
      </p:sp>
    </p:spTree>
    <p:extLst>
      <p:ext uri="{BB962C8B-B14F-4D97-AF65-F5344CB8AC3E}">
        <p14:creationId xmlns:p14="http://schemas.microsoft.com/office/powerpoint/2010/main" val="45956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91" t="30208" r="18960" b="50000"/>
          <a:stretch/>
        </p:blipFill>
        <p:spPr>
          <a:xfrm>
            <a:off x="1219200" y="990600"/>
            <a:ext cx="7086600" cy="104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392668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3102</a:t>
            </a:r>
            <a:endParaRPr lang="ru-RU" sz="2400" dirty="0">
              <a:solidFill>
                <a:sysClr val="windowText" lastClr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274838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Таблица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3102  представляет собой разбивку всех коек, пролеченных (выбывших) пациентов и проведенных ими койко-дней по видам оплаты,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сведения по таб. 3102 по графе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таб.3100 по строке 1- всего по соответствующим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8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199" y="228600"/>
            <a:ext cx="7543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3150 Коечный фонд санаторно-курортной организации (подразделения) и его использование</a:t>
            </a:r>
          </a:p>
          <a:p>
            <a:pPr lvl="0" algn="ctr" defTabSz="914400">
              <a:spcBef>
                <a:spcPct val="0"/>
              </a:spcBef>
              <a:defRPr/>
            </a:pPr>
            <a:endParaRPr lang="ru-RU" sz="2400" dirty="0">
              <a:solidFill>
                <a:sysClr val="windowText" lastClr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" y="5410200"/>
            <a:ext cx="7543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Таблица содержит информацию о коечном фонде санаторно-курортной организации (подразделения) и движения пациентов в них.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Число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коек санаторно-курортной организации (подразделения) в таблицу 3100 не включается.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50" t="24074" r="63750" b="39630"/>
          <a:stretch/>
        </p:blipFill>
        <p:spPr>
          <a:xfrm>
            <a:off x="1447801" y="1219200"/>
            <a:ext cx="6912734" cy="403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21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881" y="228600"/>
            <a:ext cx="2057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3200</a:t>
            </a:r>
            <a:endParaRPr lang="ru-RU" sz="2400" dirty="0">
              <a:solidFill>
                <a:sysClr val="windowText" lastClr="000000"/>
              </a:solidFill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91" t="34375" r="44728" b="38541"/>
          <a:stretch/>
        </p:blipFill>
        <p:spPr>
          <a:xfrm>
            <a:off x="1447800" y="762000"/>
            <a:ext cx="64770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1881" y="2971799"/>
            <a:ext cx="6482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графы 3-6 перенос данных из формы 64 «Сведения о заготовке, хранении, клиническом использовании донорской крови и ее компонентов» табл. 6000. Число посттрансфузионных осложнений – в графе 7. На каждый случай осложнения необходимо предоставить пояснительную записку за подписью руководителя организации.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6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924800" cy="4783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820" lvl="0" algn="just">
              <a:spcBef>
                <a:spcPts val="1320"/>
              </a:spcBef>
            </a:pP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3100</a:t>
            </a:r>
            <a:r>
              <a:rPr lang="ru-RU" sz="24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заполняется в соответствии с:</a:t>
            </a:r>
          </a:p>
          <a:p>
            <a:pPr marR="83820" algn="just">
              <a:lnSpc>
                <a:spcPct val="100000"/>
              </a:lnSpc>
              <a:spcBef>
                <a:spcPts val="132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17.05.2012 № 555н «Об утверждении номенклатуры коечного фонда по профилям медицинской помощи»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РФ 4 июня 2012г. Регистрационный № 24440)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здравоохранения Российской Федерации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16.12.2014  № 843н «О внесении изменений в номенклатуру коечного фонда по профилям медицинской помощи, утвержденную приказом министерства здравоохранения и социального развития Российской Федерации от 17.05.2012 № 555н»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14 января 2015г., регистрационный № 35536)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Структурой медицинской организации, действующей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(конец отчетного года)</a:t>
            </a:r>
          </a:p>
        </p:txBody>
      </p:sp>
    </p:spTree>
    <p:extLst>
      <p:ext uri="{BB962C8B-B14F-4D97-AF65-F5344CB8AC3E}">
        <p14:creationId xmlns:p14="http://schemas.microsoft.com/office/powerpoint/2010/main" val="327387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14" t="19018" r="21454" b="26875"/>
          <a:stretch/>
        </p:blipFill>
        <p:spPr>
          <a:xfrm>
            <a:off x="381000" y="1447800"/>
            <a:ext cx="853289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75753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78594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15" t="22232" r="21153" b="28125"/>
          <a:stretch/>
        </p:blipFill>
        <p:spPr>
          <a:xfrm>
            <a:off x="381000" y="1371600"/>
            <a:ext cx="8438936" cy="401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29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19" t="29732" r="22156" b="14554"/>
          <a:stretch/>
        </p:blipFill>
        <p:spPr>
          <a:xfrm>
            <a:off x="381000" y="1371600"/>
            <a:ext cx="854026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69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3048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Обязательные вложения к форме 30_3: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447800"/>
            <a:ext cx="75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1. Действующая структура организации на 31.12.2023 года.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2. Пояснительную по работе коек.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3. Выгруженная форма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оперативной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отчетности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Расчет_среднегодо-вых_коек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БЕЗ НУЛЕВЫХ СТРОК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4. Все приказы по движению коек в течении года.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5. Пояснительную по профилям коек где среднегодовых коек «0».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Пояснительные обязательно должны быть подписаны руководителем. </a:t>
            </a:r>
          </a:p>
        </p:txBody>
      </p:sp>
    </p:spTree>
    <p:extLst>
      <p:ext uri="{BB962C8B-B14F-4D97-AF65-F5344CB8AC3E}">
        <p14:creationId xmlns:p14="http://schemas.microsoft.com/office/powerpoint/2010/main" val="14691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1828800"/>
            <a:ext cx="5943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Николаевна Хохлова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306-50-71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stat@miacrost.ru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33" t="19629" r="16667" b="10000"/>
          <a:stretch/>
        </p:blipFill>
        <p:spPr>
          <a:xfrm>
            <a:off x="304800" y="533888"/>
            <a:ext cx="8633059" cy="52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33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333" t="8518" r="25000" b="10742"/>
          <a:stretch/>
        </p:blipFill>
        <p:spPr>
          <a:xfrm>
            <a:off x="381000" y="228600"/>
            <a:ext cx="4091031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333" t="10000" r="25417" b="5555"/>
          <a:stretch/>
        </p:blipFill>
        <p:spPr>
          <a:xfrm>
            <a:off x="4953000" y="235424"/>
            <a:ext cx="3857887" cy="586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7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62000"/>
            <a:ext cx="784860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lnSpc>
                <a:spcPct val="115000"/>
              </a:lnSpc>
              <a:spcAft>
                <a:spcPts val="0"/>
              </a:spcAft>
              <a:tabLst>
                <a:tab pos="6134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Коечный фонд медицинской организации указывается по состоянию на 31.12 отчетного года. В общее число коек не включаются койки санаторно-курортных организаций, санаторно-курортных отделений и койки дневных стационаров.</a:t>
            </a:r>
          </a:p>
          <a:p>
            <a:pPr indent="495300" algn="just">
              <a:lnSpc>
                <a:spcPct val="115000"/>
              </a:lnSpc>
              <a:spcAft>
                <a:spcPts val="0"/>
              </a:spcAft>
              <a:tabLst>
                <a:tab pos="61341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95300" algn="just">
              <a:lnSpc>
                <a:spcPct val="115000"/>
              </a:lnSpc>
              <a:tabLst>
                <a:tab pos="6134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работе койки в целом по организации или по отдельным профилям коек более 350 или менее 280 дней в году – предоставить пояснительную записку (за подписью руководителя медицинской организации) с указанием причин высокой (низкой) работы койки и плане мероприятий по повышению эффективности использования коечного фонда с целью удовлетворения потребности населения в оказании медицинской помощи в стационарных условиях.</a:t>
            </a:r>
          </a:p>
          <a:p>
            <a:pPr indent="495300" algn="just">
              <a:lnSpc>
                <a:spcPct val="115000"/>
              </a:lnSpc>
              <a:tabLst>
                <a:tab pos="61341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95300" algn="just">
              <a:lnSpc>
                <a:spcPct val="115000"/>
              </a:lnSpc>
              <a:tabLst>
                <a:tab pos="6134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Койки одноименного профиля, развернутые в различных отделениях медицинской организации, показывают суммарно одной строкой (например, терапевтическое отделение №1 на 30 коек и терапевтическое отделение №2 на 45 коек, по учреждению коек терапевтического профиля  - 75).</a:t>
            </a:r>
          </a:p>
        </p:txBody>
      </p:sp>
    </p:spTree>
    <p:extLst>
      <p:ext uri="{BB962C8B-B14F-4D97-AF65-F5344CB8AC3E}">
        <p14:creationId xmlns:p14="http://schemas.microsoft.com/office/powerpoint/2010/main" val="91560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99651"/>
            <a:ext cx="7696200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Пояснительная к форме 30 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3100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значению показателя "работа койки"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926929"/>
            <a:ext cx="5636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(Краткое наименование учреждения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): </a:t>
            </a:r>
            <a:r>
              <a:rPr lang="ru-RU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658" y="2318228"/>
            <a:ext cx="5692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Статистик, подготовивший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отчет: </a:t>
            </a:r>
            <a:r>
              <a:rPr lang="ru-RU" sz="1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(ФИО, контактный телефон, эл. </a:t>
            </a:r>
            <a:r>
              <a:rPr lang="ru-RU" sz="1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очта)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709527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Показатель "работа койки" рассчитывается как:  "проведено больными </a:t>
            </a:r>
            <a:r>
              <a:rPr lang="ru-RU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койко-дней</a:t>
            </a:r>
            <a:r>
              <a:rPr lang="ru-RU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"/"среднегодовые койки"</a:t>
            </a:r>
            <a:r>
              <a:rPr lang="ru-RU" sz="12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60141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Calibri" panose="020F0502020204030204" pitchFamily="34" charset="0"/>
              </a:rPr>
              <a:t>Если данный показатель ниже значения 280 или выше 350, необходимо подробно написать  </a:t>
            </a:r>
            <a:r>
              <a:rPr lang="ru-RU" sz="1200" b="1" i="1" u="sng" dirty="0">
                <a:solidFill>
                  <a:srgbClr val="C00000"/>
                </a:solidFill>
                <a:latin typeface="Calibri" panose="020F0502020204030204" pitchFamily="34" charset="0"/>
              </a:rPr>
              <a:t>объективную</a:t>
            </a:r>
            <a:r>
              <a:rPr lang="ru-RU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Calibri" panose="020F0502020204030204" pitchFamily="34" charset="0"/>
              </a:rPr>
              <a:t>причину</a:t>
            </a:r>
            <a:r>
              <a:rPr lang="ru-RU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Calibri" panose="020F0502020204030204" pitchFamily="34" charset="0"/>
              </a:rPr>
              <a:t>низкой или очень высокой работы койки по каждому профилю.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87756"/>
              </p:ext>
            </p:extLst>
          </p:nvPr>
        </p:nvGraphicFramePr>
        <p:xfrm>
          <a:off x="838200" y="3361279"/>
          <a:ext cx="7696200" cy="1940560"/>
        </p:xfrm>
        <a:graphic>
          <a:graphicData uri="http://schemas.openxmlformats.org/drawingml/2006/table">
            <a:tbl>
              <a:tblPr firstRow="1" bandRow="1">
                <a:effectLst>
                  <a:innerShdw blurRad="1270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3677370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5656203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90681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койки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Причины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1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5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8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1134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8200" y="5715000"/>
            <a:ext cx="3630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Подпись  руководителя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  ФИО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5044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35" t="23061" r="60176" b="32183"/>
          <a:stretch/>
        </p:blipFill>
        <p:spPr>
          <a:xfrm>
            <a:off x="609600" y="685800"/>
            <a:ext cx="8229600" cy="578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34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81000"/>
            <a:ext cx="7620000" cy="620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lnSpc>
                <a:spcPct val="115000"/>
              </a:lnSpc>
              <a:spcAft>
                <a:spcPts val="0"/>
              </a:spcAft>
              <a:tabLst>
                <a:tab pos="6134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заполняется по данным «Сводной ведомости учета движения пациентов и коечного фонда медицинской организации, оказывающей медицинскую помощь в стационарных условиях» (учетная форма № 016/у-02) и «Листков ежедневного движения пациентов и коечного фонда медицинской организации, оказывающей медицинскую помощь в стационарных условиях» (учетная форма № 007/у-02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95300" algn="just">
              <a:lnSpc>
                <a:spcPct val="115000"/>
              </a:lnSpc>
              <a:spcAft>
                <a:spcPts val="0"/>
              </a:spcAft>
              <a:tabLst>
                <a:tab pos="61341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Случаи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перевода пациентов из любого профильного отделения в другое в этой же медицинской организации показывают как внутрибольничные переводы. Пациенты, переведенные в дневной стационар или в другую медицинскую организацию, считаются выписанными и поступившими вновь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строку 78 «движение больных новорожденных» включаются сведения о новорожденных, родившихся больными или заболевших в акушерском стационаре, которые не переводились в другие отделения.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перевод новорожденного не проводился, и случай считается законченным в акушерском стационаре, то пациент показывается  как выписанный (или умерший). Графы 3-5 по этой строке не заполняются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5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0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810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строку 45 «реанимационные койки» следует включить число коек по профилю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реанимация (сметная или сверхсметная)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движение пациентов на этих койках. Койки интенсивной терапии включаются в состав реанимационных коек (стр. 45) и показываются в строке 45.2.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койки реанимации по структуре входят в число профильных коек,  необходимо  уменьшить число профильных коек, и выделить в строку 45 реанимационные койки так, чтобы не завысить число коек всего по учреждению. Также необходимо пересмотреть движение больных на профильных койках (с учетом коек реанимации и интенсивной терапии).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	В акушерских стационарах медицинских организаций любого уровня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предусмотрены койки для реанимации новорождённых (показываются в строке 45 и 45.1) или интенсивной терапии для новорожденных (строки 45 и 45.3).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 и 77 «прочие койки для взрослых» и «прочие койки для детей» - расшифровать.</a:t>
            </a:r>
          </a:p>
        </p:txBody>
      </p:sp>
    </p:spTree>
    <p:extLst>
      <p:ext uri="{BB962C8B-B14F-4D97-AF65-F5344CB8AC3E}">
        <p14:creationId xmlns:p14="http://schemas.microsoft.com/office/powerpoint/2010/main" val="28715906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1429</TotalTime>
  <Words>1235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Palatino Linotype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РОССИЙСКОЙ  ФЕДЕРАЦИИ</dc:title>
  <dc:creator>Хахалина Елена Владимировна</dc:creator>
  <cp:lastModifiedBy>Хохлова Надежда Николаевна</cp:lastModifiedBy>
  <cp:revision>141</cp:revision>
  <dcterms:created xsi:type="dcterms:W3CDTF">2019-10-08T15:59:04Z</dcterms:created>
  <dcterms:modified xsi:type="dcterms:W3CDTF">2023-12-15T10:40:02Z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2019-10-08T00:00:00Z</vt:filetime>
  </property>
</Properties>
</file>