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27"/>
  </p:notesMasterIdLst>
  <p:sldIdLst>
    <p:sldId id="256" r:id="rId2"/>
    <p:sldId id="455" r:id="rId3"/>
    <p:sldId id="401" r:id="rId4"/>
    <p:sldId id="385" r:id="rId5"/>
    <p:sldId id="389" r:id="rId6"/>
    <p:sldId id="450" r:id="rId7"/>
    <p:sldId id="391" r:id="rId8"/>
    <p:sldId id="405" r:id="rId9"/>
    <p:sldId id="417" r:id="rId10"/>
    <p:sldId id="451" r:id="rId11"/>
    <p:sldId id="418" r:id="rId12"/>
    <p:sldId id="421" r:id="rId13"/>
    <p:sldId id="422" r:id="rId14"/>
    <p:sldId id="449" r:id="rId15"/>
    <p:sldId id="453" r:id="rId16"/>
    <p:sldId id="416" r:id="rId17"/>
    <p:sldId id="434" r:id="rId18"/>
    <p:sldId id="435" r:id="rId19"/>
    <p:sldId id="436" r:id="rId20"/>
    <p:sldId id="437" r:id="rId21"/>
    <p:sldId id="439" r:id="rId22"/>
    <p:sldId id="440" r:id="rId23"/>
    <p:sldId id="415" r:id="rId24"/>
    <p:sldId id="442" r:id="rId25"/>
    <p:sldId id="361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фия И. Шляфер" initials="СИШ" lastIdx="1" clrIdx="0">
    <p:extLst>
      <p:ext uri="{19B8F6BF-5375-455C-9EA6-DF929625EA0E}">
        <p15:presenceInfo xmlns:p15="http://schemas.microsoft.com/office/powerpoint/2012/main" userId="S-1-5-21-1992835873-3863471969-972439449-14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01F"/>
    <a:srgbClr val="49443F"/>
    <a:srgbClr val="6C5E53"/>
    <a:srgbClr val="CBAD91"/>
    <a:srgbClr val="DDD0BD"/>
    <a:srgbClr val="F0E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CC90-F3E0-F34E-A377-40DE6DBEBF3F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66288-2C99-4242-A513-7C18601C9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2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42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1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94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8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171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7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39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7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84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46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3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38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51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83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92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39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C670-C491-6D4C-8336-770A1373C3F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6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5763BBC-8354-A843-B87C-17E283176D15}"/>
              </a:ext>
            </a:extLst>
          </p:cNvPr>
          <p:cNvSpPr txBox="1"/>
          <p:nvPr/>
        </p:nvSpPr>
        <p:spPr>
          <a:xfrm>
            <a:off x="872598" y="1410355"/>
            <a:ext cx="107219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14дс </a:t>
            </a:r>
            <a:endParaRPr lang="ru-RU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деятельности дневных стационаров медицинских организаций» </a:t>
            </a:r>
          </a:p>
          <a:p>
            <a:pPr algn="ctr"/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  <a:p>
            <a:pPr algn="ctr"/>
            <a:endParaRPr lang="ru-RU" sz="4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Утверждена приказом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Минздрава России</a:t>
            </a:r>
          </a:p>
          <a:p>
            <a:pPr algn="ctr"/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№413 от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30.12.2002г.</a:t>
            </a:r>
            <a:endParaRPr lang="ru-RU" sz="4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6C5E53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44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0EEE4-9F8F-4A76-9176-372619C2B85D}"/>
              </a:ext>
            </a:extLst>
          </p:cNvPr>
          <p:cNvSpPr txBox="1">
            <a:spLocks/>
          </p:cNvSpPr>
          <p:nvPr/>
        </p:nvSpPr>
        <p:spPr bwMode="auto">
          <a:xfrm>
            <a:off x="1719487" y="0"/>
            <a:ext cx="8393633" cy="12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2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Таблица </a:t>
            </a:r>
            <a:r>
              <a:rPr lang="ru-RU" sz="3600" b="1" dirty="0" smtClean="0">
                <a:solidFill>
                  <a:srgbClr val="AF2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2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2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000 ИЗМЕНЕНИЯ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AF201F"/>
              </a:solidFill>
              <a:effectLst/>
              <a:uLnTx/>
              <a:uFillTx/>
              <a:latin typeface="Times New Roman"/>
              <a:ea typeface="+mj-e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16" t="21443" r="52289" b="22040"/>
          <a:stretch/>
        </p:blipFill>
        <p:spPr>
          <a:xfrm>
            <a:off x="1160060" y="1187355"/>
            <a:ext cx="9512489" cy="5308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60066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694944" y="229074"/>
            <a:ext cx="10706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Таблица 2000 «Использование коек дневного стационара медицинской организации по профилям»</a:t>
            </a:r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F0C0A9E3-10E3-4760-BACF-5464C075590C}"/>
              </a:ext>
            </a:extLst>
          </p:cNvPr>
          <p:cNvSpPr txBox="1">
            <a:spLocks/>
          </p:cNvSpPr>
          <p:nvPr/>
        </p:nvSpPr>
        <p:spPr>
          <a:xfrm>
            <a:off x="621791" y="1379372"/>
            <a:ext cx="10779633" cy="5400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коек в дневном стационаре указывают в соответствии с приказом об организации данного структурного подразделения медицинской организации.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коек на конец года заполняется без учета сменности работы.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среднегодовых коек заполняется с учетом сменности работы.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среднегодовых коек указывается целыми числами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и день выписки в дневном стационаре считать   за 2 дня лечения.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заполняются сведения по строке 49 «койки скорой медицинской помощи краткосрочного пребывания»  графам с 3 по 26.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внимание, чтобы на койках для детей не указывались сведения о пациентах старше трудоспособного возраста.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дневных стационарах для детей не заполняются сведения о числе коек для взрослых</a:t>
            </a:r>
            <a:r>
              <a:rPr lang="ru-RU" alt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дневных стационарах для взрослых не показываются сведения о числе коек для детей</a:t>
            </a:r>
            <a:r>
              <a:rPr lang="ru-RU" alt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75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DD2A41B0-9CD8-409F-ACB0-5EBA35A372A7}"/>
              </a:ext>
            </a:extLst>
          </p:cNvPr>
          <p:cNvSpPr txBox="1">
            <a:spLocks/>
          </p:cNvSpPr>
          <p:nvPr/>
        </p:nvSpPr>
        <p:spPr>
          <a:xfrm>
            <a:off x="548640" y="264734"/>
            <a:ext cx="11110031" cy="4752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предоставить пояснение причин выписки детей, с мест профилей для взрослых и наоборот.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дневных стационарах для взрослых не указываются данные о числе выписанных детей до 3 лет и проведенными ими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-дней. Эти сведения заполняются на койках для детей.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 проведенных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-дней включаются сведения о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-днях, проведенных умершими больными.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показателе работы места менее 280 и более 350 дней представить пояснительную записку.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Пациентов, направленных из дневного стационара в круглосуточный стационар и наоборот считают выписанными и поступившими.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дневных стационарах: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койках для патологии беременности не заполняются сведения о пациентах старше трудоспособного возраста;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гинекологических койках для вспомогательных репродуктивных технологий не указываются данные о детях (0-17 лет), детях до 3 лет, лицах старше трудоспособного возраста.</a:t>
            </a:r>
          </a:p>
          <a:p>
            <a:pPr lvl="0" algn="just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строках 1-75 по графам 15-26 указываются сведения о числе коек, выписанных пациентах и проведенных ими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-днях в дневных стационарах медицинских организаций, оказывающих помощь в амбулаторных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50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694944" y="229074"/>
            <a:ext cx="101605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Таблица 2000 «Использование коек дневного стационара медицинской организации по профилям»</a:t>
            </a:r>
          </a:p>
        </p:txBody>
      </p:sp>
      <p:graphicFrame>
        <p:nvGraphicFramePr>
          <p:cNvPr id="9" name="Содержимое 3">
            <a:extLst>
              <a:ext uri="{FF2B5EF4-FFF2-40B4-BE49-F238E27FC236}">
                <a16:creationId xmlns:a16="http://schemas.microsoft.com/office/drawing/2014/main" id="{96B60237-1010-4945-9FD9-F8EECF345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964891"/>
              </p:ext>
            </p:extLst>
          </p:nvPr>
        </p:nvGraphicFramePr>
        <p:xfrm>
          <a:off x="604581" y="1297265"/>
          <a:ext cx="10919181" cy="5499365"/>
        </p:xfrm>
        <a:graphic>
          <a:graphicData uri="http://schemas.openxmlformats.org/drawingml/2006/table">
            <a:tbl>
              <a:tblPr/>
              <a:tblGrid>
                <a:gridCol w="1830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3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88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88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235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312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19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90056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коек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Дневные стационары медицинских организаций, оказывающих медицинскую помощь в стационарных условиях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коек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пациентов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пациенто-дней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детей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0-17 лет включительно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взрос-лыми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0-17 лет включи-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тельно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средне-годовых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сред-него-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довых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до 3 лет</a:t>
                      </a:r>
                      <a:endParaRPr lang="ru-RU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лицами старше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трудоспо-собного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 старше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трудоспо-собного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возраста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лет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82999"/>
                  </a:ext>
                </a:extLst>
              </a:tr>
              <a:tr h="207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93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аллергологические для 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аллергологические для детей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66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патологии беременности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7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200" dirty="0"/>
                        <a:t>гинекологические для 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200" dirty="0"/>
                        <a:t> 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91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них: гинекологические для вспомогательных репродуктивных технологий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педиатрические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соматические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13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терапевтические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48C835-A00F-4609-9777-02717EFD3F28}"/>
              </a:ext>
            </a:extLst>
          </p:cNvPr>
          <p:cNvSpPr txBox="1"/>
          <p:nvPr/>
        </p:nvSpPr>
        <p:spPr>
          <a:xfrm>
            <a:off x="4158921" y="3710049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61141-3F22-4F88-BE5F-CB65BDF660E2}"/>
              </a:ext>
            </a:extLst>
          </p:cNvPr>
          <p:cNvSpPr txBox="1"/>
          <p:nvPr/>
        </p:nvSpPr>
        <p:spPr>
          <a:xfrm>
            <a:off x="2974677" y="4040762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3AD10-BF09-4542-8106-3A4B26232335}"/>
              </a:ext>
            </a:extLst>
          </p:cNvPr>
          <p:cNvSpPr txBox="1"/>
          <p:nvPr/>
        </p:nvSpPr>
        <p:spPr>
          <a:xfrm>
            <a:off x="7723538" y="3629014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673F7-57F6-4515-AC10-8CC67679E67A}"/>
              </a:ext>
            </a:extLst>
          </p:cNvPr>
          <p:cNvSpPr txBox="1"/>
          <p:nvPr/>
        </p:nvSpPr>
        <p:spPr>
          <a:xfrm>
            <a:off x="10847030" y="3722103"/>
            <a:ext cx="777339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768B31-7F98-4876-A8CF-E0F94F1AFA7E}"/>
              </a:ext>
            </a:extLst>
          </p:cNvPr>
          <p:cNvSpPr txBox="1"/>
          <p:nvPr/>
        </p:nvSpPr>
        <p:spPr>
          <a:xfrm>
            <a:off x="6154726" y="4062668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5A902A-BE15-4548-B63B-386447AB3CE8}"/>
              </a:ext>
            </a:extLst>
          </p:cNvPr>
          <p:cNvSpPr txBox="1"/>
          <p:nvPr/>
        </p:nvSpPr>
        <p:spPr>
          <a:xfrm>
            <a:off x="9186738" y="4041103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DC624-CCB4-48F1-BCE8-B1E1A3FA63F5}"/>
              </a:ext>
            </a:extLst>
          </p:cNvPr>
          <p:cNvSpPr txBox="1"/>
          <p:nvPr/>
        </p:nvSpPr>
        <p:spPr>
          <a:xfrm>
            <a:off x="6154726" y="4464047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149DEB-7D5A-4E12-B4E3-4098488B489F}"/>
              </a:ext>
            </a:extLst>
          </p:cNvPr>
          <p:cNvSpPr txBox="1"/>
          <p:nvPr/>
        </p:nvSpPr>
        <p:spPr>
          <a:xfrm>
            <a:off x="9186738" y="4397677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25240C-744C-488F-BC78-583A5EF17DFF}"/>
              </a:ext>
            </a:extLst>
          </p:cNvPr>
          <p:cNvSpPr txBox="1"/>
          <p:nvPr/>
        </p:nvSpPr>
        <p:spPr>
          <a:xfrm>
            <a:off x="7747278" y="4379657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48D436-8AA8-4182-8E0D-EE721223B272}"/>
              </a:ext>
            </a:extLst>
          </p:cNvPr>
          <p:cNvSpPr txBox="1"/>
          <p:nvPr/>
        </p:nvSpPr>
        <p:spPr>
          <a:xfrm>
            <a:off x="10855525" y="4447258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16BF26-0741-4243-B27B-3C4802925CBA}"/>
              </a:ext>
            </a:extLst>
          </p:cNvPr>
          <p:cNvSpPr txBox="1"/>
          <p:nvPr/>
        </p:nvSpPr>
        <p:spPr>
          <a:xfrm>
            <a:off x="4158921" y="4899783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925615-602C-4B2C-9850-DBC82BEEA31C}"/>
              </a:ext>
            </a:extLst>
          </p:cNvPr>
          <p:cNvSpPr txBox="1"/>
          <p:nvPr/>
        </p:nvSpPr>
        <p:spPr>
          <a:xfrm>
            <a:off x="7713603" y="4816854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03B0A6-1CEE-4A5E-8BFB-E05E577BD824}"/>
              </a:ext>
            </a:extLst>
          </p:cNvPr>
          <p:cNvSpPr txBox="1"/>
          <p:nvPr/>
        </p:nvSpPr>
        <p:spPr>
          <a:xfrm>
            <a:off x="10855525" y="4933479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5BC2C0-90EA-4E35-8343-46DE3218EFFC}"/>
              </a:ext>
            </a:extLst>
          </p:cNvPr>
          <p:cNvSpPr txBox="1"/>
          <p:nvPr/>
        </p:nvSpPr>
        <p:spPr>
          <a:xfrm>
            <a:off x="2937617" y="6077035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E15F0F-4A23-485F-BF32-01AFCEB45A7F}"/>
              </a:ext>
            </a:extLst>
          </p:cNvPr>
          <p:cNvSpPr txBox="1"/>
          <p:nvPr/>
        </p:nvSpPr>
        <p:spPr>
          <a:xfrm>
            <a:off x="6096000" y="6000011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D86790-AB46-4FC1-BD09-EB40B646FE56}"/>
              </a:ext>
            </a:extLst>
          </p:cNvPr>
          <p:cNvSpPr txBox="1"/>
          <p:nvPr/>
        </p:nvSpPr>
        <p:spPr>
          <a:xfrm>
            <a:off x="9186738" y="6021925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83DC74-FCBA-4F7E-86F0-E2921133D714}"/>
              </a:ext>
            </a:extLst>
          </p:cNvPr>
          <p:cNvSpPr txBox="1"/>
          <p:nvPr/>
        </p:nvSpPr>
        <p:spPr>
          <a:xfrm>
            <a:off x="4158921" y="6561332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F55FE1-9258-4890-BF9C-CE4FC5D72DD9}"/>
              </a:ext>
            </a:extLst>
          </p:cNvPr>
          <p:cNvSpPr txBox="1"/>
          <p:nvPr/>
        </p:nvSpPr>
        <p:spPr>
          <a:xfrm>
            <a:off x="7824907" y="6540151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B69247-A6BA-4609-B3E0-2A4B9AA58DAF}"/>
              </a:ext>
            </a:extLst>
          </p:cNvPr>
          <p:cNvSpPr txBox="1"/>
          <p:nvPr/>
        </p:nvSpPr>
        <p:spPr>
          <a:xfrm>
            <a:off x="10847029" y="6540151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A3C197-1F95-4495-8CC0-6663EE77B71B}"/>
              </a:ext>
            </a:extLst>
          </p:cNvPr>
          <p:cNvSpPr txBox="1"/>
          <p:nvPr/>
        </p:nvSpPr>
        <p:spPr>
          <a:xfrm>
            <a:off x="4082553" y="5624250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F90963-6481-4A50-BD59-B5DAD636DD82}"/>
              </a:ext>
            </a:extLst>
          </p:cNvPr>
          <p:cNvSpPr txBox="1"/>
          <p:nvPr/>
        </p:nvSpPr>
        <p:spPr>
          <a:xfrm>
            <a:off x="9190933" y="5517358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18DA35-20D8-4032-882F-46429115601E}"/>
              </a:ext>
            </a:extLst>
          </p:cNvPr>
          <p:cNvSpPr txBox="1"/>
          <p:nvPr/>
        </p:nvSpPr>
        <p:spPr>
          <a:xfrm>
            <a:off x="7006159" y="5503505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E75539-B063-41B0-952B-E92A5C477C3F}"/>
              </a:ext>
            </a:extLst>
          </p:cNvPr>
          <p:cNvSpPr txBox="1"/>
          <p:nvPr/>
        </p:nvSpPr>
        <p:spPr>
          <a:xfrm>
            <a:off x="7783499" y="5527326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7A6406-5C55-4607-8DB4-0F2DA5176C96}"/>
              </a:ext>
            </a:extLst>
          </p:cNvPr>
          <p:cNvSpPr txBox="1"/>
          <p:nvPr/>
        </p:nvSpPr>
        <p:spPr>
          <a:xfrm>
            <a:off x="10110201" y="5503505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ABD518-5F93-48CE-941E-DF3823A7FD41}"/>
              </a:ext>
            </a:extLst>
          </p:cNvPr>
          <p:cNvSpPr txBox="1"/>
          <p:nvPr/>
        </p:nvSpPr>
        <p:spPr>
          <a:xfrm>
            <a:off x="10796726" y="5548220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536090-5F35-4952-B2D9-C24B9168C4FF}"/>
              </a:ext>
            </a:extLst>
          </p:cNvPr>
          <p:cNvSpPr txBox="1"/>
          <p:nvPr/>
        </p:nvSpPr>
        <p:spPr>
          <a:xfrm>
            <a:off x="6109380" y="5468041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/>
                <a:cs typeface="Arial" charset="0"/>
              </a:rPr>
              <a:t>Не заполнять</a:t>
            </a:r>
          </a:p>
        </p:txBody>
      </p:sp>
    </p:spTree>
    <p:extLst>
      <p:ext uri="{BB962C8B-B14F-4D97-AF65-F5344CB8AC3E}">
        <p14:creationId xmlns:p14="http://schemas.microsoft.com/office/powerpoint/2010/main" val="1269305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694944" y="229074"/>
            <a:ext cx="101605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Таблица 2000 «Использование коек дневного стационара медицинской организации по профилям»</a:t>
            </a:r>
          </a:p>
        </p:txBody>
      </p:sp>
      <p:graphicFrame>
        <p:nvGraphicFramePr>
          <p:cNvPr id="9" name="Содержимое 3">
            <a:extLst>
              <a:ext uri="{FF2B5EF4-FFF2-40B4-BE49-F238E27FC236}">
                <a16:creationId xmlns:a16="http://schemas.microsoft.com/office/drawing/2014/main" id="{96B60237-1010-4945-9FD9-F8EECF345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774381"/>
              </p:ext>
            </p:extLst>
          </p:nvPr>
        </p:nvGraphicFramePr>
        <p:xfrm>
          <a:off x="617934" y="1246989"/>
          <a:ext cx="10919181" cy="5400749"/>
        </p:xfrm>
        <a:graphic>
          <a:graphicData uri="http://schemas.openxmlformats.org/drawingml/2006/table">
            <a:tbl>
              <a:tblPr/>
              <a:tblGrid>
                <a:gridCol w="1830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3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88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88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6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235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312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19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90056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коек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Дневные стационары медицинских организаций, оказывающих медицинскую помощь в амбулаторных условиях, включая стационары на дому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коек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пациентов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пациенто-дней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детей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0-17 лет включительно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взрос-лыми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0-17 лет включи-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тельно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средне-годовых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конец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сред-него-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довых</a:t>
                      </a:r>
                      <a:endParaRPr lang="ru-RU" sz="1800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до 3 лет</a:t>
                      </a:r>
                      <a:endParaRPr lang="ru-RU" dirty="0"/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лицами старше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трудоспо-собного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 старше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трудоспо-собного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возраста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лет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82999"/>
                  </a:ext>
                </a:extLst>
              </a:tr>
              <a:tr h="207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93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аллергологические для 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аллергологические для детей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66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патологии беременности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7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200" dirty="0"/>
                        <a:t>гинекологические для взрослых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200" dirty="0"/>
                        <a:t> 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91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них: гинекологические для вспомогательных репродуктивных технологий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педиатрические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соматические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терапевтические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48C835-A00F-4609-9777-02717EFD3F28}"/>
              </a:ext>
            </a:extLst>
          </p:cNvPr>
          <p:cNvSpPr txBox="1"/>
          <p:nvPr/>
        </p:nvSpPr>
        <p:spPr>
          <a:xfrm>
            <a:off x="4193267" y="3866388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61141-3F22-4F88-BE5F-CB65BDF660E2}"/>
              </a:ext>
            </a:extLst>
          </p:cNvPr>
          <p:cNvSpPr txBox="1"/>
          <p:nvPr/>
        </p:nvSpPr>
        <p:spPr>
          <a:xfrm>
            <a:off x="2937616" y="4252849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3AD10-BF09-4542-8106-3A4B26232335}"/>
              </a:ext>
            </a:extLst>
          </p:cNvPr>
          <p:cNvSpPr txBox="1"/>
          <p:nvPr/>
        </p:nvSpPr>
        <p:spPr>
          <a:xfrm>
            <a:off x="7684065" y="3882223"/>
            <a:ext cx="918182" cy="2308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673F7-57F6-4515-AC10-8CC67679E67A}"/>
              </a:ext>
            </a:extLst>
          </p:cNvPr>
          <p:cNvSpPr txBox="1"/>
          <p:nvPr/>
        </p:nvSpPr>
        <p:spPr>
          <a:xfrm>
            <a:off x="10778957" y="3859273"/>
            <a:ext cx="918182" cy="2308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768B31-7F98-4876-A8CF-E0F94F1AFA7E}"/>
              </a:ext>
            </a:extLst>
          </p:cNvPr>
          <p:cNvSpPr txBox="1"/>
          <p:nvPr/>
        </p:nvSpPr>
        <p:spPr>
          <a:xfrm>
            <a:off x="6089426" y="4157136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5A902A-BE15-4548-B63B-386447AB3CE8}"/>
              </a:ext>
            </a:extLst>
          </p:cNvPr>
          <p:cNvSpPr txBox="1"/>
          <p:nvPr/>
        </p:nvSpPr>
        <p:spPr>
          <a:xfrm>
            <a:off x="9248986" y="4146689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DC624-CCB4-48F1-BCE8-B1E1A3FA63F5}"/>
              </a:ext>
            </a:extLst>
          </p:cNvPr>
          <p:cNvSpPr txBox="1"/>
          <p:nvPr/>
        </p:nvSpPr>
        <p:spPr>
          <a:xfrm>
            <a:off x="6063350" y="4666237"/>
            <a:ext cx="842640" cy="21544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149DEB-7D5A-4E12-B4E3-4098488B489F}"/>
              </a:ext>
            </a:extLst>
          </p:cNvPr>
          <p:cNvSpPr txBox="1"/>
          <p:nvPr/>
        </p:nvSpPr>
        <p:spPr>
          <a:xfrm>
            <a:off x="9248986" y="4565217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25240C-744C-488F-BC78-583A5EF17DFF}"/>
              </a:ext>
            </a:extLst>
          </p:cNvPr>
          <p:cNvSpPr txBox="1"/>
          <p:nvPr/>
        </p:nvSpPr>
        <p:spPr>
          <a:xfrm>
            <a:off x="7735189" y="4526347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48D436-8AA8-4182-8E0D-EE721223B272}"/>
              </a:ext>
            </a:extLst>
          </p:cNvPr>
          <p:cNvSpPr txBox="1"/>
          <p:nvPr/>
        </p:nvSpPr>
        <p:spPr>
          <a:xfrm>
            <a:off x="10855525" y="4493288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16BF26-0741-4243-B27B-3C4802925CBA}"/>
              </a:ext>
            </a:extLst>
          </p:cNvPr>
          <p:cNvSpPr txBox="1"/>
          <p:nvPr/>
        </p:nvSpPr>
        <p:spPr>
          <a:xfrm>
            <a:off x="4158921" y="5030744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925615-602C-4B2C-9850-DBC82BEEA31C}"/>
              </a:ext>
            </a:extLst>
          </p:cNvPr>
          <p:cNvSpPr txBox="1"/>
          <p:nvPr/>
        </p:nvSpPr>
        <p:spPr>
          <a:xfrm>
            <a:off x="7690104" y="5100130"/>
            <a:ext cx="912143" cy="2308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03B0A6-1CEE-4A5E-8BFB-E05E577BD824}"/>
              </a:ext>
            </a:extLst>
          </p:cNvPr>
          <p:cNvSpPr txBox="1"/>
          <p:nvPr/>
        </p:nvSpPr>
        <p:spPr>
          <a:xfrm>
            <a:off x="10855525" y="4960599"/>
            <a:ext cx="7773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5BC2C0-90EA-4E35-8343-46DE3218EFFC}"/>
              </a:ext>
            </a:extLst>
          </p:cNvPr>
          <p:cNvSpPr txBox="1"/>
          <p:nvPr/>
        </p:nvSpPr>
        <p:spPr>
          <a:xfrm>
            <a:off x="2965387" y="6232644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E15F0F-4A23-485F-BF32-01AFCEB45A7F}"/>
              </a:ext>
            </a:extLst>
          </p:cNvPr>
          <p:cNvSpPr txBox="1"/>
          <p:nvPr/>
        </p:nvSpPr>
        <p:spPr>
          <a:xfrm>
            <a:off x="6027505" y="6221980"/>
            <a:ext cx="978653" cy="2308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D86790-AB46-4FC1-BD09-EB40B646FE56}"/>
              </a:ext>
            </a:extLst>
          </p:cNvPr>
          <p:cNvSpPr txBox="1"/>
          <p:nvPr/>
        </p:nvSpPr>
        <p:spPr>
          <a:xfrm>
            <a:off x="9142309" y="6239326"/>
            <a:ext cx="903865" cy="2308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83DC74-FCBA-4F7E-86F0-E2921133D714}"/>
              </a:ext>
            </a:extLst>
          </p:cNvPr>
          <p:cNvSpPr txBox="1"/>
          <p:nvPr/>
        </p:nvSpPr>
        <p:spPr>
          <a:xfrm>
            <a:off x="4082553" y="6451951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F55FE1-9258-4890-BF9C-CE4FC5D72DD9}"/>
              </a:ext>
            </a:extLst>
          </p:cNvPr>
          <p:cNvSpPr txBox="1"/>
          <p:nvPr/>
        </p:nvSpPr>
        <p:spPr>
          <a:xfrm>
            <a:off x="7690104" y="6465662"/>
            <a:ext cx="878484" cy="21544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B69247-A6BA-4609-B3E0-2A4B9AA58DAF}"/>
              </a:ext>
            </a:extLst>
          </p:cNvPr>
          <p:cNvSpPr txBox="1"/>
          <p:nvPr/>
        </p:nvSpPr>
        <p:spPr>
          <a:xfrm>
            <a:off x="10796726" y="6483397"/>
            <a:ext cx="836139" cy="21544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A3C197-1F95-4495-8CC0-6663EE77B71B}"/>
              </a:ext>
            </a:extLst>
          </p:cNvPr>
          <p:cNvSpPr txBox="1"/>
          <p:nvPr/>
        </p:nvSpPr>
        <p:spPr>
          <a:xfrm>
            <a:off x="4082553" y="5624250"/>
            <a:ext cx="10080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F90963-6481-4A50-BD59-B5DAD636DD82}"/>
              </a:ext>
            </a:extLst>
          </p:cNvPr>
          <p:cNvSpPr txBox="1"/>
          <p:nvPr/>
        </p:nvSpPr>
        <p:spPr>
          <a:xfrm>
            <a:off x="9156939" y="5624250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18DA35-20D8-4032-882F-46429115601E}"/>
              </a:ext>
            </a:extLst>
          </p:cNvPr>
          <p:cNvSpPr txBox="1"/>
          <p:nvPr/>
        </p:nvSpPr>
        <p:spPr>
          <a:xfrm>
            <a:off x="6998548" y="5578004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E75539-B063-41B0-952B-E92A5C477C3F}"/>
              </a:ext>
            </a:extLst>
          </p:cNvPr>
          <p:cNvSpPr txBox="1"/>
          <p:nvPr/>
        </p:nvSpPr>
        <p:spPr>
          <a:xfrm>
            <a:off x="7791248" y="5618638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7A6406-5C55-4607-8DB4-0F2DA5176C96}"/>
              </a:ext>
            </a:extLst>
          </p:cNvPr>
          <p:cNvSpPr txBox="1"/>
          <p:nvPr/>
        </p:nvSpPr>
        <p:spPr>
          <a:xfrm>
            <a:off x="10110201" y="5598316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ABD518-5F93-48CE-941E-DF3823A7FD41}"/>
              </a:ext>
            </a:extLst>
          </p:cNvPr>
          <p:cNvSpPr txBox="1"/>
          <p:nvPr/>
        </p:nvSpPr>
        <p:spPr>
          <a:xfrm>
            <a:off x="10839787" y="5623454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536090-5F35-4952-B2D9-C24B9168C4FF}"/>
              </a:ext>
            </a:extLst>
          </p:cNvPr>
          <p:cNvSpPr txBox="1"/>
          <p:nvPr/>
        </p:nvSpPr>
        <p:spPr>
          <a:xfrm>
            <a:off x="6109380" y="5578004"/>
            <a:ext cx="77734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Не заполнять</a:t>
            </a:r>
          </a:p>
        </p:txBody>
      </p:sp>
    </p:spTree>
    <p:extLst>
      <p:ext uri="{BB962C8B-B14F-4D97-AF65-F5344CB8AC3E}">
        <p14:creationId xmlns:p14="http://schemas.microsoft.com/office/powerpoint/2010/main" val="797012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299651"/>
            <a:ext cx="7696200" cy="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Пояснительная к форме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14-ДС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2000 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 значению показателя "работа койки"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2201" y="1926930"/>
            <a:ext cx="6594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(Краткое наименование учреждения): </a:t>
            </a:r>
            <a:r>
              <a:rPr lang="ru-RU" sz="1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</a:t>
            </a:r>
            <a:r>
              <a:rPr lang="ru-RU" sz="14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4659" y="2318229"/>
            <a:ext cx="6557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Статистик, подготовивший отчет: </a:t>
            </a:r>
            <a:r>
              <a:rPr lang="ru-RU" sz="14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(ФИО, контактный телефон, эл. почта)</a:t>
            </a:r>
            <a:r>
              <a:rPr lang="ru-RU" sz="14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2200" y="2709528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Показатель "работа койки" рассчитывается как:  "проведено больными койко-дней"/"среднегодовые койки"</a:t>
            </a:r>
            <a:r>
              <a:rPr lang="ru-RU" sz="14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1160141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Calibri" panose="020F0502020204030204" pitchFamily="34" charset="0"/>
              </a:rPr>
              <a:t>Если данный показатель ниже значения 280 или выше 350, необходимо подробно написать  </a:t>
            </a:r>
            <a:r>
              <a:rPr lang="ru-RU" sz="1400" b="1" i="1" u="sng" dirty="0">
                <a:solidFill>
                  <a:srgbClr val="C00000"/>
                </a:solidFill>
                <a:latin typeface="Calibri" panose="020F0502020204030204" pitchFamily="34" charset="0"/>
              </a:rPr>
              <a:t>объективную</a:t>
            </a:r>
            <a:r>
              <a:rPr lang="ru-RU" sz="1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srgbClr val="C00000"/>
                </a:solidFill>
                <a:latin typeface="Calibri" panose="020F0502020204030204" pitchFamily="34" charset="0"/>
              </a:rPr>
              <a:t>причину низкой или очень высокой работы койки по каждому профилю.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2362200" y="3361279"/>
          <a:ext cx="7696200" cy="1940560"/>
        </p:xfrm>
        <a:graphic>
          <a:graphicData uri="http://schemas.openxmlformats.org/drawingml/2006/table">
            <a:tbl>
              <a:tblPr firstRow="1" bandRow="1">
                <a:effectLst>
                  <a:innerShdw blurRad="1270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3677370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56562037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490681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Профиль койки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Значение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Причины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912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5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98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1134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62201" y="5715001"/>
            <a:ext cx="4207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Подпись  руководителя ___________________  ФИО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9880694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FBB1EA-FFE9-4413-B9A9-665D56E1FA02}"/>
              </a:ext>
            </a:extLst>
          </p:cNvPr>
          <p:cNvSpPr txBox="1">
            <a:spLocks/>
          </p:cNvSpPr>
          <p:nvPr/>
        </p:nvSpPr>
        <p:spPr bwMode="auto">
          <a:xfrm>
            <a:off x="1407933" y="249692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Таблица 2500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6107" r="40013" b="32136"/>
          <a:stretch/>
        </p:blipFill>
        <p:spPr>
          <a:xfrm>
            <a:off x="1184649" y="1333695"/>
            <a:ext cx="9814998" cy="2001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20239" y="3832830"/>
            <a:ext cx="9602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умершему в дневном стационаре медицинской организации, оказывающей помощь в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и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амбулаторных условиях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пояснительную записку.</a:t>
            </a:r>
          </a:p>
        </p:txBody>
      </p:sp>
    </p:spTree>
    <p:extLst>
      <p:ext uri="{BB962C8B-B14F-4D97-AF65-F5344CB8AC3E}">
        <p14:creationId xmlns:p14="http://schemas.microsoft.com/office/powerpoint/2010/main" val="4061500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B1EEDF95-8290-43F3-A9EE-E57741B82E0D}"/>
              </a:ext>
            </a:extLst>
          </p:cNvPr>
          <p:cNvSpPr txBox="1">
            <a:spLocks/>
          </p:cNvSpPr>
          <p:nvPr/>
        </p:nvSpPr>
        <p:spPr bwMode="auto">
          <a:xfrm>
            <a:off x="905256" y="259181"/>
            <a:ext cx="10468597" cy="628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ea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ru-RU" alt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Внутриформенные</a:t>
            </a:r>
            <a:r>
              <a:rPr lang="ru-RU" alt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 (продолжение):</a:t>
            </a:r>
            <a:endParaRPr lang="ru-RU" alt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ru-RU" alt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умерших (взрослых и детей) в дневном стационаре медицинских организаций, оказывающих помощь в стационарных условиях.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2500 стр.1 гр. 1 = т. 3000 стр.1 гр. 6 + т. 3500 стр. 1 гр. 6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endParaRPr lang="ru-RU" alt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умерших детей в дневном стационаре медицинских организаций, оказывающих помощь в стационарных условиях.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2500 стр. 2 гр. 1 = т. 3500 стр. 1 гр. 6 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endParaRPr lang="ru-RU" alt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 (взрослых и детей) в дневном стационаре медицинских организаций, оказывающих помощь в амбулаторных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2500 стр. 3 гр. 1 = т. 3000 стр. 1 гр. 9+ т. 3500 стр. 1 гр. 9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умерших детей в дневном стационаре медицинских организаций, оказывающих помощь в амбулаторных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2500 стр. 4 гр. 1 = т. 3500 стр. 1 гр. 9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0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5346" y="3897326"/>
            <a:ext cx="9621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Включаются сведения о числе выписанных сельских жителей, проживающих в сельских поселениях сельских муниципальных образований, а также в сельских населенных пунктах, входящих в состав городских поселений или городских округов.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F50EEE4-9F8F-4A76-9176-372619C2B85D}"/>
              </a:ext>
            </a:extLst>
          </p:cNvPr>
          <p:cNvSpPr txBox="1">
            <a:spLocks/>
          </p:cNvSpPr>
          <p:nvPr/>
        </p:nvSpPr>
        <p:spPr bwMode="auto">
          <a:xfrm>
            <a:off x="1828799" y="146336"/>
            <a:ext cx="8393633" cy="12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Таблица 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26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00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/>
              <a:ea typeface="+mj-e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42" t="20647" r="56693" b="67944"/>
          <a:stretch/>
        </p:blipFill>
        <p:spPr>
          <a:xfrm>
            <a:off x="900752" y="1583139"/>
            <a:ext cx="10416267" cy="159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77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857839" y="229074"/>
            <a:ext cx="9997686" cy="8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Таблица 3000 «Дневные стационары для взрослых»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F924C47-F479-42D5-AB10-8138DA118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712157"/>
              </p:ext>
            </p:extLst>
          </p:nvPr>
        </p:nvGraphicFramePr>
        <p:xfrm>
          <a:off x="546755" y="1124220"/>
          <a:ext cx="11262724" cy="5453573"/>
        </p:xfrm>
        <a:graphic>
          <a:graphicData uri="http://schemas.openxmlformats.org/drawingml/2006/table">
            <a:tbl>
              <a:tblPr/>
              <a:tblGrid>
                <a:gridCol w="362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6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60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6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858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классов МКБ-10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МКБ-10 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Дневные стационары медицинских организаций, оказывающих медицинскую помощь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стационарных условиях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амбулаторных условиях, включая стационары на дому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пациентов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дней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пациентов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дней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А00-Т98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некоторые инфекционные и паразитарные болезни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А00-В99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новообразования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С00-D48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крови, кроветворных органов и отдельные нарушения, вовлекающие иммунный механизм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D50-D89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эндокринной системы, расстройства питания и нарушения обмена веществ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Е00-Е90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психические расстройства и расстройства поведения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F00-F99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нервной системы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G00-G99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глаза и его придаточного аппарата 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H00-H59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уха и сосцевидного отростка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H60-H95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системы кровообращения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I00-I99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J00-J99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K00-K93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 и подкожной клетчатки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L00-L98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костно-мышечной системы и соединительной ткани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M00-M99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N00-N99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беременность, роды и послеродовой период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O00-O99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аномалии, пороки развития, деформации и хромосомные нарушения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Q00-Q99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1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симптомы, признаки и отклонения от нормы, выявленные при клинических и лабораторных исследованиях, не классифицированные в других  рубриках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R00-R99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травмы, отравления и некоторые другие последствия воздействия внешних причин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S00-T98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того: факторы, влияющие на состояние здоровья и обращения в учреждения здравоохранения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00-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U07.1-U07.2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775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353" t="23035" r="9453" b="20713"/>
          <a:stretch/>
        </p:blipFill>
        <p:spPr>
          <a:xfrm>
            <a:off x="573204" y="655093"/>
            <a:ext cx="11306141" cy="5404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59876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694944" y="229074"/>
            <a:ext cx="10160581" cy="9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7004A8DB-D3AC-44E9-8BD5-F4931B112FF1}"/>
              </a:ext>
            </a:extLst>
          </p:cNvPr>
          <p:cNvSpPr txBox="1">
            <a:spLocks/>
          </p:cNvSpPr>
          <p:nvPr/>
        </p:nvSpPr>
        <p:spPr bwMode="auto">
          <a:xfrm>
            <a:off x="763571" y="602878"/>
            <a:ext cx="1073713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показывают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взрослых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дневных стационарах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классам МКБ-10, сроки и исходы лечения.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1 “Всего” не включают сведения строки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«Кроме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 факторы,  влияющие на состояние здоровья населения и обращения в учреждения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здравоохранения» и строки 21 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21 указываются сведения о пациентах с коронавирусной инфекцией (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COVID-19)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eaLnBrk="1" hangingPunct="1"/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U07.1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Коронавирусная инфекция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(вирус идентифицирован);</a:t>
            </a:r>
          </a:p>
          <a:p>
            <a:pPr marL="0" indent="0" algn="just" eaLnBrk="1" hangingPunct="1"/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U07.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Коронавирусная инфекция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(вирус не идентифицирован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строки 20 «Кроме того: факторы, влияющие на состояние здоровья и обращения в учреждения здравоохранения» (</a:t>
            </a:r>
            <a:r>
              <a:rPr lang="en-U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Z00-Z99)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 предоставить пояснительную записку с указанием причин лечения взрослых в дневных стационарах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классу болезней.</a:t>
            </a:r>
          </a:p>
          <a:p>
            <a:pPr marL="0" indent="0" algn="just"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ru-RU" sz="3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71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857839" y="229074"/>
            <a:ext cx="9997686" cy="84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Таблица 3500 «Дневные стационары для детей»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75D41DE-BBE9-4ADA-BB50-D615CB4BB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56656"/>
              </p:ext>
            </p:extLst>
          </p:nvPr>
        </p:nvGraphicFramePr>
        <p:xfrm>
          <a:off x="514349" y="1274462"/>
          <a:ext cx="11295126" cy="5406320"/>
        </p:xfrm>
        <a:graphic>
          <a:graphicData uri="http://schemas.openxmlformats.org/drawingml/2006/table">
            <a:tbl>
              <a:tblPr/>
              <a:tblGrid>
                <a:gridCol w="3592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8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57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57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5048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классов МКБ-10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МКБ-10 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Дневные стационары медицинских организаций, оказывающих медицинскую помощь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стационарных условиях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амбулаторных условиях, включая стационары на дому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пациентов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дней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пациентов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дней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751" marR="437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А00-Т98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некоторые инфекционные и паразитарные болезни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А00-В99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новообразования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С00-D48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1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крови, кроветворных органов и отдельные нарушения, вовлекающие иммунный механизм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D50-D89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эндокринной системы, расстройства питания и нарушения обмена веществ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Е00-Е90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психические расстройства и расстройства поведения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F00-F99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нервной системы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G00-G99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глаза и его придаточного аппарата 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H00-H59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2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уха и сосцевидного отростка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H60-H95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системы кровообращения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I00-I99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J00-J99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K00-K93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 и подкожной клетчатки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L00-L98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костно-мышечной системы и соединительной ткани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M00-M99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N00-N99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2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беременность, роды и послеродовой период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O00-O99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состояния, возникающие в перинатальном периоде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P00-P96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аномалии, пороки развития, деформации и хромосомные нарушения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Q00-Q99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84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симптомы, признаки и отклонения от нормы, выявленные при клинических и лабораторных исследованиях, не классифицированные в других  рубриках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R00-R99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9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травмы, отравления и некоторые другие последствия воздействия внешних причин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S00-T98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5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того: факторы, влияющие на состояние здоровья и обращения в учреждения здравоохранения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00-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U07.1-U07.2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751" marR="437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999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7004A8DB-D3AC-44E9-8BD5-F4931B112FF1}"/>
              </a:ext>
            </a:extLst>
          </p:cNvPr>
          <p:cNvSpPr txBox="1">
            <a:spLocks/>
          </p:cNvSpPr>
          <p:nvPr/>
        </p:nvSpPr>
        <p:spPr bwMode="auto">
          <a:xfrm>
            <a:off x="763571" y="631925"/>
            <a:ext cx="1073713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строку 1 “Всего” не включают сведения строки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«Кроме  того  факторы,  влияющие на состояние здоровья населения и обращения в учреждения здравоохранения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строки 22 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 eaLnBrk="1" hangingPunct="1">
              <a:buNone/>
            </a:pP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22 указываются сведения о пациентах с коронавирусной инфекцией (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COVID-19)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U07.1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Коронавирусная инфекция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(вирус идентифицирован);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U07.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Коронавирусная инфекция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(вирус не идентифицирован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 eaLnBrk="1" hangingPunct="1">
              <a:buNone/>
              <a:defRPr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строки 21 «Кроме того: факторы, влияющие на состояние здоровья и обращения в учреждения здравоохранения» (</a:t>
            </a:r>
            <a:r>
              <a:rPr lang="en-U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Z00-Z99)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 предоставить пояснительную записку с указанием причин лечения детей в дневных стационарах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классу болезней.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14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A42E4CF8-B341-46C4-9111-3680F317E0D1}"/>
              </a:ext>
            </a:extLst>
          </p:cNvPr>
          <p:cNvSpPr txBox="1">
            <a:spLocks/>
          </p:cNvSpPr>
          <p:nvPr/>
        </p:nvSpPr>
        <p:spPr bwMode="auto">
          <a:xfrm>
            <a:off x="774544" y="132552"/>
            <a:ext cx="10754947" cy="65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eaLnBrk="1" hangingPunct="1">
              <a:buFont typeface="Arial" panose="020B0604020202020204" pitchFamily="34" charset="0"/>
              <a:buNone/>
            </a:pPr>
            <a:r>
              <a:rPr lang="ru-RU" altLang="ru-RU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Внутриформенные</a:t>
            </a:r>
            <a:r>
              <a:rPr lang="ru-RU" alt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контроли</a:t>
            </a:r>
            <a:r>
              <a:rPr lang="ru-RU" alt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выписанных взрослых из дневных стационаров.</a:t>
            </a: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3000 стр. 1 гр. 4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3000 стр. 20 гр. 4 + т. 3000 стр. 21 гр. 4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2000 стр. 1 гр. 7 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выписанных детей (0-17 лет) из дневных стационаров.</a:t>
            </a:r>
          </a:p>
          <a:p>
            <a:pPr marL="0" algn="just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3500 стр. 1 гр. 4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3500 стр. 21 гр. 4 + т. 3500 стр. 22 гр. 4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2000 стр. 1 гр. 9 </a:t>
            </a:r>
            <a:endParaRPr lang="en-US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 defTabSz="914400" eaLnBrk="1" hangingPunct="1">
              <a:spcBef>
                <a:spcPts val="600"/>
              </a:spcBef>
              <a:buNone/>
              <a:defRPr/>
            </a:pPr>
            <a:r>
              <a:rPr lang="ru-RU" altLang="ru-RU" sz="2800" i="1" dirty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Число выписанных взрослых из дневных </a:t>
            </a:r>
            <a:r>
              <a:rPr lang="ru-RU" altLang="ru-RU" sz="2800" i="1" dirty="0" smtClean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стационаров.</a:t>
            </a:r>
            <a:endParaRPr lang="ru-RU" altLang="ru-RU" sz="2800" b="1" i="1" dirty="0">
              <a:solidFill>
                <a:sysClr val="windowText" lastClr="00000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lvl="0" algn="just" defTabSz="914400" eaLnBrk="1" hangingPunct="1">
              <a:spcBef>
                <a:spcPts val="600"/>
              </a:spcBef>
              <a:buNone/>
              <a:defRPr/>
            </a:pPr>
            <a:r>
              <a:rPr lang="ru-RU" altLang="ru-RU" sz="2800" dirty="0" smtClean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т. 3000 стр. 1 гр. 7 </a:t>
            </a:r>
            <a:r>
              <a:rPr lang="ru-RU" altLang="ru-RU" sz="2800" dirty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+ </a:t>
            </a:r>
            <a:r>
              <a:rPr lang="ru-RU" altLang="ru-RU" sz="2800" dirty="0" smtClean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т. 3000 стр. 20 гр. 7 + т. 3000 стр. 21 гр. 7 </a:t>
            </a:r>
            <a:r>
              <a:rPr lang="ru-RU" altLang="ru-RU" sz="2800" dirty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= </a:t>
            </a:r>
            <a:r>
              <a:rPr lang="ru-RU" altLang="ru-RU" sz="2800" dirty="0" smtClean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т. 2000 стр. 1 гр. 19</a:t>
            </a:r>
            <a:r>
              <a:rPr lang="ru-RU" altLang="ru-RU" sz="2800" dirty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. </a:t>
            </a:r>
          </a:p>
          <a:p>
            <a:pPr marL="0" lvl="0" algn="just" defTabSz="914400" eaLnBrk="1" hangingPunct="1">
              <a:spcBef>
                <a:spcPts val="600"/>
              </a:spcBef>
              <a:buNone/>
              <a:defRPr/>
            </a:pPr>
            <a:r>
              <a:rPr lang="ru-RU" altLang="ru-RU" sz="2800" i="1" dirty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Число выписанных детей (0-17 лет) из дневных </a:t>
            </a:r>
            <a:r>
              <a:rPr lang="ru-RU" altLang="ru-RU" sz="2800" i="1" dirty="0" smtClean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стационаров.</a:t>
            </a:r>
            <a:endParaRPr lang="ru-RU" altLang="ru-RU" sz="2800" i="1" dirty="0">
              <a:solidFill>
                <a:sysClr val="windowText" lastClr="00000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lvl="0" algn="just" defTabSz="914400" eaLnBrk="1" hangingPunct="1">
              <a:spcBef>
                <a:spcPts val="600"/>
              </a:spcBef>
              <a:buNone/>
              <a:defRPr/>
            </a:pPr>
            <a:r>
              <a:rPr lang="ru-RU" altLang="ru-RU" sz="2800" dirty="0" smtClean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т. 3500 стр. 1 гр. 7 </a:t>
            </a:r>
            <a:r>
              <a:rPr lang="ru-RU" altLang="ru-RU" sz="2800" dirty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+ т</a:t>
            </a:r>
            <a:r>
              <a:rPr lang="ru-RU" altLang="ru-RU" sz="2800" dirty="0" smtClean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. 3500 стр. 21 гр. 7 + т. 3500 стр. 22 гр. 7 </a:t>
            </a:r>
            <a:r>
              <a:rPr lang="ru-RU" altLang="ru-RU" sz="2800" dirty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= </a:t>
            </a:r>
            <a:r>
              <a:rPr lang="ru-RU" altLang="ru-RU" sz="2800" dirty="0" smtClean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т. 2000 стр. 1 гр. 21</a:t>
            </a:r>
            <a:r>
              <a:rPr lang="ru-RU" altLang="ru-RU" sz="2800" dirty="0">
                <a:solidFill>
                  <a:sysClr val="windowText" lastClr="000000"/>
                </a:solidFill>
                <a:latin typeface="Times New Roman"/>
                <a:cs typeface="Times New Roman" panose="02020603050405020304" pitchFamily="18" charset="0"/>
              </a:rPr>
              <a:t>. </a:t>
            </a:r>
          </a:p>
          <a:p>
            <a:pPr marL="0" algn="just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03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FBB1EA-FFE9-4413-B9A9-665D56E1FA02}"/>
              </a:ext>
            </a:extLst>
          </p:cNvPr>
          <p:cNvSpPr txBox="1">
            <a:spLocks/>
          </p:cNvSpPr>
          <p:nvPr/>
        </p:nvSpPr>
        <p:spPr bwMode="auto">
          <a:xfrm>
            <a:off x="1407933" y="249692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Таблица 4000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614" t="30756" r="54314" b="59375"/>
          <a:stretch/>
        </p:blipFill>
        <p:spPr>
          <a:xfrm>
            <a:off x="1639855" y="1199235"/>
            <a:ext cx="8110184" cy="1122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997" t="31195" r="62700" b="50165"/>
          <a:stretch/>
        </p:blipFill>
        <p:spPr>
          <a:xfrm>
            <a:off x="2374232" y="3143057"/>
            <a:ext cx="6641431" cy="2154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6FBB1EA-FFE9-4413-B9A9-665D56E1FA02}"/>
              </a:ext>
            </a:extLst>
          </p:cNvPr>
          <p:cNvSpPr txBox="1">
            <a:spLocks/>
          </p:cNvSpPr>
          <p:nvPr/>
        </p:nvSpPr>
        <p:spPr bwMode="auto">
          <a:xfrm>
            <a:off x="1407933" y="2451553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Таблица 4100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7350" y="5450340"/>
            <a:ext cx="9477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исло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призывников из числа лиц, госпитализированных для обследования и оказавшихся здоровыми - выделяются из строки 20 (взрослые) таблицы 3000 и из строки 21 (дети) таблицы 3500.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5193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54963FCA-1AE0-4652-BE62-858D18EB9013}"/>
              </a:ext>
            </a:extLst>
          </p:cNvPr>
          <p:cNvSpPr txBox="1">
            <a:spLocks/>
          </p:cNvSpPr>
          <p:nvPr/>
        </p:nvSpPr>
        <p:spPr bwMode="auto">
          <a:xfrm>
            <a:off x="2324651" y="1616149"/>
            <a:ext cx="7988932" cy="409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 typeface="Arial" charset="0"/>
              <a:buNone/>
              <a:defRPr/>
            </a:pPr>
            <a:r>
              <a:rPr lang="ru-RU" sz="3600" dirty="0">
                <a:solidFill>
                  <a:srgbClr val="AF201F"/>
                </a:solidFill>
                <a:cs typeface="Times New Roman" pitchFamily="18" charset="0"/>
              </a:rPr>
              <a:t>  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5400" b="1" dirty="0">
                <a:solidFill>
                  <a:srgbClr val="AF2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ru-RU" sz="5400" b="1" dirty="0" smtClean="0">
                <a:solidFill>
                  <a:srgbClr val="AF2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5400" b="1" dirty="0" smtClean="0">
              <a:solidFill>
                <a:srgbClr val="AF20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AF2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Николаевна Хохлова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AF2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rgbClr val="AF2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306-50-71</a:t>
            </a:r>
            <a:endParaRPr lang="ru-RU" sz="2800" dirty="0">
              <a:solidFill>
                <a:srgbClr val="AF201F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3600" dirty="0">
                <a:solidFill>
                  <a:srgbClr val="AF201F"/>
                </a:solidFill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893201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63DC7D66-B351-4115-A56D-77BEB960CFEF}"/>
              </a:ext>
            </a:extLst>
          </p:cNvPr>
          <p:cNvSpPr txBox="1">
            <a:spLocks/>
          </p:cNvSpPr>
          <p:nvPr/>
        </p:nvSpPr>
        <p:spPr bwMode="auto">
          <a:xfrm>
            <a:off x="1211652" y="1719071"/>
            <a:ext cx="9495972" cy="489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2D168911-6178-4DDA-B872-8A052A7FC351}"/>
              </a:ext>
            </a:extLst>
          </p:cNvPr>
          <p:cNvSpPr txBox="1">
            <a:spLocks/>
          </p:cNvSpPr>
          <p:nvPr/>
        </p:nvSpPr>
        <p:spPr bwMode="auto">
          <a:xfrm>
            <a:off x="691619" y="400529"/>
            <a:ext cx="10890504" cy="264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Приказ Министерства здравоохранения  Российской Федерации от 13 ноября 2003 г. № 548  «Об утверждении инструкции по заполнению отчетной формы по дневным стационарам».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2DD838-DD7D-438F-8EAA-5CDEFF6350BE}"/>
              </a:ext>
            </a:extLst>
          </p:cNvPr>
          <p:cNvSpPr txBox="1"/>
          <p:nvPr/>
        </p:nvSpPr>
        <p:spPr>
          <a:xfrm>
            <a:off x="1011017" y="2429701"/>
            <a:ext cx="1057110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	Отчетная форма № 14-дс «Сведения о деятельности дневных стационаров лечебно-профилактического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 учреждения» заполняется всеми лечебно-профилактическими учреждениями, на </a:t>
            </a:r>
            <a:r>
              <a:rPr lang="ru-RU" altLang="ru-RU" sz="2800" dirty="0" err="1">
                <a:solidFill>
                  <a:prstClr val="black"/>
                </a:solidFill>
                <a:latin typeface="Times New Roman"/>
              </a:rPr>
              <a:t>б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азе которых в соответствии с приказом руководителя учреждения организованы дневные стационары.</a:t>
            </a:r>
          </a:p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	Отчет составляется по состоянию за год в соответствии с бланком формы.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5854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F2A7E58-46EC-7E4A-886F-D0B73D8BCA6A}"/>
              </a:ext>
            </a:extLst>
          </p:cNvPr>
          <p:cNvSpPr txBox="1"/>
          <p:nvPr/>
        </p:nvSpPr>
        <p:spPr>
          <a:xfrm>
            <a:off x="1179997" y="641309"/>
            <a:ext cx="10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при составлении формы №</a:t>
            </a:r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14-ДС: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63DC7D66-B351-4115-A56D-77BEB960CFEF}"/>
              </a:ext>
            </a:extLst>
          </p:cNvPr>
          <p:cNvSpPr txBox="1">
            <a:spLocks/>
          </p:cNvSpPr>
          <p:nvPr/>
        </p:nvSpPr>
        <p:spPr bwMode="auto">
          <a:xfrm>
            <a:off x="1211651" y="1226085"/>
            <a:ext cx="10654145" cy="538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Учетная форма № 007/у-02 «Листок ежедневного учета движения больных и коечного фонда стационара круглосуточного пребывания, дневного стационара при больничном учреждении».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Учетная форма № 016/у-02 «Сводная ведомость движения больных и коечного фонда по стационару, отделению или профилю коек стационара круглосуточного пребывания, дневного стационара при больничном учреждении».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Учетная форма № 007дс/у-02 «Листок ежедневного учета движения больных и коечного фонда дневного стационара при амбулаторно-поликлиническом учреждении, стационара на дому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».</a:t>
            </a:r>
          </a:p>
          <a:p>
            <a:pPr algn="just" defTabSz="914400">
              <a:defRPr/>
            </a:pPr>
            <a:r>
              <a:rPr lang="ru-RU" altLang="ru-RU" sz="2400" dirty="0">
                <a:solidFill>
                  <a:sysClr val="windowText" lastClr="000000"/>
                </a:solidFill>
                <a:latin typeface="Times New Roman"/>
              </a:rPr>
              <a:t>Учетная форма № 066/у-02 «Статистическая карта выбывшего из стационара круглосуточного пребывания, дневного стационара при больничном учреждении, дневного стационара при амбулаторно-поликлиническом учреждении, стационара на дому».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60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F2A7E58-46EC-7E4A-886F-D0B73D8BCA6A}"/>
              </a:ext>
            </a:extLst>
          </p:cNvPr>
          <p:cNvSpPr txBox="1"/>
          <p:nvPr/>
        </p:nvSpPr>
        <p:spPr>
          <a:xfrm>
            <a:off x="1070080" y="298055"/>
            <a:ext cx="10475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Таблица 1000 «Должности и физические лица дневных стационаров медицинской организации»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0253" y="4442784"/>
            <a:ext cx="9925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1000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включает число штатных, занятых должностей и физических лиц по должностям и типам дневных стационаров.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штатных и занятых должностях показываются как целыми, так и дробными числами (0,25, 0,5 и 0,75 должности). Сведения о физических лицах заполняются целыми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числами.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графах 5, 8 и 11 «Число физических лиц» показывают только основных работников, имеющих трудовую книжку в данной организации. Внешних совместителей в данные графы не включают, внутренних совместителей показывают как физические лица только один раз на основной занимаемой должности.</a:t>
            </a:r>
            <a:endParaRPr lang="ru-RU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55" t="21310" r="42438" b="51625"/>
          <a:stretch/>
        </p:blipFill>
        <p:spPr>
          <a:xfrm>
            <a:off x="1070080" y="1357152"/>
            <a:ext cx="10476083" cy="2980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767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807" t="28125" r="25095" b="44682"/>
          <a:stretch/>
        </p:blipFill>
        <p:spPr>
          <a:xfrm>
            <a:off x="1844843" y="1957135"/>
            <a:ext cx="9028862" cy="2930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52337" y="330551"/>
            <a:ext cx="9208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F2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Правила округления при расчете штатной численности работников</a:t>
            </a:r>
            <a:endParaRPr lang="ru-RU" sz="2800" dirty="0">
              <a:solidFill>
                <a:srgbClr val="AF201F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3622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503" t="21973" r="53259" b="57065"/>
          <a:stretch/>
        </p:blipFill>
        <p:spPr>
          <a:xfrm>
            <a:off x="791571" y="1484573"/>
            <a:ext cx="8270542" cy="2308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F50EEE4-9F8F-4A76-9176-372619C2B85D}"/>
              </a:ext>
            </a:extLst>
          </p:cNvPr>
          <p:cNvSpPr txBox="1">
            <a:spLocks/>
          </p:cNvSpPr>
          <p:nvPr/>
        </p:nvSpPr>
        <p:spPr bwMode="auto">
          <a:xfrm>
            <a:off x="1992312" y="260349"/>
            <a:ext cx="8393633" cy="12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 pitchFamily="18" charset="0"/>
              </a:rPr>
              <a:t>Таблица 1010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/>
              <a:ea typeface="+mj-ea"/>
            </a:endParaRP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C258AA43-7535-422A-9B72-FAA4DB1194CA}"/>
              </a:ext>
            </a:extLst>
          </p:cNvPr>
          <p:cNvSpPr txBox="1">
            <a:spLocks/>
          </p:cNvSpPr>
          <p:nvPr/>
        </p:nvSpPr>
        <p:spPr bwMode="auto">
          <a:xfrm>
            <a:off x="2565778" y="4039737"/>
            <a:ext cx="8993875" cy="2494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ffectLst>
            <a:innerShdw blurRad="114300">
              <a:prstClr val="black"/>
            </a:innerShdw>
          </a:effectLst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контроли:</a:t>
            </a:r>
          </a:p>
          <a:p>
            <a:pPr marL="0" algn="just" eaLnBrk="1" fontAlgn="auto" hangingPunct="1">
              <a:spcBef>
                <a:spcPts val="18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141.1010.1.01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30.1001.16.04      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141.1010.2.01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30.1001.17.04</a:t>
            </a:r>
          </a:p>
          <a:p>
            <a:pPr marL="0" lvl="0" algn="just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141.1010.3.01 = 30.1001.16_2.04    141.1010.4.01 = 30.1001.17_2.04</a:t>
            </a:r>
          </a:p>
          <a:p>
            <a:pPr marL="0" lvl="0" algn="just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141.1010.5.01 = 30.1001.16_1.04    141.1010.6.01 = 30.1001.17_1.04</a:t>
            </a:r>
          </a:p>
          <a:p>
            <a:pPr marL="0" lvl="0" algn="just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fontAlgn="auto" hangingPunct="1">
              <a:spcBef>
                <a:spcPts val="18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0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44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694944" y="229074"/>
            <a:ext cx="101605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2000 «Использование коек дневного стационара медицинской организации по профилям»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61" t="28564" r="19053" b="12225"/>
          <a:stretch/>
        </p:blipFill>
        <p:spPr>
          <a:xfrm>
            <a:off x="604620" y="1372074"/>
            <a:ext cx="11028092" cy="4659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34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ACD4D-332C-486B-9002-21310EF340DD}"/>
              </a:ext>
            </a:extLst>
          </p:cNvPr>
          <p:cNvSpPr txBox="1">
            <a:spLocks/>
          </p:cNvSpPr>
          <p:nvPr/>
        </p:nvSpPr>
        <p:spPr bwMode="auto">
          <a:xfrm>
            <a:off x="694944" y="229074"/>
            <a:ext cx="101605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Таблица 2000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Продолжение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85" t="28344" r="11163" b="12664"/>
          <a:stretch/>
        </p:blipFill>
        <p:spPr>
          <a:xfrm>
            <a:off x="694944" y="1372074"/>
            <a:ext cx="10973892" cy="4315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496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4082</TotalTime>
  <Words>2319</Words>
  <Application>Microsoft Office PowerPoint</Application>
  <PresentationFormat>Широкоэкранный</PresentationFormat>
  <Paragraphs>477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Montserrat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Хохлова Надежда Николаевна</cp:lastModifiedBy>
  <cp:revision>215</cp:revision>
  <cp:lastPrinted>2021-12-03T14:25:42Z</cp:lastPrinted>
  <dcterms:created xsi:type="dcterms:W3CDTF">2020-11-29T07:52:22Z</dcterms:created>
  <dcterms:modified xsi:type="dcterms:W3CDTF">2023-12-15T10:39:08Z</dcterms:modified>
</cp:coreProperties>
</file>