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_rels/presentation.xml.rels" ContentType="application/vnd.openxmlformats-package.relationships+xml"/>
  <Override PartName="/ppt/media/image20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.png" ContentType="image/png"/>
  <Override PartName="/ppt/media/image21.png" ContentType="image/png"/>
  <Override PartName="/ppt/media/image6.png" ContentType="image/png"/>
  <Override PartName="/ppt/media/image26.png" ContentType="image/png"/>
  <Override PartName="/ppt/media/image8.png" ContentType="image/png"/>
  <Override PartName="/ppt/media/image23.png" ContentType="image/png"/>
  <Override PartName="/ppt/media/image3.png" ContentType="image/png"/>
  <Override PartName="/ppt/media/image10.png" ContentType="image/png"/>
  <Override PartName="/ppt/media/image25.png" ContentType="image/png"/>
  <Override PartName="/ppt/media/image9.png" ContentType="image/png"/>
  <Override PartName="/ppt/media/image24.png" ContentType="image/png"/>
  <Override PartName="/ppt/media/image4.png" ContentType="image/png"/>
  <Override PartName="/ppt/media/image2.png" ContentType="image/png"/>
  <Override PartName="/ppt/media/image22.png" ContentType="image/png"/>
  <Override PartName="/ppt/media/image7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758880"/>
            <a:ext cx="3442680" cy="53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11815920" y="758880"/>
            <a:ext cx="383040" cy="53298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2120"/>
            <a:ext cx="9140400" cy="533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270360" y="762120"/>
            <a:ext cx="2924280" cy="533304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758880"/>
            <a:ext cx="3442680" cy="53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11815920" y="758880"/>
            <a:ext cx="383040" cy="53298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758880"/>
            <a:ext cx="3442680" cy="53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11815920" y="758880"/>
            <a:ext cx="383040" cy="53298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32000" y="1123920"/>
            <a:ext cx="11159640" cy="460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latin typeface="Arial"/>
              </a:rPr>
              <a:t>Проверка заполнения федерального реестра медицинских организаций и федерального регистра медицинских работников.</a:t>
            </a:r>
            <a:br/>
            <a:r>
              <a:rPr b="0" lang="ru-RU" sz="4400" spc="-1" strike="noStrike">
                <a:latin typeface="Arial"/>
              </a:rPr>
              <a:t>Контрольные объекты.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53080" y="1123920"/>
            <a:ext cx="2946240" cy="460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“Врачебные участки”</a:t>
            </a:r>
            <a:br/>
            <a:br/>
            <a:r>
              <a:rPr b="0" lang="en-US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Врачебные участки по количеству и типу должны соответствовать ф.№30 табл.1107</a:t>
            </a:r>
            <a:br/>
            <a:endParaRPr b="0" lang="ru-RU" sz="2400" spc="-1" strike="noStrike">
              <a:latin typeface="Arial"/>
            </a:endParaRPr>
          </a:p>
        </p:txBody>
      </p:sp>
      <p:pic>
        <p:nvPicPr>
          <p:cNvPr id="161" name="Объект 4" descr=""/>
          <p:cNvPicPr/>
          <p:nvPr/>
        </p:nvPicPr>
        <p:blipFill>
          <a:blip r:embed="rId1"/>
          <a:stretch/>
        </p:blipFill>
        <p:spPr>
          <a:xfrm>
            <a:off x="3868560" y="1474560"/>
            <a:ext cx="7314120" cy="389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02320" y="1133280"/>
            <a:ext cx="2946240" cy="460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  <a:ea typeface="DejaVu Sans"/>
              </a:rPr>
              <a:t> </a:t>
            </a:r>
            <a:r>
              <a:rPr b="0" lang="en-US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“Штатное расписание”</a:t>
            </a:r>
            <a:br/>
            <a:br/>
            <a:r>
              <a:rPr b="0" lang="en-US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Выгрузить ШР в Excel.</a:t>
            </a:r>
            <a:br/>
            <a:r>
              <a:rPr b="0" lang="en-US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Проверить общее число штатных единиц с ф.№30 табл.1100 стр. 1+127+139+144+220+225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3" name="Объект 4" descr=""/>
          <p:cNvPicPr/>
          <p:nvPr/>
        </p:nvPicPr>
        <p:blipFill>
          <a:blip r:embed="rId1"/>
          <a:stretch/>
        </p:blipFill>
        <p:spPr>
          <a:xfrm>
            <a:off x="3456000" y="646560"/>
            <a:ext cx="8349480" cy="199908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6" descr=""/>
          <p:cNvPicPr/>
          <p:nvPr/>
        </p:nvPicPr>
        <p:blipFill>
          <a:blip r:embed="rId2"/>
          <a:stretch/>
        </p:blipFill>
        <p:spPr>
          <a:xfrm>
            <a:off x="3456000" y="3424320"/>
            <a:ext cx="8278200" cy="2579400"/>
          </a:xfrm>
          <a:prstGeom prst="rect">
            <a:avLst/>
          </a:prstGeom>
          <a:ln>
            <a:noFill/>
          </a:ln>
        </p:spPr>
      </p:pic>
      <p:sp>
        <p:nvSpPr>
          <p:cNvPr id="165" name="Line 2"/>
          <p:cNvSpPr/>
          <p:nvPr/>
        </p:nvSpPr>
        <p:spPr>
          <a:xfrm flipV="1">
            <a:off x="2952000" y="2016000"/>
            <a:ext cx="7992000" cy="140832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3"/>
          <p:cNvSpPr/>
          <p:nvPr/>
        </p:nvSpPr>
        <p:spPr>
          <a:xfrm>
            <a:off x="2952000" y="3490200"/>
            <a:ext cx="5043600" cy="233136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3240000" y="1512000"/>
            <a:ext cx="8546040" cy="400464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288000" y="1008000"/>
            <a:ext cx="2304000" cy="47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br/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Кадровый состав (физические лица)  сверяется по ф.№30 табл. 1100 и отчетом №69 из раздела “Аналитика” ФРМО/ФРМР.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Для подготовки сверки нужно использовать отчет №152</a:t>
            </a:r>
            <a:br/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53080" y="1123920"/>
            <a:ext cx="2946240" cy="460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«Оборудование»</a:t>
            </a:r>
            <a:br/>
            <a:br/>
            <a:r>
              <a:rPr b="0" lang="ru-RU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В раздел вносится все оборудование, находящееся на балансе медицинской организации в разрезе структурных подразделений согласно стандартам оснащения.  Данные сверяются с ф.№30 табл.5000 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869280" y="864000"/>
            <a:ext cx="7314120" cy="511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Рисунок 4" descr=""/>
          <p:cNvPicPr/>
          <p:nvPr/>
        </p:nvPicPr>
        <p:blipFill>
          <a:blip r:embed="rId1"/>
          <a:srcRect l="-316" t="-10119" r="316" b="27674"/>
          <a:stretch/>
        </p:blipFill>
        <p:spPr>
          <a:xfrm>
            <a:off x="3581280" y="428760"/>
            <a:ext cx="8012880" cy="256392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6" descr=""/>
          <p:cNvPicPr/>
          <p:nvPr/>
        </p:nvPicPr>
        <p:blipFill>
          <a:blip r:embed="rId2"/>
          <a:srcRect l="4318" t="638" r="2242" b="72107"/>
          <a:stretch/>
        </p:blipFill>
        <p:spPr>
          <a:xfrm>
            <a:off x="5334120" y="3003120"/>
            <a:ext cx="6260400" cy="155700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8" descr=""/>
          <p:cNvPicPr/>
          <p:nvPr/>
        </p:nvPicPr>
        <p:blipFill>
          <a:blip r:embed="rId3"/>
          <a:srcRect l="4750" t="77305" r="0" b="0"/>
          <a:stretch/>
        </p:blipFill>
        <p:spPr>
          <a:xfrm>
            <a:off x="5334120" y="4619520"/>
            <a:ext cx="6321600" cy="136404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10" descr=""/>
          <p:cNvPicPr/>
          <p:nvPr/>
        </p:nvPicPr>
        <p:blipFill>
          <a:blip r:embed="rId4"/>
          <a:stretch/>
        </p:blipFill>
        <p:spPr>
          <a:xfrm>
            <a:off x="3458160" y="767880"/>
            <a:ext cx="1874880" cy="522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864000"/>
            <a:ext cx="3334680" cy="48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Для проверки заполнения выгрузить  из ФРМО в разделе «Анализ»  отчет №178 «Отчет о наполняемости блока Медицинское оборудование». Фильтром сгруппировать оборудование по типам в соответствии с таблицами из ф.№30 .  Таблицу с отмеченными данными вложить в пояснения к ф. №30.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76" name="Рисунок 4" descr=""/>
          <p:cNvPicPr/>
          <p:nvPr/>
        </p:nvPicPr>
        <p:blipFill>
          <a:blip r:embed="rId1"/>
          <a:stretch/>
        </p:blipFill>
        <p:spPr>
          <a:xfrm>
            <a:off x="3497760" y="2952360"/>
            <a:ext cx="8305200" cy="357228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6" descr=""/>
          <p:cNvPicPr/>
          <p:nvPr/>
        </p:nvPicPr>
        <p:blipFill>
          <a:blip r:embed="rId2"/>
          <a:stretch/>
        </p:blipFill>
        <p:spPr>
          <a:xfrm>
            <a:off x="5657760" y="245520"/>
            <a:ext cx="4350240" cy="2617200"/>
          </a:xfrm>
          <a:prstGeom prst="rect">
            <a:avLst/>
          </a:prstGeom>
          <a:ln>
            <a:noFill/>
          </a:ln>
        </p:spPr>
      </p:pic>
      <p:sp>
        <p:nvSpPr>
          <p:cNvPr id="178" name="Line 2"/>
          <p:cNvSpPr/>
          <p:nvPr/>
        </p:nvSpPr>
        <p:spPr>
          <a:xfrm>
            <a:off x="3240000" y="1872000"/>
            <a:ext cx="2952000" cy="864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53080" y="1123920"/>
            <a:ext cx="2946240" cy="460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«Домовые хозяйства».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заполняется на основании организационных документов учреждения, согласуется с ф.№30 табл.1001 стр.18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80" name="Объект 4" descr=""/>
          <p:cNvPicPr/>
          <p:nvPr/>
        </p:nvPicPr>
        <p:blipFill>
          <a:blip r:embed="rId1"/>
          <a:stretch/>
        </p:blipFill>
        <p:spPr>
          <a:xfrm>
            <a:off x="3868560" y="1823400"/>
            <a:ext cx="7314120" cy="3200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53080" y="1123920"/>
            <a:ext cx="2946240" cy="460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“Карточка”.</a:t>
            </a:r>
            <a:br/>
            <a:br/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Необходимо заполнить все поля со “*” включая “сайт” и “Эл. адрес”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24" name="Рисунок 90" descr=""/>
          <p:cNvPicPr/>
          <p:nvPr/>
        </p:nvPicPr>
        <p:blipFill>
          <a:blip r:embed="rId1"/>
          <a:stretch/>
        </p:blipFill>
        <p:spPr>
          <a:xfrm>
            <a:off x="3456000" y="185400"/>
            <a:ext cx="8351280" cy="514188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91" descr=""/>
          <p:cNvPicPr/>
          <p:nvPr/>
        </p:nvPicPr>
        <p:blipFill>
          <a:blip r:embed="rId2"/>
          <a:stretch/>
        </p:blipFill>
        <p:spPr>
          <a:xfrm>
            <a:off x="5976000" y="3960000"/>
            <a:ext cx="5756400" cy="273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53080" y="1123920"/>
            <a:ext cx="2946240" cy="37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“Лицензия”.</a:t>
            </a:r>
            <a:br/>
            <a:br/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В лицензии должны быть указаны все адреса медицинской деятельности.</a:t>
            </a:r>
            <a:br/>
            <a:br/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Адреса в лицензии соотносятся с адресами зданий из раздела ФРМО “Здания” 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27" name="Рисунок 6" descr=""/>
          <p:cNvPicPr/>
          <p:nvPr/>
        </p:nvPicPr>
        <p:blipFill>
          <a:blip r:embed="rId1"/>
          <a:srcRect l="0" t="18046" r="1498" b="5627"/>
          <a:stretch/>
        </p:blipFill>
        <p:spPr>
          <a:xfrm>
            <a:off x="3602520" y="288000"/>
            <a:ext cx="4748760" cy="259092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94" descr=""/>
          <p:cNvPicPr/>
          <p:nvPr/>
        </p:nvPicPr>
        <p:blipFill>
          <a:blip r:embed="rId2"/>
          <a:srcRect l="830" t="0" r="9375" b="0"/>
          <a:stretch/>
        </p:blipFill>
        <p:spPr>
          <a:xfrm>
            <a:off x="4032000" y="2516040"/>
            <a:ext cx="7774920" cy="3963240"/>
          </a:xfrm>
          <a:prstGeom prst="rect">
            <a:avLst/>
          </a:prstGeom>
          <a:ln>
            <a:noFill/>
          </a:ln>
        </p:spPr>
      </p:pic>
      <p:sp>
        <p:nvSpPr>
          <p:cNvPr id="129" name="Line 2"/>
          <p:cNvSpPr/>
          <p:nvPr/>
        </p:nvSpPr>
        <p:spPr>
          <a:xfrm>
            <a:off x="3096000" y="2304000"/>
            <a:ext cx="1224000" cy="1440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Line 3"/>
          <p:cNvSpPr/>
          <p:nvPr/>
        </p:nvSpPr>
        <p:spPr>
          <a:xfrm>
            <a:off x="3096000" y="2304000"/>
            <a:ext cx="1296000" cy="3672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Line 4"/>
          <p:cNvSpPr/>
          <p:nvPr/>
        </p:nvSpPr>
        <p:spPr>
          <a:xfrm flipV="1">
            <a:off x="2736000" y="4176000"/>
            <a:ext cx="1296000" cy="360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Line 5"/>
          <p:cNvSpPr/>
          <p:nvPr/>
        </p:nvSpPr>
        <p:spPr>
          <a:xfrm flipV="1">
            <a:off x="2664000" y="4248000"/>
            <a:ext cx="5328000" cy="288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3080" y="864000"/>
            <a:ext cx="2946240" cy="540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“Здания”</a:t>
            </a:r>
            <a:br/>
            <a:br/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В разделе перечисляются все здания, в которых данная МО осуществляет медицинскую деятельность. Их количество должно соответствовать ф.№30 табл.8000 в части лечебных зданий. Расхождения пояснить.</a:t>
            </a:r>
            <a:br/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В разделе “Анализ” есть отчет по зданиям №169</a:t>
            </a:r>
            <a:br/>
            <a:endParaRPr b="0" lang="ru-RU" sz="2000" spc="-1" strike="noStrike">
              <a:latin typeface="Arial"/>
            </a:endParaRPr>
          </a:p>
        </p:txBody>
      </p:sp>
      <p:pic>
        <p:nvPicPr>
          <p:cNvPr id="134" name="Рисунок 100" descr=""/>
          <p:cNvPicPr/>
          <p:nvPr/>
        </p:nvPicPr>
        <p:blipFill>
          <a:blip r:embed="rId1"/>
          <a:stretch/>
        </p:blipFill>
        <p:spPr>
          <a:xfrm>
            <a:off x="3456000" y="648000"/>
            <a:ext cx="8380080" cy="489528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01" descr=""/>
          <p:cNvPicPr/>
          <p:nvPr/>
        </p:nvPicPr>
        <p:blipFill>
          <a:blip r:embed="rId2"/>
          <a:stretch/>
        </p:blipFill>
        <p:spPr>
          <a:xfrm>
            <a:off x="6336000" y="4824000"/>
            <a:ext cx="5378760" cy="1943280"/>
          </a:xfrm>
          <a:prstGeom prst="rect">
            <a:avLst/>
          </a:prstGeom>
          <a:ln>
            <a:noFill/>
          </a:ln>
        </p:spPr>
      </p:pic>
      <p:sp>
        <p:nvSpPr>
          <p:cNvPr id="136" name="Line 2"/>
          <p:cNvSpPr/>
          <p:nvPr/>
        </p:nvSpPr>
        <p:spPr>
          <a:xfrm>
            <a:off x="2952000" y="5400000"/>
            <a:ext cx="3816000" cy="1080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53080" y="1123920"/>
            <a:ext cx="2946240" cy="480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При описании здания заполняются все поля со “*”.</a:t>
            </a:r>
            <a:br/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Общая площадъ здания это площадь умноженная на число этажей.</a:t>
            </a:r>
            <a:br/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Для аварийных зданий, указанных в ф.№30 табл.8000 проставляются специальные признаки, прикрепляются тех.документы. </a:t>
            </a:r>
            <a:br/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Кабинеты расписываются по всем этажам</a:t>
            </a:r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 </a:t>
            </a:r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здания</a:t>
            </a:r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38" name="Рисунок 104" descr=""/>
          <p:cNvPicPr/>
          <p:nvPr/>
        </p:nvPicPr>
        <p:blipFill>
          <a:blip r:embed="rId1"/>
          <a:stretch/>
        </p:blipFill>
        <p:spPr>
          <a:xfrm>
            <a:off x="3456000" y="859680"/>
            <a:ext cx="8351280" cy="5187600"/>
          </a:xfrm>
          <a:prstGeom prst="rect">
            <a:avLst/>
          </a:prstGeom>
          <a:ln>
            <a:noFill/>
          </a:ln>
        </p:spPr>
      </p:pic>
      <p:sp>
        <p:nvSpPr>
          <p:cNvPr id="139" name="Line 2"/>
          <p:cNvSpPr/>
          <p:nvPr/>
        </p:nvSpPr>
        <p:spPr>
          <a:xfrm flipV="1">
            <a:off x="2808000" y="2304000"/>
            <a:ext cx="3600000" cy="3024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Line 3"/>
          <p:cNvSpPr/>
          <p:nvPr/>
        </p:nvSpPr>
        <p:spPr>
          <a:xfrm flipV="1">
            <a:off x="2808000" y="4464000"/>
            <a:ext cx="6768000" cy="864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Line 4"/>
          <p:cNvSpPr/>
          <p:nvPr/>
        </p:nvSpPr>
        <p:spPr>
          <a:xfrm>
            <a:off x="3024000" y="2232000"/>
            <a:ext cx="3384000" cy="432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648000"/>
            <a:ext cx="3384000" cy="56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  <a:ea typeface="DejaVu Sans"/>
              </a:rPr>
              <a:t> </a:t>
            </a:r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“Структурные подразделения”</a:t>
            </a:r>
            <a:br/>
            <a:br/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Заполняется согласно утвержденной Структуре учреждения </a:t>
            </a: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(на логической основе),</a:t>
            </a:r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 соотносится с ф.№30  табл.1001 стр.: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- 3 - амбулатории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- 19 – жен. консультации,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- 71- отделения СМП,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- 84 – поликлиники,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- 114- участк. больницы,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- 115,116 – ФАП, ФП и ФЗ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и т.д.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табл. 3100 (койки), табл. 2200 и 5450 (СМП), 4-ДС табл. 2000.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43" name="Рисунок 109" descr=""/>
          <p:cNvPicPr/>
          <p:nvPr/>
        </p:nvPicPr>
        <p:blipFill>
          <a:blip r:embed="rId1"/>
          <a:stretch/>
        </p:blipFill>
        <p:spPr>
          <a:xfrm>
            <a:off x="3456000" y="1008000"/>
            <a:ext cx="8351280" cy="492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53080" y="1123920"/>
            <a:ext cx="2946240" cy="34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При актуализации структурного подразделения заполнить все поля со “*”. </a:t>
            </a:r>
            <a:br/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Обратить внимание на привязку структурного подразделения и его кабинетов к зданию с указанием занимаемых помещений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45" name="Рисунок 111" descr=""/>
          <p:cNvPicPr/>
          <p:nvPr/>
        </p:nvPicPr>
        <p:blipFill>
          <a:blip r:embed="rId1"/>
          <a:stretch/>
        </p:blipFill>
        <p:spPr>
          <a:xfrm>
            <a:off x="3960000" y="3528000"/>
            <a:ext cx="7870680" cy="325908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112" descr=""/>
          <p:cNvPicPr/>
          <p:nvPr/>
        </p:nvPicPr>
        <p:blipFill>
          <a:blip r:embed="rId2"/>
          <a:stretch/>
        </p:blipFill>
        <p:spPr>
          <a:xfrm>
            <a:off x="3456000" y="216000"/>
            <a:ext cx="7631280" cy="3311280"/>
          </a:xfrm>
          <a:prstGeom prst="rect">
            <a:avLst/>
          </a:prstGeom>
          <a:ln>
            <a:noFill/>
          </a:ln>
        </p:spPr>
      </p:pic>
      <p:sp>
        <p:nvSpPr>
          <p:cNvPr id="147" name="Line 2"/>
          <p:cNvSpPr/>
          <p:nvPr/>
        </p:nvSpPr>
        <p:spPr>
          <a:xfrm flipV="1">
            <a:off x="3168000" y="1872000"/>
            <a:ext cx="6696000" cy="1296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Line 3"/>
          <p:cNvSpPr/>
          <p:nvPr/>
        </p:nvSpPr>
        <p:spPr>
          <a:xfrm>
            <a:off x="3200040" y="3312000"/>
            <a:ext cx="3567960" cy="2736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53080" y="1123920"/>
            <a:ext cx="2946240" cy="292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В подразделениях скорой медицинской помощи актуализировать данные о бригадах скорой помощи (заполнить все поля со “*”) и имеющихся машинах.</a:t>
            </a:r>
            <a:br/>
            <a:r>
              <a:rPr b="0" lang="en-US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Сверить с данными в ф.№30 табл.2200 и 5450.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50" name="Объект 4" descr=""/>
          <p:cNvPicPr/>
          <p:nvPr/>
        </p:nvPicPr>
        <p:blipFill>
          <a:blip r:embed="rId1"/>
          <a:srcRect l="0" t="12418" r="2248" b="0"/>
          <a:stretch/>
        </p:blipFill>
        <p:spPr>
          <a:xfrm>
            <a:off x="3960000" y="4248000"/>
            <a:ext cx="5742000" cy="237528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6" descr=""/>
          <p:cNvPicPr/>
          <p:nvPr/>
        </p:nvPicPr>
        <p:blipFill>
          <a:blip r:embed="rId2"/>
          <a:stretch/>
        </p:blipFill>
        <p:spPr>
          <a:xfrm>
            <a:off x="3528000" y="632520"/>
            <a:ext cx="8081280" cy="3470760"/>
          </a:xfrm>
          <a:prstGeom prst="rect">
            <a:avLst/>
          </a:prstGeom>
          <a:ln>
            <a:noFill/>
          </a:ln>
        </p:spPr>
      </p:pic>
      <p:sp>
        <p:nvSpPr>
          <p:cNvPr id="152" name="Line 2"/>
          <p:cNvSpPr/>
          <p:nvPr/>
        </p:nvSpPr>
        <p:spPr>
          <a:xfrm flipV="1">
            <a:off x="3096000" y="2232000"/>
            <a:ext cx="7992000" cy="1224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Line 3"/>
          <p:cNvSpPr/>
          <p:nvPr/>
        </p:nvSpPr>
        <p:spPr>
          <a:xfrm>
            <a:off x="3096000" y="3528000"/>
            <a:ext cx="4392000" cy="1512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89080" y="1123920"/>
            <a:ext cx="2946240" cy="441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“Передвижные подразделения”</a:t>
            </a:r>
            <a:br/>
            <a:br/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Заполнить вкладки “Посещяемые населенные пункты” и “Транспортные средства”</a:t>
            </a:r>
            <a:br/>
            <a:br/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Сверить с ф.№30 табл. 1003</a:t>
            </a:r>
            <a:br/>
            <a:endParaRPr b="0" lang="ru-RU" sz="2200" spc="-1" strike="noStrike">
              <a:latin typeface="Arial"/>
            </a:endParaRPr>
          </a:p>
        </p:txBody>
      </p:sp>
      <p:pic>
        <p:nvPicPr>
          <p:cNvPr id="155" name="Объект 4" descr=""/>
          <p:cNvPicPr/>
          <p:nvPr/>
        </p:nvPicPr>
        <p:blipFill>
          <a:blip r:embed="rId1"/>
          <a:stretch/>
        </p:blipFill>
        <p:spPr>
          <a:xfrm>
            <a:off x="3456000" y="288000"/>
            <a:ext cx="6767280" cy="158364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6" descr=""/>
          <p:cNvPicPr/>
          <p:nvPr/>
        </p:nvPicPr>
        <p:blipFill>
          <a:blip r:embed="rId2"/>
          <a:stretch/>
        </p:blipFill>
        <p:spPr>
          <a:xfrm>
            <a:off x="3456000" y="1689480"/>
            <a:ext cx="8135280" cy="286308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8" descr=""/>
          <p:cNvPicPr/>
          <p:nvPr/>
        </p:nvPicPr>
        <p:blipFill>
          <a:blip r:embed="rId3"/>
          <a:stretch/>
        </p:blipFill>
        <p:spPr>
          <a:xfrm>
            <a:off x="4464000" y="4290120"/>
            <a:ext cx="4777560" cy="2333880"/>
          </a:xfrm>
          <a:prstGeom prst="rect">
            <a:avLst/>
          </a:prstGeom>
          <a:ln>
            <a:noFill/>
          </a:ln>
        </p:spPr>
      </p:pic>
      <p:sp>
        <p:nvSpPr>
          <p:cNvPr id="158" name="Line 2"/>
          <p:cNvSpPr/>
          <p:nvPr/>
        </p:nvSpPr>
        <p:spPr>
          <a:xfrm flipV="1">
            <a:off x="2880000" y="2736000"/>
            <a:ext cx="2088000" cy="864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3"/>
          <p:cNvSpPr/>
          <p:nvPr/>
        </p:nvSpPr>
        <p:spPr>
          <a:xfrm>
            <a:off x="2880000" y="3816000"/>
            <a:ext cx="5472000" cy="2520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158</TotalTime>
  <Application>LibreOffice/6.4.7.2$Linux_X86_64 LibreOffice_project/40$Build-2</Application>
  <Words>436</Words>
  <Paragraphs>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2022-12-17T21:18:21Z</dcterms:created>
  <dc:creator>Татьяна Прекрасная</dc:creator>
  <dc:description/>
  <dc:language>ru-RU</dc:language>
  <cp:lastModifiedBy/>
  <dcterms:modified xsi:type="dcterms:W3CDTF">2022-12-20T14:17:35Z</dcterms:modified>
  <cp:revision>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