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69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3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2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162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69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129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4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66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04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24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43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5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38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14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42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57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5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344816" cy="5040560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Годовой </a:t>
            </a:r>
            <a:r>
              <a:rPr lang="ru-RU" sz="2800" dirty="0">
                <a:solidFill>
                  <a:srgbClr val="002060"/>
                </a:solidFill>
              </a:rPr>
              <a:t>отчет </a:t>
            </a:r>
            <a:r>
              <a:rPr lang="ru-RU" sz="2800" dirty="0" smtClean="0">
                <a:solidFill>
                  <a:srgbClr val="002060"/>
                </a:solidFill>
              </a:rPr>
              <a:t>2022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/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Статистическая форма №57 «Сведения о травмах,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отравлениях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и некоторых других последствиях внешних причин</a:t>
            </a:r>
            <a:r>
              <a:rPr lang="ru-RU" sz="4400" dirty="0" smtClean="0"/>
              <a:t>»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532859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Гр.4 – перенос данных из графы 4 </a:t>
            </a:r>
            <a:r>
              <a:rPr lang="ru-RU" dirty="0" smtClean="0"/>
              <a:t>соответствующей </a:t>
            </a:r>
            <a:r>
              <a:rPr lang="ru-RU" dirty="0"/>
              <a:t>таблицы.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844824"/>
            <a:ext cx="70567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Гр. 4.1 = 1000* Гр.4 / население ( Ф30_1 Таб.1050 гр.4 стр.1). </a:t>
            </a:r>
          </a:p>
          <a:p>
            <a:r>
              <a:rPr lang="ru-RU" dirty="0"/>
              <a:t>Количество случаев на 1000 </a:t>
            </a:r>
            <a:r>
              <a:rPr lang="ru-RU" dirty="0" smtClean="0"/>
              <a:t>населения.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8340" y="5076436"/>
            <a:ext cx="4895111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Гр. с 5 по 19 стр.1.1 – перенос данных из Гр. 5-19 стр.1 соответствующей таблицы.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472834"/>
            <a:ext cx="633670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Гр. с 5 по 19 стр.1 = Гр. с 5 по 19 стр.1.1 / Гр.4 стр.1.1</a:t>
            </a:r>
          </a:p>
          <a:p>
            <a:r>
              <a:rPr lang="ru-RU" dirty="0"/>
              <a:t>Количество травм на конкретную внешнюю причину.</a:t>
            </a:r>
          </a:p>
        </p:txBody>
      </p:sp>
    </p:spTree>
    <p:extLst>
      <p:ext uri="{BB962C8B-B14F-4D97-AF65-F5344CB8AC3E}">
        <p14:creationId xmlns:p14="http://schemas.microsoft.com/office/powerpoint/2010/main" val="203878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556792"/>
            <a:ext cx="6347715" cy="25954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Благодарю за внимание!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784698" y="5949280"/>
            <a:ext cx="6347715" cy="1513914"/>
          </a:xfrm>
        </p:spPr>
        <p:txBody>
          <a:bodyPr/>
          <a:lstStyle/>
          <a:p>
            <a:pPr algn="r"/>
            <a:r>
              <a:rPr lang="ru-RU" dirty="0" smtClean="0"/>
              <a:t>Мануилова Елена Николаевна</a:t>
            </a:r>
          </a:p>
          <a:p>
            <a:pPr algn="r"/>
            <a:r>
              <a:rPr lang="ru-RU" dirty="0" smtClean="0"/>
              <a:t>8 (905) 459 07 56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9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Для составления отчета по Форме используются следующие первичные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учетные формы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s-E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348880"/>
            <a:ext cx="6347714" cy="3880773"/>
          </a:xfrm>
        </p:spPr>
        <p:txBody>
          <a:bodyPr>
            <a:normAutofit/>
          </a:bodyPr>
          <a:lstStyle/>
          <a:p>
            <a:r>
              <a:rPr lang="ru-RU" dirty="0"/>
              <a:t> "Талон пациента, получающего медицинскую помощь в </a:t>
            </a:r>
            <a:r>
              <a:rPr lang="ru-RU" dirty="0" smtClean="0"/>
              <a:t>амбулаторных условиях</a:t>
            </a:r>
            <a:r>
              <a:rPr lang="ru-RU" dirty="0"/>
              <a:t>" - форма N </a:t>
            </a:r>
            <a:r>
              <a:rPr lang="ru-RU" dirty="0" smtClean="0"/>
              <a:t>025-1/у (приказ </a:t>
            </a:r>
            <a:r>
              <a:rPr lang="ru-RU" dirty="0"/>
              <a:t>Минздрава России </a:t>
            </a:r>
            <a:r>
              <a:rPr lang="ru-RU" dirty="0" smtClean="0"/>
              <a:t>от 15.12.2014 </a:t>
            </a:r>
            <a:r>
              <a:rPr lang="ru-RU" dirty="0"/>
              <a:t>N </a:t>
            </a:r>
            <a:r>
              <a:rPr lang="ru-RU" dirty="0" smtClean="0"/>
              <a:t>834н)</a:t>
            </a:r>
          </a:p>
          <a:p>
            <a:r>
              <a:rPr lang="ru-RU" dirty="0"/>
              <a:t> "Статистическая карта выбывшего из стационара" - форма N </a:t>
            </a:r>
            <a:r>
              <a:rPr lang="ru-RU" dirty="0" smtClean="0"/>
              <a:t>066/у-02  (приказ </a:t>
            </a:r>
            <a:r>
              <a:rPr lang="ru-RU" dirty="0"/>
              <a:t>Минздрава России от 30.12.2002 N </a:t>
            </a:r>
            <a:r>
              <a:rPr lang="ru-RU" dirty="0" smtClean="0"/>
              <a:t>413)</a:t>
            </a:r>
          </a:p>
          <a:p>
            <a:r>
              <a:rPr lang="ru-RU" dirty="0"/>
              <a:t> "Медицинские свидетельства о смерти"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ормы N </a:t>
            </a:r>
            <a:r>
              <a:rPr lang="ru-RU" dirty="0"/>
              <a:t>106/у-08 и N </a:t>
            </a:r>
            <a:r>
              <a:rPr lang="ru-RU" dirty="0" smtClean="0"/>
              <a:t>106-2/у-08 (приказ Минздравсоцразвития </a:t>
            </a:r>
            <a:r>
              <a:rPr lang="ru-RU" dirty="0"/>
              <a:t>России от 26.12.2008 N </a:t>
            </a:r>
            <a:r>
              <a:rPr lang="ru-RU" dirty="0" smtClean="0"/>
              <a:t>782н)</a:t>
            </a:r>
            <a:endParaRPr lang="ru-RU" dirty="0"/>
          </a:p>
          <a:p>
            <a:endParaRPr lang="ru-RU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41918"/>
            <a:ext cx="6840760" cy="64087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Форма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состоит из таблиц, включающих сведения 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травмах, отравлениях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 внешних причинах заболеваемости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смертности: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у </a:t>
            </a:r>
            <a:r>
              <a:rPr lang="ru-RU" dirty="0"/>
              <a:t>детского населения </a:t>
            </a:r>
            <a:r>
              <a:rPr lang="ru-RU" dirty="0" smtClean="0"/>
              <a:t>– Таблица  1000 (0-17 лет)</a:t>
            </a:r>
          </a:p>
          <a:p>
            <a:r>
              <a:rPr lang="ru-RU" dirty="0"/>
              <a:t>у</a:t>
            </a:r>
            <a:r>
              <a:rPr lang="ru-RU" dirty="0" smtClean="0"/>
              <a:t> взрослого </a:t>
            </a:r>
            <a:r>
              <a:rPr lang="ru-RU" dirty="0"/>
              <a:t>населения – Таблица  </a:t>
            </a:r>
            <a:r>
              <a:rPr lang="ru-RU" dirty="0" smtClean="0"/>
              <a:t>2000 (18+)</a:t>
            </a:r>
          </a:p>
          <a:p>
            <a:r>
              <a:rPr lang="ru-RU" dirty="0" smtClean="0"/>
              <a:t>у населения </a:t>
            </a:r>
            <a:r>
              <a:rPr lang="ru-RU" dirty="0"/>
              <a:t>старше трудоспособного возраста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dirty="0" smtClean="0"/>
              <a:t>Таблица  </a:t>
            </a:r>
            <a:r>
              <a:rPr lang="ru-RU" dirty="0"/>
              <a:t>3000 </a:t>
            </a:r>
            <a:r>
              <a:rPr lang="ru-RU" dirty="0" smtClean="0"/>
              <a:t>(с </a:t>
            </a:r>
            <a:r>
              <a:rPr lang="ru-RU" dirty="0"/>
              <a:t>57 лет у женщин и с 62 лет у мужчин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Таблицы </a:t>
            </a:r>
            <a:r>
              <a:rPr lang="ru-RU" dirty="0"/>
              <a:t>для каждой возрастной группы содержат </a:t>
            </a:r>
            <a:r>
              <a:rPr lang="ru-RU" dirty="0" smtClean="0"/>
              <a:t>сведения о </a:t>
            </a:r>
            <a:r>
              <a:rPr lang="ru-RU" dirty="0"/>
              <a:t>травмах, отравлениях и некоторых других </a:t>
            </a:r>
            <a:r>
              <a:rPr lang="ru-RU" dirty="0" smtClean="0"/>
              <a:t>последствиях воздействия </a:t>
            </a:r>
            <a:r>
              <a:rPr lang="ru-RU" dirty="0"/>
              <a:t>внешних причин, классифицируемых по блокам </a:t>
            </a:r>
            <a:r>
              <a:rPr lang="ru-RU" dirty="0" smtClean="0"/>
              <a:t>и рубрикам </a:t>
            </a:r>
            <a:r>
              <a:rPr lang="ru-RU" dirty="0"/>
              <a:t>МКБ-10 по характеру травмы и внешним </a:t>
            </a:r>
            <a:r>
              <a:rPr lang="ru-RU" dirty="0" smtClean="0"/>
              <a:t>причинам.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84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6561777" cy="57087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Все травмы, отравления и некоторые другие последствия</a:t>
            </a:r>
          </a:p>
          <a:p>
            <a:pPr marL="0" indent="0">
              <a:buNone/>
            </a:pPr>
            <a:r>
              <a:rPr lang="ru-RU" dirty="0"/>
              <a:t>воздействия внешних причин </a:t>
            </a:r>
            <a:r>
              <a:rPr lang="ru-RU" sz="2400" dirty="0">
                <a:solidFill>
                  <a:srgbClr val="FF0000"/>
                </a:solidFill>
              </a:rPr>
              <a:t>подлежат двойному кодированию:</a:t>
            </a:r>
          </a:p>
          <a:p>
            <a:pPr marL="0" indent="0">
              <a:buNone/>
            </a:pPr>
            <a:r>
              <a:rPr lang="ru-RU" dirty="0" smtClean="0"/>
              <a:t>каждому </a:t>
            </a:r>
            <a:r>
              <a:rPr lang="ru-RU" dirty="0"/>
              <a:t>записанному состоянию (из класса XIX </a:t>
            </a:r>
            <a:r>
              <a:rPr lang="ru-RU" dirty="0" smtClean="0"/>
              <a:t>МКБ10) должна </a:t>
            </a:r>
            <a:r>
              <a:rPr lang="ru-RU" dirty="0"/>
              <a:t>соответствовать в зависимости от обстоятельств </a:t>
            </a:r>
            <a:r>
              <a:rPr lang="ru-RU" dirty="0" smtClean="0"/>
              <a:t>травмы или </a:t>
            </a:r>
            <a:r>
              <a:rPr lang="ru-RU" dirty="0"/>
              <a:t>отравления внешняя причина (XX класс </a:t>
            </a:r>
            <a:r>
              <a:rPr lang="ru-RU" dirty="0" smtClean="0"/>
              <a:t>МКБ 10).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первичной медицинской документации в </a:t>
            </a:r>
            <a:r>
              <a:rPr lang="ru-RU" dirty="0" smtClean="0"/>
              <a:t>случае травмы </a:t>
            </a:r>
            <a:r>
              <a:rPr lang="ru-RU" dirty="0"/>
              <a:t>или отравления должны быть указаны 2 </a:t>
            </a:r>
            <a:r>
              <a:rPr lang="ru-RU" dirty="0" smtClean="0"/>
              <a:t>кода МКБ-10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один из класса XIX по характеру травмы </a:t>
            </a:r>
            <a:r>
              <a:rPr lang="ru-RU" dirty="0" smtClean="0"/>
              <a:t>или отравления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второй - из класса XX (внешние причины).</a:t>
            </a:r>
          </a:p>
          <a:p>
            <a:pPr marL="0" indent="0">
              <a:buNone/>
            </a:pPr>
            <a:r>
              <a:rPr lang="ru-RU" dirty="0"/>
              <a:t>Эти коды служат основанием для заполнения </a:t>
            </a:r>
            <a:r>
              <a:rPr lang="ru-RU" dirty="0" smtClean="0"/>
              <a:t>таблиц формы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Одной </a:t>
            </a:r>
            <a:r>
              <a:rPr lang="ru-RU" sz="2400" dirty="0">
                <a:solidFill>
                  <a:srgbClr val="FF0000"/>
                </a:solidFill>
              </a:rPr>
              <a:t>травме (отравлению) может </a:t>
            </a:r>
            <a:r>
              <a:rPr lang="ru-RU" sz="2400" dirty="0" smtClean="0">
                <a:solidFill>
                  <a:srgbClr val="FF0000"/>
                </a:solidFill>
              </a:rPr>
              <a:t>соответствовать только </a:t>
            </a:r>
            <a:r>
              <a:rPr lang="ru-RU" sz="2400" dirty="0">
                <a:solidFill>
                  <a:srgbClr val="FF0000"/>
                </a:solidFill>
              </a:rPr>
              <a:t>одна внешняя причина.</a:t>
            </a:r>
          </a:p>
        </p:txBody>
      </p:sp>
    </p:spTree>
    <p:extLst>
      <p:ext uri="{BB962C8B-B14F-4D97-AF65-F5344CB8AC3E}">
        <p14:creationId xmlns:p14="http://schemas.microsoft.com/office/powerpoint/2010/main" val="30628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6201737" cy="54926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Пациенты, имеющие 2 и более травмы</a:t>
            </a:r>
          </a:p>
          <a:p>
            <a:pPr marL="0" indent="0">
              <a:buNone/>
            </a:pPr>
            <a:r>
              <a:rPr lang="ru-RU" dirty="0"/>
              <a:t>(отравления), показываются по соответствующим</a:t>
            </a:r>
          </a:p>
          <a:p>
            <a:pPr marL="0" indent="0">
              <a:buNone/>
            </a:pPr>
            <a:r>
              <a:rPr lang="ru-RU" dirty="0"/>
              <a:t>строкам по числу выявленных и зарегистрированных</a:t>
            </a:r>
          </a:p>
          <a:p>
            <a:pPr marL="0" indent="0">
              <a:buNone/>
            </a:pPr>
            <a:r>
              <a:rPr lang="ru-RU" dirty="0"/>
              <a:t>травм (отравлений) при единице измерения </a:t>
            </a:r>
            <a:r>
              <a:rPr lang="ru-RU" dirty="0" smtClean="0"/>
              <a:t>- человек.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Регистрации </a:t>
            </a:r>
            <a:r>
              <a:rPr lang="ru-RU" dirty="0"/>
              <a:t>подлежат все травмы и отравления со знаком</a:t>
            </a:r>
          </a:p>
          <a:p>
            <a:pPr marL="0" indent="0">
              <a:buNone/>
            </a:pPr>
            <a:r>
              <a:rPr lang="ru-RU" dirty="0"/>
              <a:t>"+" у населения, обслуживаемого данной медицинской</a:t>
            </a:r>
          </a:p>
          <a:p>
            <a:pPr marL="0" indent="0">
              <a:buNone/>
            </a:pPr>
            <a:r>
              <a:rPr lang="ru-RU" dirty="0"/>
              <a:t>организацией или ее подразделениями, оказывающими</a:t>
            </a:r>
          </a:p>
          <a:p>
            <a:pPr marL="0" indent="0">
              <a:buNone/>
            </a:pPr>
            <a:r>
              <a:rPr lang="ru-RU" dirty="0"/>
              <a:t>медицинскую помощь в амбулаторных и стационарных</a:t>
            </a:r>
          </a:p>
          <a:p>
            <a:pPr marL="0" indent="0">
              <a:buNone/>
            </a:pPr>
            <a:r>
              <a:rPr lang="ru-RU" dirty="0"/>
              <a:t>условиях, а также специализированными диспансерами</a:t>
            </a:r>
          </a:p>
          <a:p>
            <a:pPr marL="0" indent="0">
              <a:buNone/>
            </a:pPr>
            <a:r>
              <a:rPr lang="ru-RU" dirty="0"/>
              <a:t>и центрами (по прикрепленному населению).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Регистрация </a:t>
            </a:r>
            <a:r>
              <a:rPr lang="ru-RU" dirty="0"/>
              <a:t>травм и отравлений у пациентов после</a:t>
            </a:r>
          </a:p>
          <a:p>
            <a:pPr marL="0" indent="0">
              <a:buNone/>
            </a:pPr>
            <a:r>
              <a:rPr lang="ru-RU" dirty="0"/>
              <a:t>лечения в стационарных условиях должна производиться</a:t>
            </a:r>
          </a:p>
          <a:p>
            <a:pPr marL="0" indent="0">
              <a:buNone/>
            </a:pPr>
            <a:r>
              <a:rPr lang="ru-RU" dirty="0"/>
              <a:t>в поликлинике по Талону, заполненному на основании</a:t>
            </a:r>
          </a:p>
          <a:p>
            <a:pPr marL="0" indent="0">
              <a:buNone/>
            </a:pPr>
            <a:r>
              <a:rPr lang="ru-RU" dirty="0"/>
              <a:t>выписного эпикриза.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476672"/>
            <a:ext cx="57606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2132856"/>
            <a:ext cx="57606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79511" y="4437112"/>
            <a:ext cx="57606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3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6480720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Важно!!!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Сведения </a:t>
            </a:r>
            <a:r>
              <a:rPr lang="ru-RU" dirty="0"/>
              <a:t>о травмах и отравлениях, которые послужили</a:t>
            </a:r>
          </a:p>
          <a:p>
            <a:pPr marL="0" indent="0">
              <a:buNone/>
            </a:pPr>
            <a:r>
              <a:rPr lang="ru-RU" dirty="0"/>
              <a:t>причиной смерти, также включаются в данный отчет.</a:t>
            </a:r>
          </a:p>
          <a:p>
            <a:pPr marL="0" indent="0">
              <a:buNone/>
            </a:pPr>
            <a:r>
              <a:rPr lang="ru-RU" dirty="0"/>
              <a:t>Умершие на догоспитальном этапе и погибшие на </a:t>
            </a:r>
            <a:r>
              <a:rPr lang="ru-RU" dirty="0" smtClean="0"/>
              <a:t>мест</a:t>
            </a:r>
            <a:r>
              <a:rPr lang="ru-RU" dirty="0"/>
              <a:t>е</a:t>
            </a:r>
            <a:r>
              <a:rPr lang="en-US" dirty="0" smtClean="0"/>
              <a:t> </a:t>
            </a:r>
            <a:r>
              <a:rPr lang="ru-RU" dirty="0" smtClean="0"/>
              <a:t>происшествия </a:t>
            </a:r>
            <a:r>
              <a:rPr lang="ru-RU" dirty="0"/>
              <a:t>регистрируются бюро </a:t>
            </a:r>
            <a:r>
              <a:rPr lang="ru-RU" dirty="0" smtClean="0"/>
              <a:t>судебно-медицинской экспертизы </a:t>
            </a:r>
            <a:r>
              <a:rPr lang="ru-RU" dirty="0"/>
              <a:t>и включаются в Форму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Обратите внимание, что данные за декабрь в форме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</a:rPr>
              <a:t>Сокращение_смертности_ДТП (погибшие, умершие+пострадавшие) </a:t>
            </a:r>
            <a:r>
              <a:rPr lang="ru-RU" dirty="0" smtClean="0"/>
              <a:t>не могут быть больше данных 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</a:rPr>
              <a:t>Форме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</a:rPr>
              <a:t>57 </a:t>
            </a:r>
            <a:r>
              <a:rPr lang="ru-RU" dirty="0"/>
              <a:t>Таб.1000+2000 по гр.5 стр.1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9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6347714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Данные Формы 57 по графе 4 стр.1 таблицы 1000 должны быть равны данным Формы 12 Таб.2500 по гр.4 (гр.4=гр.9)стр.20.0</a:t>
            </a:r>
            <a:endParaRPr lang="ru-RU" dirty="0"/>
          </a:p>
          <a:p>
            <a:r>
              <a:rPr lang="ru-RU" dirty="0"/>
              <a:t>Данные Формы 57 по графе 4 стр.1 таблицы </a:t>
            </a:r>
            <a:r>
              <a:rPr lang="ru-RU" dirty="0" smtClean="0"/>
              <a:t>2000 </a:t>
            </a:r>
            <a:r>
              <a:rPr lang="ru-RU" dirty="0"/>
              <a:t>должны быть равны данным Формы 12 </a:t>
            </a:r>
            <a:r>
              <a:rPr lang="ru-RU" dirty="0" smtClean="0"/>
              <a:t>Таб.3000 </a:t>
            </a:r>
            <a:r>
              <a:rPr lang="ru-RU" dirty="0"/>
              <a:t>по гр.4 (гр.4=гр.9)стр.20.0</a:t>
            </a:r>
          </a:p>
          <a:p>
            <a:r>
              <a:rPr lang="ru-RU" dirty="0"/>
              <a:t>Данные Формы 57 по графе 4 стр.1 таблицы </a:t>
            </a:r>
            <a:r>
              <a:rPr lang="ru-RU" dirty="0" smtClean="0"/>
              <a:t>3000 </a:t>
            </a:r>
            <a:r>
              <a:rPr lang="ru-RU" dirty="0"/>
              <a:t>должны быть равны данным Формы 12 </a:t>
            </a:r>
            <a:r>
              <a:rPr lang="ru-RU" dirty="0" smtClean="0"/>
              <a:t>Таб.4000 </a:t>
            </a:r>
            <a:r>
              <a:rPr lang="ru-RU" dirty="0"/>
              <a:t>по гр.4 (</a:t>
            </a:r>
            <a:r>
              <a:rPr lang="ru-RU" dirty="0" smtClean="0"/>
              <a:t>гр.4=гр.9)стр.20.0</a:t>
            </a:r>
          </a:p>
          <a:p>
            <a:r>
              <a:rPr lang="ru-RU" dirty="0"/>
              <a:t>В таблицах 1000, 2000 и 3000 </a:t>
            </a:r>
            <a:r>
              <a:rPr lang="ru-RU" dirty="0" smtClean="0"/>
              <a:t>сумма строк, соответствующих </a:t>
            </a:r>
            <a:r>
              <a:rPr lang="ru-RU" dirty="0"/>
              <a:t>названиям блоков травм и </a:t>
            </a:r>
            <a:r>
              <a:rPr lang="ru-RU" dirty="0" smtClean="0"/>
              <a:t>отравлений (выделены </a:t>
            </a:r>
            <a:r>
              <a:rPr lang="ru-RU" dirty="0"/>
              <a:t>жирным шрифтом) по всем графам должна </a:t>
            </a:r>
            <a:r>
              <a:rPr lang="ru-RU" dirty="0" smtClean="0"/>
              <a:t>равняться строке 1</a:t>
            </a:r>
          </a:p>
          <a:p>
            <a:r>
              <a:rPr lang="ru-RU" dirty="0"/>
              <a:t>Данные каждой строки по графе 4 должны равняться </a:t>
            </a:r>
            <a:r>
              <a:rPr lang="ru-RU" dirty="0" smtClean="0"/>
              <a:t>сумме соответствующих </a:t>
            </a:r>
            <a:r>
              <a:rPr lang="ru-RU" dirty="0"/>
              <a:t>строк по графам 5, 7, 13, 16 </a:t>
            </a:r>
            <a:r>
              <a:rPr lang="ru-RU" dirty="0" smtClean="0"/>
              <a:t>– 20.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75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143" y="332656"/>
            <a:ext cx="6347713" cy="1453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Внесены изменения для исключения некорректного ввода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6"/>
            <a:ext cx="8928992" cy="4608512"/>
          </a:xfrm>
          <a:prstGeom prst="snip2DiagRect">
            <a:avLst>
              <a:gd name="adj1" fmla="val 1536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6818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Новые таблицы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1001;2001;3001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3568" y="4653136"/>
            <a:ext cx="6923778" cy="193655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 помощью формул, которые заложены в данные таблицы можно с легкостью отследить основные ошибки, некорректные данные либо опечатку.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7195113" cy="2425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61532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688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Tahoma</vt:lpstr>
      <vt:lpstr>Trebuchet MS</vt:lpstr>
      <vt:lpstr>Wingdings 3</vt:lpstr>
      <vt:lpstr>Аспект</vt:lpstr>
      <vt:lpstr>   Годовой отчет 2022   Статистическая форма №57 «Сведения о травмах, отравлениях и некоторых других последствиях внешних причин»</vt:lpstr>
      <vt:lpstr>Для составления отчета по Форме используются следующие первичные учетные формы: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Внесены изменения для исключения некорректного ввода информации </vt:lpstr>
      <vt:lpstr>Новые таблицы 1001;2001;3001</vt:lpstr>
      <vt:lpstr>Презентация PowerPoint</vt:lpstr>
      <vt:lpstr>Благодарю за внимание!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Годовой отчет 2022   Статистическая форма №57 «Сведения о травмах, отравлениях и некоторых других последствиях внешних причин»</dc:title>
  <dc:creator>ЕЛЕНА</dc:creator>
  <cp:keywords/>
  <cp:lastModifiedBy>Maнуилова Елена Николаевна</cp:lastModifiedBy>
  <cp:revision>24</cp:revision>
  <dcterms:created xsi:type="dcterms:W3CDTF">2022-12-15T09:15:45Z</dcterms:created>
  <dcterms:modified xsi:type="dcterms:W3CDTF">2022-12-19T06:56:22Z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