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4.jpg" ContentType="image/jpeg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AAC9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AAC9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3443" y="474172"/>
            <a:ext cx="7198556" cy="590410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1047115"/>
          </a:xfrm>
          <a:custGeom>
            <a:avLst/>
            <a:gdLst/>
            <a:ahLst/>
            <a:cxnLst/>
            <a:rect l="l" t="t" r="r" b="b"/>
            <a:pathLst>
              <a:path w="12192000" h="1047115">
                <a:moveTo>
                  <a:pt x="0" y="1046988"/>
                </a:moveTo>
                <a:lnTo>
                  <a:pt x="12192000" y="1046988"/>
                </a:lnTo>
                <a:lnTo>
                  <a:pt x="12192000" y="0"/>
                </a:lnTo>
                <a:lnTo>
                  <a:pt x="0" y="0"/>
                </a:lnTo>
                <a:lnTo>
                  <a:pt x="0" y="1046988"/>
                </a:lnTo>
                <a:close/>
              </a:path>
            </a:pathLst>
          </a:custGeom>
          <a:solidFill>
            <a:srgbClr val="DDD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7976" y="192023"/>
            <a:ext cx="571500" cy="66903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306556" y="6324599"/>
            <a:ext cx="535305" cy="533400"/>
          </a:xfrm>
          <a:custGeom>
            <a:avLst/>
            <a:gdLst/>
            <a:ahLst/>
            <a:cxnLst/>
            <a:rect l="l" t="t" r="r" b="b"/>
            <a:pathLst>
              <a:path w="535304" h="533400">
                <a:moveTo>
                  <a:pt x="534924" y="0"/>
                </a:moveTo>
                <a:lnTo>
                  <a:pt x="0" y="0"/>
                </a:lnTo>
                <a:lnTo>
                  <a:pt x="0" y="533399"/>
                </a:lnTo>
                <a:lnTo>
                  <a:pt x="534924" y="533399"/>
                </a:lnTo>
                <a:lnTo>
                  <a:pt x="534924" y="0"/>
                </a:lnTo>
                <a:close/>
              </a:path>
            </a:pathLst>
          </a:custGeom>
          <a:solidFill>
            <a:srgbClr val="DDD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84426" y="1178917"/>
            <a:ext cx="3857625" cy="432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4844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06388" y="1157478"/>
            <a:ext cx="4804409" cy="4739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6C5E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AAC9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AAC9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AAC9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09600"/>
            <a:ext cx="10363200" cy="3000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2895600"/>
            <a:ext cx="8534400" cy="3077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7925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2969" y="62230"/>
            <a:ext cx="9386061" cy="859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6301" y="1096518"/>
            <a:ext cx="11639397" cy="2270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22126" y="6485178"/>
            <a:ext cx="321309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CAAC9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jpg"/><Relationship Id="rId4" Type="http://schemas.openxmlformats.org/officeDocument/2006/relationships/image" Target="../media/image1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6.jpg"/><Relationship Id="rId7" Type="http://schemas.openxmlformats.org/officeDocument/2006/relationships/image" Target="../media/image139.png"/><Relationship Id="rId2" Type="http://schemas.openxmlformats.org/officeDocument/2006/relationships/hyperlink" Target="http://www.medne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5.jp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.png"/><Relationship Id="rId21" Type="http://schemas.openxmlformats.org/officeDocument/2006/relationships/image" Target="../media/image24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63" Type="http://schemas.openxmlformats.org/officeDocument/2006/relationships/image" Target="../media/image66.png"/><Relationship Id="rId68" Type="http://schemas.openxmlformats.org/officeDocument/2006/relationships/image" Target="../media/image71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66" Type="http://schemas.openxmlformats.org/officeDocument/2006/relationships/image" Target="../media/image69.png"/><Relationship Id="rId5" Type="http://schemas.openxmlformats.org/officeDocument/2006/relationships/image" Target="../media/image8.png"/><Relationship Id="rId61" Type="http://schemas.openxmlformats.org/officeDocument/2006/relationships/image" Target="../media/image64.png"/><Relationship Id="rId19" Type="http://schemas.openxmlformats.org/officeDocument/2006/relationships/image" Target="../media/image2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64" Type="http://schemas.openxmlformats.org/officeDocument/2006/relationships/image" Target="../media/image67.png"/><Relationship Id="rId69" Type="http://schemas.openxmlformats.org/officeDocument/2006/relationships/image" Target="../media/image72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Relationship Id="rId67" Type="http://schemas.openxmlformats.org/officeDocument/2006/relationships/image" Target="../media/image70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62" Type="http://schemas.openxmlformats.org/officeDocument/2006/relationships/image" Target="../media/image65.png"/><Relationship Id="rId7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10" Type="http://schemas.openxmlformats.org/officeDocument/2006/relationships/image" Target="../media/image13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60" Type="http://schemas.openxmlformats.org/officeDocument/2006/relationships/image" Target="../media/image63.png"/><Relationship Id="rId65" Type="http://schemas.openxmlformats.org/officeDocument/2006/relationships/image" Target="../media/image6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9" Type="http://schemas.openxmlformats.org/officeDocument/2006/relationships/image" Target="../media/image42.png"/><Relationship Id="rId34" Type="http://schemas.openxmlformats.org/officeDocument/2006/relationships/image" Target="../media/image37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58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7.png"/><Relationship Id="rId5" Type="http://schemas.openxmlformats.org/officeDocument/2006/relationships/image" Target="../media/image152.png"/><Relationship Id="rId10" Type="http://schemas.openxmlformats.org/officeDocument/2006/relationships/image" Target="../media/image156.png"/><Relationship Id="rId4" Type="http://schemas.openxmlformats.org/officeDocument/2006/relationships/image" Target="../media/image151.png"/><Relationship Id="rId9" Type="http://schemas.openxmlformats.org/officeDocument/2006/relationships/image" Target="../media/image1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10" Type="http://schemas.openxmlformats.org/officeDocument/2006/relationships/image" Target="../media/image180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jpg"/><Relationship Id="rId7" Type="http://schemas.openxmlformats.org/officeDocument/2006/relationships/image" Target="../media/image7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83.png"/><Relationship Id="rId7" Type="http://schemas.openxmlformats.org/officeDocument/2006/relationships/image" Target="../media/image74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76.png"/><Relationship Id="rId4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26" Type="http://schemas.openxmlformats.org/officeDocument/2006/relationships/image" Target="../media/image108.png"/><Relationship Id="rId3" Type="http://schemas.openxmlformats.org/officeDocument/2006/relationships/image" Target="../media/image74.jpg"/><Relationship Id="rId21" Type="http://schemas.openxmlformats.org/officeDocument/2006/relationships/image" Target="../media/image10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5" Type="http://schemas.openxmlformats.org/officeDocument/2006/relationships/image" Target="../media/image107.png"/><Relationship Id="rId2" Type="http://schemas.openxmlformats.org/officeDocument/2006/relationships/image" Target="../media/image85.jp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29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24" Type="http://schemas.openxmlformats.org/officeDocument/2006/relationships/image" Target="../media/image106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23" Type="http://schemas.openxmlformats.org/officeDocument/2006/relationships/image" Target="../media/image105.png"/><Relationship Id="rId28" Type="http://schemas.openxmlformats.org/officeDocument/2006/relationships/image" Target="../media/image109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Relationship Id="rId22" Type="http://schemas.openxmlformats.org/officeDocument/2006/relationships/image" Target="../media/image104.png"/><Relationship Id="rId27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1905000" y="3276600"/>
            <a:ext cx="7735202" cy="2819400"/>
          </a:xfrm>
        </p:spPr>
        <p:txBody>
          <a:bodyPr>
            <a:normAutofit/>
          </a:bodyPr>
          <a:lstStyle/>
          <a:p>
            <a:pPr algn="just">
              <a:lnSpc>
                <a:spcPts val="5000"/>
              </a:lnSpc>
            </a:pPr>
            <a:r>
              <a:rPr lang="en-US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" panose="020B0502040204020203" pitchFamily="34" charset="0"/>
              </a:rPr>
              <a:t>  </a:t>
            </a:r>
            <a:r>
              <a:rPr lang="ru-RU" alt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" panose="020B0502040204020203" pitchFamily="34" charset="0"/>
              </a:rPr>
              <a:t>МКБ-11</a:t>
            </a: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" panose="020B0502040204020203" pitchFamily="34" charset="0"/>
              </a:rPr>
              <a:t/>
            </a:r>
            <a:b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" panose="020B0502040204020203" pitchFamily="34" charset="0"/>
              </a:rPr>
            </a:br>
            <a:r>
              <a:rPr lang="ru-RU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" panose="020B0502040204020203" pitchFamily="34" charset="0"/>
              </a:rPr>
              <a:t/>
            </a:r>
            <a:br>
              <a:rPr lang="ru-RU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" panose="020B0502040204020203" pitchFamily="34" charset="0"/>
              </a:rPr>
            </a:br>
            <a:r>
              <a:rPr lang="ru-RU" alt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" panose="020B0502040204020203" pitchFamily="34" charset="0"/>
              </a:rPr>
              <a:t>Панов Анатолий Владимирович, к.м.н., врач-статистик</a:t>
            </a:r>
            <a:endParaRPr lang="en-JM" alt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22" y="152400"/>
            <a:ext cx="2413410" cy="2057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5" y="13640"/>
            <a:ext cx="3492965" cy="31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3443" y="474172"/>
              <a:ext cx="7198556" cy="59041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1047115"/>
            </a:xfrm>
            <a:custGeom>
              <a:avLst/>
              <a:gdLst/>
              <a:ahLst/>
              <a:cxnLst/>
              <a:rect l="l" t="t" r="r" b="b"/>
              <a:pathLst>
                <a:path w="12192000" h="1047115">
                  <a:moveTo>
                    <a:pt x="0" y="1046988"/>
                  </a:moveTo>
                  <a:lnTo>
                    <a:pt x="12192000" y="104698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46988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06556" y="6324599"/>
              <a:ext cx="535305" cy="533400"/>
            </a:xfrm>
            <a:custGeom>
              <a:avLst/>
              <a:gdLst/>
              <a:ahLst/>
              <a:cxnLst/>
              <a:rect l="l" t="t" r="r" b="b"/>
              <a:pathLst>
                <a:path w="535304" h="533400">
                  <a:moveTo>
                    <a:pt x="534924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534924" y="533399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447526" y="6428028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AAC91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78963" y="240918"/>
            <a:ext cx="6439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/>
              <a:t>Переход</a:t>
            </a:r>
            <a:r>
              <a:rPr sz="2800" spc="5" dirty="0"/>
              <a:t> </a:t>
            </a:r>
            <a:r>
              <a:rPr sz="2800" spc="-5" dirty="0"/>
              <a:t>на МКБ-11:</a:t>
            </a:r>
            <a:r>
              <a:rPr sz="2800" spc="40" dirty="0"/>
              <a:t> </a:t>
            </a:r>
            <a:r>
              <a:rPr sz="2800" spc="-10" dirty="0"/>
              <a:t>рекомендации</a:t>
            </a:r>
            <a:r>
              <a:rPr sz="2800" spc="40" dirty="0"/>
              <a:t> </a:t>
            </a:r>
            <a:r>
              <a:rPr sz="2800" spc="-10" dirty="0"/>
              <a:t>ВОЗ*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652678" y="1195577"/>
            <a:ext cx="3413760" cy="62103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05"/>
              </a:spcBef>
            </a:pP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Создание национальных </a:t>
            </a: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ведущих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центров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 по</a:t>
            </a:r>
            <a:r>
              <a:rPr sz="1400" b="1" spc="-3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руководству</a:t>
            </a:r>
            <a:r>
              <a:rPr sz="1400" b="1" spc="-5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действиями</a:t>
            </a:r>
            <a:r>
              <a:rPr sz="1400" b="1" spc="-4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и</a:t>
            </a:r>
            <a:r>
              <a:rPr sz="1400" b="1" spc="-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координации </a:t>
            </a:r>
            <a:r>
              <a:rPr sz="1400" b="1" spc="-30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участия</a:t>
            </a:r>
            <a:r>
              <a:rPr sz="1400" b="1" spc="-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заинтересованных</a:t>
            </a:r>
            <a:r>
              <a:rPr sz="1400" b="1" spc="-4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сторон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3281" y="1282699"/>
            <a:ext cx="307340" cy="712470"/>
          </a:xfrm>
          <a:custGeom>
            <a:avLst/>
            <a:gdLst/>
            <a:ahLst/>
            <a:cxnLst/>
            <a:rect l="l" t="t" r="r" b="b"/>
            <a:pathLst>
              <a:path w="307340" h="712469">
                <a:moveTo>
                  <a:pt x="306984" y="0"/>
                </a:moveTo>
                <a:lnTo>
                  <a:pt x="0" y="0"/>
                </a:lnTo>
                <a:lnTo>
                  <a:pt x="0" y="132080"/>
                </a:lnTo>
                <a:lnTo>
                  <a:pt x="142316" y="132080"/>
                </a:lnTo>
                <a:lnTo>
                  <a:pt x="142316" y="712470"/>
                </a:lnTo>
                <a:lnTo>
                  <a:pt x="306984" y="712470"/>
                </a:lnTo>
                <a:lnTo>
                  <a:pt x="306984" y="132080"/>
                </a:lnTo>
                <a:lnTo>
                  <a:pt x="306984" y="0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16958" y="1417396"/>
            <a:ext cx="343598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5"/>
              </a:spcBef>
            </a:pP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Поддержание</a:t>
            </a:r>
            <a:r>
              <a:rPr sz="1400" b="1" spc="-7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существующей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500"/>
              </a:lnSpc>
              <a:spcBef>
                <a:spcPts val="110"/>
              </a:spcBef>
            </a:pP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классификационной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системы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в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актуальном </a:t>
            </a:r>
            <a:r>
              <a:rPr sz="1400" b="1" spc="-3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состоянии на </a:t>
            </a: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период перехода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к МКБ-11 и </a:t>
            </a:r>
            <a:r>
              <a:rPr sz="14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ее параллельной работы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с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новой системой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 по</a:t>
            </a:r>
            <a:r>
              <a:rPr sz="1400" b="1" spc="-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крайней</a:t>
            </a:r>
            <a:r>
              <a:rPr sz="1400" b="1" spc="-5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мере</a:t>
            </a:r>
            <a:r>
              <a:rPr sz="1400" b="1" spc="-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в</a:t>
            </a:r>
            <a:r>
              <a:rPr sz="1400" b="1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течение</a:t>
            </a:r>
            <a:r>
              <a:rPr sz="1400" b="1" spc="-3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18</a:t>
            </a:r>
            <a:r>
              <a:rPr sz="1400" b="1" spc="-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месяцев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50944" y="1493138"/>
            <a:ext cx="570230" cy="723900"/>
          </a:xfrm>
          <a:custGeom>
            <a:avLst/>
            <a:gdLst/>
            <a:ahLst/>
            <a:cxnLst/>
            <a:rect l="l" t="t" r="r" b="b"/>
            <a:pathLst>
              <a:path w="570229" h="723900">
                <a:moveTo>
                  <a:pt x="282575" y="0"/>
                </a:moveTo>
                <a:lnTo>
                  <a:pt x="236664" y="2190"/>
                </a:lnTo>
                <a:lnTo>
                  <a:pt x="193420" y="8762"/>
                </a:lnTo>
                <a:lnTo>
                  <a:pt x="152844" y="19716"/>
                </a:lnTo>
                <a:lnTo>
                  <a:pt x="114934" y="35051"/>
                </a:lnTo>
                <a:lnTo>
                  <a:pt x="80260" y="54266"/>
                </a:lnTo>
                <a:lnTo>
                  <a:pt x="49561" y="76850"/>
                </a:lnTo>
                <a:lnTo>
                  <a:pt x="0" y="132080"/>
                </a:lnTo>
                <a:lnTo>
                  <a:pt x="120014" y="209296"/>
                </a:lnTo>
                <a:lnTo>
                  <a:pt x="133447" y="192674"/>
                </a:lnTo>
                <a:lnTo>
                  <a:pt x="148415" y="178244"/>
                </a:lnTo>
                <a:lnTo>
                  <a:pt x="183006" y="155956"/>
                </a:lnTo>
                <a:lnTo>
                  <a:pt x="222884" y="142636"/>
                </a:lnTo>
                <a:lnTo>
                  <a:pt x="267334" y="138175"/>
                </a:lnTo>
                <a:lnTo>
                  <a:pt x="293627" y="139604"/>
                </a:lnTo>
                <a:lnTo>
                  <a:pt x="336022" y="151034"/>
                </a:lnTo>
                <a:lnTo>
                  <a:pt x="373999" y="188864"/>
                </a:lnTo>
                <a:lnTo>
                  <a:pt x="381253" y="226695"/>
                </a:lnTo>
                <a:lnTo>
                  <a:pt x="380299" y="241411"/>
                </a:lnTo>
                <a:lnTo>
                  <a:pt x="365886" y="286131"/>
                </a:lnTo>
                <a:lnTo>
                  <a:pt x="343566" y="318992"/>
                </a:lnTo>
                <a:lnTo>
                  <a:pt x="306958" y="357759"/>
                </a:lnTo>
                <a:lnTo>
                  <a:pt x="32511" y="616965"/>
                </a:lnTo>
                <a:lnTo>
                  <a:pt x="32511" y="723646"/>
                </a:lnTo>
                <a:lnTo>
                  <a:pt x="570229" y="723646"/>
                </a:lnTo>
                <a:lnTo>
                  <a:pt x="570229" y="589534"/>
                </a:lnTo>
                <a:lnTo>
                  <a:pt x="264286" y="589534"/>
                </a:lnTo>
                <a:lnTo>
                  <a:pt x="427989" y="434975"/>
                </a:lnTo>
                <a:lnTo>
                  <a:pt x="460184" y="403375"/>
                </a:lnTo>
                <a:lnTo>
                  <a:pt x="486663" y="373538"/>
                </a:lnTo>
                <a:lnTo>
                  <a:pt x="522477" y="319150"/>
                </a:lnTo>
                <a:lnTo>
                  <a:pt x="540765" y="266541"/>
                </a:lnTo>
                <a:lnTo>
                  <a:pt x="546861" y="210312"/>
                </a:lnTo>
                <a:lnTo>
                  <a:pt x="544792" y="179355"/>
                </a:lnTo>
                <a:lnTo>
                  <a:pt x="528270" y="123729"/>
                </a:lnTo>
                <a:lnTo>
                  <a:pt x="495698" y="76771"/>
                </a:lnTo>
                <a:lnTo>
                  <a:pt x="449458" y="40195"/>
                </a:lnTo>
                <a:lnTo>
                  <a:pt x="390409" y="14573"/>
                </a:lnTo>
                <a:lnTo>
                  <a:pt x="320980" y="1619"/>
                </a:lnTo>
                <a:lnTo>
                  <a:pt x="282575" y="0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554593" y="1144270"/>
            <a:ext cx="3291840" cy="100203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210185">
              <a:lnSpc>
                <a:spcPts val="1500"/>
              </a:lnSpc>
              <a:spcBef>
                <a:spcPts val="305"/>
              </a:spcBef>
            </a:pP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Управление</a:t>
            </a:r>
            <a:r>
              <a:rPr sz="1400" b="1" spc="-7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проектом</a:t>
            </a:r>
            <a:r>
              <a:rPr sz="1400" b="1" spc="-5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и</a:t>
            </a:r>
            <a:r>
              <a:rPr sz="1400" b="1" spc="-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стратегическое </a:t>
            </a:r>
            <a:r>
              <a:rPr sz="1400" b="1" spc="-30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планирование: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390"/>
              </a:lnSpc>
            </a:pP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создание проектной</a:t>
            </a:r>
            <a:r>
              <a:rPr sz="1400" spc="-2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группы,</a:t>
            </a:r>
            <a:r>
              <a:rPr sz="1400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C5E52"/>
                </a:solidFill>
                <a:latin typeface="Calibri"/>
                <a:cs typeface="Calibri"/>
              </a:rPr>
              <a:t>которая</a:t>
            </a:r>
            <a:r>
              <a:rPr sz="1400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несет</a:t>
            </a:r>
            <a:endParaRPr sz="1400">
              <a:latin typeface="Calibri"/>
              <a:cs typeface="Calibri"/>
            </a:endParaRPr>
          </a:p>
          <a:p>
            <a:pPr marL="12700" marR="257175">
              <a:lnSpc>
                <a:spcPts val="1500"/>
              </a:lnSpc>
              <a:spcBef>
                <a:spcPts val="110"/>
              </a:spcBef>
            </a:pP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ответственность за все аспекты проекта </a:t>
            </a:r>
            <a:r>
              <a:rPr sz="1400" spc="-30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C5E52"/>
                </a:solidFill>
                <a:latin typeface="Calibri"/>
                <a:cs typeface="Calibri"/>
              </a:rPr>
              <a:t>перехода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на</a:t>
            </a:r>
            <a:r>
              <a:rPr sz="1400" spc="-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новую</a:t>
            </a:r>
            <a:r>
              <a:rPr sz="1400" spc="-2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классификацию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86039" y="1304416"/>
            <a:ext cx="566420" cy="723900"/>
          </a:xfrm>
          <a:custGeom>
            <a:avLst/>
            <a:gdLst/>
            <a:ahLst/>
            <a:cxnLst/>
            <a:rect l="l" t="t" r="r" b="b"/>
            <a:pathLst>
              <a:path w="566420" h="723900">
                <a:moveTo>
                  <a:pt x="533653" y="0"/>
                </a:moveTo>
                <a:lnTo>
                  <a:pt x="35686" y="0"/>
                </a:lnTo>
                <a:lnTo>
                  <a:pt x="35686" y="132080"/>
                </a:lnTo>
                <a:lnTo>
                  <a:pt x="338581" y="132080"/>
                </a:lnTo>
                <a:lnTo>
                  <a:pt x="192150" y="297815"/>
                </a:lnTo>
                <a:lnTo>
                  <a:pt x="192150" y="406527"/>
                </a:lnTo>
                <a:lnTo>
                  <a:pt x="267334" y="406527"/>
                </a:lnTo>
                <a:lnTo>
                  <a:pt x="325602" y="412001"/>
                </a:lnTo>
                <a:lnTo>
                  <a:pt x="367236" y="428418"/>
                </a:lnTo>
                <a:lnTo>
                  <a:pt x="392225" y="455765"/>
                </a:lnTo>
                <a:lnTo>
                  <a:pt x="400557" y="494030"/>
                </a:lnTo>
                <a:lnTo>
                  <a:pt x="398341" y="514623"/>
                </a:lnTo>
                <a:lnTo>
                  <a:pt x="380573" y="548429"/>
                </a:lnTo>
                <a:lnTo>
                  <a:pt x="345541" y="572021"/>
                </a:lnTo>
                <a:lnTo>
                  <a:pt x="296721" y="583971"/>
                </a:lnTo>
                <a:lnTo>
                  <a:pt x="267334" y="585470"/>
                </a:lnTo>
                <a:lnTo>
                  <a:pt x="239571" y="584422"/>
                </a:lnTo>
                <a:lnTo>
                  <a:pt x="184949" y="576040"/>
                </a:lnTo>
                <a:lnTo>
                  <a:pt x="132232" y="559466"/>
                </a:lnTo>
                <a:lnTo>
                  <a:pt x="85230" y="535844"/>
                </a:lnTo>
                <a:lnTo>
                  <a:pt x="64134" y="521462"/>
                </a:lnTo>
                <a:lnTo>
                  <a:pt x="0" y="647446"/>
                </a:lnTo>
                <a:lnTo>
                  <a:pt x="56308" y="679894"/>
                </a:lnTo>
                <a:lnTo>
                  <a:pt x="123570" y="703961"/>
                </a:lnTo>
                <a:lnTo>
                  <a:pt x="196865" y="718819"/>
                </a:lnTo>
                <a:lnTo>
                  <a:pt x="271399" y="723773"/>
                </a:lnTo>
                <a:lnTo>
                  <a:pt x="317829" y="721798"/>
                </a:lnTo>
                <a:lnTo>
                  <a:pt x="360521" y="715883"/>
                </a:lnTo>
                <a:lnTo>
                  <a:pt x="399450" y="706038"/>
                </a:lnTo>
                <a:lnTo>
                  <a:pt x="465788" y="675177"/>
                </a:lnTo>
                <a:lnTo>
                  <a:pt x="515318" y="633216"/>
                </a:lnTo>
                <a:lnTo>
                  <a:pt x="547915" y="581540"/>
                </a:lnTo>
                <a:lnTo>
                  <a:pt x="564247" y="524390"/>
                </a:lnTo>
                <a:lnTo>
                  <a:pt x="566292" y="494030"/>
                </a:lnTo>
                <a:lnTo>
                  <a:pt x="563173" y="455473"/>
                </a:lnTo>
                <a:lnTo>
                  <a:pt x="538218" y="388123"/>
                </a:lnTo>
                <a:lnTo>
                  <a:pt x="488783" y="334567"/>
                </a:lnTo>
                <a:lnTo>
                  <a:pt x="455707" y="314721"/>
                </a:lnTo>
                <a:lnTo>
                  <a:pt x="417155" y="299757"/>
                </a:lnTo>
                <a:lnTo>
                  <a:pt x="373125" y="289687"/>
                </a:lnTo>
                <a:lnTo>
                  <a:pt x="533653" y="106680"/>
                </a:lnTo>
                <a:lnTo>
                  <a:pt x="533653" y="0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6018" y="2642997"/>
            <a:ext cx="3298190" cy="1764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5"/>
              </a:spcBef>
            </a:pP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Пров</a:t>
            </a:r>
            <a:r>
              <a:rPr sz="1400" b="1" spc="-25" dirty="0">
                <a:solidFill>
                  <a:srgbClr val="6C5E52"/>
                </a:solidFill>
                <a:latin typeface="Calibri"/>
                <a:cs typeface="Calibri"/>
              </a:rPr>
              <a:t>е</a:t>
            </a:r>
            <a:r>
              <a:rPr sz="1400" b="1" spc="-15" dirty="0">
                <a:solidFill>
                  <a:srgbClr val="6C5E52"/>
                </a:solidFill>
                <a:latin typeface="Calibri"/>
                <a:cs typeface="Calibri"/>
              </a:rPr>
              <a:t>д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е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н</a:t>
            </a:r>
            <a:r>
              <a:rPr sz="1400" b="1" spc="-15" dirty="0">
                <a:solidFill>
                  <a:srgbClr val="6C5E52"/>
                </a:solidFill>
                <a:latin typeface="Calibri"/>
                <a:cs typeface="Calibri"/>
              </a:rPr>
              <a:t>и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е</a:t>
            </a:r>
            <a:r>
              <a:rPr sz="1400" b="1" spc="-5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самоо</a:t>
            </a:r>
            <a:r>
              <a:rPr sz="1400" b="1" spc="-15" dirty="0">
                <a:solidFill>
                  <a:srgbClr val="6C5E52"/>
                </a:solidFill>
                <a:latin typeface="Calibri"/>
                <a:cs typeface="Calibri"/>
              </a:rPr>
              <a:t>ц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е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нки: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o</a:t>
            </a:r>
            <a:r>
              <a:rPr sz="1400" spc="-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потребностях</a:t>
            </a:r>
            <a:r>
              <a:rPr sz="1400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и </a:t>
            </a:r>
            <a:r>
              <a:rPr sz="1400" spc="-10" dirty="0">
                <a:solidFill>
                  <a:srgbClr val="6C5E52"/>
                </a:solidFill>
                <a:latin typeface="Calibri"/>
                <a:cs typeface="Calibri"/>
              </a:rPr>
              <a:t>необходимом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C5E52"/>
                </a:solidFill>
                <a:latin typeface="Calibri"/>
                <a:cs typeface="Calibri"/>
              </a:rPr>
              <a:t>темпе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действий,</a:t>
            </a:r>
            <a:r>
              <a:rPr sz="1400" spc="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выявить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потенциальные</a:t>
            </a:r>
            <a:endParaRPr sz="1400">
              <a:latin typeface="Calibri"/>
              <a:cs typeface="Calibri"/>
            </a:endParaRPr>
          </a:p>
          <a:p>
            <a:pPr marL="12700" marR="205740">
              <a:lnSpc>
                <a:spcPts val="1500"/>
              </a:lnSpc>
              <a:spcBef>
                <a:spcPts val="110"/>
              </a:spcBef>
            </a:pP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препятствия 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и собрать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информацию для </a:t>
            </a:r>
            <a:r>
              <a:rPr sz="1400" spc="-30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анализа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состояния </a:t>
            </a:r>
            <a:r>
              <a:rPr sz="1400" spc="-15" dirty="0">
                <a:solidFill>
                  <a:srgbClr val="6C5E52"/>
                </a:solidFill>
                <a:latin typeface="Calibri"/>
                <a:cs typeface="Calibri"/>
              </a:rPr>
              <a:t>дел </a:t>
            </a:r>
            <a:r>
              <a:rPr sz="1400" spc="-10" dirty="0">
                <a:solidFill>
                  <a:srgbClr val="6C5E52"/>
                </a:solidFill>
                <a:latin typeface="Calibri"/>
                <a:cs typeface="Calibri"/>
              </a:rPr>
              <a:t>до 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после 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осуществления</a:t>
            </a:r>
            <a:r>
              <a:rPr sz="1400" spc="-3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проекта.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390"/>
              </a:lnSpc>
            </a:pP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Играет</a:t>
            </a:r>
            <a:r>
              <a:rPr sz="1400" b="1" spc="-3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решающую</a:t>
            </a:r>
            <a:r>
              <a:rPr sz="1400" b="1" spc="-4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роль</a:t>
            </a:r>
            <a:r>
              <a:rPr sz="1400" b="1" spc="-2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при</a:t>
            </a:r>
            <a:r>
              <a:rPr sz="1400" b="1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определении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бюджетных</a:t>
            </a:r>
            <a:r>
              <a:rPr sz="1400" b="1" spc="-3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кадровых</a:t>
            </a:r>
            <a:r>
              <a:rPr sz="1400" b="1" spc="-4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потребностей,</a:t>
            </a:r>
            <a:r>
              <a:rPr sz="1400" b="1" spc="-4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а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0"/>
              </a:lnSpc>
            </a:pP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также</a:t>
            </a:r>
            <a:r>
              <a:rPr sz="1400" b="1" spc="-3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для</a:t>
            </a: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правильной</a:t>
            </a:r>
            <a:r>
              <a:rPr sz="1400" b="1" spc="-4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оценки</a:t>
            </a:r>
            <a:r>
              <a:rPr sz="1400" b="1" spc="-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сроков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0974" y="2797810"/>
            <a:ext cx="659765" cy="711835"/>
          </a:xfrm>
          <a:custGeom>
            <a:avLst/>
            <a:gdLst/>
            <a:ahLst/>
            <a:cxnLst/>
            <a:rect l="l" t="t" r="r" b="b"/>
            <a:pathLst>
              <a:path w="659765" h="711835">
                <a:moveTo>
                  <a:pt x="508254" y="0"/>
                </a:moveTo>
                <a:lnTo>
                  <a:pt x="335445" y="0"/>
                </a:lnTo>
                <a:lnTo>
                  <a:pt x="0" y="451230"/>
                </a:lnTo>
                <a:lnTo>
                  <a:pt x="0" y="562101"/>
                </a:lnTo>
                <a:lnTo>
                  <a:pt x="383222" y="562101"/>
                </a:lnTo>
                <a:lnTo>
                  <a:pt x="383222" y="711453"/>
                </a:lnTo>
                <a:lnTo>
                  <a:pt x="543826" y="711453"/>
                </a:lnTo>
                <a:lnTo>
                  <a:pt x="543826" y="562101"/>
                </a:lnTo>
                <a:lnTo>
                  <a:pt x="659714" y="562101"/>
                </a:lnTo>
                <a:lnTo>
                  <a:pt x="659714" y="427863"/>
                </a:lnTo>
                <a:lnTo>
                  <a:pt x="543826" y="427863"/>
                </a:lnTo>
                <a:lnTo>
                  <a:pt x="543826" y="294766"/>
                </a:lnTo>
                <a:lnTo>
                  <a:pt x="388302" y="294766"/>
                </a:lnTo>
                <a:lnTo>
                  <a:pt x="388302" y="427863"/>
                </a:lnTo>
                <a:lnTo>
                  <a:pt x="197205" y="427863"/>
                </a:lnTo>
                <a:lnTo>
                  <a:pt x="508254" y="0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16958" y="2960573"/>
            <a:ext cx="3434079" cy="1193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5"/>
              </a:spcBef>
            </a:pP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Обеспечение</a:t>
            </a:r>
            <a:r>
              <a:rPr sz="1400" b="1" spc="-5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соответствия</a:t>
            </a:r>
            <a:r>
              <a:rPr sz="1400" b="1" spc="-4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(мапирование)</a:t>
            </a:r>
            <a:r>
              <a:rPr sz="1400" b="1" spc="-6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сопоставимости</a:t>
            </a:r>
            <a:r>
              <a:rPr sz="1400" b="1" spc="-5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данных,</a:t>
            </a:r>
            <a:endParaRPr sz="1400">
              <a:latin typeface="Calibri"/>
              <a:cs typeface="Calibri"/>
            </a:endParaRPr>
          </a:p>
          <a:p>
            <a:pPr marL="12700" marR="772160">
              <a:lnSpc>
                <a:spcPts val="1500"/>
              </a:lnSpc>
              <a:spcBef>
                <a:spcPts val="110"/>
              </a:spcBef>
            </a:pP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чтобы </a:t>
            </a:r>
            <a:r>
              <a:rPr sz="1400" spc="-10" dirty="0">
                <a:solidFill>
                  <a:srgbClr val="6C5E52"/>
                </a:solidFill>
                <a:latin typeface="Calibri"/>
                <a:cs typeface="Calibri"/>
              </a:rPr>
              <a:t>пользователи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данных </a:t>
            </a:r>
            <a:r>
              <a:rPr sz="1400" spc="-15" dirty="0">
                <a:solidFill>
                  <a:srgbClr val="6C5E52"/>
                </a:solidFill>
                <a:latin typeface="Calibri"/>
                <a:cs typeface="Calibri"/>
              </a:rPr>
              <a:t>могли </a:t>
            </a:r>
            <a:r>
              <a:rPr sz="1400" spc="-30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интерпретировать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C5E52"/>
                </a:solidFill>
                <a:latin typeface="Calibri"/>
                <a:cs typeface="Calibri"/>
              </a:rPr>
              <a:t>сведения,</a:t>
            </a:r>
            <a:endParaRPr sz="1400">
              <a:latin typeface="Calibri"/>
              <a:cs typeface="Calibri"/>
            </a:endParaRPr>
          </a:p>
          <a:p>
            <a:pPr marL="12700" marR="398145">
              <a:lnSpc>
                <a:spcPts val="1500"/>
              </a:lnSpc>
            </a:pP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зарегистрированные 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использованием </a:t>
            </a:r>
            <a:r>
              <a:rPr sz="1400" spc="-30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различных</a:t>
            </a:r>
            <a:r>
              <a:rPr sz="1400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классификаций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60088" y="3120644"/>
            <a:ext cx="567690" cy="723900"/>
          </a:xfrm>
          <a:custGeom>
            <a:avLst/>
            <a:gdLst/>
            <a:ahLst/>
            <a:cxnLst/>
            <a:rect l="l" t="t" r="r" b="b"/>
            <a:pathLst>
              <a:path w="567689" h="723900">
                <a:moveTo>
                  <a:pt x="523494" y="0"/>
                </a:moveTo>
                <a:lnTo>
                  <a:pt x="89408" y="0"/>
                </a:lnTo>
                <a:lnTo>
                  <a:pt x="52832" y="400557"/>
                </a:lnTo>
                <a:lnTo>
                  <a:pt x="234823" y="400557"/>
                </a:lnTo>
                <a:lnTo>
                  <a:pt x="277159" y="402012"/>
                </a:lnTo>
                <a:lnTo>
                  <a:pt x="341497" y="413684"/>
                </a:lnTo>
                <a:lnTo>
                  <a:pt x="379662" y="437024"/>
                </a:lnTo>
                <a:lnTo>
                  <a:pt x="398228" y="471556"/>
                </a:lnTo>
                <a:lnTo>
                  <a:pt x="400558" y="493013"/>
                </a:lnTo>
                <a:lnTo>
                  <a:pt x="398323" y="513687"/>
                </a:lnTo>
                <a:lnTo>
                  <a:pt x="380519" y="547699"/>
                </a:lnTo>
                <a:lnTo>
                  <a:pt x="345541" y="571753"/>
                </a:lnTo>
                <a:lnTo>
                  <a:pt x="296721" y="583945"/>
                </a:lnTo>
                <a:lnTo>
                  <a:pt x="267335" y="585469"/>
                </a:lnTo>
                <a:lnTo>
                  <a:pt x="239597" y="584422"/>
                </a:lnTo>
                <a:lnTo>
                  <a:pt x="185217" y="576040"/>
                </a:lnTo>
                <a:lnTo>
                  <a:pt x="132925" y="559466"/>
                </a:lnTo>
                <a:lnTo>
                  <a:pt x="86149" y="535844"/>
                </a:lnTo>
                <a:lnTo>
                  <a:pt x="65024" y="521461"/>
                </a:lnTo>
                <a:lnTo>
                  <a:pt x="0" y="647572"/>
                </a:lnTo>
                <a:lnTo>
                  <a:pt x="56308" y="679957"/>
                </a:lnTo>
                <a:lnTo>
                  <a:pt x="123571" y="703960"/>
                </a:lnTo>
                <a:lnTo>
                  <a:pt x="196818" y="718819"/>
                </a:lnTo>
                <a:lnTo>
                  <a:pt x="271399" y="723772"/>
                </a:lnTo>
                <a:lnTo>
                  <a:pt x="318238" y="721772"/>
                </a:lnTo>
                <a:lnTo>
                  <a:pt x="361219" y="715771"/>
                </a:lnTo>
                <a:lnTo>
                  <a:pt x="400343" y="705770"/>
                </a:lnTo>
                <a:lnTo>
                  <a:pt x="466732" y="674433"/>
                </a:lnTo>
                <a:lnTo>
                  <a:pt x="516262" y="631761"/>
                </a:lnTo>
                <a:lnTo>
                  <a:pt x="548911" y="578963"/>
                </a:lnTo>
                <a:lnTo>
                  <a:pt x="565155" y="519753"/>
                </a:lnTo>
                <a:lnTo>
                  <a:pt x="567182" y="487933"/>
                </a:lnTo>
                <a:lnTo>
                  <a:pt x="562705" y="440168"/>
                </a:lnTo>
                <a:lnTo>
                  <a:pt x="549275" y="397462"/>
                </a:lnTo>
                <a:lnTo>
                  <a:pt x="526891" y="359828"/>
                </a:lnTo>
                <a:lnTo>
                  <a:pt x="495553" y="327278"/>
                </a:lnTo>
                <a:lnTo>
                  <a:pt x="463748" y="305731"/>
                </a:lnTo>
                <a:lnTo>
                  <a:pt x="425632" y="288951"/>
                </a:lnTo>
                <a:lnTo>
                  <a:pt x="381208" y="276950"/>
                </a:lnTo>
                <a:lnTo>
                  <a:pt x="330474" y="269740"/>
                </a:lnTo>
                <a:lnTo>
                  <a:pt x="273431" y="267334"/>
                </a:lnTo>
                <a:lnTo>
                  <a:pt x="215519" y="267334"/>
                </a:lnTo>
                <a:lnTo>
                  <a:pt x="226695" y="132206"/>
                </a:lnTo>
                <a:lnTo>
                  <a:pt x="523494" y="132206"/>
                </a:lnTo>
                <a:lnTo>
                  <a:pt x="523494" y="0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616822" y="2558542"/>
            <a:ext cx="3445510" cy="1383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5"/>
              </a:spcBef>
            </a:pP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Анализ</a:t>
            </a:r>
            <a:r>
              <a:rPr sz="1400" b="1" spc="-3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двойного</a:t>
            </a:r>
            <a:r>
              <a:rPr sz="1400" b="1" spc="-4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кодирования</a:t>
            </a:r>
            <a:r>
              <a:rPr sz="1400" b="1" spc="-4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с</a:t>
            </a:r>
            <a:endParaRPr sz="1400">
              <a:latin typeface="Calibri"/>
              <a:cs typeface="Calibri"/>
            </a:endParaRPr>
          </a:p>
          <a:p>
            <a:pPr marL="12700" marR="330835">
              <a:lnSpc>
                <a:spcPts val="1500"/>
              </a:lnSpc>
              <a:spcBef>
                <a:spcPts val="110"/>
              </a:spcBef>
            </a:pP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использованием</a:t>
            </a:r>
            <a:r>
              <a:rPr sz="1400" b="1" spc="-6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старой</a:t>
            </a:r>
            <a:r>
              <a:rPr sz="1400" b="1" spc="-4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и</a:t>
            </a:r>
            <a:r>
              <a:rPr sz="1400" b="1" spc="-2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новой</a:t>
            </a:r>
            <a:r>
              <a:rPr sz="1400" b="1" spc="-5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версии </a:t>
            </a:r>
            <a:r>
              <a:rPr sz="1400" b="1" spc="-30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классификации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500"/>
              </a:lnSpc>
            </a:pP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для выявления расхождений 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в </a:t>
            </a:r>
            <a:r>
              <a:rPr sz="1400" spc="-10" dirty="0">
                <a:solidFill>
                  <a:srgbClr val="6C5E52"/>
                </a:solidFill>
                <a:latin typeface="Calibri"/>
                <a:cs typeface="Calibri"/>
              </a:rPr>
              <a:t>кодировании, </a:t>
            </a:r>
            <a:r>
              <a:rPr sz="1400" spc="-30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информации</a:t>
            </a:r>
            <a:r>
              <a:rPr sz="1400" spc="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о</a:t>
            </a:r>
            <a:r>
              <a:rPr sz="1400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влиянии</a:t>
            </a:r>
            <a:r>
              <a:rPr sz="1400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мапирования</a:t>
            </a:r>
            <a:r>
              <a:rPr sz="1400" spc="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на</a:t>
            </a:r>
            <a:endParaRPr sz="1400">
              <a:latin typeface="Calibri"/>
              <a:cs typeface="Calibri"/>
            </a:endParaRPr>
          </a:p>
          <a:p>
            <a:pPr marL="12700" marR="408305">
              <a:lnSpc>
                <a:spcPts val="1500"/>
              </a:lnSpc>
            </a:pP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анализ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трендов 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типологии больных, 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а </a:t>
            </a:r>
            <a:r>
              <a:rPr sz="1400" spc="-30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также</a:t>
            </a:r>
            <a:r>
              <a:rPr sz="1400" spc="-2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потребностей</a:t>
            </a:r>
            <a:r>
              <a:rPr sz="1400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в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 финансировании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88781" y="2705989"/>
            <a:ext cx="588010" cy="735965"/>
          </a:xfrm>
          <a:custGeom>
            <a:avLst/>
            <a:gdLst/>
            <a:ahLst/>
            <a:cxnLst/>
            <a:rect l="l" t="t" r="r" b="b"/>
            <a:pathLst>
              <a:path w="588009" h="735964">
                <a:moveTo>
                  <a:pt x="362839" y="0"/>
                </a:moveTo>
                <a:lnTo>
                  <a:pt x="310566" y="2805"/>
                </a:lnTo>
                <a:lnTo>
                  <a:pt x="261556" y="11207"/>
                </a:lnTo>
                <a:lnTo>
                  <a:pt x="215784" y="25181"/>
                </a:lnTo>
                <a:lnTo>
                  <a:pt x="173227" y="44703"/>
                </a:lnTo>
                <a:lnTo>
                  <a:pt x="134606" y="69685"/>
                </a:lnTo>
                <a:lnTo>
                  <a:pt x="100472" y="99869"/>
                </a:lnTo>
                <a:lnTo>
                  <a:pt x="70840" y="135268"/>
                </a:lnTo>
                <a:lnTo>
                  <a:pt x="45720" y="175895"/>
                </a:lnTo>
                <a:lnTo>
                  <a:pt x="25717" y="221230"/>
                </a:lnTo>
                <a:lnTo>
                  <a:pt x="11430" y="270922"/>
                </a:lnTo>
                <a:lnTo>
                  <a:pt x="2857" y="324949"/>
                </a:lnTo>
                <a:lnTo>
                  <a:pt x="0" y="383286"/>
                </a:lnTo>
                <a:lnTo>
                  <a:pt x="2339" y="437685"/>
                </a:lnTo>
                <a:lnTo>
                  <a:pt x="9360" y="487731"/>
                </a:lnTo>
                <a:lnTo>
                  <a:pt x="21066" y="533431"/>
                </a:lnTo>
                <a:lnTo>
                  <a:pt x="37460" y="574792"/>
                </a:lnTo>
                <a:lnTo>
                  <a:pt x="58546" y="611821"/>
                </a:lnTo>
                <a:lnTo>
                  <a:pt x="84327" y="644525"/>
                </a:lnTo>
                <a:lnTo>
                  <a:pt x="120689" y="677443"/>
                </a:lnTo>
                <a:lnTo>
                  <a:pt x="162257" y="703046"/>
                </a:lnTo>
                <a:lnTo>
                  <a:pt x="209024" y="721334"/>
                </a:lnTo>
                <a:lnTo>
                  <a:pt x="260986" y="732307"/>
                </a:lnTo>
                <a:lnTo>
                  <a:pt x="318135" y="735964"/>
                </a:lnTo>
                <a:lnTo>
                  <a:pt x="354899" y="734155"/>
                </a:lnTo>
                <a:lnTo>
                  <a:pt x="423237" y="719677"/>
                </a:lnTo>
                <a:lnTo>
                  <a:pt x="483933" y="690963"/>
                </a:lnTo>
                <a:lnTo>
                  <a:pt x="532511" y="649537"/>
                </a:lnTo>
                <a:lnTo>
                  <a:pt x="558152" y="613028"/>
                </a:lnTo>
                <a:lnTo>
                  <a:pt x="308991" y="613028"/>
                </a:lnTo>
                <a:lnTo>
                  <a:pt x="281559" y="611173"/>
                </a:lnTo>
                <a:lnTo>
                  <a:pt x="235839" y="596366"/>
                </a:lnTo>
                <a:lnTo>
                  <a:pt x="202809" y="567674"/>
                </a:lnTo>
                <a:lnTo>
                  <a:pt x="185993" y="529574"/>
                </a:lnTo>
                <a:lnTo>
                  <a:pt x="183896" y="507238"/>
                </a:lnTo>
                <a:lnTo>
                  <a:pt x="186062" y="484929"/>
                </a:lnTo>
                <a:lnTo>
                  <a:pt x="203398" y="446551"/>
                </a:lnTo>
                <a:lnTo>
                  <a:pt x="237021" y="417381"/>
                </a:lnTo>
                <a:lnTo>
                  <a:pt x="281217" y="402419"/>
                </a:lnTo>
                <a:lnTo>
                  <a:pt x="306959" y="400558"/>
                </a:lnTo>
                <a:lnTo>
                  <a:pt x="564682" y="400558"/>
                </a:lnTo>
                <a:lnTo>
                  <a:pt x="554990" y="382777"/>
                </a:lnTo>
                <a:lnTo>
                  <a:pt x="537249" y="359040"/>
                </a:lnTo>
                <a:lnTo>
                  <a:pt x="518924" y="340487"/>
                </a:lnTo>
                <a:lnTo>
                  <a:pt x="166624" y="340487"/>
                </a:lnTo>
                <a:lnTo>
                  <a:pt x="171736" y="293274"/>
                </a:lnTo>
                <a:lnTo>
                  <a:pt x="182943" y="251825"/>
                </a:lnTo>
                <a:lnTo>
                  <a:pt x="200235" y="216453"/>
                </a:lnTo>
                <a:lnTo>
                  <a:pt x="252388" y="163921"/>
                </a:lnTo>
                <a:lnTo>
                  <a:pt x="324016" y="137529"/>
                </a:lnTo>
                <a:lnTo>
                  <a:pt x="366902" y="134238"/>
                </a:lnTo>
                <a:lnTo>
                  <a:pt x="518036" y="134238"/>
                </a:lnTo>
                <a:lnTo>
                  <a:pt x="561086" y="48768"/>
                </a:lnTo>
                <a:lnTo>
                  <a:pt x="520541" y="28114"/>
                </a:lnTo>
                <a:lnTo>
                  <a:pt x="472186" y="12700"/>
                </a:lnTo>
                <a:lnTo>
                  <a:pt x="418655" y="3159"/>
                </a:lnTo>
                <a:lnTo>
                  <a:pt x="391033" y="787"/>
                </a:lnTo>
                <a:lnTo>
                  <a:pt x="362839" y="0"/>
                </a:lnTo>
                <a:close/>
              </a:path>
              <a:path w="588009" h="735964">
                <a:moveTo>
                  <a:pt x="564682" y="400558"/>
                </a:moveTo>
                <a:lnTo>
                  <a:pt x="306959" y="400558"/>
                </a:lnTo>
                <a:lnTo>
                  <a:pt x="333031" y="402367"/>
                </a:lnTo>
                <a:lnTo>
                  <a:pt x="356377" y="407797"/>
                </a:lnTo>
                <a:lnTo>
                  <a:pt x="394843" y="429513"/>
                </a:lnTo>
                <a:lnTo>
                  <a:pt x="419639" y="463423"/>
                </a:lnTo>
                <a:lnTo>
                  <a:pt x="427863" y="507238"/>
                </a:lnTo>
                <a:lnTo>
                  <a:pt x="425811" y="530357"/>
                </a:lnTo>
                <a:lnTo>
                  <a:pt x="409324" y="568977"/>
                </a:lnTo>
                <a:lnTo>
                  <a:pt x="377106" y="596955"/>
                </a:lnTo>
                <a:lnTo>
                  <a:pt x="334156" y="611243"/>
                </a:lnTo>
                <a:lnTo>
                  <a:pt x="308991" y="613028"/>
                </a:lnTo>
                <a:lnTo>
                  <a:pt x="558152" y="613028"/>
                </a:lnTo>
                <a:lnTo>
                  <a:pt x="567517" y="596175"/>
                </a:lnTo>
                <a:lnTo>
                  <a:pt x="578627" y="565991"/>
                </a:lnTo>
                <a:lnTo>
                  <a:pt x="585285" y="533640"/>
                </a:lnTo>
                <a:lnTo>
                  <a:pt x="587501" y="499110"/>
                </a:lnTo>
                <a:lnTo>
                  <a:pt x="585475" y="467056"/>
                </a:lnTo>
                <a:lnTo>
                  <a:pt x="579389" y="436991"/>
                </a:lnTo>
                <a:lnTo>
                  <a:pt x="569231" y="408902"/>
                </a:lnTo>
                <a:lnTo>
                  <a:pt x="564682" y="400558"/>
                </a:lnTo>
                <a:close/>
              </a:path>
              <a:path w="588009" h="735964">
                <a:moveTo>
                  <a:pt x="342519" y="277495"/>
                </a:moveTo>
                <a:lnTo>
                  <a:pt x="289228" y="281443"/>
                </a:lnTo>
                <a:lnTo>
                  <a:pt x="242141" y="293274"/>
                </a:lnTo>
                <a:lnTo>
                  <a:pt x="201269" y="312963"/>
                </a:lnTo>
                <a:lnTo>
                  <a:pt x="166624" y="340487"/>
                </a:lnTo>
                <a:lnTo>
                  <a:pt x="518924" y="340487"/>
                </a:lnTo>
                <a:lnTo>
                  <a:pt x="466598" y="304926"/>
                </a:lnTo>
                <a:lnTo>
                  <a:pt x="407606" y="284352"/>
                </a:lnTo>
                <a:lnTo>
                  <a:pt x="342519" y="277495"/>
                </a:lnTo>
                <a:close/>
              </a:path>
              <a:path w="588009" h="735964">
                <a:moveTo>
                  <a:pt x="518036" y="134238"/>
                </a:moveTo>
                <a:lnTo>
                  <a:pt x="366902" y="134238"/>
                </a:lnTo>
                <a:lnTo>
                  <a:pt x="405364" y="136455"/>
                </a:lnTo>
                <a:lnTo>
                  <a:pt x="440372" y="143113"/>
                </a:lnTo>
                <a:lnTo>
                  <a:pt x="471951" y="154223"/>
                </a:lnTo>
                <a:lnTo>
                  <a:pt x="500125" y="169799"/>
                </a:lnTo>
                <a:lnTo>
                  <a:pt x="518036" y="134238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06018" y="4684217"/>
            <a:ext cx="3298190" cy="1383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5"/>
              </a:spcBef>
            </a:pP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Использование</a:t>
            </a:r>
            <a:r>
              <a:rPr sz="1400" b="1" spc="-6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МКБ-11</a:t>
            </a:r>
            <a:r>
              <a:rPr sz="1400" b="1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в</a:t>
            </a:r>
            <a:r>
              <a:rPr sz="1400" b="1" spc="-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сочетании</a:t>
            </a:r>
            <a:r>
              <a:rPr sz="1400" b="1" spc="-5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с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500"/>
              </a:lnSpc>
              <a:spcBef>
                <a:spcPts val="110"/>
              </a:spcBef>
            </a:pP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клинической</a:t>
            </a:r>
            <a:r>
              <a:rPr sz="1400" b="1" spc="-6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терминологией</a:t>
            </a:r>
            <a:r>
              <a:rPr sz="1400" b="1" spc="-2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и</a:t>
            </a:r>
            <a:r>
              <a:rPr sz="1400" b="1" spc="-5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системами </a:t>
            </a:r>
            <a:r>
              <a:rPr sz="1400" b="1" spc="-30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электронного</a:t>
            </a:r>
            <a:r>
              <a:rPr sz="1400" b="1" spc="-4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медицинского</a:t>
            </a:r>
            <a:r>
              <a:rPr sz="1400" b="1" spc="-4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учета,</a:t>
            </a:r>
            <a:endParaRPr sz="1400">
              <a:latin typeface="Calibri"/>
              <a:cs typeface="Calibri"/>
            </a:endParaRPr>
          </a:p>
          <a:p>
            <a:pPr marL="12700" marR="464820">
              <a:lnSpc>
                <a:spcPts val="1500"/>
              </a:lnSpc>
            </a:pPr>
            <a:r>
              <a:rPr sz="1400" spc="-15" dirty="0">
                <a:solidFill>
                  <a:srgbClr val="6C5E52"/>
                </a:solidFill>
                <a:latin typeface="Calibri"/>
                <a:cs typeface="Calibri"/>
              </a:rPr>
              <a:t>т.е. 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нет </a:t>
            </a:r>
            <a:r>
              <a:rPr sz="1400" spc="-10" dirty="0">
                <a:solidFill>
                  <a:srgbClr val="6C5E52"/>
                </a:solidFill>
                <a:latin typeface="Calibri"/>
                <a:cs typeface="Calibri"/>
              </a:rPr>
              <a:t>необходимости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для создания </a:t>
            </a:r>
            <a:r>
              <a:rPr sz="1400" spc="-30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C5E52"/>
                </a:solidFill>
                <a:latin typeface="Calibri"/>
                <a:cs typeface="Calibri"/>
              </a:rPr>
              <a:t>дополнительных</a:t>
            </a:r>
            <a:r>
              <a:rPr sz="1400" spc="-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C5E52"/>
                </a:solidFill>
                <a:latin typeface="Calibri"/>
                <a:cs typeface="Calibri"/>
              </a:rPr>
              <a:t>инструментов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или 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терминологии для использования 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в </a:t>
            </a:r>
            <a:r>
              <a:rPr sz="1400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клинической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практике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5894" y="4843907"/>
            <a:ext cx="570865" cy="711835"/>
          </a:xfrm>
          <a:custGeom>
            <a:avLst/>
            <a:gdLst/>
            <a:ahLst/>
            <a:cxnLst/>
            <a:rect l="l" t="t" r="r" b="b"/>
            <a:pathLst>
              <a:path w="570865" h="711835">
                <a:moveTo>
                  <a:pt x="570255" y="0"/>
                </a:moveTo>
                <a:lnTo>
                  <a:pt x="0" y="0"/>
                </a:lnTo>
                <a:lnTo>
                  <a:pt x="0" y="250063"/>
                </a:lnTo>
                <a:lnTo>
                  <a:pt x="146367" y="250063"/>
                </a:lnTo>
                <a:lnTo>
                  <a:pt x="146367" y="134112"/>
                </a:lnTo>
                <a:lnTo>
                  <a:pt x="382206" y="134112"/>
                </a:lnTo>
                <a:lnTo>
                  <a:pt x="127063" y="711581"/>
                </a:lnTo>
                <a:lnTo>
                  <a:pt x="305968" y="711581"/>
                </a:lnTo>
                <a:lnTo>
                  <a:pt x="570255" y="106680"/>
                </a:lnTo>
                <a:lnTo>
                  <a:pt x="570255" y="0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667503" y="4804664"/>
            <a:ext cx="3975100" cy="15735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346710">
              <a:lnSpc>
                <a:spcPts val="1500"/>
              </a:lnSpc>
              <a:spcBef>
                <a:spcPts val="300"/>
              </a:spcBef>
            </a:pPr>
            <a:r>
              <a:rPr sz="1400" b="1" spc="-15" dirty="0">
                <a:solidFill>
                  <a:srgbClr val="6C5E52"/>
                </a:solidFill>
                <a:latin typeface="Calibri"/>
                <a:cs typeface="Calibri"/>
              </a:rPr>
              <a:t>Технические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требования и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сроки проведения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 адаптации</a:t>
            </a:r>
            <a:r>
              <a:rPr sz="1400" b="1" spc="-6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систем</a:t>
            </a:r>
            <a:r>
              <a:rPr sz="1400" b="1" spc="-4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медицинской</a:t>
            </a:r>
            <a:r>
              <a:rPr sz="1400" b="1" spc="-6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информации,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500"/>
              </a:lnSpc>
            </a:pP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инструментов</a:t>
            </a:r>
            <a:r>
              <a:rPr sz="1400" b="1" spc="2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кодирования</a:t>
            </a:r>
            <a:r>
              <a:rPr sz="1400" b="1" spc="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данных</a:t>
            </a:r>
            <a:r>
              <a:rPr sz="1400" b="1" spc="3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о</a:t>
            </a:r>
            <a:r>
              <a:rPr sz="1400" b="1" spc="5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смертности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 и</a:t>
            </a:r>
            <a:r>
              <a:rPr sz="1400" b="1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заболеваемости</a:t>
            </a:r>
            <a:r>
              <a:rPr sz="1400" b="1" spc="-4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систем</a:t>
            </a:r>
            <a:r>
              <a:rPr sz="1400" b="1" spc="-2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составления</a:t>
            </a:r>
            <a:r>
              <a:rPr sz="1400" b="1" spc="-4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типологии </a:t>
            </a:r>
            <a:r>
              <a:rPr sz="1400" b="1" spc="-30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больных</a:t>
            </a:r>
            <a:r>
              <a:rPr sz="1400" b="1" spc="-3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сильно</a:t>
            </a:r>
            <a:r>
              <a:rPr sz="1400" b="1" spc="-4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варьируют</a:t>
            </a: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в</a:t>
            </a:r>
            <a:r>
              <a:rPr sz="1400" spc="-3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зависимости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390"/>
              </a:lnSpc>
            </a:pP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местных</a:t>
            </a:r>
            <a:r>
              <a:rPr sz="1400" spc="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условий,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существующей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инфраструктуры,</a:t>
            </a:r>
            <a:endParaRPr sz="1400">
              <a:latin typeface="Calibri"/>
              <a:cs typeface="Calibri"/>
            </a:endParaRPr>
          </a:p>
          <a:p>
            <a:pPr marL="12700" marR="328930">
              <a:lnSpc>
                <a:spcPts val="1500"/>
              </a:lnSpc>
              <a:spcBef>
                <a:spcPts val="114"/>
              </a:spcBef>
            </a:pP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инвестиций</a:t>
            </a:r>
            <a:r>
              <a:rPr sz="1400" spc="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в</a:t>
            </a:r>
            <a:r>
              <a:rPr sz="1400" spc="30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медицинские</a:t>
            </a:r>
            <a:r>
              <a:rPr sz="1400" spc="3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C5E52"/>
                </a:solidFill>
                <a:latin typeface="Calibri"/>
                <a:cs typeface="Calibri"/>
              </a:rPr>
              <a:t>системы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 и</a:t>
            </a:r>
            <a:r>
              <a:rPr sz="1400" spc="-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наличия </a:t>
            </a:r>
            <a:r>
              <a:rPr sz="1400" spc="-30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персонала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285488" y="4951476"/>
            <a:ext cx="600075" cy="736600"/>
          </a:xfrm>
          <a:custGeom>
            <a:avLst/>
            <a:gdLst/>
            <a:ahLst/>
            <a:cxnLst/>
            <a:rect l="l" t="t" r="r" b="b"/>
            <a:pathLst>
              <a:path w="600075" h="736600">
                <a:moveTo>
                  <a:pt x="298831" y="0"/>
                </a:moveTo>
                <a:lnTo>
                  <a:pt x="259853" y="1567"/>
                </a:lnTo>
                <a:lnTo>
                  <a:pt x="188710" y="14037"/>
                </a:lnTo>
                <a:lnTo>
                  <a:pt x="127273" y="38677"/>
                </a:lnTo>
                <a:lnTo>
                  <a:pt x="78974" y="74058"/>
                </a:lnTo>
                <a:lnTo>
                  <a:pt x="44848" y="119512"/>
                </a:lnTo>
                <a:lnTo>
                  <a:pt x="27564" y="173372"/>
                </a:lnTo>
                <a:lnTo>
                  <a:pt x="25400" y="203326"/>
                </a:lnTo>
                <a:lnTo>
                  <a:pt x="26733" y="226566"/>
                </a:lnTo>
                <a:lnTo>
                  <a:pt x="37401" y="268995"/>
                </a:lnTo>
                <a:lnTo>
                  <a:pt x="58566" y="305948"/>
                </a:lnTo>
                <a:lnTo>
                  <a:pt x="89134" y="336758"/>
                </a:lnTo>
                <a:lnTo>
                  <a:pt x="107823" y="349758"/>
                </a:lnTo>
                <a:lnTo>
                  <a:pt x="83339" y="363946"/>
                </a:lnTo>
                <a:lnTo>
                  <a:pt x="43422" y="398514"/>
                </a:lnTo>
                <a:lnTo>
                  <a:pt x="15751" y="441013"/>
                </a:lnTo>
                <a:lnTo>
                  <a:pt x="1758" y="490301"/>
                </a:lnTo>
                <a:lnTo>
                  <a:pt x="0" y="517398"/>
                </a:lnTo>
                <a:lnTo>
                  <a:pt x="2329" y="549402"/>
                </a:lnTo>
                <a:lnTo>
                  <a:pt x="20895" y="607123"/>
                </a:lnTo>
                <a:lnTo>
                  <a:pt x="57562" y="656079"/>
                </a:lnTo>
                <a:lnTo>
                  <a:pt x="109950" y="694187"/>
                </a:lnTo>
                <a:lnTo>
                  <a:pt x="177030" y="720838"/>
                </a:lnTo>
                <a:lnTo>
                  <a:pt x="214915" y="729256"/>
                </a:lnTo>
                <a:lnTo>
                  <a:pt x="255516" y="734306"/>
                </a:lnTo>
                <a:lnTo>
                  <a:pt x="298831" y="735990"/>
                </a:lnTo>
                <a:lnTo>
                  <a:pt x="342245" y="734306"/>
                </a:lnTo>
                <a:lnTo>
                  <a:pt x="382968" y="729256"/>
                </a:lnTo>
                <a:lnTo>
                  <a:pt x="421024" y="720838"/>
                </a:lnTo>
                <a:lnTo>
                  <a:pt x="488557" y="694187"/>
                </a:lnTo>
                <a:lnTo>
                  <a:pt x="541412" y="656079"/>
                </a:lnTo>
                <a:lnTo>
                  <a:pt x="573510" y="615061"/>
                </a:lnTo>
                <a:lnTo>
                  <a:pt x="298831" y="615061"/>
                </a:lnTo>
                <a:lnTo>
                  <a:pt x="269944" y="613346"/>
                </a:lnTo>
                <a:lnTo>
                  <a:pt x="221696" y="599630"/>
                </a:lnTo>
                <a:lnTo>
                  <a:pt x="186735" y="572629"/>
                </a:lnTo>
                <a:lnTo>
                  <a:pt x="168967" y="534961"/>
                </a:lnTo>
                <a:lnTo>
                  <a:pt x="166750" y="512318"/>
                </a:lnTo>
                <a:lnTo>
                  <a:pt x="168967" y="490174"/>
                </a:lnTo>
                <a:lnTo>
                  <a:pt x="186735" y="453078"/>
                </a:lnTo>
                <a:lnTo>
                  <a:pt x="221696" y="426148"/>
                </a:lnTo>
                <a:lnTo>
                  <a:pt x="269944" y="412432"/>
                </a:lnTo>
                <a:lnTo>
                  <a:pt x="298831" y="410718"/>
                </a:lnTo>
                <a:lnTo>
                  <a:pt x="565566" y="410718"/>
                </a:lnTo>
                <a:lnTo>
                  <a:pt x="556275" y="398514"/>
                </a:lnTo>
                <a:lnTo>
                  <a:pt x="537654" y="380206"/>
                </a:lnTo>
                <a:lnTo>
                  <a:pt x="515889" y="363946"/>
                </a:lnTo>
                <a:lnTo>
                  <a:pt x="490982" y="349758"/>
                </a:lnTo>
                <a:lnTo>
                  <a:pt x="510131" y="336758"/>
                </a:lnTo>
                <a:lnTo>
                  <a:pt x="526827" y="322151"/>
                </a:lnTo>
                <a:lnTo>
                  <a:pt x="541095" y="305948"/>
                </a:lnTo>
                <a:lnTo>
                  <a:pt x="546520" y="297815"/>
                </a:lnTo>
                <a:lnTo>
                  <a:pt x="298831" y="297815"/>
                </a:lnTo>
                <a:lnTo>
                  <a:pt x="274806" y="296360"/>
                </a:lnTo>
                <a:lnTo>
                  <a:pt x="234662" y="284688"/>
                </a:lnTo>
                <a:lnTo>
                  <a:pt x="196453" y="246824"/>
                </a:lnTo>
                <a:lnTo>
                  <a:pt x="189102" y="210438"/>
                </a:lnTo>
                <a:lnTo>
                  <a:pt x="190982" y="190698"/>
                </a:lnTo>
                <a:lnTo>
                  <a:pt x="219075" y="144906"/>
                </a:lnTo>
                <a:lnTo>
                  <a:pt x="254000" y="126968"/>
                </a:lnTo>
                <a:lnTo>
                  <a:pt x="298831" y="121031"/>
                </a:lnTo>
                <a:lnTo>
                  <a:pt x="555530" y="121031"/>
                </a:lnTo>
                <a:lnTo>
                  <a:pt x="554898" y="119512"/>
                </a:lnTo>
                <a:lnTo>
                  <a:pt x="520749" y="74058"/>
                </a:lnTo>
                <a:lnTo>
                  <a:pt x="472223" y="38677"/>
                </a:lnTo>
                <a:lnTo>
                  <a:pt x="410291" y="14037"/>
                </a:lnTo>
                <a:lnTo>
                  <a:pt x="338333" y="1567"/>
                </a:lnTo>
                <a:lnTo>
                  <a:pt x="298831" y="0"/>
                </a:lnTo>
                <a:close/>
              </a:path>
              <a:path w="600075" h="736600">
                <a:moveTo>
                  <a:pt x="565566" y="410718"/>
                </a:moveTo>
                <a:lnTo>
                  <a:pt x="298831" y="410718"/>
                </a:lnTo>
                <a:lnTo>
                  <a:pt x="328243" y="412432"/>
                </a:lnTo>
                <a:lnTo>
                  <a:pt x="354393" y="417576"/>
                </a:lnTo>
                <a:lnTo>
                  <a:pt x="397001" y="438150"/>
                </a:lnTo>
                <a:lnTo>
                  <a:pt x="424037" y="470423"/>
                </a:lnTo>
                <a:lnTo>
                  <a:pt x="433070" y="512318"/>
                </a:lnTo>
                <a:lnTo>
                  <a:pt x="430809" y="534560"/>
                </a:lnTo>
                <a:lnTo>
                  <a:pt x="412763" y="571950"/>
                </a:lnTo>
                <a:lnTo>
                  <a:pt x="377305" y="599309"/>
                </a:lnTo>
                <a:lnTo>
                  <a:pt x="328243" y="613302"/>
                </a:lnTo>
                <a:lnTo>
                  <a:pt x="298831" y="615061"/>
                </a:lnTo>
                <a:lnTo>
                  <a:pt x="573510" y="615061"/>
                </a:lnTo>
                <a:lnTo>
                  <a:pt x="578604" y="607123"/>
                </a:lnTo>
                <a:lnTo>
                  <a:pt x="590391" y="579310"/>
                </a:lnTo>
                <a:lnTo>
                  <a:pt x="597463" y="549402"/>
                </a:lnTo>
                <a:lnTo>
                  <a:pt x="599821" y="517398"/>
                </a:lnTo>
                <a:lnTo>
                  <a:pt x="598060" y="490301"/>
                </a:lnTo>
                <a:lnTo>
                  <a:pt x="592788" y="464835"/>
                </a:lnTo>
                <a:lnTo>
                  <a:pt x="584015" y="441013"/>
                </a:lnTo>
                <a:lnTo>
                  <a:pt x="571753" y="418846"/>
                </a:lnTo>
                <a:lnTo>
                  <a:pt x="565566" y="410718"/>
                </a:lnTo>
                <a:close/>
              </a:path>
              <a:path w="600075" h="736600">
                <a:moveTo>
                  <a:pt x="555530" y="121031"/>
                </a:moveTo>
                <a:lnTo>
                  <a:pt x="298831" y="121031"/>
                </a:lnTo>
                <a:lnTo>
                  <a:pt x="322998" y="122511"/>
                </a:lnTo>
                <a:lnTo>
                  <a:pt x="344630" y="126968"/>
                </a:lnTo>
                <a:lnTo>
                  <a:pt x="380238" y="144906"/>
                </a:lnTo>
                <a:lnTo>
                  <a:pt x="408813" y="190698"/>
                </a:lnTo>
                <a:lnTo>
                  <a:pt x="410717" y="210438"/>
                </a:lnTo>
                <a:lnTo>
                  <a:pt x="408813" y="229727"/>
                </a:lnTo>
                <a:lnTo>
                  <a:pt x="380238" y="274447"/>
                </a:lnTo>
                <a:lnTo>
                  <a:pt x="344630" y="291988"/>
                </a:lnTo>
                <a:lnTo>
                  <a:pt x="298831" y="297815"/>
                </a:lnTo>
                <a:lnTo>
                  <a:pt x="546520" y="297815"/>
                </a:lnTo>
                <a:lnTo>
                  <a:pt x="568960" y="248459"/>
                </a:lnTo>
                <a:lnTo>
                  <a:pt x="574294" y="203326"/>
                </a:lnTo>
                <a:lnTo>
                  <a:pt x="572146" y="173372"/>
                </a:lnTo>
                <a:lnTo>
                  <a:pt x="565689" y="145430"/>
                </a:lnTo>
                <a:lnTo>
                  <a:pt x="555530" y="121031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66801" y="6487464"/>
            <a:ext cx="74047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*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МКБ-11 </a:t>
            </a:r>
            <a:r>
              <a:rPr sz="1200" spc="-5" dirty="0">
                <a:latin typeface="Calibri"/>
                <a:cs typeface="Calibri"/>
              </a:rPr>
              <a:t>Implementation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or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Transition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Guide,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Geneva:</a:t>
            </a:r>
            <a:r>
              <a:rPr sz="1200" spc="-15" dirty="0">
                <a:latin typeface="Calibri"/>
                <a:cs typeface="Calibri"/>
              </a:rPr>
              <a:t> World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Health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Organization;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2019;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License: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CC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BY-NC-SA</a:t>
            </a:r>
            <a:r>
              <a:rPr sz="1200" dirty="0">
                <a:latin typeface="Calibri"/>
                <a:cs typeface="Calibri"/>
              </a:rPr>
              <a:t> 3.0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IGO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4275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1047115"/>
            </a:xfrm>
            <a:custGeom>
              <a:avLst/>
              <a:gdLst/>
              <a:ahLst/>
              <a:cxnLst/>
              <a:rect l="l" t="t" r="r" b="b"/>
              <a:pathLst>
                <a:path w="12192000" h="1047115">
                  <a:moveTo>
                    <a:pt x="0" y="1046988"/>
                  </a:moveTo>
                  <a:lnTo>
                    <a:pt x="12192000" y="104698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46988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06556" y="6324599"/>
              <a:ext cx="535305" cy="533400"/>
            </a:xfrm>
            <a:custGeom>
              <a:avLst/>
              <a:gdLst/>
              <a:ahLst/>
              <a:cxnLst/>
              <a:rect l="l" t="t" r="r" b="b"/>
              <a:pathLst>
                <a:path w="535304" h="533400">
                  <a:moveTo>
                    <a:pt x="534924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534924" y="533399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ts val="3190"/>
              </a:lnSpc>
              <a:spcBef>
                <a:spcPts val="95"/>
              </a:spcBef>
            </a:pPr>
            <a:r>
              <a:rPr sz="2800" spc="-10" dirty="0"/>
              <a:t>Ситуация</a:t>
            </a:r>
            <a:r>
              <a:rPr sz="2800" spc="15" dirty="0"/>
              <a:t> </a:t>
            </a:r>
            <a:r>
              <a:rPr sz="2800" spc="-5" dirty="0"/>
              <a:t>по</a:t>
            </a:r>
            <a:r>
              <a:rPr sz="2800" spc="-15" dirty="0"/>
              <a:t> </a:t>
            </a:r>
            <a:r>
              <a:rPr sz="2800" spc="-10" dirty="0"/>
              <a:t>внедрению</a:t>
            </a:r>
            <a:r>
              <a:rPr sz="2800" spc="25" dirty="0"/>
              <a:t> </a:t>
            </a:r>
            <a:r>
              <a:rPr sz="2800" spc="-5" dirty="0"/>
              <a:t>МКБ-11</a:t>
            </a:r>
            <a:endParaRPr sz="2800"/>
          </a:p>
          <a:p>
            <a:pPr algn="ctr">
              <a:lnSpc>
                <a:spcPts val="3190"/>
              </a:lnSpc>
            </a:pPr>
            <a:r>
              <a:rPr sz="2800" spc="-5" dirty="0"/>
              <a:t>на</a:t>
            </a:r>
            <a:r>
              <a:rPr sz="2800" dirty="0"/>
              <a:t> </a:t>
            </a:r>
            <a:r>
              <a:rPr sz="2800" spc="-10" dirty="0"/>
              <a:t>территории</a:t>
            </a:r>
            <a:r>
              <a:rPr sz="2800" spc="-5" dirty="0"/>
              <a:t> </a:t>
            </a:r>
            <a:r>
              <a:rPr sz="2800" spc="-15" dirty="0"/>
              <a:t>Российской</a:t>
            </a:r>
            <a:r>
              <a:rPr sz="2800" spc="10" dirty="0"/>
              <a:t> </a:t>
            </a:r>
            <a:r>
              <a:rPr sz="2800" spc="-15" dirty="0"/>
              <a:t>Федерации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251459" y="2773679"/>
            <a:ext cx="11648440" cy="695325"/>
          </a:xfrm>
          <a:custGeom>
            <a:avLst/>
            <a:gdLst/>
            <a:ahLst/>
            <a:cxnLst/>
            <a:rect l="l" t="t" r="r" b="b"/>
            <a:pathLst>
              <a:path w="11648440" h="695325">
                <a:moveTo>
                  <a:pt x="11532108" y="0"/>
                </a:moveTo>
                <a:lnTo>
                  <a:pt x="115824" y="0"/>
                </a:lnTo>
                <a:lnTo>
                  <a:pt x="70739" y="9096"/>
                </a:lnTo>
                <a:lnTo>
                  <a:pt x="33923" y="33909"/>
                </a:lnTo>
                <a:lnTo>
                  <a:pt x="9101" y="70723"/>
                </a:lnTo>
                <a:lnTo>
                  <a:pt x="0" y="115824"/>
                </a:lnTo>
                <a:lnTo>
                  <a:pt x="0" y="579120"/>
                </a:lnTo>
                <a:lnTo>
                  <a:pt x="9101" y="624220"/>
                </a:lnTo>
                <a:lnTo>
                  <a:pt x="33923" y="661035"/>
                </a:lnTo>
                <a:lnTo>
                  <a:pt x="70739" y="685847"/>
                </a:lnTo>
                <a:lnTo>
                  <a:pt x="115824" y="694944"/>
                </a:lnTo>
                <a:lnTo>
                  <a:pt x="11532108" y="694944"/>
                </a:lnTo>
                <a:lnTo>
                  <a:pt x="11577208" y="685847"/>
                </a:lnTo>
                <a:lnTo>
                  <a:pt x="11614023" y="661035"/>
                </a:lnTo>
                <a:lnTo>
                  <a:pt x="11638835" y="624220"/>
                </a:lnTo>
                <a:lnTo>
                  <a:pt x="11647932" y="579120"/>
                </a:lnTo>
                <a:lnTo>
                  <a:pt x="11647932" y="115824"/>
                </a:lnTo>
                <a:lnTo>
                  <a:pt x="11638835" y="70723"/>
                </a:lnTo>
                <a:lnTo>
                  <a:pt x="11614023" y="33909"/>
                </a:lnTo>
                <a:lnTo>
                  <a:pt x="11577208" y="9096"/>
                </a:lnTo>
                <a:lnTo>
                  <a:pt x="11532108" y="0"/>
                </a:lnTo>
                <a:close/>
              </a:path>
            </a:pathLst>
          </a:custGeom>
          <a:solidFill>
            <a:srgbClr val="573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04315" indent="-338455">
              <a:lnSpc>
                <a:spcPts val="2295"/>
              </a:lnSpc>
              <a:spcBef>
                <a:spcPts val="105"/>
              </a:spcBef>
              <a:buSzPct val="95000"/>
              <a:buAutoNum type="arabicPlain" startAt="72"/>
              <a:tabLst>
                <a:tab pos="1505585" algn="l"/>
              </a:tabLst>
            </a:pPr>
            <a:r>
              <a:rPr dirty="0"/>
              <a:t>Я</a:t>
            </a:r>
            <a:r>
              <a:rPr spc="-20" dirty="0"/>
              <a:t> </a:t>
            </a:r>
            <a:r>
              <a:rPr spc="-15" dirty="0"/>
              <a:t>СЕССИЯ</a:t>
            </a:r>
            <a:r>
              <a:rPr spc="15" dirty="0"/>
              <a:t> </a:t>
            </a:r>
            <a:r>
              <a:rPr spc="-5" dirty="0"/>
              <a:t>ВСЕМИРНОЙ</a:t>
            </a:r>
            <a:r>
              <a:rPr spc="-20" dirty="0"/>
              <a:t> </a:t>
            </a:r>
            <a:r>
              <a:rPr spc="-15" dirty="0"/>
              <a:t>АССАМБЛЕИ</a:t>
            </a:r>
            <a:r>
              <a:rPr spc="5" dirty="0"/>
              <a:t> </a:t>
            </a:r>
            <a:r>
              <a:rPr spc="-20" dirty="0"/>
              <a:t>ЗДРАВООХРАНЕНИЯ </a:t>
            </a:r>
            <a:r>
              <a:rPr spc="-5" dirty="0"/>
              <a:t>(май </a:t>
            </a:r>
            <a:r>
              <a:rPr dirty="0"/>
              <a:t>2019</a:t>
            </a:r>
            <a:r>
              <a:rPr spc="-15" dirty="0"/>
              <a:t> </a:t>
            </a:r>
            <a:r>
              <a:rPr spc="-35" dirty="0"/>
              <a:t>г.)</a:t>
            </a:r>
            <a:r>
              <a:rPr spc="25" dirty="0"/>
              <a:t> </a:t>
            </a:r>
            <a:r>
              <a:rPr sz="1800" b="0" spc="-5" dirty="0">
                <a:solidFill>
                  <a:srgbClr val="404040"/>
                </a:solidFill>
                <a:latin typeface="Calibri"/>
                <a:cs typeface="Calibri"/>
              </a:rPr>
              <a:t>постановила:</a:t>
            </a:r>
            <a:endParaRPr sz="1800">
              <a:latin typeface="Calibri"/>
              <a:cs typeface="Calibri"/>
            </a:endParaRPr>
          </a:p>
          <a:p>
            <a:pPr marL="2732405" lvl="1" indent="-287655">
              <a:lnSpc>
                <a:spcPts val="1950"/>
              </a:lnSpc>
              <a:buClr>
                <a:srgbClr val="48443E"/>
              </a:buClr>
              <a:buFont typeface="Wingdings"/>
              <a:buChar char=""/>
              <a:tabLst>
                <a:tab pos="2733040" algn="l"/>
                <a:tab pos="2733675" algn="l"/>
              </a:tabLst>
            </a:pPr>
            <a:r>
              <a:rPr sz="1800" spc="-5" dirty="0">
                <a:solidFill>
                  <a:srgbClr val="3A3838"/>
                </a:solidFill>
                <a:latin typeface="Calibri"/>
                <a:cs typeface="Calibri"/>
              </a:rPr>
              <a:t>принять</a:t>
            </a:r>
            <a:r>
              <a:rPr sz="1800" spc="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Calibri"/>
                <a:cs typeface="Calibri"/>
              </a:rPr>
              <a:t>МКБ-11,</a:t>
            </a:r>
            <a:r>
              <a:rPr sz="18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A3838"/>
                </a:solidFill>
                <a:latin typeface="Calibri"/>
                <a:cs typeface="Calibri"/>
              </a:rPr>
              <a:t>которая</a:t>
            </a:r>
            <a:r>
              <a:rPr sz="1800" spc="-5" dirty="0">
                <a:solidFill>
                  <a:srgbClr val="3A3838"/>
                </a:solidFill>
                <a:latin typeface="Calibri"/>
                <a:cs typeface="Calibri"/>
              </a:rPr>
              <a:t> вступит</a:t>
            </a:r>
            <a:r>
              <a:rPr sz="1800" spc="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A3838"/>
                </a:solidFill>
                <a:latin typeface="Calibri"/>
                <a:cs typeface="Calibri"/>
              </a:rPr>
              <a:t>в</a:t>
            </a:r>
            <a:r>
              <a:rPr sz="1800" spc="-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A3838"/>
                </a:solidFill>
                <a:latin typeface="Calibri"/>
                <a:cs typeface="Calibri"/>
              </a:rPr>
              <a:t>силу</a:t>
            </a:r>
            <a:r>
              <a:rPr sz="18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A3838"/>
                </a:solidFill>
                <a:latin typeface="Calibri"/>
                <a:cs typeface="Calibri"/>
              </a:rPr>
              <a:t>1 </a:t>
            </a:r>
            <a:r>
              <a:rPr sz="1800" spc="-5" dirty="0">
                <a:solidFill>
                  <a:srgbClr val="3A3838"/>
                </a:solidFill>
                <a:latin typeface="Calibri"/>
                <a:cs typeface="Calibri"/>
              </a:rPr>
              <a:t>января</a:t>
            </a:r>
            <a:r>
              <a:rPr sz="1800" spc="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A3838"/>
                </a:solidFill>
                <a:latin typeface="Calibri"/>
                <a:cs typeface="Calibri"/>
              </a:rPr>
              <a:t>2022 </a:t>
            </a:r>
            <a:r>
              <a:rPr sz="1800" spc="-35" dirty="0">
                <a:solidFill>
                  <a:srgbClr val="3A3838"/>
                </a:solidFill>
                <a:latin typeface="Calibri"/>
                <a:cs typeface="Calibri"/>
              </a:rPr>
              <a:t>г.;</a:t>
            </a:r>
            <a:endParaRPr sz="1800">
              <a:latin typeface="Calibri"/>
              <a:cs typeface="Calibri"/>
            </a:endParaRPr>
          </a:p>
          <a:p>
            <a:pPr marL="2732405" lvl="1" indent="-287655">
              <a:lnSpc>
                <a:spcPts val="1945"/>
              </a:lnSpc>
              <a:buClr>
                <a:srgbClr val="48443E"/>
              </a:buClr>
              <a:buFont typeface="Wingdings"/>
              <a:buChar char=""/>
              <a:tabLst>
                <a:tab pos="2733040" algn="l"/>
                <a:tab pos="2733675" algn="l"/>
              </a:tabLst>
            </a:pPr>
            <a:r>
              <a:rPr sz="1800" spc="-10" dirty="0">
                <a:solidFill>
                  <a:srgbClr val="3A3838"/>
                </a:solidFill>
                <a:latin typeface="Calibri"/>
                <a:cs typeface="Calibri"/>
              </a:rPr>
              <a:t>опубликовать </a:t>
            </a:r>
            <a:r>
              <a:rPr sz="1800" spc="-5" dirty="0">
                <a:solidFill>
                  <a:srgbClr val="3A3838"/>
                </a:solidFill>
                <a:latin typeface="Calibri"/>
                <a:cs typeface="Calibri"/>
              </a:rPr>
              <a:t>МКБ-11</a:t>
            </a:r>
            <a:r>
              <a:rPr sz="18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A3838"/>
                </a:solidFill>
                <a:latin typeface="Calibri"/>
                <a:cs typeface="Calibri"/>
              </a:rPr>
              <a:t>на</a:t>
            </a:r>
            <a:r>
              <a:rPr sz="1800" spc="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A3838"/>
                </a:solidFill>
                <a:latin typeface="Calibri"/>
                <a:cs typeface="Calibri"/>
              </a:rPr>
              <a:t>6</a:t>
            </a:r>
            <a:r>
              <a:rPr sz="18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Calibri"/>
                <a:cs typeface="Calibri"/>
              </a:rPr>
              <a:t>официальных</a:t>
            </a:r>
            <a:r>
              <a:rPr sz="1800" spc="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Calibri"/>
                <a:cs typeface="Calibri"/>
              </a:rPr>
              <a:t>языках;</a:t>
            </a:r>
            <a:endParaRPr sz="1800">
              <a:latin typeface="Calibri"/>
              <a:cs typeface="Calibri"/>
            </a:endParaRPr>
          </a:p>
          <a:p>
            <a:pPr marL="2732405" marR="5080" lvl="1" indent="-287020">
              <a:lnSpc>
                <a:spcPts val="1939"/>
              </a:lnSpc>
              <a:spcBef>
                <a:spcPts val="140"/>
              </a:spcBef>
              <a:buClr>
                <a:srgbClr val="48443E"/>
              </a:buClr>
              <a:buFont typeface="Wingdings"/>
              <a:buChar char=""/>
              <a:tabLst>
                <a:tab pos="2733040" algn="l"/>
                <a:tab pos="2733675" algn="l"/>
              </a:tabLst>
            </a:pPr>
            <a:r>
              <a:rPr sz="1800" spc="-5" dirty="0">
                <a:solidFill>
                  <a:srgbClr val="3A3838"/>
                </a:solidFill>
                <a:latin typeface="Calibri"/>
                <a:cs typeface="Calibri"/>
              </a:rPr>
              <a:t>оказать</a:t>
            </a:r>
            <a:r>
              <a:rPr sz="18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A3838"/>
                </a:solidFill>
                <a:latin typeface="Calibri"/>
                <a:cs typeface="Calibri"/>
              </a:rPr>
              <a:t>государствам-членам</a:t>
            </a:r>
            <a:r>
              <a:rPr sz="1800" spc="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A3838"/>
                </a:solidFill>
                <a:latin typeface="Calibri"/>
                <a:cs typeface="Calibri"/>
              </a:rPr>
              <a:t>по</a:t>
            </a:r>
            <a:r>
              <a:rPr sz="1800" spc="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A3838"/>
                </a:solidFill>
                <a:latin typeface="Calibri"/>
                <a:cs typeface="Calibri"/>
              </a:rPr>
              <a:t>их</a:t>
            </a:r>
            <a:r>
              <a:rPr sz="18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Calibri"/>
                <a:cs typeface="Calibri"/>
              </a:rPr>
              <a:t>просьбе</a:t>
            </a:r>
            <a:r>
              <a:rPr sz="1800" spc="4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A3838"/>
                </a:solidFill>
                <a:latin typeface="Calibri"/>
                <a:cs typeface="Calibri"/>
              </a:rPr>
              <a:t>содействие</a:t>
            </a:r>
            <a:r>
              <a:rPr sz="1800" spc="2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A3838"/>
                </a:solidFill>
                <a:latin typeface="Calibri"/>
                <a:cs typeface="Calibri"/>
              </a:rPr>
              <a:t>во </a:t>
            </a:r>
            <a:r>
              <a:rPr sz="1800" spc="-5" dirty="0">
                <a:solidFill>
                  <a:srgbClr val="3A3838"/>
                </a:solidFill>
                <a:latin typeface="Calibri"/>
                <a:cs typeface="Calibri"/>
              </a:rPr>
              <a:t>внедрении</a:t>
            </a:r>
            <a:r>
              <a:rPr sz="1800" spc="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Calibri"/>
                <a:cs typeface="Calibri"/>
              </a:rPr>
              <a:t>МКБ-11, обеспечить </a:t>
            </a:r>
            <a:r>
              <a:rPr sz="1800" spc="-39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Calibri"/>
                <a:cs typeface="Calibri"/>
              </a:rPr>
              <a:t>платформы</a:t>
            </a:r>
            <a:r>
              <a:rPr sz="1800" spc="-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A3838"/>
                </a:solidFill>
                <a:latin typeface="Calibri"/>
                <a:cs typeface="Calibri"/>
              </a:rPr>
              <a:t>для</a:t>
            </a:r>
            <a:r>
              <a:rPr sz="1800" spc="-2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A3838"/>
                </a:solidFill>
                <a:latin typeface="Calibri"/>
                <a:cs typeface="Calibri"/>
              </a:rPr>
              <a:t>перевода</a:t>
            </a:r>
            <a:r>
              <a:rPr sz="18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Calibri"/>
                <a:cs typeface="Calibri"/>
              </a:rPr>
              <a:t>МКБ-11;</a:t>
            </a:r>
            <a:endParaRPr sz="1800">
              <a:latin typeface="Calibri"/>
              <a:cs typeface="Calibri"/>
            </a:endParaRPr>
          </a:p>
          <a:p>
            <a:pPr marL="2732405" lvl="1" indent="-287655">
              <a:lnSpc>
                <a:spcPts val="1920"/>
              </a:lnSpc>
              <a:buClr>
                <a:srgbClr val="48443E"/>
              </a:buClr>
              <a:buFont typeface="Wingdings"/>
              <a:buChar char=""/>
              <a:tabLst>
                <a:tab pos="2733040" algn="l"/>
                <a:tab pos="2733675" algn="l"/>
              </a:tabLst>
            </a:pPr>
            <a:r>
              <a:rPr sz="1800" spc="-5" dirty="0">
                <a:solidFill>
                  <a:srgbClr val="3A3838"/>
                </a:solidFill>
                <a:latin typeface="Calibri"/>
                <a:cs typeface="Calibri"/>
              </a:rPr>
              <a:t>обеспечить</a:t>
            </a:r>
            <a:r>
              <a:rPr sz="1800" spc="3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Calibri"/>
                <a:cs typeface="Calibri"/>
              </a:rPr>
              <a:t>применение</a:t>
            </a:r>
            <a:r>
              <a:rPr sz="1800" spc="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A3838"/>
                </a:solidFill>
                <a:latin typeface="Calibri"/>
                <a:cs typeface="Calibri"/>
              </a:rPr>
              <a:t>с 1</a:t>
            </a:r>
            <a:r>
              <a:rPr sz="18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Calibri"/>
                <a:cs typeface="Calibri"/>
              </a:rPr>
              <a:t>января</a:t>
            </a:r>
            <a:r>
              <a:rPr sz="1800" spc="-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A3838"/>
                </a:solidFill>
                <a:latin typeface="Calibri"/>
                <a:cs typeface="Calibri"/>
              </a:rPr>
              <a:t>2022</a:t>
            </a:r>
            <a:r>
              <a:rPr sz="1800" spc="-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3A3838"/>
                </a:solidFill>
                <a:latin typeface="Calibri"/>
                <a:cs typeface="Calibri"/>
              </a:rPr>
              <a:t>г.</a:t>
            </a:r>
            <a:r>
              <a:rPr sz="1800" spc="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A3838"/>
                </a:solidFill>
                <a:latin typeface="Calibri"/>
                <a:cs typeface="Calibri"/>
              </a:rPr>
              <a:t>переходных</a:t>
            </a:r>
            <a:r>
              <a:rPr sz="1800" spc="-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Calibri"/>
                <a:cs typeface="Calibri"/>
              </a:rPr>
              <a:t>мер</a:t>
            </a:r>
            <a:endParaRPr sz="1800">
              <a:latin typeface="Calibri"/>
              <a:cs typeface="Calibri"/>
            </a:endParaRPr>
          </a:p>
          <a:p>
            <a:pPr marL="1229360" marR="306705" indent="-963930">
              <a:lnSpc>
                <a:spcPct val="100000"/>
              </a:lnSpc>
              <a:spcBef>
                <a:spcPts val="1695"/>
              </a:spcBef>
            </a:pPr>
            <a:r>
              <a:rPr sz="1600" spc="-10" dirty="0">
                <a:solidFill>
                  <a:srgbClr val="FFFFFF"/>
                </a:solidFill>
              </a:rPr>
              <a:t>Российская</a:t>
            </a:r>
            <a:r>
              <a:rPr sz="1600" spc="20" dirty="0">
                <a:solidFill>
                  <a:srgbClr val="FFFFFF"/>
                </a:solidFill>
              </a:rPr>
              <a:t> </a:t>
            </a:r>
            <a:r>
              <a:rPr sz="1600" spc="-10" dirty="0">
                <a:solidFill>
                  <a:srgbClr val="FFFFFF"/>
                </a:solidFill>
              </a:rPr>
              <a:t>Федерация</a:t>
            </a:r>
            <a:r>
              <a:rPr sz="1600" spc="40" dirty="0">
                <a:solidFill>
                  <a:srgbClr val="FFFFFF"/>
                </a:solidFill>
              </a:rPr>
              <a:t> </a:t>
            </a:r>
            <a:r>
              <a:rPr sz="1600" spc="-5" dirty="0">
                <a:solidFill>
                  <a:srgbClr val="FFFFFF"/>
                </a:solidFill>
              </a:rPr>
              <a:t>на</a:t>
            </a:r>
            <a:r>
              <a:rPr sz="1600" spc="5" dirty="0">
                <a:solidFill>
                  <a:srgbClr val="FFFFFF"/>
                </a:solidFill>
              </a:rPr>
              <a:t> </a:t>
            </a:r>
            <a:r>
              <a:rPr sz="1600" spc="-5" dirty="0">
                <a:solidFill>
                  <a:srgbClr val="FFFFFF"/>
                </a:solidFill>
              </a:rPr>
              <a:t>72-ой</a:t>
            </a:r>
            <a:r>
              <a:rPr sz="1600" spc="15" dirty="0">
                <a:solidFill>
                  <a:srgbClr val="FFFFFF"/>
                </a:solidFill>
              </a:rPr>
              <a:t> </a:t>
            </a:r>
            <a:r>
              <a:rPr sz="1600" spc="-5" dirty="0">
                <a:solidFill>
                  <a:srgbClr val="FFFFFF"/>
                </a:solidFill>
              </a:rPr>
              <a:t>сессии</a:t>
            </a:r>
            <a:r>
              <a:rPr sz="1600" spc="20" dirty="0">
                <a:solidFill>
                  <a:srgbClr val="FFFFFF"/>
                </a:solidFill>
              </a:rPr>
              <a:t> </a:t>
            </a:r>
            <a:r>
              <a:rPr sz="1600" spc="-10" dirty="0">
                <a:solidFill>
                  <a:srgbClr val="FFFFFF"/>
                </a:solidFill>
              </a:rPr>
              <a:t>ВАЗ</a:t>
            </a:r>
            <a:r>
              <a:rPr sz="1600" spc="30" dirty="0">
                <a:solidFill>
                  <a:srgbClr val="FFFFFF"/>
                </a:solidFill>
              </a:rPr>
              <a:t> </a:t>
            </a:r>
            <a:r>
              <a:rPr sz="1600" spc="-5" dirty="0">
                <a:solidFill>
                  <a:srgbClr val="FFFFFF"/>
                </a:solidFill>
              </a:rPr>
              <a:t>выразила</a:t>
            </a:r>
            <a:r>
              <a:rPr sz="1600" dirty="0">
                <a:solidFill>
                  <a:srgbClr val="FFFFFF"/>
                </a:solidFill>
              </a:rPr>
              <a:t> </a:t>
            </a:r>
            <a:r>
              <a:rPr sz="1600" spc="-10" dirty="0">
                <a:solidFill>
                  <a:srgbClr val="FFFFFF"/>
                </a:solidFill>
              </a:rPr>
              <a:t>готовность</a:t>
            </a:r>
            <a:r>
              <a:rPr sz="1600" spc="15" dirty="0">
                <a:solidFill>
                  <a:srgbClr val="FFFFFF"/>
                </a:solidFill>
              </a:rPr>
              <a:t> </a:t>
            </a:r>
            <a:r>
              <a:rPr sz="1600" spc="-5" dirty="0">
                <a:solidFill>
                  <a:srgbClr val="FFFFFF"/>
                </a:solidFill>
              </a:rPr>
              <a:t>способствовать</a:t>
            </a:r>
            <a:r>
              <a:rPr sz="1600" spc="-10" dirty="0">
                <a:solidFill>
                  <a:srgbClr val="FFFFFF"/>
                </a:solidFill>
              </a:rPr>
              <a:t> ВОЗ</a:t>
            </a:r>
            <a:r>
              <a:rPr sz="1600" spc="25" dirty="0">
                <a:solidFill>
                  <a:srgbClr val="FFFFFF"/>
                </a:solidFill>
              </a:rPr>
              <a:t> </a:t>
            </a:r>
            <a:r>
              <a:rPr sz="1600" spc="-5" dirty="0">
                <a:solidFill>
                  <a:srgbClr val="FFFFFF"/>
                </a:solidFill>
              </a:rPr>
              <a:t>в</a:t>
            </a:r>
            <a:r>
              <a:rPr sz="1600" dirty="0">
                <a:solidFill>
                  <a:srgbClr val="FFFFFF"/>
                </a:solidFill>
              </a:rPr>
              <a:t> </a:t>
            </a:r>
            <a:r>
              <a:rPr sz="1600" spc="-5" dirty="0">
                <a:solidFill>
                  <a:srgbClr val="FFFFFF"/>
                </a:solidFill>
              </a:rPr>
              <a:t>адаптации</a:t>
            </a:r>
            <a:r>
              <a:rPr sz="1600" spc="10" dirty="0">
                <a:solidFill>
                  <a:srgbClr val="FFFFFF"/>
                </a:solidFill>
              </a:rPr>
              <a:t> </a:t>
            </a:r>
            <a:r>
              <a:rPr sz="1600" spc="-15" dirty="0">
                <a:solidFill>
                  <a:srgbClr val="FFFFFF"/>
                </a:solidFill>
              </a:rPr>
              <a:t>перевода</a:t>
            </a:r>
            <a:r>
              <a:rPr sz="1600" spc="20" dirty="0">
                <a:solidFill>
                  <a:srgbClr val="FFFFFF"/>
                </a:solidFill>
              </a:rPr>
              <a:t> </a:t>
            </a:r>
            <a:r>
              <a:rPr sz="1600" spc="-5" dirty="0">
                <a:solidFill>
                  <a:srgbClr val="FFFFFF"/>
                </a:solidFill>
              </a:rPr>
              <a:t>на</a:t>
            </a:r>
            <a:r>
              <a:rPr sz="1600" spc="5" dirty="0">
                <a:solidFill>
                  <a:srgbClr val="FFFFFF"/>
                </a:solidFill>
              </a:rPr>
              <a:t> </a:t>
            </a:r>
            <a:r>
              <a:rPr sz="1600" spc="-10" dirty="0">
                <a:solidFill>
                  <a:srgbClr val="FFFFFF"/>
                </a:solidFill>
              </a:rPr>
              <a:t>русский</a:t>
            </a:r>
            <a:r>
              <a:rPr sz="1600" spc="35" dirty="0">
                <a:solidFill>
                  <a:srgbClr val="FFFFFF"/>
                </a:solidFill>
              </a:rPr>
              <a:t> </a:t>
            </a:r>
            <a:r>
              <a:rPr sz="1600" spc="-10" dirty="0">
                <a:solidFill>
                  <a:srgbClr val="FFFFFF"/>
                </a:solidFill>
              </a:rPr>
              <a:t>язык </a:t>
            </a:r>
            <a:r>
              <a:rPr sz="1600" spc="-350" dirty="0">
                <a:solidFill>
                  <a:srgbClr val="FFFFFF"/>
                </a:solidFill>
              </a:rPr>
              <a:t> </a:t>
            </a:r>
            <a:r>
              <a:rPr sz="1600" spc="-5" dirty="0">
                <a:solidFill>
                  <a:srgbClr val="FFFFFF"/>
                </a:solidFill>
              </a:rPr>
              <a:t>и</a:t>
            </a:r>
            <a:r>
              <a:rPr sz="1600" dirty="0">
                <a:solidFill>
                  <a:srgbClr val="FFFFFF"/>
                </a:solidFill>
              </a:rPr>
              <a:t> </a:t>
            </a:r>
            <a:r>
              <a:rPr sz="1600" spc="-10" dirty="0">
                <a:solidFill>
                  <a:srgbClr val="FFFFFF"/>
                </a:solidFill>
              </a:rPr>
              <a:t>внедрении</a:t>
            </a:r>
            <a:r>
              <a:rPr sz="1600" spc="5" dirty="0">
                <a:solidFill>
                  <a:srgbClr val="FFFFFF"/>
                </a:solidFill>
              </a:rPr>
              <a:t> </a:t>
            </a:r>
            <a:r>
              <a:rPr sz="1600" spc="-5" dirty="0">
                <a:solidFill>
                  <a:srgbClr val="FFFFFF"/>
                </a:solidFill>
              </a:rPr>
              <a:t>МКБ-11</a:t>
            </a:r>
            <a:r>
              <a:rPr sz="1600" spc="15" dirty="0">
                <a:solidFill>
                  <a:srgbClr val="FFFFFF"/>
                </a:solidFill>
              </a:rPr>
              <a:t> </a:t>
            </a:r>
            <a:r>
              <a:rPr sz="1600" spc="-5" dirty="0">
                <a:solidFill>
                  <a:srgbClr val="FFFFFF"/>
                </a:solidFill>
              </a:rPr>
              <a:t>в</a:t>
            </a:r>
            <a:r>
              <a:rPr sz="1600" spc="5" dirty="0">
                <a:solidFill>
                  <a:srgbClr val="FFFFFF"/>
                </a:solidFill>
              </a:rPr>
              <a:t> </a:t>
            </a:r>
            <a:r>
              <a:rPr sz="1600" spc="-5" dirty="0">
                <a:solidFill>
                  <a:srgbClr val="FFFFFF"/>
                </a:solidFill>
              </a:rPr>
              <a:t>Европейском</a:t>
            </a:r>
            <a:r>
              <a:rPr sz="1600" spc="-15" dirty="0">
                <a:solidFill>
                  <a:srgbClr val="FFFFFF"/>
                </a:solidFill>
              </a:rPr>
              <a:t> </a:t>
            </a:r>
            <a:r>
              <a:rPr sz="1600" spc="-5" dirty="0">
                <a:solidFill>
                  <a:srgbClr val="FFFFFF"/>
                </a:solidFill>
              </a:rPr>
              <a:t>регионе </a:t>
            </a:r>
            <a:r>
              <a:rPr sz="1600" spc="-10" dirty="0">
                <a:solidFill>
                  <a:srgbClr val="FFFFFF"/>
                </a:solidFill>
              </a:rPr>
              <a:t>ВОЗ</a:t>
            </a:r>
            <a:r>
              <a:rPr sz="1600" spc="10" dirty="0">
                <a:solidFill>
                  <a:srgbClr val="FFFFFF"/>
                </a:solidFill>
              </a:rPr>
              <a:t> </a:t>
            </a:r>
            <a:r>
              <a:rPr sz="1600" spc="-10" dirty="0">
                <a:solidFill>
                  <a:srgbClr val="FFFFFF"/>
                </a:solidFill>
              </a:rPr>
              <a:t>(в</a:t>
            </a:r>
            <a:r>
              <a:rPr sz="1600" spc="10" dirty="0">
                <a:solidFill>
                  <a:srgbClr val="FFFFFF"/>
                </a:solidFill>
              </a:rPr>
              <a:t> </a:t>
            </a:r>
            <a:r>
              <a:rPr sz="1600" spc="-10" dirty="0">
                <a:solidFill>
                  <a:srgbClr val="FFFFFF"/>
                </a:solidFill>
              </a:rPr>
              <a:t>том</a:t>
            </a:r>
            <a:r>
              <a:rPr sz="1600" spc="-15" dirty="0">
                <a:solidFill>
                  <a:srgbClr val="FFFFFF"/>
                </a:solidFill>
              </a:rPr>
              <a:t> </a:t>
            </a:r>
            <a:r>
              <a:rPr sz="1600" spc="-5" dirty="0">
                <a:solidFill>
                  <a:srgbClr val="FFFFFF"/>
                </a:solidFill>
              </a:rPr>
              <a:t>числе,</a:t>
            </a:r>
            <a:r>
              <a:rPr sz="1600" spc="5" dirty="0">
                <a:solidFill>
                  <a:srgbClr val="FFFFFF"/>
                </a:solidFill>
              </a:rPr>
              <a:t> </a:t>
            </a:r>
            <a:r>
              <a:rPr sz="1600" spc="-5" dirty="0">
                <a:solidFill>
                  <a:srgbClr val="FFFFFF"/>
                </a:solidFill>
              </a:rPr>
              <a:t>в</a:t>
            </a:r>
            <a:r>
              <a:rPr sz="1600" spc="5" dirty="0">
                <a:solidFill>
                  <a:srgbClr val="FFFFFF"/>
                </a:solidFill>
              </a:rPr>
              <a:t> </a:t>
            </a:r>
            <a:r>
              <a:rPr sz="1600" spc="-10" dirty="0">
                <a:solidFill>
                  <a:srgbClr val="FFFFFF"/>
                </a:solidFill>
              </a:rPr>
              <a:t>интересах</a:t>
            </a:r>
            <a:r>
              <a:rPr sz="1600" spc="15" dirty="0">
                <a:solidFill>
                  <a:srgbClr val="FFFFFF"/>
                </a:solidFill>
              </a:rPr>
              <a:t> </a:t>
            </a:r>
            <a:r>
              <a:rPr sz="1600" spc="-5" dirty="0">
                <a:solidFill>
                  <a:srgbClr val="FFFFFF"/>
                </a:solidFill>
              </a:rPr>
              <a:t>государств-участников</a:t>
            </a:r>
            <a:r>
              <a:rPr sz="1600" spc="10" dirty="0">
                <a:solidFill>
                  <a:srgbClr val="FFFFFF"/>
                </a:solidFill>
              </a:rPr>
              <a:t> </a:t>
            </a:r>
            <a:r>
              <a:rPr sz="1600" spc="-10" dirty="0">
                <a:solidFill>
                  <a:srgbClr val="FFFFFF"/>
                </a:solidFill>
              </a:rPr>
              <a:t>СНГ)</a:t>
            </a:r>
            <a:endParaRPr sz="1600"/>
          </a:p>
        </p:txBody>
      </p:sp>
      <p:sp>
        <p:nvSpPr>
          <p:cNvPr id="10" name="object 10"/>
          <p:cNvSpPr txBox="1"/>
          <p:nvPr/>
        </p:nvSpPr>
        <p:spPr>
          <a:xfrm>
            <a:off x="256793" y="3943350"/>
            <a:ext cx="11671300" cy="550545"/>
          </a:xfrm>
          <a:prstGeom prst="rect">
            <a:avLst/>
          </a:prstGeom>
          <a:solidFill>
            <a:srgbClr val="DDD0BC"/>
          </a:solidFill>
        </p:spPr>
        <p:txBody>
          <a:bodyPr vert="horz" wrap="square" lIns="0" tIns="18415" rIns="0" bIns="0" rtlCol="0">
            <a:spAutoFit/>
          </a:bodyPr>
          <a:lstStyle/>
          <a:p>
            <a:pPr marL="1122680" marR="641985" indent="-474345">
              <a:lnSpc>
                <a:spcPct val="100000"/>
              </a:lnSpc>
              <a:spcBef>
                <a:spcPts val="145"/>
              </a:spcBef>
            </a:pP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Решение</a:t>
            </a:r>
            <a:r>
              <a:rPr sz="1600" b="1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коллегии</a:t>
            </a:r>
            <a:r>
              <a:rPr sz="1600" b="1" spc="-1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Министерства</a:t>
            </a:r>
            <a:r>
              <a:rPr sz="1600" b="1" spc="3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здравоохранения</a:t>
            </a:r>
            <a:r>
              <a:rPr sz="1600" b="1" spc="5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Российской</a:t>
            </a:r>
            <a:r>
              <a:rPr sz="1600" b="1" spc="1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8443E"/>
                </a:solidFill>
                <a:latin typeface="Calibri"/>
                <a:cs typeface="Calibri"/>
              </a:rPr>
              <a:t>Федерации</a:t>
            </a:r>
            <a:r>
              <a:rPr sz="1600" b="1" spc="4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от</a:t>
            </a:r>
            <a:r>
              <a:rPr sz="1600" b="1" spc="2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31.12.</a:t>
            </a:r>
            <a:r>
              <a:rPr sz="1600" b="1" spc="4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2020</a:t>
            </a:r>
            <a:r>
              <a:rPr sz="1600" b="1" spc="4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№</a:t>
            </a:r>
            <a:r>
              <a:rPr sz="1600" b="1" spc="2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13-1/1586-сз,</a:t>
            </a:r>
            <a:r>
              <a:rPr sz="1600" b="1" spc="7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пункт</a:t>
            </a:r>
            <a:r>
              <a:rPr sz="1600" b="1" spc="2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1.6.: </a:t>
            </a:r>
            <a:r>
              <a:rPr sz="1600" b="1" spc="-35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ФГБУ</a:t>
            </a:r>
            <a:r>
              <a:rPr sz="1600" b="1" spc="1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«ЦНИИОИЗ»</a:t>
            </a:r>
            <a:r>
              <a:rPr sz="1600" b="1" spc="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Минздрава</a:t>
            </a:r>
            <a:r>
              <a:rPr sz="1600" b="1" spc="3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России</a:t>
            </a:r>
            <a:r>
              <a:rPr sz="1600" b="1" spc="1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обеспечить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внедрение</a:t>
            </a:r>
            <a:r>
              <a:rPr sz="1600" b="1" spc="1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к</a:t>
            </a:r>
            <a:r>
              <a:rPr sz="1600" b="1" spc="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2025</a:t>
            </a:r>
            <a:r>
              <a:rPr sz="1600" b="1" spc="3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48443E"/>
                </a:solidFill>
                <a:latin typeface="Calibri"/>
                <a:cs typeface="Calibri"/>
              </a:rPr>
              <a:t>году</a:t>
            </a:r>
            <a:r>
              <a:rPr sz="1600" b="1" spc="1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в</a:t>
            </a:r>
            <a:r>
              <a:rPr sz="1600" b="1" spc="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Российской</a:t>
            </a:r>
            <a:r>
              <a:rPr sz="1600" b="1" spc="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8443E"/>
                </a:solidFill>
                <a:latin typeface="Calibri"/>
                <a:cs typeface="Calibri"/>
              </a:rPr>
              <a:t>Федерации</a:t>
            </a:r>
            <a:r>
              <a:rPr sz="1600" b="1" spc="2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8443E"/>
                </a:solidFill>
                <a:latin typeface="Calibri"/>
                <a:cs typeface="Calibri"/>
              </a:rPr>
              <a:t>МКБ-11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2222" y="4978146"/>
            <a:ext cx="11675745" cy="548640"/>
          </a:xfrm>
          <a:prstGeom prst="rect">
            <a:avLst/>
          </a:prstGeom>
          <a:solidFill>
            <a:srgbClr val="DDD0BC"/>
          </a:solidFill>
        </p:spPr>
        <p:txBody>
          <a:bodyPr vert="horz" wrap="square" lIns="0" tIns="18415" rIns="0" bIns="0" rtlCol="0">
            <a:spAutoFit/>
          </a:bodyPr>
          <a:lstStyle/>
          <a:p>
            <a:pPr marL="3559175" marR="2395855" indent="-1160145">
              <a:lnSpc>
                <a:spcPct val="100000"/>
              </a:lnSpc>
              <a:spcBef>
                <a:spcPts val="145"/>
              </a:spcBef>
            </a:pP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Поручение</a:t>
            </a:r>
            <a:r>
              <a:rPr sz="1600" b="1" spc="2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Заместителя</a:t>
            </a:r>
            <a:r>
              <a:rPr sz="1600" b="1" spc="2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8443E"/>
                </a:solidFill>
                <a:latin typeface="Calibri"/>
                <a:cs typeface="Calibri"/>
              </a:rPr>
              <a:t>Председателя</a:t>
            </a:r>
            <a:r>
              <a:rPr sz="1600" b="1" spc="3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Правительства</a:t>
            </a:r>
            <a:r>
              <a:rPr sz="1600" b="1" spc="2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Российской</a:t>
            </a:r>
            <a:r>
              <a:rPr sz="1600" b="1" spc="1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8443E"/>
                </a:solidFill>
                <a:latin typeface="Calibri"/>
                <a:cs typeface="Calibri"/>
              </a:rPr>
              <a:t>Федерации </a:t>
            </a:r>
            <a:r>
              <a:rPr sz="1600" b="1" spc="-34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48443E"/>
                </a:solidFill>
                <a:latin typeface="Calibri"/>
                <a:cs typeface="Calibri"/>
              </a:rPr>
              <a:t>Т.А.</a:t>
            </a:r>
            <a:r>
              <a:rPr sz="1600" b="1" spc="-1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48443E"/>
                </a:solidFill>
                <a:latin typeface="Calibri"/>
                <a:cs typeface="Calibri"/>
              </a:rPr>
              <a:t>Голиковой </a:t>
            </a: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от</a:t>
            </a:r>
            <a:r>
              <a:rPr sz="1600" b="1" spc="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12</a:t>
            </a:r>
            <a:r>
              <a:rPr sz="1600" b="1" spc="1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февраля 2021</a:t>
            </a:r>
            <a:r>
              <a:rPr sz="1600" b="1" spc="2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40" dirty="0">
                <a:solidFill>
                  <a:srgbClr val="48443E"/>
                </a:solidFill>
                <a:latin typeface="Calibri"/>
                <a:cs typeface="Calibri"/>
              </a:rPr>
              <a:t>г.</a:t>
            </a:r>
            <a:r>
              <a:rPr sz="1600" b="1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№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ТГ-П12-1619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38506" y="3468623"/>
            <a:ext cx="11675745" cy="3082290"/>
            <a:chOff x="238506" y="3468623"/>
            <a:chExt cx="11675745" cy="3082290"/>
          </a:xfrm>
        </p:grpSpPr>
        <p:sp>
          <p:nvSpPr>
            <p:cNvPr id="13" name="object 13"/>
            <p:cNvSpPr/>
            <p:nvPr/>
          </p:nvSpPr>
          <p:spPr>
            <a:xfrm>
              <a:off x="5824728" y="3468623"/>
              <a:ext cx="410209" cy="2540635"/>
            </a:xfrm>
            <a:custGeom>
              <a:avLst/>
              <a:gdLst/>
              <a:ahLst/>
              <a:cxnLst/>
              <a:rect l="l" t="t" r="r" b="b"/>
              <a:pathLst>
                <a:path w="410210" h="2540635">
                  <a:moveTo>
                    <a:pt x="409956" y="2109343"/>
                  </a:moveTo>
                  <a:lnTo>
                    <a:pt x="307467" y="2109343"/>
                  </a:lnTo>
                  <a:lnTo>
                    <a:pt x="307467" y="2071116"/>
                  </a:lnTo>
                  <a:lnTo>
                    <a:pt x="102489" y="2071116"/>
                  </a:lnTo>
                  <a:lnTo>
                    <a:pt x="102489" y="2109343"/>
                  </a:lnTo>
                  <a:lnTo>
                    <a:pt x="0" y="2109343"/>
                  </a:lnTo>
                  <a:lnTo>
                    <a:pt x="204978" y="2540508"/>
                  </a:lnTo>
                  <a:lnTo>
                    <a:pt x="409956" y="2109343"/>
                  </a:lnTo>
                  <a:close/>
                </a:path>
                <a:path w="410210" h="2540635">
                  <a:moveTo>
                    <a:pt x="409956" y="1077595"/>
                  </a:moveTo>
                  <a:lnTo>
                    <a:pt x="307467" y="1077595"/>
                  </a:lnTo>
                  <a:lnTo>
                    <a:pt x="307467" y="1024128"/>
                  </a:lnTo>
                  <a:lnTo>
                    <a:pt x="102489" y="1024128"/>
                  </a:lnTo>
                  <a:lnTo>
                    <a:pt x="102489" y="1077595"/>
                  </a:lnTo>
                  <a:lnTo>
                    <a:pt x="0" y="1077595"/>
                  </a:lnTo>
                  <a:lnTo>
                    <a:pt x="204978" y="1508760"/>
                  </a:lnTo>
                  <a:lnTo>
                    <a:pt x="409956" y="1077595"/>
                  </a:lnTo>
                  <a:close/>
                </a:path>
                <a:path w="410210" h="2540635">
                  <a:moveTo>
                    <a:pt x="409956" y="62611"/>
                  </a:moveTo>
                  <a:lnTo>
                    <a:pt x="307467" y="62611"/>
                  </a:lnTo>
                  <a:lnTo>
                    <a:pt x="307467" y="0"/>
                  </a:lnTo>
                  <a:lnTo>
                    <a:pt x="102489" y="0"/>
                  </a:lnTo>
                  <a:lnTo>
                    <a:pt x="102489" y="62611"/>
                  </a:lnTo>
                  <a:lnTo>
                    <a:pt x="0" y="62611"/>
                  </a:lnTo>
                  <a:lnTo>
                    <a:pt x="204978" y="493776"/>
                  </a:lnTo>
                  <a:lnTo>
                    <a:pt x="409956" y="62611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8506" y="6000750"/>
              <a:ext cx="11675745" cy="550545"/>
            </a:xfrm>
            <a:custGeom>
              <a:avLst/>
              <a:gdLst/>
              <a:ahLst/>
              <a:cxnLst/>
              <a:rect l="l" t="t" r="r" b="b"/>
              <a:pathLst>
                <a:path w="11675745" h="550545">
                  <a:moveTo>
                    <a:pt x="11675364" y="0"/>
                  </a:moveTo>
                  <a:lnTo>
                    <a:pt x="0" y="0"/>
                  </a:lnTo>
                  <a:lnTo>
                    <a:pt x="0" y="550164"/>
                  </a:lnTo>
                  <a:lnTo>
                    <a:pt x="11675364" y="550164"/>
                  </a:lnTo>
                  <a:lnTo>
                    <a:pt x="11675364" y="0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38506" y="6000750"/>
            <a:ext cx="11675745" cy="323850"/>
          </a:xfrm>
          <a:prstGeom prst="rect">
            <a:avLst/>
          </a:prstGeom>
          <a:solidFill>
            <a:srgbClr val="DDD0BC"/>
          </a:solidFill>
        </p:spPr>
        <p:txBody>
          <a:bodyPr vert="horz" wrap="square" lIns="0" tIns="19050" rIns="0" bIns="0" rtlCol="0">
            <a:spAutoFit/>
          </a:bodyPr>
          <a:lstStyle/>
          <a:p>
            <a:pPr marL="436245">
              <a:lnSpc>
                <a:spcPct val="100000"/>
              </a:lnSpc>
              <a:spcBef>
                <a:spcPts val="150"/>
              </a:spcBef>
            </a:pP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Проект</a:t>
            </a:r>
            <a:r>
              <a:rPr sz="1600" b="1" spc="2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распоряжения</a:t>
            </a:r>
            <a:r>
              <a:rPr sz="1600" b="1" spc="3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Правительства</a:t>
            </a:r>
            <a:r>
              <a:rPr sz="1600" b="1" spc="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Российской</a:t>
            </a:r>
            <a:r>
              <a:rPr sz="1600" b="1" spc="1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8443E"/>
                </a:solidFill>
                <a:latin typeface="Calibri"/>
                <a:cs typeface="Calibri"/>
              </a:rPr>
              <a:t>Федерации</a:t>
            </a:r>
            <a:r>
              <a:rPr sz="1600" b="1" spc="3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об</a:t>
            </a:r>
            <a:r>
              <a:rPr sz="1600" b="1" spc="1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утверждении</a:t>
            </a:r>
            <a:r>
              <a:rPr sz="1600" b="1" spc="2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плана</a:t>
            </a:r>
            <a:r>
              <a:rPr sz="1600" b="1" spc="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мероприятий</a:t>
            </a:r>
            <a:r>
              <a:rPr sz="1600" b="1" spc="3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по</a:t>
            </a:r>
            <a:r>
              <a:rPr sz="1600" b="1" spc="1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внедрению</a:t>
            </a:r>
            <a:r>
              <a:rPr sz="1600" b="1" spc="2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48443E"/>
                </a:solidFill>
                <a:latin typeface="Calibri"/>
                <a:cs typeface="Calibri"/>
              </a:rPr>
              <a:t>МКБ-11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1017524" y="6251854"/>
            <a:ext cx="10114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на</a:t>
            </a:r>
            <a:r>
              <a:rPr sz="1600" b="1" spc="1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территории</a:t>
            </a:r>
            <a:r>
              <a:rPr sz="1600" b="1" spc="2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Российской</a:t>
            </a:r>
            <a:r>
              <a:rPr sz="1600" b="1" spc="1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8443E"/>
                </a:solidFill>
                <a:latin typeface="Calibri"/>
                <a:cs typeface="Calibri"/>
              </a:rPr>
              <a:t>Федерации</a:t>
            </a:r>
            <a:r>
              <a:rPr sz="1600" b="1" spc="3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со</a:t>
            </a:r>
            <a:r>
              <a:rPr sz="1600" b="1" spc="1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сроком</a:t>
            </a:r>
            <a:r>
              <a:rPr sz="1600" b="1" spc="1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реализации</a:t>
            </a:r>
            <a:r>
              <a:rPr sz="1600" b="1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2021</a:t>
            </a:r>
            <a:r>
              <a:rPr sz="1600" b="1" spc="9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8443E"/>
                </a:solidFill>
                <a:latin typeface="Calibri"/>
                <a:cs typeface="Calibri"/>
              </a:rPr>
              <a:t>- </a:t>
            </a:r>
            <a:r>
              <a:rPr sz="1600" b="1" spc="-10" dirty="0">
                <a:solidFill>
                  <a:srgbClr val="48443E"/>
                </a:solidFill>
                <a:latin typeface="Calibri"/>
                <a:cs typeface="Calibri"/>
              </a:rPr>
              <a:t>2024</a:t>
            </a:r>
            <a:r>
              <a:rPr sz="1600" b="1" spc="3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8443E"/>
                </a:solidFill>
                <a:latin typeface="Calibri"/>
                <a:cs typeface="Calibri"/>
              </a:rPr>
              <a:t>годы</a:t>
            </a:r>
            <a:r>
              <a:rPr sz="1600" b="1" spc="2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48443E"/>
                </a:solidFill>
                <a:latin typeface="Calibri"/>
                <a:cs typeface="Calibri"/>
              </a:rPr>
              <a:t>(рассматривается</a:t>
            </a:r>
            <a:r>
              <a:rPr sz="1600" i="1" spc="6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48443E"/>
                </a:solidFill>
                <a:latin typeface="Calibri"/>
                <a:cs typeface="Calibri"/>
              </a:rPr>
              <a:t>на</a:t>
            </a:r>
            <a:r>
              <a:rPr sz="1600" i="1" spc="1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48443E"/>
                </a:solidFill>
                <a:latin typeface="Calibri"/>
                <a:cs typeface="Calibri"/>
              </a:rPr>
              <a:t>уровне</a:t>
            </a:r>
            <a:r>
              <a:rPr sz="1600" i="1" spc="2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48443E"/>
                </a:solidFill>
                <a:latin typeface="Calibri"/>
                <a:cs typeface="Calibri"/>
              </a:rPr>
              <a:t>ПРФ)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4275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1047115"/>
            </a:xfrm>
            <a:custGeom>
              <a:avLst/>
              <a:gdLst/>
              <a:ahLst/>
              <a:cxnLst/>
              <a:rect l="l" t="t" r="r" b="b"/>
              <a:pathLst>
                <a:path w="12192000" h="1047115">
                  <a:moveTo>
                    <a:pt x="0" y="1046988"/>
                  </a:moveTo>
                  <a:lnTo>
                    <a:pt x="12192000" y="104698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46988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06556" y="6324599"/>
              <a:ext cx="535305" cy="533400"/>
            </a:xfrm>
            <a:custGeom>
              <a:avLst/>
              <a:gdLst/>
              <a:ahLst/>
              <a:cxnLst/>
              <a:rect l="l" t="t" r="r" b="b"/>
              <a:pathLst>
                <a:path w="535304" h="533400">
                  <a:moveTo>
                    <a:pt x="534924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534924" y="533399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ts val="3195"/>
              </a:lnSpc>
              <a:spcBef>
                <a:spcPts val="95"/>
              </a:spcBef>
            </a:pPr>
            <a:r>
              <a:rPr sz="2800" spc="-5" dirty="0"/>
              <a:t>Ситуация</a:t>
            </a:r>
            <a:r>
              <a:rPr sz="2800" spc="15" dirty="0"/>
              <a:t> </a:t>
            </a:r>
            <a:r>
              <a:rPr sz="2800" spc="-5" dirty="0"/>
              <a:t>по</a:t>
            </a:r>
            <a:r>
              <a:rPr sz="2800" spc="-15" dirty="0"/>
              <a:t> </a:t>
            </a:r>
            <a:r>
              <a:rPr sz="2800" spc="-10" dirty="0"/>
              <a:t>внедрению</a:t>
            </a:r>
            <a:r>
              <a:rPr sz="2800" dirty="0"/>
              <a:t> </a:t>
            </a:r>
            <a:r>
              <a:rPr sz="2800" spc="-5" dirty="0"/>
              <a:t>МКБ-11</a:t>
            </a:r>
            <a:endParaRPr sz="2800"/>
          </a:p>
          <a:p>
            <a:pPr algn="ctr">
              <a:lnSpc>
                <a:spcPts val="3195"/>
              </a:lnSpc>
            </a:pPr>
            <a:r>
              <a:rPr sz="2800" spc="-5" dirty="0"/>
              <a:t>на</a:t>
            </a:r>
            <a:r>
              <a:rPr sz="2800" dirty="0"/>
              <a:t> </a:t>
            </a:r>
            <a:r>
              <a:rPr sz="2800" spc="-10" dirty="0"/>
              <a:t>территории</a:t>
            </a:r>
            <a:r>
              <a:rPr sz="2800" spc="-5" dirty="0"/>
              <a:t> </a:t>
            </a:r>
            <a:r>
              <a:rPr sz="2800" spc="-15" dirty="0"/>
              <a:t>Российской</a:t>
            </a:r>
            <a:r>
              <a:rPr sz="2800" spc="10" dirty="0"/>
              <a:t> </a:t>
            </a:r>
            <a:r>
              <a:rPr sz="2800" spc="-15" dirty="0"/>
              <a:t>Федерации</a:t>
            </a:r>
            <a:endParaRPr sz="2800"/>
          </a:p>
        </p:txBody>
      </p:sp>
      <p:grpSp>
        <p:nvGrpSpPr>
          <p:cNvPr id="8" name="object 8"/>
          <p:cNvGrpSpPr/>
          <p:nvPr/>
        </p:nvGrpSpPr>
        <p:grpSpPr>
          <a:xfrm>
            <a:off x="188976" y="1132332"/>
            <a:ext cx="11656060" cy="833755"/>
            <a:chOff x="188976" y="1132332"/>
            <a:chExt cx="11656060" cy="83375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976" y="1132332"/>
              <a:ext cx="11655552" cy="8092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112" y="1173492"/>
              <a:ext cx="11001756" cy="79246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36220" y="1156716"/>
              <a:ext cx="11565890" cy="719455"/>
            </a:xfrm>
            <a:custGeom>
              <a:avLst/>
              <a:gdLst/>
              <a:ahLst/>
              <a:cxnLst/>
              <a:rect l="l" t="t" r="r" b="b"/>
              <a:pathLst>
                <a:path w="11565890" h="719455">
                  <a:moveTo>
                    <a:pt x="11445748" y="0"/>
                  </a:moveTo>
                  <a:lnTo>
                    <a:pt x="119887" y="0"/>
                  </a:lnTo>
                  <a:lnTo>
                    <a:pt x="73225" y="9427"/>
                  </a:lnTo>
                  <a:lnTo>
                    <a:pt x="35117" y="35131"/>
                  </a:lnTo>
                  <a:lnTo>
                    <a:pt x="9422" y="73241"/>
                  </a:lnTo>
                  <a:lnTo>
                    <a:pt x="0" y="119887"/>
                  </a:lnTo>
                  <a:lnTo>
                    <a:pt x="0" y="599439"/>
                  </a:lnTo>
                  <a:lnTo>
                    <a:pt x="9422" y="646086"/>
                  </a:lnTo>
                  <a:lnTo>
                    <a:pt x="35117" y="684196"/>
                  </a:lnTo>
                  <a:lnTo>
                    <a:pt x="73225" y="709900"/>
                  </a:lnTo>
                  <a:lnTo>
                    <a:pt x="119887" y="719328"/>
                  </a:lnTo>
                  <a:lnTo>
                    <a:pt x="11445748" y="719328"/>
                  </a:lnTo>
                  <a:lnTo>
                    <a:pt x="11492394" y="709900"/>
                  </a:lnTo>
                  <a:lnTo>
                    <a:pt x="11530504" y="684196"/>
                  </a:lnTo>
                  <a:lnTo>
                    <a:pt x="11556208" y="646086"/>
                  </a:lnTo>
                  <a:lnTo>
                    <a:pt x="11565636" y="599439"/>
                  </a:lnTo>
                  <a:lnTo>
                    <a:pt x="11565636" y="119887"/>
                  </a:lnTo>
                  <a:lnTo>
                    <a:pt x="11556208" y="73241"/>
                  </a:lnTo>
                  <a:lnTo>
                    <a:pt x="11530504" y="35131"/>
                  </a:lnTo>
                  <a:lnTo>
                    <a:pt x="11492394" y="9427"/>
                  </a:lnTo>
                  <a:lnTo>
                    <a:pt x="11445748" y="0"/>
                  </a:lnTo>
                  <a:close/>
                </a:path>
              </a:pathLst>
            </a:custGeom>
            <a:solidFill>
              <a:srgbClr val="48443E">
                <a:alpha val="7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74928" y="1231138"/>
            <a:ext cx="1068895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Создана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Межведомственная</a:t>
            </a:r>
            <a:r>
              <a:rPr sz="17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рабочая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группа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 по</a:t>
            </a:r>
            <a:r>
              <a:rPr sz="17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внедрению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Calibri"/>
                <a:cs typeface="Calibri"/>
              </a:rPr>
              <a:t>МКБ-11</a:t>
            </a:r>
            <a:r>
              <a:rPr sz="17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на территории</a:t>
            </a:r>
            <a:r>
              <a:rPr sz="17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Российской</a:t>
            </a:r>
            <a:r>
              <a:rPr sz="17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Федерации</a:t>
            </a:r>
            <a:r>
              <a:rPr sz="17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7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МРГ</a:t>
            </a:r>
            <a:endParaRPr sz="1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(приказ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Минздрава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России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22.04.2021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№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385)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70747" y="2078735"/>
            <a:ext cx="3567683" cy="433882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450706" y="1995225"/>
            <a:ext cx="3139440" cy="41249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34620" algn="ctr">
              <a:lnSpc>
                <a:spcPct val="100000"/>
              </a:lnSpc>
              <a:spcBef>
                <a:spcPts val="900"/>
              </a:spcBef>
            </a:pPr>
            <a:r>
              <a:rPr sz="1800" b="1" spc="-5" dirty="0">
                <a:latin typeface="Calibri"/>
                <a:cs typeface="Calibri"/>
              </a:rPr>
              <a:t>Задачи:</a:t>
            </a:r>
            <a:endParaRPr sz="1800">
              <a:latin typeface="Calibri"/>
              <a:cs typeface="Calibri"/>
            </a:endParaRPr>
          </a:p>
          <a:p>
            <a:pPr marL="299085" marR="81915" indent="-287020">
              <a:lnSpc>
                <a:spcPct val="100000"/>
              </a:lnSpc>
              <a:spcBef>
                <a:spcPts val="630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координирует </a:t>
            </a:r>
            <a:r>
              <a:rPr sz="1400" spc="-5" dirty="0">
                <a:latin typeface="Calibri"/>
                <a:cs typeface="Calibri"/>
              </a:rPr>
              <a:t>работу </a:t>
            </a:r>
            <a:r>
              <a:rPr sz="1400" dirty="0">
                <a:latin typeface="Calibri"/>
                <a:cs typeface="Calibri"/>
              </a:rPr>
              <a:t>по </a:t>
            </a:r>
            <a:r>
              <a:rPr sz="1400" spc="-10" dirty="0">
                <a:latin typeface="Calibri"/>
                <a:cs typeface="Calibri"/>
              </a:rPr>
              <a:t>разработке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плана </a:t>
            </a:r>
            <a:r>
              <a:rPr sz="1400" spc="-5" dirty="0">
                <a:latin typeface="Calibri"/>
                <a:cs typeface="Calibri"/>
              </a:rPr>
              <a:t>мероприятий </a:t>
            </a:r>
            <a:r>
              <a:rPr sz="1400" dirty="0">
                <a:latin typeface="Calibri"/>
                <a:cs typeface="Calibri"/>
              </a:rPr>
              <a:t>по </a:t>
            </a:r>
            <a:r>
              <a:rPr sz="1400" spc="-5" dirty="0">
                <a:latin typeface="Calibri"/>
                <a:cs typeface="Calibri"/>
              </a:rPr>
              <a:t>внедрению </a:t>
            </a:r>
            <a:r>
              <a:rPr sz="1400" dirty="0">
                <a:latin typeface="Calibri"/>
                <a:cs typeface="Calibri"/>
              </a:rPr>
              <a:t> МКБ-11 на </a:t>
            </a:r>
            <a:r>
              <a:rPr sz="1400" spc="-5" dirty="0">
                <a:latin typeface="Calibri"/>
                <a:cs typeface="Calibri"/>
              </a:rPr>
              <a:t>территории </a:t>
            </a:r>
            <a:r>
              <a:rPr sz="1400" spc="-10" dirty="0">
                <a:latin typeface="Calibri"/>
                <a:cs typeface="Calibri"/>
              </a:rPr>
              <a:t>Российской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Федерации</a:t>
            </a:r>
            <a:endParaRPr sz="1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координирует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межведомственное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взаимодействие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внедрению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МКБ-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11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10" dirty="0">
                <a:latin typeface="Calibri"/>
                <a:cs typeface="Calibri"/>
              </a:rPr>
              <a:t> территории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Российской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Федерации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разрабатывает предложения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endParaRPr sz="1400">
              <a:latin typeface="Calibri"/>
              <a:cs typeface="Calibri"/>
            </a:endParaRPr>
          </a:p>
          <a:p>
            <a:pPr marL="299085" marR="15557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реализации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мероприятий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рамках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внедрения </a:t>
            </a:r>
            <a:r>
              <a:rPr sz="1400" dirty="0">
                <a:latin typeface="Calibri"/>
                <a:cs typeface="Calibri"/>
              </a:rPr>
              <a:t>МКБ-11 на </a:t>
            </a:r>
            <a:r>
              <a:rPr sz="1400" spc="-10" dirty="0">
                <a:latin typeface="Calibri"/>
                <a:cs typeface="Calibri"/>
              </a:rPr>
              <a:t>территории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Российской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Федерации</a:t>
            </a:r>
            <a:endParaRPr sz="1400">
              <a:latin typeface="Calibri"/>
              <a:cs typeface="Calibri"/>
            </a:endParaRPr>
          </a:p>
          <a:p>
            <a:pPr marL="299085" marR="128270" indent="-28702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решает </a:t>
            </a:r>
            <a:r>
              <a:rPr sz="1400" dirty="0">
                <a:latin typeface="Calibri"/>
                <a:cs typeface="Calibri"/>
              </a:rPr>
              <a:t>иные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задачи,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возникающие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при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реализации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мероприятий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внедрению </a:t>
            </a:r>
            <a:r>
              <a:rPr sz="1400" dirty="0">
                <a:latin typeface="Calibri"/>
                <a:cs typeface="Calibri"/>
              </a:rPr>
              <a:t>МКБ-11 на </a:t>
            </a:r>
            <a:r>
              <a:rPr sz="1400" spc="-10" dirty="0">
                <a:latin typeface="Calibri"/>
                <a:cs typeface="Calibri"/>
              </a:rPr>
              <a:t>территории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Российской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Федерации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8511" y="2098548"/>
            <a:ext cx="3332988" cy="431901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902834" y="1996694"/>
            <a:ext cx="3162300" cy="42164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900"/>
              </a:spcBef>
            </a:pPr>
            <a:r>
              <a:rPr sz="1800" b="1" spc="-5" dirty="0">
                <a:latin typeface="Calibri"/>
                <a:cs typeface="Calibri"/>
              </a:rPr>
              <a:t>Состав:</a:t>
            </a:r>
            <a:endParaRPr sz="1800">
              <a:latin typeface="Calibri"/>
              <a:cs typeface="Calibri"/>
            </a:endParaRPr>
          </a:p>
          <a:p>
            <a:pPr marL="299085" marR="567690" indent="-287020" algn="just">
              <a:lnSpc>
                <a:spcPct val="100000"/>
              </a:lnSpc>
              <a:spcBef>
                <a:spcPts val="625"/>
              </a:spcBef>
              <a:buClr>
                <a:srgbClr val="C0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Представители </a:t>
            </a:r>
            <a:r>
              <a:rPr sz="1400" spc="-5" dirty="0">
                <a:latin typeface="Calibri"/>
                <a:cs typeface="Calibri"/>
              </a:rPr>
              <a:t>Министерства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здравоохранения </a:t>
            </a:r>
            <a:r>
              <a:rPr sz="1400" spc="-10" dirty="0">
                <a:latin typeface="Calibri"/>
                <a:cs typeface="Calibri"/>
              </a:rPr>
              <a:t>Российской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Федерации</a:t>
            </a:r>
            <a:endParaRPr sz="1400">
              <a:latin typeface="Calibri"/>
              <a:cs typeface="Calibri"/>
            </a:endParaRPr>
          </a:p>
          <a:p>
            <a:pPr marL="299085" marR="231775" indent="-287020" algn="just">
              <a:lnSpc>
                <a:spcPct val="100000"/>
              </a:lnSpc>
              <a:spcBef>
                <a:spcPts val="605"/>
              </a:spcBef>
              <a:buClr>
                <a:srgbClr val="C0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Министерства </a:t>
            </a:r>
            <a:r>
              <a:rPr sz="1400" spc="-20" dirty="0">
                <a:latin typeface="Calibri"/>
                <a:cs typeface="Calibri"/>
              </a:rPr>
              <a:t>труда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5" dirty="0">
                <a:latin typeface="Calibri"/>
                <a:cs typeface="Calibri"/>
              </a:rPr>
              <a:t>социальной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защиты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Российской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Федерации</a:t>
            </a:r>
            <a:endParaRPr sz="1400">
              <a:latin typeface="Calibri"/>
              <a:cs typeface="Calibri"/>
            </a:endParaRPr>
          </a:p>
          <a:p>
            <a:pPr marL="299085" indent="-287020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Министерства</a:t>
            </a:r>
            <a:r>
              <a:rPr sz="1400" spc="-10" dirty="0">
                <a:latin typeface="Calibri"/>
                <a:cs typeface="Calibri"/>
              </a:rPr>
              <a:t> экономического</a:t>
            </a:r>
            <a:endParaRPr sz="1400">
              <a:latin typeface="Calibri"/>
              <a:cs typeface="Calibri"/>
            </a:endParaRPr>
          </a:p>
          <a:p>
            <a:pPr marL="299085" algn="just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развития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Российской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Федерации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Федеральной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налоговой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службы</a:t>
            </a:r>
            <a:endParaRPr sz="1400">
              <a:latin typeface="Calibri"/>
              <a:cs typeface="Calibri"/>
            </a:endParaRPr>
          </a:p>
          <a:p>
            <a:pPr marL="299085" marR="724535" indent="-28702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Федеральной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службы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государственной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статистики</a:t>
            </a:r>
            <a:endParaRPr sz="1400">
              <a:latin typeface="Calibri"/>
              <a:cs typeface="Calibri"/>
            </a:endParaRPr>
          </a:p>
          <a:p>
            <a:pPr marL="299085" marR="52069" indent="-28702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"/>
              <a:tabLst>
                <a:tab pos="338455" algn="l"/>
                <a:tab pos="339090" algn="l"/>
              </a:tabLst>
            </a:pPr>
            <a:r>
              <a:rPr dirty="0"/>
              <a:t>	</a:t>
            </a:r>
            <a:r>
              <a:rPr sz="1400" spc="-5" dirty="0">
                <a:latin typeface="Calibri"/>
                <a:cs typeface="Calibri"/>
              </a:rPr>
              <a:t>Федерального </a:t>
            </a:r>
            <a:r>
              <a:rPr sz="1400" dirty="0">
                <a:latin typeface="Calibri"/>
                <a:cs typeface="Calibri"/>
              </a:rPr>
              <a:t>фонда </a:t>
            </a:r>
            <a:r>
              <a:rPr sz="1400" spc="-10" dirty="0">
                <a:latin typeface="Calibri"/>
                <a:cs typeface="Calibri"/>
              </a:rPr>
              <a:t>обязательного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медицинского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страхования</a:t>
            </a:r>
            <a:endParaRPr sz="1400">
              <a:latin typeface="Calibri"/>
              <a:cs typeface="Calibri"/>
            </a:endParaRPr>
          </a:p>
          <a:p>
            <a:pPr marL="299085" marR="23495" indent="-287020">
              <a:lnSpc>
                <a:spcPct val="100000"/>
              </a:lnSpc>
              <a:spcBef>
                <a:spcPts val="605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Федеральное </a:t>
            </a:r>
            <a:r>
              <a:rPr sz="1400" spc="-10" dirty="0">
                <a:latin typeface="Calibri"/>
                <a:cs typeface="Calibri"/>
              </a:rPr>
              <a:t>медико-биологическое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агентство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ФГБУ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«ЦНИИОИЗ»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Минздрава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России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539" y="1997964"/>
            <a:ext cx="4613910" cy="237058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83793" y="2188845"/>
            <a:ext cx="376174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Председатель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Межведомственной</a:t>
            </a:r>
            <a:r>
              <a:rPr sz="1400" b="1" spc="-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рабочей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группы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первый </a:t>
            </a:r>
            <a:r>
              <a:rPr sz="1400" spc="-10" dirty="0">
                <a:latin typeface="Calibri"/>
                <a:cs typeface="Calibri"/>
              </a:rPr>
              <a:t>заместитель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Министра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здравоохранения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Российской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Федерации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В.С.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Фисенко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582269" y="3256026"/>
            <a:ext cx="368046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Секретарь</a:t>
            </a:r>
            <a:endParaRPr sz="14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Межведомственной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рабочей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группы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А.В.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Поликарпов</a:t>
            </a:r>
            <a:r>
              <a:rPr sz="1400" spc="-5" dirty="0">
                <a:latin typeface="Calibri"/>
                <a:cs typeface="Calibri"/>
              </a:rPr>
              <a:t>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ФГБУ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«ЦНИИОИЗ»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Минздрава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России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3443" y="474172"/>
              <a:ext cx="7198556" cy="59041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1047115"/>
            </a:xfrm>
            <a:custGeom>
              <a:avLst/>
              <a:gdLst/>
              <a:ahLst/>
              <a:cxnLst/>
              <a:rect l="l" t="t" r="r" b="b"/>
              <a:pathLst>
                <a:path w="12192000" h="1047115">
                  <a:moveTo>
                    <a:pt x="0" y="1046988"/>
                  </a:moveTo>
                  <a:lnTo>
                    <a:pt x="12192000" y="104698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46988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06556" y="6324599"/>
              <a:ext cx="535305" cy="533400"/>
            </a:xfrm>
            <a:custGeom>
              <a:avLst/>
              <a:gdLst/>
              <a:ahLst/>
              <a:cxnLst/>
              <a:rect l="l" t="t" r="r" b="b"/>
              <a:pathLst>
                <a:path w="535304" h="533400">
                  <a:moveTo>
                    <a:pt x="534924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534924" y="533399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ts val="3195"/>
              </a:lnSpc>
              <a:spcBef>
                <a:spcPts val="95"/>
              </a:spcBef>
            </a:pPr>
            <a:r>
              <a:rPr sz="2800" spc="-5" dirty="0"/>
              <a:t>Ситуация</a:t>
            </a:r>
            <a:r>
              <a:rPr sz="2800" spc="15" dirty="0"/>
              <a:t> </a:t>
            </a:r>
            <a:r>
              <a:rPr sz="2800" spc="-5" dirty="0"/>
              <a:t>по</a:t>
            </a:r>
            <a:r>
              <a:rPr sz="2800" spc="-15" dirty="0"/>
              <a:t> </a:t>
            </a:r>
            <a:r>
              <a:rPr sz="2800" spc="-10" dirty="0"/>
              <a:t>внедрению</a:t>
            </a:r>
            <a:r>
              <a:rPr sz="2800" dirty="0"/>
              <a:t> </a:t>
            </a:r>
            <a:r>
              <a:rPr sz="2800" spc="-5" dirty="0"/>
              <a:t>МКБ-11</a:t>
            </a:r>
            <a:endParaRPr sz="2800"/>
          </a:p>
          <a:p>
            <a:pPr algn="ctr">
              <a:lnSpc>
                <a:spcPts val="3195"/>
              </a:lnSpc>
            </a:pPr>
            <a:r>
              <a:rPr sz="2800" spc="-5" dirty="0"/>
              <a:t>на</a:t>
            </a:r>
            <a:r>
              <a:rPr sz="2800" dirty="0"/>
              <a:t> </a:t>
            </a:r>
            <a:r>
              <a:rPr sz="2800" spc="-10" dirty="0"/>
              <a:t>территории</a:t>
            </a:r>
            <a:r>
              <a:rPr sz="2800" spc="-5" dirty="0"/>
              <a:t> </a:t>
            </a:r>
            <a:r>
              <a:rPr sz="2800" spc="-15" dirty="0"/>
              <a:t>Российской</a:t>
            </a:r>
            <a:r>
              <a:rPr sz="2800" spc="10" dirty="0"/>
              <a:t> </a:t>
            </a:r>
            <a:r>
              <a:rPr sz="2800" spc="-15" dirty="0"/>
              <a:t>Федерации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864514" y="1346115"/>
            <a:ext cx="10460355" cy="157480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разработан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и</a:t>
            </a:r>
            <a:r>
              <a:rPr sz="1600" spc="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направлен</a:t>
            </a:r>
            <a:r>
              <a:rPr sz="160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на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 рассмотрение</a:t>
            </a:r>
            <a:r>
              <a:rPr sz="1600" spc="3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в</a:t>
            </a:r>
            <a:r>
              <a:rPr sz="160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Правительство</a:t>
            </a:r>
            <a:r>
              <a:rPr sz="1600" spc="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Российской</a:t>
            </a:r>
            <a:r>
              <a:rPr sz="1600" spc="2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Федерации</a:t>
            </a:r>
            <a:endParaRPr sz="16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  <a:spcBef>
                <a:spcPts val="625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ПРОЕКТ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РАСПОРЯЖЕНИЯ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ОБ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УТВЕРЖДЕНИИ</a:t>
            </a:r>
            <a:r>
              <a:rPr sz="1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ПЛАНА</a:t>
            </a:r>
            <a:r>
              <a:rPr sz="1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МЕРОПРИЯТИЙ</a:t>
            </a:r>
            <a:r>
              <a:rPr sz="18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ВНЕДРЕНИЮ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МЕЖДУНАРОДНОЙ</a:t>
            </a:r>
            <a:r>
              <a:rPr sz="1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СТАТИСТИЧЕСКОЙ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106700"/>
              </a:lnSpc>
              <a:spcBef>
                <a:spcPts val="10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КЛАССИФИКАЦИИ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БОЛЕЗНЕЙ</a:t>
            </a:r>
            <a:r>
              <a:rPr sz="18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ПРОБЛЕМ,</a:t>
            </a:r>
            <a:r>
              <a:rPr sz="18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СВЯЗАННЫХ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СО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ЗДОРОВЬЕМ,</a:t>
            </a:r>
            <a:r>
              <a:rPr sz="18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ОДИННАДЦАТОГО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ПЕРЕСМОТРА </a:t>
            </a:r>
            <a:r>
              <a:rPr sz="1800" b="1" spc="-3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(МКБ-11)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НА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ТЕРРИТОРИИ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РОССИЙСКОЙ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ФЕДЕРАЦИИ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СО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СРОКОМ</a:t>
            </a:r>
            <a:r>
              <a:rPr sz="1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РЕАЛИЗАЦИИ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2021</a:t>
            </a:r>
            <a:r>
              <a:rPr sz="18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2024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ГОДЫ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3389375"/>
            <a:ext cx="12192000" cy="3469004"/>
            <a:chOff x="0" y="3389375"/>
            <a:chExt cx="12192000" cy="3469004"/>
          </a:xfrm>
        </p:grpSpPr>
        <p:sp>
          <p:nvSpPr>
            <p:cNvPr id="10" name="object 10"/>
            <p:cNvSpPr/>
            <p:nvPr/>
          </p:nvSpPr>
          <p:spPr>
            <a:xfrm>
              <a:off x="0" y="3389375"/>
              <a:ext cx="12192000" cy="3469004"/>
            </a:xfrm>
            <a:custGeom>
              <a:avLst/>
              <a:gdLst/>
              <a:ahLst/>
              <a:cxnLst/>
              <a:rect l="l" t="t" r="r" b="b"/>
              <a:pathLst>
                <a:path w="12192000" h="3469004">
                  <a:moveTo>
                    <a:pt x="12192000" y="0"/>
                  </a:moveTo>
                  <a:lnTo>
                    <a:pt x="0" y="0"/>
                  </a:lnTo>
                  <a:lnTo>
                    <a:pt x="0" y="3468624"/>
                  </a:lnTo>
                  <a:lnTo>
                    <a:pt x="12192000" y="34686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DD0B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3281" y="3841749"/>
              <a:ext cx="307340" cy="712470"/>
            </a:xfrm>
            <a:custGeom>
              <a:avLst/>
              <a:gdLst/>
              <a:ahLst/>
              <a:cxnLst/>
              <a:rect l="l" t="t" r="r" b="b"/>
              <a:pathLst>
                <a:path w="307340" h="712470">
                  <a:moveTo>
                    <a:pt x="306984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42316" y="133350"/>
                  </a:lnTo>
                  <a:lnTo>
                    <a:pt x="142316" y="712470"/>
                  </a:lnTo>
                  <a:lnTo>
                    <a:pt x="306984" y="712470"/>
                  </a:lnTo>
                  <a:lnTo>
                    <a:pt x="306984" y="133350"/>
                  </a:lnTo>
                  <a:lnTo>
                    <a:pt x="306984" y="0"/>
                  </a:lnTo>
                  <a:close/>
                </a:path>
              </a:pathLst>
            </a:custGeom>
            <a:solidFill>
              <a:srgbClr val="CAAC91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52678" y="3685133"/>
            <a:ext cx="2769235" cy="81089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400" b="1" spc="-15" dirty="0">
                <a:solidFill>
                  <a:srgbClr val="6C5E52"/>
                </a:solidFill>
                <a:latin typeface="Gill Sans MT"/>
                <a:cs typeface="Gill Sans MT"/>
              </a:rPr>
              <a:t>I.</a:t>
            </a:r>
            <a:r>
              <a:rPr sz="1400" b="1" dirty="0">
                <a:solidFill>
                  <a:srgbClr val="6C5E52"/>
                </a:solidFill>
                <a:latin typeface="Gill Sans MT"/>
                <a:cs typeface="Gill Sans MT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Перевод</a:t>
            </a:r>
            <a:r>
              <a:rPr sz="1400" b="1" spc="-5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на</a:t>
            </a:r>
            <a:r>
              <a:rPr sz="1400" b="1" spc="-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русский</a:t>
            </a:r>
            <a:r>
              <a:rPr sz="1400" b="1" spc="-3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язык</a:t>
            </a: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МКБ-11</a:t>
            </a:r>
            <a:endParaRPr sz="1400">
              <a:latin typeface="Calibri"/>
              <a:cs typeface="Calibri"/>
            </a:endParaRPr>
          </a:p>
          <a:p>
            <a:pPr marL="414020">
              <a:lnSpc>
                <a:spcPct val="100000"/>
              </a:lnSpc>
              <a:spcBef>
                <a:spcPts val="570"/>
              </a:spcBef>
            </a:pPr>
            <a:r>
              <a:rPr sz="1400" spc="-15" dirty="0">
                <a:solidFill>
                  <a:srgbClr val="6C5E52"/>
                </a:solidFill>
                <a:latin typeface="Calibri"/>
                <a:cs typeface="Calibri"/>
              </a:rPr>
              <a:t>Технический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перевод</a:t>
            </a:r>
            <a:endParaRPr sz="1400">
              <a:latin typeface="Calibri"/>
              <a:cs typeface="Calibri"/>
            </a:endParaRPr>
          </a:p>
          <a:p>
            <a:pPr marL="414020">
              <a:lnSpc>
                <a:spcPct val="100000"/>
              </a:lnSpc>
            </a:pPr>
            <a:r>
              <a:rPr sz="1400" dirty="0">
                <a:solidFill>
                  <a:srgbClr val="6C5E52"/>
                </a:solidFill>
                <a:latin typeface="Calibri"/>
                <a:cs typeface="Calibri"/>
              </a:rPr>
              <a:t>Адаптированный</a:t>
            </a:r>
            <a:r>
              <a:rPr sz="1400" spc="-5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C5E52"/>
                </a:solidFill>
                <a:latin typeface="Calibri"/>
                <a:cs typeface="Calibri"/>
              </a:rPr>
              <a:t>перевод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19065" y="3738752"/>
            <a:ext cx="3035935" cy="6210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89400"/>
              </a:lnSpc>
              <a:spcBef>
                <a:spcPts val="280"/>
              </a:spcBef>
            </a:pP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II. Обеспечение сопоставимости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медицинской</a:t>
            </a:r>
            <a:r>
              <a:rPr sz="1400" b="1" spc="-6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документации</a:t>
            </a:r>
            <a:r>
              <a:rPr sz="1400" b="1" spc="-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и</a:t>
            </a:r>
            <a:r>
              <a:rPr sz="1400" b="1" spc="-5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данных </a:t>
            </a:r>
            <a:r>
              <a:rPr sz="1400" b="1" spc="-30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в</a:t>
            </a:r>
            <a:r>
              <a:rPr sz="1400" b="1" spc="-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рамках</a:t>
            </a:r>
            <a:r>
              <a:rPr sz="1400" b="1" spc="-5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перехода</a:t>
            </a:r>
            <a:r>
              <a:rPr sz="1400" b="1" spc="-4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на</a:t>
            </a:r>
            <a:r>
              <a:rPr sz="1400" b="1" spc="-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МКБ-11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71136" y="3830065"/>
            <a:ext cx="570865" cy="723900"/>
          </a:xfrm>
          <a:custGeom>
            <a:avLst/>
            <a:gdLst/>
            <a:ahLst/>
            <a:cxnLst/>
            <a:rect l="l" t="t" r="r" b="b"/>
            <a:pathLst>
              <a:path w="570864" h="723900">
                <a:moveTo>
                  <a:pt x="282701" y="0"/>
                </a:moveTo>
                <a:lnTo>
                  <a:pt x="236718" y="2190"/>
                </a:lnTo>
                <a:lnTo>
                  <a:pt x="193436" y="8762"/>
                </a:lnTo>
                <a:lnTo>
                  <a:pt x="152846" y="19716"/>
                </a:lnTo>
                <a:lnTo>
                  <a:pt x="114935" y="35051"/>
                </a:lnTo>
                <a:lnTo>
                  <a:pt x="80313" y="54268"/>
                </a:lnTo>
                <a:lnTo>
                  <a:pt x="49609" y="76866"/>
                </a:lnTo>
                <a:lnTo>
                  <a:pt x="0" y="132206"/>
                </a:lnTo>
                <a:lnTo>
                  <a:pt x="120014" y="209422"/>
                </a:lnTo>
                <a:lnTo>
                  <a:pt x="133465" y="192730"/>
                </a:lnTo>
                <a:lnTo>
                  <a:pt x="148462" y="178276"/>
                </a:lnTo>
                <a:lnTo>
                  <a:pt x="183007" y="156082"/>
                </a:lnTo>
                <a:lnTo>
                  <a:pt x="222948" y="142716"/>
                </a:lnTo>
                <a:lnTo>
                  <a:pt x="267462" y="138302"/>
                </a:lnTo>
                <a:lnTo>
                  <a:pt x="293701" y="139731"/>
                </a:lnTo>
                <a:lnTo>
                  <a:pt x="336131" y="151161"/>
                </a:lnTo>
                <a:lnTo>
                  <a:pt x="374014" y="188975"/>
                </a:lnTo>
                <a:lnTo>
                  <a:pt x="381253" y="226694"/>
                </a:lnTo>
                <a:lnTo>
                  <a:pt x="380301" y="241482"/>
                </a:lnTo>
                <a:lnTo>
                  <a:pt x="366013" y="286130"/>
                </a:lnTo>
                <a:lnTo>
                  <a:pt x="343646" y="319087"/>
                </a:lnTo>
                <a:lnTo>
                  <a:pt x="307086" y="357758"/>
                </a:lnTo>
                <a:lnTo>
                  <a:pt x="32638" y="616965"/>
                </a:lnTo>
                <a:lnTo>
                  <a:pt x="32638" y="723772"/>
                </a:lnTo>
                <a:lnTo>
                  <a:pt x="570357" y="723772"/>
                </a:lnTo>
                <a:lnTo>
                  <a:pt x="570357" y="589533"/>
                </a:lnTo>
                <a:lnTo>
                  <a:pt x="264287" y="589533"/>
                </a:lnTo>
                <a:lnTo>
                  <a:pt x="427989" y="435101"/>
                </a:lnTo>
                <a:lnTo>
                  <a:pt x="460186" y="403429"/>
                </a:lnTo>
                <a:lnTo>
                  <a:pt x="486679" y="373554"/>
                </a:lnTo>
                <a:lnTo>
                  <a:pt x="522604" y="319150"/>
                </a:lnTo>
                <a:lnTo>
                  <a:pt x="540892" y="266557"/>
                </a:lnTo>
                <a:lnTo>
                  <a:pt x="546988" y="210438"/>
                </a:lnTo>
                <a:lnTo>
                  <a:pt x="544917" y="179480"/>
                </a:lnTo>
                <a:lnTo>
                  <a:pt x="528343" y="123803"/>
                </a:lnTo>
                <a:lnTo>
                  <a:pt x="495698" y="76771"/>
                </a:lnTo>
                <a:lnTo>
                  <a:pt x="449458" y="40195"/>
                </a:lnTo>
                <a:lnTo>
                  <a:pt x="390429" y="14573"/>
                </a:lnTo>
                <a:lnTo>
                  <a:pt x="321087" y="1619"/>
                </a:lnTo>
                <a:lnTo>
                  <a:pt x="282701" y="0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439404" y="3685794"/>
            <a:ext cx="2927985" cy="62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0"/>
              </a:spcBef>
            </a:pP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III.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Анализ</a:t>
            </a:r>
            <a:r>
              <a:rPr sz="1400" b="1" spc="-3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и</a:t>
            </a:r>
            <a:r>
              <a:rPr sz="1400" b="1" spc="-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пересмотр</a:t>
            </a:r>
            <a:r>
              <a:rPr sz="1400" b="1" spc="-4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нормативных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правовых</a:t>
            </a:r>
            <a:r>
              <a:rPr sz="1400" b="1" spc="-7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актов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0"/>
              </a:lnSpc>
            </a:pP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в</a:t>
            </a:r>
            <a:r>
              <a:rPr sz="1400" b="1" spc="-3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рамках</a:t>
            </a:r>
            <a:r>
              <a:rPr sz="1400" b="1" spc="-5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перехода</a:t>
            </a:r>
            <a:r>
              <a:rPr sz="1400" b="1" spc="-5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на</a:t>
            </a:r>
            <a:r>
              <a:rPr sz="1400" b="1" spc="-3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МКБ-11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45322" y="3782059"/>
            <a:ext cx="566420" cy="723900"/>
          </a:xfrm>
          <a:custGeom>
            <a:avLst/>
            <a:gdLst/>
            <a:ahLst/>
            <a:cxnLst/>
            <a:rect l="l" t="t" r="r" b="b"/>
            <a:pathLst>
              <a:path w="566420" h="723900">
                <a:moveTo>
                  <a:pt x="533653" y="0"/>
                </a:moveTo>
                <a:lnTo>
                  <a:pt x="35559" y="0"/>
                </a:lnTo>
                <a:lnTo>
                  <a:pt x="35559" y="132206"/>
                </a:lnTo>
                <a:lnTo>
                  <a:pt x="338454" y="132206"/>
                </a:lnTo>
                <a:lnTo>
                  <a:pt x="192150" y="297941"/>
                </a:lnTo>
                <a:lnTo>
                  <a:pt x="192150" y="406653"/>
                </a:lnTo>
                <a:lnTo>
                  <a:pt x="267334" y="406653"/>
                </a:lnTo>
                <a:lnTo>
                  <a:pt x="325582" y="412109"/>
                </a:lnTo>
                <a:lnTo>
                  <a:pt x="367172" y="428482"/>
                </a:lnTo>
                <a:lnTo>
                  <a:pt x="392118" y="455785"/>
                </a:lnTo>
                <a:lnTo>
                  <a:pt x="400430" y="494029"/>
                </a:lnTo>
                <a:lnTo>
                  <a:pt x="398214" y="514679"/>
                </a:lnTo>
                <a:lnTo>
                  <a:pt x="380446" y="548501"/>
                </a:lnTo>
                <a:lnTo>
                  <a:pt x="345416" y="572148"/>
                </a:lnTo>
                <a:lnTo>
                  <a:pt x="296648" y="584098"/>
                </a:lnTo>
                <a:lnTo>
                  <a:pt x="267334" y="585596"/>
                </a:lnTo>
                <a:lnTo>
                  <a:pt x="239516" y="584549"/>
                </a:lnTo>
                <a:lnTo>
                  <a:pt x="184878" y="576167"/>
                </a:lnTo>
                <a:lnTo>
                  <a:pt x="132105" y="559591"/>
                </a:lnTo>
                <a:lnTo>
                  <a:pt x="85103" y="535918"/>
                </a:lnTo>
                <a:lnTo>
                  <a:pt x="64007" y="521462"/>
                </a:lnTo>
                <a:lnTo>
                  <a:pt x="0" y="647572"/>
                </a:lnTo>
                <a:lnTo>
                  <a:pt x="56292" y="679957"/>
                </a:lnTo>
                <a:lnTo>
                  <a:pt x="123444" y="703960"/>
                </a:lnTo>
                <a:lnTo>
                  <a:pt x="196802" y="718819"/>
                </a:lnTo>
                <a:lnTo>
                  <a:pt x="271399" y="723772"/>
                </a:lnTo>
                <a:lnTo>
                  <a:pt x="317809" y="721816"/>
                </a:lnTo>
                <a:lnTo>
                  <a:pt x="360457" y="715930"/>
                </a:lnTo>
                <a:lnTo>
                  <a:pt x="399343" y="706092"/>
                </a:lnTo>
                <a:lnTo>
                  <a:pt x="465663" y="675251"/>
                </a:lnTo>
                <a:lnTo>
                  <a:pt x="515244" y="633341"/>
                </a:lnTo>
                <a:lnTo>
                  <a:pt x="547895" y="581665"/>
                </a:lnTo>
                <a:lnTo>
                  <a:pt x="564139" y="524464"/>
                </a:lnTo>
                <a:lnTo>
                  <a:pt x="566166" y="494029"/>
                </a:lnTo>
                <a:lnTo>
                  <a:pt x="563048" y="455529"/>
                </a:lnTo>
                <a:lnTo>
                  <a:pt x="538144" y="388195"/>
                </a:lnTo>
                <a:lnTo>
                  <a:pt x="488709" y="334641"/>
                </a:lnTo>
                <a:lnTo>
                  <a:pt x="455596" y="314801"/>
                </a:lnTo>
                <a:lnTo>
                  <a:pt x="417030" y="299866"/>
                </a:lnTo>
                <a:lnTo>
                  <a:pt x="372999" y="289813"/>
                </a:lnTo>
                <a:lnTo>
                  <a:pt x="533653" y="106806"/>
                </a:lnTo>
                <a:lnTo>
                  <a:pt x="533653" y="0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45335" y="5163134"/>
            <a:ext cx="3431540" cy="100203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ct val="89300"/>
              </a:lnSpc>
              <a:spcBef>
                <a:spcPts val="285"/>
              </a:spcBef>
            </a:pPr>
            <a:r>
              <a:rPr sz="1400" b="1" spc="-45" dirty="0">
                <a:solidFill>
                  <a:srgbClr val="6C5E52"/>
                </a:solidFill>
                <a:latin typeface="Calibri"/>
                <a:cs typeface="Calibri"/>
              </a:rPr>
              <a:t>IV.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Реализация </a:t>
            </a: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технологического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решения </a:t>
            </a:r>
            <a:r>
              <a:rPr sz="14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по</a:t>
            </a: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локализации</a:t>
            </a:r>
            <a:r>
              <a:rPr sz="1400" b="1" spc="-5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Базового</a:t>
            </a:r>
            <a:r>
              <a:rPr sz="1400" b="1" spc="-2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компонента</a:t>
            </a:r>
            <a:r>
              <a:rPr sz="1400" b="1" spc="-4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МКБ- </a:t>
            </a:r>
            <a:r>
              <a:rPr sz="1400" b="1" spc="-30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11 в </a:t>
            </a: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Российской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Федерации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и построению </a:t>
            </a:r>
            <a:r>
              <a:rPr sz="14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сервисной</a:t>
            </a:r>
            <a:r>
              <a:rPr sz="1400" b="1" spc="-5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структуры</a:t>
            </a:r>
            <a:r>
              <a:rPr sz="1400" b="1" spc="-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для</a:t>
            </a:r>
            <a:r>
              <a:rPr sz="1400" b="1" spc="-3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системы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здравоохранения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07438" y="5252592"/>
            <a:ext cx="659765" cy="711835"/>
          </a:xfrm>
          <a:custGeom>
            <a:avLst/>
            <a:gdLst/>
            <a:ahLst/>
            <a:cxnLst/>
            <a:rect l="l" t="t" r="r" b="b"/>
            <a:pathLst>
              <a:path w="659764" h="711835">
                <a:moveTo>
                  <a:pt x="508254" y="0"/>
                </a:moveTo>
                <a:lnTo>
                  <a:pt x="335534" y="0"/>
                </a:lnTo>
                <a:lnTo>
                  <a:pt x="0" y="451345"/>
                </a:lnTo>
                <a:lnTo>
                  <a:pt x="0" y="562140"/>
                </a:lnTo>
                <a:lnTo>
                  <a:pt x="383286" y="562140"/>
                </a:lnTo>
                <a:lnTo>
                  <a:pt x="383286" y="711568"/>
                </a:lnTo>
                <a:lnTo>
                  <a:pt x="543941" y="711568"/>
                </a:lnTo>
                <a:lnTo>
                  <a:pt x="543941" y="562140"/>
                </a:lnTo>
                <a:lnTo>
                  <a:pt x="659765" y="562140"/>
                </a:lnTo>
                <a:lnTo>
                  <a:pt x="659765" y="427964"/>
                </a:lnTo>
                <a:lnTo>
                  <a:pt x="543941" y="427964"/>
                </a:lnTo>
                <a:lnTo>
                  <a:pt x="543941" y="294766"/>
                </a:lnTo>
                <a:lnTo>
                  <a:pt x="388366" y="294766"/>
                </a:lnTo>
                <a:lnTo>
                  <a:pt x="388366" y="427964"/>
                </a:lnTo>
                <a:lnTo>
                  <a:pt x="197231" y="427964"/>
                </a:lnTo>
                <a:lnTo>
                  <a:pt x="508254" y="0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16369" y="5135956"/>
            <a:ext cx="2169795" cy="431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5"/>
              </a:spcBef>
            </a:pPr>
            <a:r>
              <a:rPr sz="1400" b="1" spc="-140" dirty="0">
                <a:solidFill>
                  <a:srgbClr val="6C5E52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.</a:t>
            </a: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Разра</a:t>
            </a: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б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от</a:t>
            </a: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а</a:t>
            </a:r>
            <a:r>
              <a:rPr sz="1400" b="1" spc="-5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и</a:t>
            </a:r>
            <a:r>
              <a:rPr sz="1400" b="1" spc="-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реа</a:t>
            </a:r>
            <a:r>
              <a:rPr sz="1400" b="1" spc="5" dirty="0">
                <a:solidFill>
                  <a:srgbClr val="6C5E52"/>
                </a:solidFill>
                <a:latin typeface="Calibri"/>
                <a:cs typeface="Calibri"/>
              </a:rPr>
              <a:t>л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из</a:t>
            </a:r>
            <a:r>
              <a:rPr sz="1400" b="1" spc="-15" dirty="0">
                <a:solidFill>
                  <a:srgbClr val="6C5E52"/>
                </a:solidFill>
                <a:latin typeface="Calibri"/>
                <a:cs typeface="Calibri"/>
              </a:rPr>
              <a:t>а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ц</a:t>
            </a:r>
            <a:r>
              <a:rPr sz="1400" b="1" spc="-15" dirty="0">
                <a:solidFill>
                  <a:srgbClr val="6C5E52"/>
                </a:solidFill>
                <a:latin typeface="Calibri"/>
                <a:cs typeface="Calibri"/>
              </a:rPr>
              <a:t>и</a:t>
            </a: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0"/>
              </a:lnSpc>
            </a:pPr>
            <a:r>
              <a:rPr sz="1400" b="1" dirty="0">
                <a:solidFill>
                  <a:srgbClr val="6C5E52"/>
                </a:solidFill>
                <a:latin typeface="Calibri"/>
                <a:cs typeface="Calibri"/>
              </a:rPr>
              <a:t>программ</a:t>
            </a:r>
            <a:r>
              <a:rPr sz="1400" b="1" spc="-6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5E52"/>
                </a:solidFill>
                <a:latin typeface="Calibri"/>
                <a:cs typeface="Calibri"/>
              </a:rPr>
              <a:t>обучения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97600" y="5220842"/>
            <a:ext cx="567690" cy="723900"/>
          </a:xfrm>
          <a:custGeom>
            <a:avLst/>
            <a:gdLst/>
            <a:ahLst/>
            <a:cxnLst/>
            <a:rect l="l" t="t" r="r" b="b"/>
            <a:pathLst>
              <a:path w="567690" h="723900">
                <a:moveTo>
                  <a:pt x="523494" y="0"/>
                </a:moveTo>
                <a:lnTo>
                  <a:pt x="89408" y="0"/>
                </a:lnTo>
                <a:lnTo>
                  <a:pt x="52832" y="400507"/>
                </a:lnTo>
                <a:lnTo>
                  <a:pt x="234823" y="400507"/>
                </a:lnTo>
                <a:lnTo>
                  <a:pt x="277157" y="401969"/>
                </a:lnTo>
                <a:lnTo>
                  <a:pt x="341443" y="413660"/>
                </a:lnTo>
                <a:lnTo>
                  <a:pt x="379608" y="436974"/>
                </a:lnTo>
                <a:lnTo>
                  <a:pt x="398226" y="471540"/>
                </a:lnTo>
                <a:lnTo>
                  <a:pt x="400557" y="493013"/>
                </a:lnTo>
                <a:lnTo>
                  <a:pt x="398321" y="513659"/>
                </a:lnTo>
                <a:lnTo>
                  <a:pt x="380466" y="547710"/>
                </a:lnTo>
                <a:lnTo>
                  <a:pt x="345487" y="571786"/>
                </a:lnTo>
                <a:lnTo>
                  <a:pt x="296719" y="583983"/>
                </a:lnTo>
                <a:lnTo>
                  <a:pt x="267335" y="585508"/>
                </a:lnTo>
                <a:lnTo>
                  <a:pt x="239597" y="584460"/>
                </a:lnTo>
                <a:lnTo>
                  <a:pt x="185217" y="576078"/>
                </a:lnTo>
                <a:lnTo>
                  <a:pt x="132925" y="559497"/>
                </a:lnTo>
                <a:lnTo>
                  <a:pt x="86149" y="535864"/>
                </a:lnTo>
                <a:lnTo>
                  <a:pt x="65024" y="521474"/>
                </a:lnTo>
                <a:lnTo>
                  <a:pt x="0" y="647522"/>
                </a:lnTo>
                <a:lnTo>
                  <a:pt x="56308" y="679924"/>
                </a:lnTo>
                <a:lnTo>
                  <a:pt x="123571" y="703935"/>
                </a:lnTo>
                <a:lnTo>
                  <a:pt x="196818" y="718805"/>
                </a:lnTo>
                <a:lnTo>
                  <a:pt x="271399" y="723760"/>
                </a:lnTo>
                <a:lnTo>
                  <a:pt x="318238" y="721758"/>
                </a:lnTo>
                <a:lnTo>
                  <a:pt x="361219" y="715752"/>
                </a:lnTo>
                <a:lnTo>
                  <a:pt x="400343" y="705747"/>
                </a:lnTo>
                <a:lnTo>
                  <a:pt x="466732" y="674398"/>
                </a:lnTo>
                <a:lnTo>
                  <a:pt x="516262" y="631702"/>
                </a:lnTo>
                <a:lnTo>
                  <a:pt x="548911" y="578938"/>
                </a:lnTo>
                <a:lnTo>
                  <a:pt x="565155" y="519730"/>
                </a:lnTo>
                <a:lnTo>
                  <a:pt x="567181" y="487933"/>
                </a:lnTo>
                <a:lnTo>
                  <a:pt x="562705" y="440155"/>
                </a:lnTo>
                <a:lnTo>
                  <a:pt x="549275" y="397457"/>
                </a:lnTo>
                <a:lnTo>
                  <a:pt x="526891" y="359834"/>
                </a:lnTo>
                <a:lnTo>
                  <a:pt x="495553" y="327278"/>
                </a:lnTo>
                <a:lnTo>
                  <a:pt x="463748" y="305731"/>
                </a:lnTo>
                <a:lnTo>
                  <a:pt x="425632" y="288951"/>
                </a:lnTo>
                <a:lnTo>
                  <a:pt x="381208" y="276950"/>
                </a:lnTo>
                <a:lnTo>
                  <a:pt x="330474" y="269740"/>
                </a:lnTo>
                <a:lnTo>
                  <a:pt x="273430" y="267334"/>
                </a:lnTo>
                <a:lnTo>
                  <a:pt x="215519" y="267334"/>
                </a:lnTo>
                <a:lnTo>
                  <a:pt x="226695" y="132206"/>
                </a:lnTo>
                <a:lnTo>
                  <a:pt x="523494" y="132206"/>
                </a:lnTo>
                <a:lnTo>
                  <a:pt x="523494" y="0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795" y="277495"/>
            <a:ext cx="4700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I.</a:t>
            </a:r>
            <a:r>
              <a:rPr sz="24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Calibri"/>
                <a:cs typeface="Calibri"/>
              </a:rPr>
              <a:t>Перевод</a:t>
            </a:r>
            <a:r>
              <a:rPr sz="24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4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Calibri"/>
                <a:cs typeface="Calibri"/>
              </a:rPr>
              <a:t>русский</a:t>
            </a:r>
            <a:r>
              <a:rPr sz="24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язык</a:t>
            </a:r>
            <a:r>
              <a:rPr sz="24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МКБ-11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7608" y="1731120"/>
            <a:ext cx="2647315" cy="5588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600" b="1" spc="-20" dirty="0">
                <a:solidFill>
                  <a:srgbClr val="6C5E52"/>
                </a:solidFill>
                <a:latin typeface="Calibri"/>
                <a:cs typeface="Calibri"/>
              </a:rPr>
              <a:t>Технический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перевод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 МКБ-11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во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 взаимодействии</a:t>
            </a:r>
            <a:r>
              <a:rPr sz="1600" b="1" spc="-3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с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ВОЗ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8594" y="1826259"/>
            <a:ext cx="441325" cy="1021080"/>
          </a:xfrm>
          <a:custGeom>
            <a:avLst/>
            <a:gdLst/>
            <a:ahLst/>
            <a:cxnLst/>
            <a:rect l="l" t="t" r="r" b="b"/>
            <a:pathLst>
              <a:path w="441325" h="1021080">
                <a:moveTo>
                  <a:pt x="440918" y="0"/>
                </a:moveTo>
                <a:lnTo>
                  <a:pt x="0" y="0"/>
                </a:lnTo>
                <a:lnTo>
                  <a:pt x="0" y="189230"/>
                </a:lnTo>
                <a:lnTo>
                  <a:pt x="204393" y="189230"/>
                </a:lnTo>
                <a:lnTo>
                  <a:pt x="204393" y="1021080"/>
                </a:lnTo>
                <a:lnTo>
                  <a:pt x="440918" y="1021080"/>
                </a:lnTo>
                <a:lnTo>
                  <a:pt x="440918" y="189230"/>
                </a:lnTo>
                <a:lnTo>
                  <a:pt x="440918" y="0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6505" y="3313683"/>
            <a:ext cx="4382135" cy="1893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87655">
              <a:lnSpc>
                <a:spcPct val="1094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Адаптированный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перевод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МКБ-11</a:t>
            </a:r>
            <a:r>
              <a:rPr sz="1600" b="1" spc="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в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рамках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 работы</a:t>
            </a:r>
            <a:r>
              <a:rPr sz="1600" b="1" spc="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экспертных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подгрупп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(ГВС,</a:t>
            </a:r>
            <a:r>
              <a:rPr sz="1600" b="1" spc="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эксперты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и </a:t>
            </a:r>
            <a:r>
              <a:rPr sz="1600" b="1" spc="-34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специалисты).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Взаимодействие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со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странами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40" dirty="0">
                <a:solidFill>
                  <a:srgbClr val="6C5E52"/>
                </a:solidFill>
                <a:latin typeface="Calibri"/>
                <a:cs typeface="Calibri"/>
              </a:rPr>
              <a:t>СНГ,</a:t>
            </a:r>
            <a:r>
              <a:rPr sz="1600" b="1" spc="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в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том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 числе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проведение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международной</a:t>
            </a:r>
            <a:r>
              <a:rPr sz="1600" b="1" spc="3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конференции</a:t>
            </a:r>
            <a:r>
              <a:rPr sz="1600" b="1" spc="-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по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9400"/>
              </a:lnSpc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вопросам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внедрения,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перехода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 и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использования </a:t>
            </a:r>
            <a:r>
              <a:rPr sz="1600" b="1" spc="-35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МКБ-11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6220" y="1111249"/>
            <a:ext cx="6607809" cy="4354195"/>
          </a:xfrm>
          <a:custGeom>
            <a:avLst/>
            <a:gdLst/>
            <a:ahLst/>
            <a:cxnLst/>
            <a:rect l="l" t="t" r="r" b="b"/>
            <a:pathLst>
              <a:path w="6607809" h="4354195">
                <a:moveTo>
                  <a:pt x="819061" y="3174365"/>
                </a:moveTo>
                <a:lnTo>
                  <a:pt x="379603" y="3174365"/>
                </a:lnTo>
                <a:lnTo>
                  <a:pt x="614654" y="2952369"/>
                </a:lnTo>
                <a:lnTo>
                  <a:pt x="660920" y="2906966"/>
                </a:lnTo>
                <a:lnTo>
                  <a:pt x="698969" y="2864091"/>
                </a:lnTo>
                <a:lnTo>
                  <a:pt x="728802" y="2823768"/>
                </a:lnTo>
                <a:lnTo>
                  <a:pt x="750443" y="2785999"/>
                </a:lnTo>
                <a:lnTo>
                  <a:pt x="765759" y="2748813"/>
                </a:lnTo>
                <a:lnTo>
                  <a:pt x="776719" y="2710370"/>
                </a:lnTo>
                <a:lnTo>
                  <a:pt x="783285" y="2670708"/>
                </a:lnTo>
                <a:lnTo>
                  <a:pt x="785482" y="2629789"/>
                </a:lnTo>
                <a:lnTo>
                  <a:pt x="782510" y="2585288"/>
                </a:lnTo>
                <a:lnTo>
                  <a:pt x="773607" y="2543797"/>
                </a:lnTo>
                <a:lnTo>
                  <a:pt x="758786" y="2505329"/>
                </a:lnTo>
                <a:lnTo>
                  <a:pt x="738035" y="2469908"/>
                </a:lnTo>
                <a:lnTo>
                  <a:pt x="711923" y="2437841"/>
                </a:lnTo>
                <a:lnTo>
                  <a:pt x="681088" y="2409660"/>
                </a:lnTo>
                <a:lnTo>
                  <a:pt x="645502" y="2385301"/>
                </a:lnTo>
                <a:lnTo>
                  <a:pt x="605167" y="2364740"/>
                </a:lnTo>
                <a:lnTo>
                  <a:pt x="560679" y="2348484"/>
                </a:lnTo>
                <a:lnTo>
                  <a:pt x="512635" y="2336850"/>
                </a:lnTo>
                <a:lnTo>
                  <a:pt x="461035" y="2329865"/>
                </a:lnTo>
                <a:lnTo>
                  <a:pt x="405879" y="2327529"/>
                </a:lnTo>
                <a:lnTo>
                  <a:pt x="352793" y="2329548"/>
                </a:lnTo>
                <a:lnTo>
                  <a:pt x="302158" y="2335593"/>
                </a:lnTo>
                <a:lnTo>
                  <a:pt x="253974" y="2345664"/>
                </a:lnTo>
                <a:lnTo>
                  <a:pt x="208254" y="2359787"/>
                </a:lnTo>
                <a:lnTo>
                  <a:pt x="164985" y="2377948"/>
                </a:lnTo>
                <a:lnTo>
                  <a:pt x="115252" y="2405532"/>
                </a:lnTo>
                <a:lnTo>
                  <a:pt x="71170" y="2437942"/>
                </a:lnTo>
                <a:lnTo>
                  <a:pt x="32753" y="2475204"/>
                </a:lnTo>
                <a:lnTo>
                  <a:pt x="0" y="2517267"/>
                </a:lnTo>
                <a:lnTo>
                  <a:pt x="172288" y="2628265"/>
                </a:lnTo>
                <a:lnTo>
                  <a:pt x="191630" y="2604338"/>
                </a:lnTo>
                <a:lnTo>
                  <a:pt x="213156" y="2583599"/>
                </a:lnTo>
                <a:lnTo>
                  <a:pt x="262801" y="2551684"/>
                </a:lnTo>
                <a:lnTo>
                  <a:pt x="320103" y="2532430"/>
                </a:lnTo>
                <a:lnTo>
                  <a:pt x="383984" y="2526030"/>
                </a:lnTo>
                <a:lnTo>
                  <a:pt x="421703" y="2528100"/>
                </a:lnTo>
                <a:lnTo>
                  <a:pt x="482663" y="2544572"/>
                </a:lnTo>
                <a:lnTo>
                  <a:pt x="524090" y="2577122"/>
                </a:lnTo>
                <a:lnTo>
                  <a:pt x="544893" y="2624264"/>
                </a:lnTo>
                <a:lnTo>
                  <a:pt x="547497" y="2653157"/>
                </a:lnTo>
                <a:lnTo>
                  <a:pt x="546125" y="2674353"/>
                </a:lnTo>
                <a:lnTo>
                  <a:pt x="535178" y="2717025"/>
                </a:lnTo>
                <a:lnTo>
                  <a:pt x="512089" y="2761081"/>
                </a:lnTo>
                <a:lnTo>
                  <a:pt x="469747" y="2812567"/>
                </a:lnTo>
                <a:lnTo>
                  <a:pt x="440918" y="2841498"/>
                </a:lnTo>
                <a:lnTo>
                  <a:pt x="46723" y="3213735"/>
                </a:lnTo>
                <a:lnTo>
                  <a:pt x="46723" y="3367024"/>
                </a:lnTo>
                <a:lnTo>
                  <a:pt x="819061" y="3367024"/>
                </a:lnTo>
                <a:lnTo>
                  <a:pt x="819061" y="3174365"/>
                </a:lnTo>
                <a:close/>
              </a:path>
              <a:path w="6607809" h="4354195">
                <a:moveTo>
                  <a:pt x="5989498" y="0"/>
                </a:moveTo>
                <a:lnTo>
                  <a:pt x="5548554" y="0"/>
                </a:lnTo>
                <a:lnTo>
                  <a:pt x="5548554" y="190500"/>
                </a:lnTo>
                <a:lnTo>
                  <a:pt x="5752897" y="190500"/>
                </a:lnTo>
                <a:lnTo>
                  <a:pt x="5752897" y="1022350"/>
                </a:lnTo>
                <a:lnTo>
                  <a:pt x="5989498" y="1022350"/>
                </a:lnTo>
                <a:lnTo>
                  <a:pt x="5989498" y="190500"/>
                </a:lnTo>
                <a:lnTo>
                  <a:pt x="5989498" y="0"/>
                </a:lnTo>
                <a:close/>
              </a:path>
              <a:path w="6607809" h="4354195">
                <a:moveTo>
                  <a:pt x="6435128" y="1962658"/>
                </a:moveTo>
                <a:lnTo>
                  <a:pt x="5995594" y="1962658"/>
                </a:lnTo>
                <a:lnTo>
                  <a:pt x="6230671" y="1740789"/>
                </a:lnTo>
                <a:lnTo>
                  <a:pt x="6276937" y="1695386"/>
                </a:lnTo>
                <a:lnTo>
                  <a:pt x="6314973" y="1652511"/>
                </a:lnTo>
                <a:lnTo>
                  <a:pt x="6344806" y="1612188"/>
                </a:lnTo>
                <a:lnTo>
                  <a:pt x="6366434" y="1574419"/>
                </a:lnTo>
                <a:lnTo>
                  <a:pt x="6381763" y="1537233"/>
                </a:lnTo>
                <a:lnTo>
                  <a:pt x="6392710" y="1498777"/>
                </a:lnTo>
                <a:lnTo>
                  <a:pt x="6399289" y="1459077"/>
                </a:lnTo>
                <a:lnTo>
                  <a:pt x="6401486" y="1418082"/>
                </a:lnTo>
                <a:lnTo>
                  <a:pt x="6398527" y="1373657"/>
                </a:lnTo>
                <a:lnTo>
                  <a:pt x="6389649" y="1332204"/>
                </a:lnTo>
                <a:lnTo>
                  <a:pt x="6374854" y="1293749"/>
                </a:lnTo>
                <a:lnTo>
                  <a:pt x="6354115" y="1258316"/>
                </a:lnTo>
                <a:lnTo>
                  <a:pt x="6328016" y="1226248"/>
                </a:lnTo>
                <a:lnTo>
                  <a:pt x="6297168" y="1198029"/>
                </a:lnTo>
                <a:lnTo>
                  <a:pt x="6261582" y="1173670"/>
                </a:lnTo>
                <a:lnTo>
                  <a:pt x="6221273" y="1153160"/>
                </a:lnTo>
                <a:lnTo>
                  <a:pt x="6176734" y="1136853"/>
                </a:lnTo>
                <a:lnTo>
                  <a:pt x="6128664" y="1125220"/>
                </a:lnTo>
                <a:lnTo>
                  <a:pt x="6077051" y="1118273"/>
                </a:lnTo>
                <a:lnTo>
                  <a:pt x="6021883" y="1115949"/>
                </a:lnTo>
                <a:lnTo>
                  <a:pt x="5968835" y="1117968"/>
                </a:lnTo>
                <a:lnTo>
                  <a:pt x="5918212" y="1124000"/>
                </a:lnTo>
                <a:lnTo>
                  <a:pt x="5870029" y="1134059"/>
                </a:lnTo>
                <a:lnTo>
                  <a:pt x="5824321" y="1148143"/>
                </a:lnTo>
                <a:lnTo>
                  <a:pt x="5781091" y="1166241"/>
                </a:lnTo>
                <a:lnTo>
                  <a:pt x="5731332" y="1193888"/>
                </a:lnTo>
                <a:lnTo>
                  <a:pt x="5687250" y="1226350"/>
                </a:lnTo>
                <a:lnTo>
                  <a:pt x="5648795" y="1263611"/>
                </a:lnTo>
                <a:lnTo>
                  <a:pt x="5615991" y="1305687"/>
                </a:lnTo>
                <a:lnTo>
                  <a:pt x="5788330" y="1416685"/>
                </a:lnTo>
                <a:lnTo>
                  <a:pt x="5807684" y="1392758"/>
                </a:lnTo>
                <a:lnTo>
                  <a:pt x="5829211" y="1372006"/>
                </a:lnTo>
                <a:lnTo>
                  <a:pt x="5878881" y="1339977"/>
                </a:lnTo>
                <a:lnTo>
                  <a:pt x="5936119" y="1320838"/>
                </a:lnTo>
                <a:lnTo>
                  <a:pt x="6000039" y="1314450"/>
                </a:lnTo>
                <a:lnTo>
                  <a:pt x="6037732" y="1316507"/>
                </a:lnTo>
                <a:lnTo>
                  <a:pt x="6098692" y="1332941"/>
                </a:lnTo>
                <a:lnTo>
                  <a:pt x="6140120" y="1365516"/>
                </a:lnTo>
                <a:lnTo>
                  <a:pt x="6160884" y="1412570"/>
                </a:lnTo>
                <a:lnTo>
                  <a:pt x="6163488" y="1441450"/>
                </a:lnTo>
                <a:lnTo>
                  <a:pt x="6162116" y="1462722"/>
                </a:lnTo>
                <a:lnTo>
                  <a:pt x="6151207" y="1505445"/>
                </a:lnTo>
                <a:lnTo>
                  <a:pt x="6128131" y="1549501"/>
                </a:lnTo>
                <a:lnTo>
                  <a:pt x="6085789" y="1600936"/>
                </a:lnTo>
                <a:lnTo>
                  <a:pt x="6056935" y="1629791"/>
                </a:lnTo>
                <a:lnTo>
                  <a:pt x="5662727" y="2002155"/>
                </a:lnTo>
                <a:lnTo>
                  <a:pt x="5662727" y="2155444"/>
                </a:lnTo>
                <a:lnTo>
                  <a:pt x="6435128" y="2155444"/>
                </a:lnTo>
                <a:lnTo>
                  <a:pt x="6435128" y="1962658"/>
                </a:lnTo>
                <a:close/>
              </a:path>
              <a:path w="6607809" h="4354195">
                <a:moveTo>
                  <a:pt x="6441872" y="2942209"/>
                </a:moveTo>
                <a:lnTo>
                  <a:pt x="6437389" y="2886849"/>
                </a:lnTo>
                <a:lnTo>
                  <a:pt x="6423977" y="2836151"/>
                </a:lnTo>
                <a:lnTo>
                  <a:pt x="6401625" y="2790101"/>
                </a:lnTo>
                <a:lnTo>
                  <a:pt x="6370371" y="2748661"/>
                </a:lnTo>
                <a:lnTo>
                  <a:pt x="6339218" y="2719679"/>
                </a:lnTo>
                <a:lnTo>
                  <a:pt x="6303061" y="2695194"/>
                </a:lnTo>
                <a:lnTo>
                  <a:pt x="6261887" y="2675217"/>
                </a:lnTo>
                <a:lnTo>
                  <a:pt x="6215710" y="2659723"/>
                </a:lnTo>
                <a:lnTo>
                  <a:pt x="6164504" y="2648712"/>
                </a:lnTo>
                <a:lnTo>
                  <a:pt x="6395136" y="2385949"/>
                </a:lnTo>
                <a:lnTo>
                  <a:pt x="6395136" y="2232660"/>
                </a:lnTo>
                <a:lnTo>
                  <a:pt x="5679745" y="2232660"/>
                </a:lnTo>
                <a:lnTo>
                  <a:pt x="5679745" y="2422398"/>
                </a:lnTo>
                <a:lnTo>
                  <a:pt x="6114847" y="2422398"/>
                </a:lnTo>
                <a:lnTo>
                  <a:pt x="5904535" y="2660396"/>
                </a:lnTo>
                <a:lnTo>
                  <a:pt x="5904535" y="2816606"/>
                </a:lnTo>
                <a:lnTo>
                  <a:pt x="6012612" y="2816606"/>
                </a:lnTo>
                <a:lnTo>
                  <a:pt x="6071044" y="2820098"/>
                </a:lnTo>
                <a:lnTo>
                  <a:pt x="6118860" y="2830576"/>
                </a:lnTo>
                <a:lnTo>
                  <a:pt x="6156058" y="2848025"/>
                </a:lnTo>
                <a:lnTo>
                  <a:pt x="6198552" y="2903855"/>
                </a:lnTo>
                <a:lnTo>
                  <a:pt x="6203874" y="2942209"/>
                </a:lnTo>
                <a:lnTo>
                  <a:pt x="6200673" y="2971787"/>
                </a:lnTo>
                <a:lnTo>
                  <a:pt x="6175146" y="3020314"/>
                </a:lnTo>
                <a:lnTo>
                  <a:pt x="6124854" y="3054248"/>
                </a:lnTo>
                <a:lnTo>
                  <a:pt x="6054788" y="3071393"/>
                </a:lnTo>
                <a:lnTo>
                  <a:pt x="6012612" y="3073527"/>
                </a:lnTo>
                <a:lnTo>
                  <a:pt x="5972721" y="3072028"/>
                </a:lnTo>
                <a:lnTo>
                  <a:pt x="5933262" y="3067532"/>
                </a:lnTo>
                <a:lnTo>
                  <a:pt x="5894235" y="3060027"/>
                </a:lnTo>
                <a:lnTo>
                  <a:pt x="5855640" y="3049524"/>
                </a:lnTo>
                <a:lnTo>
                  <a:pt x="5818467" y="3036214"/>
                </a:lnTo>
                <a:lnTo>
                  <a:pt x="5783567" y="3020466"/>
                </a:lnTo>
                <a:lnTo>
                  <a:pt x="5720639" y="2981579"/>
                </a:lnTo>
                <a:lnTo>
                  <a:pt x="5628691" y="3162681"/>
                </a:lnTo>
                <a:lnTo>
                  <a:pt x="5667121" y="3187458"/>
                </a:lnTo>
                <a:lnTo>
                  <a:pt x="5709475" y="3209201"/>
                </a:lnTo>
                <a:lnTo>
                  <a:pt x="5755754" y="3227946"/>
                </a:lnTo>
                <a:lnTo>
                  <a:pt x="5805983" y="3243707"/>
                </a:lnTo>
                <a:lnTo>
                  <a:pt x="5858408" y="3256140"/>
                </a:lnTo>
                <a:lnTo>
                  <a:pt x="5911304" y="3265030"/>
                </a:lnTo>
                <a:lnTo>
                  <a:pt x="5964656" y="3270377"/>
                </a:lnTo>
                <a:lnTo>
                  <a:pt x="6018454" y="3272155"/>
                </a:lnTo>
                <a:lnTo>
                  <a:pt x="6072200" y="3270351"/>
                </a:lnTo>
                <a:lnTo>
                  <a:pt x="6122505" y="3264903"/>
                </a:lnTo>
                <a:lnTo>
                  <a:pt x="6169368" y="3255835"/>
                </a:lnTo>
                <a:lnTo>
                  <a:pt x="6212789" y="3243148"/>
                </a:lnTo>
                <a:lnTo>
                  <a:pt x="6252769" y="3226816"/>
                </a:lnTo>
                <a:lnTo>
                  <a:pt x="6297523" y="3202368"/>
                </a:lnTo>
                <a:lnTo>
                  <a:pt x="6336182" y="3174149"/>
                </a:lnTo>
                <a:lnTo>
                  <a:pt x="6368720" y="3142170"/>
                </a:lnTo>
                <a:lnTo>
                  <a:pt x="6395136" y="3106420"/>
                </a:lnTo>
                <a:lnTo>
                  <a:pt x="6415557" y="3067939"/>
                </a:lnTo>
                <a:lnTo>
                  <a:pt x="6430162" y="3027743"/>
                </a:lnTo>
                <a:lnTo>
                  <a:pt x="6438938" y="2985833"/>
                </a:lnTo>
                <a:lnTo>
                  <a:pt x="6441872" y="2942209"/>
                </a:lnTo>
                <a:close/>
              </a:path>
              <a:path w="6607809" h="4354195">
                <a:moveTo>
                  <a:pt x="6607353" y="3946398"/>
                </a:moveTo>
                <a:lnTo>
                  <a:pt x="6440983" y="3946398"/>
                </a:lnTo>
                <a:lnTo>
                  <a:pt x="6440983" y="3755136"/>
                </a:lnTo>
                <a:lnTo>
                  <a:pt x="6217590" y="3755136"/>
                </a:lnTo>
                <a:lnTo>
                  <a:pt x="6217590" y="3946398"/>
                </a:lnTo>
                <a:lnTo>
                  <a:pt x="5943143" y="3946398"/>
                </a:lnTo>
                <a:lnTo>
                  <a:pt x="6389802" y="3331845"/>
                </a:lnTo>
                <a:lnTo>
                  <a:pt x="6141644" y="3331845"/>
                </a:lnTo>
                <a:lnTo>
                  <a:pt x="5659806" y="3980053"/>
                </a:lnTo>
                <a:lnTo>
                  <a:pt x="5659806" y="4139184"/>
                </a:lnTo>
                <a:lnTo>
                  <a:pt x="6210224" y="4139184"/>
                </a:lnTo>
                <a:lnTo>
                  <a:pt x="6210224" y="4353814"/>
                </a:lnTo>
                <a:lnTo>
                  <a:pt x="6440983" y="4353814"/>
                </a:lnTo>
                <a:lnTo>
                  <a:pt x="6440983" y="4139184"/>
                </a:lnTo>
                <a:lnTo>
                  <a:pt x="6607353" y="4139184"/>
                </a:lnTo>
                <a:lnTo>
                  <a:pt x="6607353" y="3946398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5022850" marR="5080" indent="-668020">
              <a:lnSpc>
                <a:spcPts val="2100"/>
              </a:lnSpc>
              <a:spcBef>
                <a:spcPts val="375"/>
              </a:spcBef>
            </a:pPr>
            <a:r>
              <a:rPr spc="-10" dirty="0"/>
              <a:t>II. </a:t>
            </a:r>
            <a:r>
              <a:rPr dirty="0"/>
              <a:t>Обеспечение </a:t>
            </a:r>
            <a:r>
              <a:rPr spc="-5" dirty="0"/>
              <a:t>сопоставимости медицинской </a:t>
            </a:r>
            <a:r>
              <a:rPr spc="-430" dirty="0"/>
              <a:t> </a:t>
            </a:r>
            <a:r>
              <a:rPr spc="-5" dirty="0"/>
              <a:t>документации</a:t>
            </a:r>
            <a:r>
              <a:rPr spc="-35" dirty="0"/>
              <a:t> </a:t>
            </a:r>
            <a:r>
              <a:rPr dirty="0"/>
              <a:t>и</a:t>
            </a:r>
            <a:r>
              <a:rPr spc="-10" dirty="0"/>
              <a:t> </a:t>
            </a:r>
            <a:r>
              <a:rPr spc="-5" dirty="0"/>
              <a:t>данных</a:t>
            </a:r>
            <a:r>
              <a:rPr spc="-30" dirty="0"/>
              <a:t> </a:t>
            </a:r>
            <a:r>
              <a:rPr dirty="0"/>
              <a:t>в</a:t>
            </a:r>
            <a:r>
              <a:rPr spc="-5" dirty="0"/>
              <a:t> </a:t>
            </a:r>
            <a:r>
              <a:rPr spc="-10" dirty="0"/>
              <a:t>рамках</a:t>
            </a:r>
          </a:p>
          <a:p>
            <a:pPr marL="5758815">
              <a:lnSpc>
                <a:spcPts val="2085"/>
              </a:lnSpc>
            </a:pPr>
            <a:r>
              <a:rPr spc="-15" dirty="0"/>
              <a:t>перехода</a:t>
            </a:r>
            <a:r>
              <a:rPr spc="-30" dirty="0"/>
              <a:t> </a:t>
            </a:r>
            <a:r>
              <a:rPr dirty="0"/>
              <a:t>на</a:t>
            </a:r>
            <a:r>
              <a:rPr spc="-20" dirty="0"/>
              <a:t> </a:t>
            </a:r>
            <a:r>
              <a:rPr dirty="0"/>
              <a:t>МКБ-11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432434">
              <a:lnSpc>
                <a:spcPct val="88400"/>
              </a:lnSpc>
              <a:spcBef>
                <a:spcPts val="315"/>
              </a:spcBef>
            </a:pPr>
            <a:r>
              <a:rPr spc="-5" dirty="0"/>
              <a:t>Формирование</a:t>
            </a:r>
            <a:r>
              <a:rPr dirty="0"/>
              <a:t> </a:t>
            </a:r>
            <a:r>
              <a:rPr spc="-10" dirty="0"/>
              <a:t>перечня</a:t>
            </a:r>
            <a:r>
              <a:rPr spc="20" dirty="0"/>
              <a:t> </a:t>
            </a:r>
            <a:r>
              <a:rPr spc="-5" dirty="0"/>
              <a:t>учетной</a:t>
            </a:r>
            <a:r>
              <a:rPr dirty="0"/>
              <a:t> </a:t>
            </a:r>
            <a:r>
              <a:rPr spc="-5" dirty="0"/>
              <a:t>и</a:t>
            </a:r>
            <a:r>
              <a:rPr dirty="0"/>
              <a:t> </a:t>
            </a:r>
            <a:r>
              <a:rPr spc="-5" dirty="0"/>
              <a:t>отчетной </a:t>
            </a:r>
            <a:r>
              <a:rPr dirty="0"/>
              <a:t> </a:t>
            </a:r>
            <a:r>
              <a:rPr spc="-10" dirty="0"/>
              <a:t>медицинской</a:t>
            </a:r>
            <a:r>
              <a:rPr spc="20" dirty="0"/>
              <a:t> </a:t>
            </a:r>
            <a:r>
              <a:rPr spc="-10" dirty="0"/>
              <a:t>документации,</a:t>
            </a:r>
            <a:r>
              <a:rPr spc="5" dirty="0"/>
              <a:t> </a:t>
            </a:r>
            <a:r>
              <a:rPr spc="-15" dirty="0"/>
              <a:t>содержащей</a:t>
            </a:r>
            <a:r>
              <a:rPr spc="10" dirty="0"/>
              <a:t> </a:t>
            </a:r>
            <a:r>
              <a:rPr spc="-20" dirty="0"/>
              <a:t>коды </a:t>
            </a:r>
            <a:r>
              <a:rPr spc="-350" dirty="0"/>
              <a:t> </a:t>
            </a:r>
            <a:r>
              <a:rPr spc="-5" dirty="0"/>
              <a:t>МКБ-10,</a:t>
            </a:r>
            <a:r>
              <a:rPr spc="10" dirty="0"/>
              <a:t> </a:t>
            </a:r>
            <a:r>
              <a:rPr spc="-10" dirty="0"/>
              <a:t>документации</a:t>
            </a:r>
            <a:r>
              <a:rPr spc="10" dirty="0"/>
              <a:t> </a:t>
            </a:r>
            <a:r>
              <a:rPr spc="-5" dirty="0"/>
              <a:t>в</a:t>
            </a:r>
            <a:r>
              <a:rPr spc="-15" dirty="0"/>
              <a:t> </a:t>
            </a:r>
            <a:r>
              <a:rPr spc="-5" dirty="0"/>
              <a:t>области</a:t>
            </a:r>
            <a:r>
              <a:rPr dirty="0"/>
              <a:t> </a:t>
            </a:r>
            <a:r>
              <a:rPr spc="-5" dirty="0"/>
              <a:t>инвалидности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 dirty="0"/>
          </a:p>
          <a:p>
            <a:pPr marL="57785">
              <a:lnSpc>
                <a:spcPts val="1805"/>
              </a:lnSpc>
              <a:spcBef>
                <a:spcPts val="5"/>
              </a:spcBef>
            </a:pPr>
            <a:r>
              <a:rPr spc="-10" dirty="0"/>
              <a:t>Разработка</a:t>
            </a:r>
            <a:r>
              <a:rPr dirty="0"/>
              <a:t> </a:t>
            </a:r>
            <a:r>
              <a:rPr spc="-15" dirty="0"/>
              <a:t>переходных</a:t>
            </a:r>
            <a:r>
              <a:rPr spc="10" dirty="0"/>
              <a:t> </a:t>
            </a:r>
            <a:r>
              <a:rPr spc="-15" dirty="0"/>
              <a:t>положений</a:t>
            </a:r>
          </a:p>
          <a:p>
            <a:pPr marL="57785">
              <a:lnSpc>
                <a:spcPts val="1805"/>
              </a:lnSpc>
            </a:pPr>
            <a:r>
              <a:rPr spc="-15" dirty="0"/>
              <a:t>между</a:t>
            </a:r>
            <a:r>
              <a:rPr dirty="0"/>
              <a:t> </a:t>
            </a:r>
            <a:r>
              <a:rPr spc="-10" dirty="0"/>
              <a:t>МКБ</a:t>
            </a:r>
            <a:r>
              <a:rPr dirty="0"/>
              <a:t> </a:t>
            </a:r>
            <a:r>
              <a:rPr spc="-10" dirty="0"/>
              <a:t>10-го</a:t>
            </a:r>
            <a:r>
              <a:rPr spc="10" dirty="0"/>
              <a:t> </a:t>
            </a:r>
            <a:r>
              <a:rPr spc="-5" dirty="0"/>
              <a:t>и </a:t>
            </a:r>
            <a:r>
              <a:rPr spc="-10" dirty="0"/>
              <a:t>11-го</a:t>
            </a:r>
            <a:r>
              <a:rPr spc="10" dirty="0"/>
              <a:t> </a:t>
            </a:r>
            <a:r>
              <a:rPr spc="-10" dirty="0"/>
              <a:t>пересмотров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 dirty="0"/>
          </a:p>
          <a:p>
            <a:pPr marL="95885">
              <a:lnSpc>
                <a:spcPts val="1805"/>
              </a:lnSpc>
              <a:spcBef>
                <a:spcPts val="5"/>
              </a:spcBef>
            </a:pPr>
            <a:r>
              <a:rPr spc="-5" dirty="0"/>
              <a:t>Адаптация</a:t>
            </a:r>
            <a:r>
              <a:rPr dirty="0"/>
              <a:t> </a:t>
            </a:r>
            <a:r>
              <a:rPr spc="-15" dirty="0"/>
              <a:t>переходных</a:t>
            </a:r>
            <a:r>
              <a:rPr spc="20" dirty="0"/>
              <a:t> </a:t>
            </a:r>
            <a:r>
              <a:rPr spc="-5" dirty="0"/>
              <a:t>ключей</a:t>
            </a:r>
            <a:r>
              <a:rPr spc="-15" dirty="0"/>
              <a:t> </a:t>
            </a:r>
            <a:r>
              <a:rPr spc="-10" dirty="0"/>
              <a:t>ВОЗ</a:t>
            </a:r>
          </a:p>
          <a:p>
            <a:pPr marL="95885" marR="492125">
              <a:lnSpc>
                <a:spcPts val="1700"/>
              </a:lnSpc>
              <a:spcBef>
                <a:spcPts val="125"/>
              </a:spcBef>
            </a:pPr>
            <a:r>
              <a:rPr spc="-10" dirty="0"/>
              <a:t>от</a:t>
            </a:r>
            <a:r>
              <a:rPr spc="5" dirty="0"/>
              <a:t> </a:t>
            </a:r>
            <a:r>
              <a:rPr spc="-5" dirty="0"/>
              <a:t>МКБ-10 к МКБ-11</a:t>
            </a:r>
            <a:r>
              <a:rPr spc="10" dirty="0"/>
              <a:t> </a:t>
            </a:r>
            <a:r>
              <a:rPr spc="-5" dirty="0"/>
              <a:t>к российской</a:t>
            </a:r>
            <a:r>
              <a:rPr dirty="0"/>
              <a:t> </a:t>
            </a:r>
            <a:r>
              <a:rPr spc="-10" dirty="0"/>
              <a:t>практике</a:t>
            </a:r>
            <a:r>
              <a:rPr spc="-20" dirty="0"/>
              <a:t> </a:t>
            </a:r>
            <a:r>
              <a:rPr spc="-5" dirty="0"/>
              <a:t>для </a:t>
            </a:r>
            <a:r>
              <a:rPr spc="-345" dirty="0"/>
              <a:t> </a:t>
            </a:r>
            <a:r>
              <a:rPr spc="-10" dirty="0"/>
              <a:t>проведения</a:t>
            </a:r>
            <a:r>
              <a:rPr dirty="0"/>
              <a:t> </a:t>
            </a:r>
            <a:r>
              <a:rPr spc="-10" dirty="0"/>
              <a:t>пересчетов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 marL="38735">
              <a:lnSpc>
                <a:spcPts val="1805"/>
              </a:lnSpc>
              <a:spcBef>
                <a:spcPts val="1325"/>
              </a:spcBef>
            </a:pPr>
            <a:r>
              <a:rPr spc="-5" dirty="0"/>
              <a:t>Пересчет</a:t>
            </a:r>
            <a:r>
              <a:rPr dirty="0"/>
              <a:t> </a:t>
            </a:r>
            <a:r>
              <a:rPr spc="-10" dirty="0"/>
              <a:t>показателей</a:t>
            </a:r>
            <a:r>
              <a:rPr spc="-30" dirty="0"/>
              <a:t> </a:t>
            </a:r>
            <a:r>
              <a:rPr spc="-5" dirty="0"/>
              <a:t>смертности</a:t>
            </a:r>
            <a:r>
              <a:rPr dirty="0"/>
              <a:t> </a:t>
            </a:r>
            <a:r>
              <a:rPr spc="-5" dirty="0"/>
              <a:t>по причинам</a:t>
            </a:r>
          </a:p>
          <a:p>
            <a:pPr marL="38735">
              <a:lnSpc>
                <a:spcPts val="1700"/>
              </a:lnSpc>
            </a:pPr>
            <a:r>
              <a:rPr spc="-5" dirty="0"/>
              <a:t>смерти</a:t>
            </a:r>
            <a:r>
              <a:rPr spc="-20" dirty="0"/>
              <a:t> </a:t>
            </a:r>
            <a:r>
              <a:rPr spc="-5" dirty="0"/>
              <a:t>за</a:t>
            </a:r>
            <a:r>
              <a:rPr spc="-15" dirty="0"/>
              <a:t> </a:t>
            </a:r>
            <a:r>
              <a:rPr spc="-10" dirty="0"/>
              <a:t>предыдущие</a:t>
            </a:r>
            <a:r>
              <a:rPr spc="10" dirty="0"/>
              <a:t> </a:t>
            </a:r>
            <a:r>
              <a:rPr spc="-20" dirty="0"/>
              <a:t>годы</a:t>
            </a:r>
          </a:p>
          <a:p>
            <a:pPr marL="38735">
              <a:lnSpc>
                <a:spcPts val="1814"/>
              </a:lnSpc>
            </a:pPr>
            <a:r>
              <a:rPr spc="-5" dirty="0"/>
              <a:t>с</a:t>
            </a:r>
            <a:r>
              <a:rPr spc="-25" dirty="0"/>
              <a:t> </a:t>
            </a:r>
            <a:r>
              <a:rPr spc="-5" dirty="0"/>
              <a:t>учетом</a:t>
            </a:r>
            <a:r>
              <a:rPr spc="-15" dirty="0"/>
              <a:t> </a:t>
            </a:r>
            <a:r>
              <a:rPr spc="-5" dirty="0"/>
              <a:t>МКБ-11</a:t>
            </a:r>
          </a:p>
          <a:p>
            <a:pPr>
              <a:lnSpc>
                <a:spcPct val="100000"/>
              </a:lnSpc>
            </a:pPr>
            <a:endParaRPr spc="-5" dirty="0"/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/>
          </a:p>
          <a:p>
            <a:pPr marL="237490" marR="5080">
              <a:lnSpc>
                <a:spcPts val="1689"/>
              </a:lnSpc>
            </a:pPr>
            <a:r>
              <a:rPr spc="-5" dirty="0"/>
              <a:t>Разработка Краткой номенклатуры причин </a:t>
            </a:r>
            <a:r>
              <a:rPr spc="-10" dirty="0"/>
              <a:t>смерти, </a:t>
            </a:r>
            <a:r>
              <a:rPr spc="-350" dirty="0"/>
              <a:t> </a:t>
            </a:r>
            <a:r>
              <a:rPr spc="-5" dirty="0"/>
              <a:t>основанной</a:t>
            </a:r>
            <a:r>
              <a:rPr spc="-20" dirty="0"/>
              <a:t> </a:t>
            </a:r>
            <a:r>
              <a:rPr spc="-5" dirty="0"/>
              <a:t>на</a:t>
            </a:r>
            <a:r>
              <a:rPr dirty="0"/>
              <a:t> </a:t>
            </a:r>
            <a:r>
              <a:rPr spc="-5" dirty="0"/>
              <a:t>МКБ-11</a:t>
            </a:r>
          </a:p>
        </p:txBody>
      </p:sp>
      <p:sp>
        <p:nvSpPr>
          <p:cNvPr id="9" name="object 9"/>
          <p:cNvSpPr/>
          <p:nvPr/>
        </p:nvSpPr>
        <p:spPr>
          <a:xfrm>
            <a:off x="5987034" y="5553075"/>
            <a:ext cx="814705" cy="1039494"/>
          </a:xfrm>
          <a:custGeom>
            <a:avLst/>
            <a:gdLst/>
            <a:ahLst/>
            <a:cxnLst/>
            <a:rect l="l" t="t" r="r" b="b"/>
            <a:pathLst>
              <a:path w="814704" h="1039495">
                <a:moveTo>
                  <a:pt x="751966" y="0"/>
                </a:moveTo>
                <a:lnTo>
                  <a:pt x="128524" y="0"/>
                </a:lnTo>
                <a:lnTo>
                  <a:pt x="75945" y="575195"/>
                </a:lnTo>
                <a:lnTo>
                  <a:pt x="337312" y="575195"/>
                </a:lnTo>
                <a:lnTo>
                  <a:pt x="398133" y="577293"/>
                </a:lnTo>
                <a:lnTo>
                  <a:pt x="449167" y="583588"/>
                </a:lnTo>
                <a:lnTo>
                  <a:pt x="490438" y="594081"/>
                </a:lnTo>
                <a:lnTo>
                  <a:pt x="545306" y="627572"/>
                </a:lnTo>
                <a:lnTo>
                  <a:pt x="571976" y="677208"/>
                </a:lnTo>
                <a:lnTo>
                  <a:pt x="575310" y="708050"/>
                </a:lnTo>
                <a:lnTo>
                  <a:pt x="572117" y="737709"/>
                </a:lnTo>
                <a:lnTo>
                  <a:pt x="546538" y="786620"/>
                </a:lnTo>
                <a:lnTo>
                  <a:pt x="496222" y="821206"/>
                </a:lnTo>
                <a:lnTo>
                  <a:pt x="426170" y="838727"/>
                </a:lnTo>
                <a:lnTo>
                  <a:pt x="384048" y="840917"/>
                </a:lnTo>
                <a:lnTo>
                  <a:pt x="344138" y="839410"/>
                </a:lnTo>
                <a:lnTo>
                  <a:pt x="304800" y="834891"/>
                </a:lnTo>
                <a:lnTo>
                  <a:pt x="266033" y="827362"/>
                </a:lnTo>
                <a:lnTo>
                  <a:pt x="227837" y="816825"/>
                </a:lnTo>
                <a:lnTo>
                  <a:pt x="190948" y="803545"/>
                </a:lnTo>
                <a:lnTo>
                  <a:pt x="123789" y="769598"/>
                </a:lnTo>
                <a:lnTo>
                  <a:pt x="93471" y="748931"/>
                </a:lnTo>
                <a:lnTo>
                  <a:pt x="0" y="929970"/>
                </a:lnTo>
                <a:lnTo>
                  <a:pt x="38455" y="954744"/>
                </a:lnTo>
                <a:lnTo>
                  <a:pt x="80851" y="976507"/>
                </a:lnTo>
                <a:lnTo>
                  <a:pt x="127176" y="995258"/>
                </a:lnTo>
                <a:lnTo>
                  <a:pt x="177418" y="1010996"/>
                </a:lnTo>
                <a:lnTo>
                  <a:pt x="229834" y="1023455"/>
                </a:lnTo>
                <a:lnTo>
                  <a:pt x="282701" y="1032352"/>
                </a:lnTo>
                <a:lnTo>
                  <a:pt x="336045" y="1037690"/>
                </a:lnTo>
                <a:lnTo>
                  <a:pt x="389889" y="1039469"/>
                </a:lnTo>
                <a:lnTo>
                  <a:pt x="444128" y="1037630"/>
                </a:lnTo>
                <a:lnTo>
                  <a:pt x="494824" y="1032111"/>
                </a:lnTo>
                <a:lnTo>
                  <a:pt x="541973" y="1022914"/>
                </a:lnTo>
                <a:lnTo>
                  <a:pt x="585567" y="1010038"/>
                </a:lnTo>
                <a:lnTo>
                  <a:pt x="625601" y="993482"/>
                </a:lnTo>
                <a:lnTo>
                  <a:pt x="670367" y="968572"/>
                </a:lnTo>
                <a:lnTo>
                  <a:pt x="709025" y="939828"/>
                </a:lnTo>
                <a:lnTo>
                  <a:pt x="741562" y="907250"/>
                </a:lnTo>
                <a:lnTo>
                  <a:pt x="767968" y="870838"/>
                </a:lnTo>
                <a:lnTo>
                  <a:pt x="788398" y="831467"/>
                </a:lnTo>
                <a:lnTo>
                  <a:pt x="803005" y="789993"/>
                </a:lnTo>
                <a:lnTo>
                  <a:pt x="811778" y="746419"/>
                </a:lnTo>
                <a:lnTo>
                  <a:pt x="814705" y="700747"/>
                </a:lnTo>
                <a:lnTo>
                  <a:pt x="810590" y="645271"/>
                </a:lnTo>
                <a:lnTo>
                  <a:pt x="798245" y="594466"/>
                </a:lnTo>
                <a:lnTo>
                  <a:pt x="777671" y="548332"/>
                </a:lnTo>
                <a:lnTo>
                  <a:pt x="748868" y="506870"/>
                </a:lnTo>
                <a:lnTo>
                  <a:pt x="711835" y="470077"/>
                </a:lnTo>
                <a:lnTo>
                  <a:pt x="680087" y="447223"/>
                </a:lnTo>
                <a:lnTo>
                  <a:pt x="643734" y="427884"/>
                </a:lnTo>
                <a:lnTo>
                  <a:pt x="602773" y="412062"/>
                </a:lnTo>
                <a:lnTo>
                  <a:pt x="557203" y="399756"/>
                </a:lnTo>
                <a:lnTo>
                  <a:pt x="507020" y="390965"/>
                </a:lnTo>
                <a:lnTo>
                  <a:pt x="452224" y="385691"/>
                </a:lnTo>
                <a:lnTo>
                  <a:pt x="392811" y="383933"/>
                </a:lnTo>
                <a:lnTo>
                  <a:pt x="309499" y="383933"/>
                </a:lnTo>
                <a:lnTo>
                  <a:pt x="325627" y="189750"/>
                </a:lnTo>
                <a:lnTo>
                  <a:pt x="751966" y="189750"/>
                </a:lnTo>
                <a:lnTo>
                  <a:pt x="751966" y="0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949" y="196087"/>
            <a:ext cx="5019040" cy="5905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469265">
              <a:lnSpc>
                <a:spcPts val="2100"/>
              </a:lnSpc>
              <a:spcBef>
                <a:spcPts val="375"/>
              </a:spcBef>
            </a:pPr>
            <a:r>
              <a:rPr sz="1950" b="1" spc="-10" dirty="0">
                <a:solidFill>
                  <a:srgbClr val="404040"/>
                </a:solidFill>
                <a:latin typeface="Calibri"/>
                <a:cs typeface="Calibri"/>
              </a:rPr>
              <a:t>III.</a:t>
            </a:r>
            <a:r>
              <a:rPr sz="1950" b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404040"/>
                </a:solidFill>
                <a:latin typeface="Calibri"/>
                <a:cs typeface="Calibri"/>
              </a:rPr>
              <a:t>Анализ</a:t>
            </a:r>
            <a:r>
              <a:rPr sz="195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404040"/>
                </a:solidFill>
                <a:latin typeface="Calibri"/>
                <a:cs typeface="Calibri"/>
              </a:rPr>
              <a:t>и </a:t>
            </a:r>
            <a:r>
              <a:rPr sz="1950" b="1" spc="-5" dirty="0">
                <a:solidFill>
                  <a:srgbClr val="404040"/>
                </a:solidFill>
                <a:latin typeface="Calibri"/>
                <a:cs typeface="Calibri"/>
              </a:rPr>
              <a:t>пересмотр нормативных </a:t>
            </a:r>
            <a:r>
              <a:rPr sz="1950" b="1" dirty="0">
                <a:solidFill>
                  <a:srgbClr val="404040"/>
                </a:solidFill>
                <a:latin typeface="Calibri"/>
                <a:cs typeface="Calibri"/>
              </a:rPr>
              <a:t> правовых</a:t>
            </a:r>
            <a:r>
              <a:rPr sz="195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404040"/>
                </a:solidFill>
                <a:latin typeface="Calibri"/>
                <a:cs typeface="Calibri"/>
              </a:rPr>
              <a:t>актов</a:t>
            </a:r>
            <a:r>
              <a:rPr sz="195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950" b="1" spc="-10" dirty="0">
                <a:solidFill>
                  <a:srgbClr val="404040"/>
                </a:solidFill>
                <a:latin typeface="Calibri"/>
                <a:cs typeface="Calibri"/>
              </a:rPr>
              <a:t> рамках</a:t>
            </a:r>
            <a:r>
              <a:rPr sz="1950" b="1" spc="-15" dirty="0">
                <a:solidFill>
                  <a:srgbClr val="404040"/>
                </a:solidFill>
                <a:latin typeface="Calibri"/>
                <a:cs typeface="Calibri"/>
              </a:rPr>
              <a:t> перехода</a:t>
            </a:r>
            <a:r>
              <a:rPr sz="195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195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404040"/>
                </a:solidFill>
                <a:latin typeface="Calibri"/>
                <a:cs typeface="Calibri"/>
              </a:rPr>
              <a:t>МКБ-11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722" y="1196339"/>
            <a:ext cx="441325" cy="1021080"/>
          </a:xfrm>
          <a:custGeom>
            <a:avLst/>
            <a:gdLst/>
            <a:ahLst/>
            <a:cxnLst/>
            <a:rect l="l" t="t" r="r" b="b"/>
            <a:pathLst>
              <a:path w="441325" h="1021080">
                <a:moveTo>
                  <a:pt x="440918" y="0"/>
                </a:moveTo>
                <a:lnTo>
                  <a:pt x="0" y="0"/>
                </a:lnTo>
                <a:lnTo>
                  <a:pt x="0" y="189230"/>
                </a:lnTo>
                <a:lnTo>
                  <a:pt x="204393" y="189230"/>
                </a:lnTo>
                <a:lnTo>
                  <a:pt x="204393" y="1021080"/>
                </a:lnTo>
                <a:lnTo>
                  <a:pt x="440918" y="1021080"/>
                </a:lnTo>
                <a:lnTo>
                  <a:pt x="440918" y="189230"/>
                </a:lnTo>
                <a:lnTo>
                  <a:pt x="440918" y="0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21460" y="1101470"/>
            <a:ext cx="4417060" cy="186308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Утверждение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плана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 мероприятий</a:t>
            </a:r>
            <a:r>
              <a:rPr sz="1600" b="1" spc="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по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срокам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пересмотра</a:t>
            </a:r>
            <a:r>
              <a:rPr sz="1600" b="1" spc="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учетной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и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отчетной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документации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Calibri"/>
              <a:cs typeface="Calibri"/>
            </a:endParaRPr>
          </a:p>
          <a:p>
            <a:pPr marL="80645" marR="5080">
              <a:lnSpc>
                <a:spcPct val="109400"/>
              </a:lnSpc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Внесение изменений в нормативные правовые 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акты Правительства Российской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Федерации,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 Минздрава</a:t>
            </a:r>
            <a:r>
              <a:rPr sz="1600" b="1" spc="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России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и заинтересованных</a:t>
            </a:r>
            <a:r>
              <a:rPr sz="1600" b="1" spc="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ФОИВов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6382" y="1217929"/>
            <a:ext cx="6609715" cy="2139950"/>
          </a:xfrm>
          <a:custGeom>
            <a:avLst/>
            <a:gdLst/>
            <a:ahLst/>
            <a:cxnLst/>
            <a:rect l="l" t="t" r="r" b="b"/>
            <a:pathLst>
              <a:path w="6609715" h="2139950">
                <a:moveTo>
                  <a:pt x="819111" y="1947164"/>
                </a:moveTo>
                <a:lnTo>
                  <a:pt x="379603" y="1947164"/>
                </a:lnTo>
                <a:lnTo>
                  <a:pt x="614654" y="1725295"/>
                </a:lnTo>
                <a:lnTo>
                  <a:pt x="660908" y="1679816"/>
                </a:lnTo>
                <a:lnTo>
                  <a:pt x="698957" y="1636903"/>
                </a:lnTo>
                <a:lnTo>
                  <a:pt x="728802" y="1596567"/>
                </a:lnTo>
                <a:lnTo>
                  <a:pt x="750430" y="1558798"/>
                </a:lnTo>
                <a:lnTo>
                  <a:pt x="765759" y="1521675"/>
                </a:lnTo>
                <a:lnTo>
                  <a:pt x="776706" y="1483271"/>
                </a:lnTo>
                <a:lnTo>
                  <a:pt x="783272" y="1443570"/>
                </a:lnTo>
                <a:lnTo>
                  <a:pt x="785469" y="1402588"/>
                </a:lnTo>
                <a:lnTo>
                  <a:pt x="782497" y="1358112"/>
                </a:lnTo>
                <a:lnTo>
                  <a:pt x="773607" y="1316647"/>
                </a:lnTo>
                <a:lnTo>
                  <a:pt x="758774" y="1278191"/>
                </a:lnTo>
                <a:lnTo>
                  <a:pt x="738022" y="1242695"/>
                </a:lnTo>
                <a:lnTo>
                  <a:pt x="711911" y="1210703"/>
                </a:lnTo>
                <a:lnTo>
                  <a:pt x="681075" y="1182522"/>
                </a:lnTo>
                <a:lnTo>
                  <a:pt x="645490" y="1158176"/>
                </a:lnTo>
                <a:lnTo>
                  <a:pt x="605167" y="1137666"/>
                </a:lnTo>
                <a:lnTo>
                  <a:pt x="560679" y="1121359"/>
                </a:lnTo>
                <a:lnTo>
                  <a:pt x="512635" y="1109738"/>
                </a:lnTo>
                <a:lnTo>
                  <a:pt x="461035" y="1102779"/>
                </a:lnTo>
                <a:lnTo>
                  <a:pt x="405879" y="1100455"/>
                </a:lnTo>
                <a:lnTo>
                  <a:pt x="352780" y="1102474"/>
                </a:lnTo>
                <a:lnTo>
                  <a:pt x="302158" y="1108506"/>
                </a:lnTo>
                <a:lnTo>
                  <a:pt x="253974" y="1118565"/>
                </a:lnTo>
                <a:lnTo>
                  <a:pt x="208241" y="1132649"/>
                </a:lnTo>
                <a:lnTo>
                  <a:pt x="164973" y="1150747"/>
                </a:lnTo>
                <a:lnTo>
                  <a:pt x="115239" y="1178382"/>
                </a:lnTo>
                <a:lnTo>
                  <a:pt x="71170" y="1210805"/>
                </a:lnTo>
                <a:lnTo>
                  <a:pt x="32753" y="1248067"/>
                </a:lnTo>
                <a:lnTo>
                  <a:pt x="0" y="1290193"/>
                </a:lnTo>
                <a:lnTo>
                  <a:pt x="172275" y="1401191"/>
                </a:lnTo>
                <a:lnTo>
                  <a:pt x="191617" y="1377188"/>
                </a:lnTo>
                <a:lnTo>
                  <a:pt x="213156" y="1356410"/>
                </a:lnTo>
                <a:lnTo>
                  <a:pt x="262801" y="1324483"/>
                </a:lnTo>
                <a:lnTo>
                  <a:pt x="320090" y="1305344"/>
                </a:lnTo>
                <a:lnTo>
                  <a:pt x="383971" y="1298956"/>
                </a:lnTo>
                <a:lnTo>
                  <a:pt x="421703" y="1301013"/>
                </a:lnTo>
                <a:lnTo>
                  <a:pt x="482663" y="1317447"/>
                </a:lnTo>
                <a:lnTo>
                  <a:pt x="524090" y="1350022"/>
                </a:lnTo>
                <a:lnTo>
                  <a:pt x="544893" y="1397076"/>
                </a:lnTo>
                <a:lnTo>
                  <a:pt x="547497" y="1425956"/>
                </a:lnTo>
                <a:lnTo>
                  <a:pt x="546125" y="1447177"/>
                </a:lnTo>
                <a:lnTo>
                  <a:pt x="535178" y="1489938"/>
                </a:lnTo>
                <a:lnTo>
                  <a:pt x="512089" y="1534007"/>
                </a:lnTo>
                <a:lnTo>
                  <a:pt x="469747" y="1585442"/>
                </a:lnTo>
                <a:lnTo>
                  <a:pt x="440918" y="1614297"/>
                </a:lnTo>
                <a:lnTo>
                  <a:pt x="46723" y="1986661"/>
                </a:lnTo>
                <a:lnTo>
                  <a:pt x="46723" y="2139950"/>
                </a:lnTo>
                <a:lnTo>
                  <a:pt x="819111" y="2139950"/>
                </a:lnTo>
                <a:lnTo>
                  <a:pt x="819111" y="1947164"/>
                </a:lnTo>
                <a:close/>
              </a:path>
              <a:path w="6609715" h="2139950">
                <a:moveTo>
                  <a:pt x="6609550" y="0"/>
                </a:moveTo>
                <a:lnTo>
                  <a:pt x="6168606" y="0"/>
                </a:lnTo>
                <a:lnTo>
                  <a:pt x="6168606" y="189230"/>
                </a:lnTo>
                <a:lnTo>
                  <a:pt x="6372949" y="189230"/>
                </a:lnTo>
                <a:lnTo>
                  <a:pt x="6372949" y="1022350"/>
                </a:lnTo>
                <a:lnTo>
                  <a:pt x="6609550" y="1022350"/>
                </a:lnTo>
                <a:lnTo>
                  <a:pt x="6609550" y="189230"/>
                </a:lnTo>
                <a:lnTo>
                  <a:pt x="6609550" y="0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427" rIns="0" bIns="0" rtlCol="0">
            <a:spAutoFit/>
          </a:bodyPr>
          <a:lstStyle/>
          <a:p>
            <a:pPr marL="5269230" algn="ctr">
              <a:lnSpc>
                <a:spcPts val="2220"/>
              </a:lnSpc>
              <a:spcBef>
                <a:spcPts val="105"/>
              </a:spcBef>
            </a:pPr>
            <a:r>
              <a:rPr spc="-185" dirty="0"/>
              <a:t>V</a:t>
            </a:r>
            <a:r>
              <a:rPr dirty="0"/>
              <a:t>.</a:t>
            </a:r>
            <a:r>
              <a:rPr spc="-5" dirty="0"/>
              <a:t> Раз</a:t>
            </a:r>
            <a:r>
              <a:rPr spc="-15" dirty="0"/>
              <a:t>р</a:t>
            </a:r>
            <a:r>
              <a:rPr spc="-10" dirty="0"/>
              <a:t>а</a:t>
            </a:r>
            <a:r>
              <a:rPr spc="-5" dirty="0"/>
              <a:t>б</a:t>
            </a:r>
            <a:r>
              <a:rPr spc="-10" dirty="0"/>
              <a:t>о</a:t>
            </a:r>
            <a:r>
              <a:rPr dirty="0"/>
              <a:t>т</a:t>
            </a:r>
            <a:r>
              <a:rPr spc="-20" dirty="0"/>
              <a:t>к</a:t>
            </a:r>
            <a:r>
              <a:rPr dirty="0"/>
              <a:t>а</a:t>
            </a:r>
            <a:r>
              <a:rPr spc="-45" dirty="0"/>
              <a:t> </a:t>
            </a:r>
            <a:r>
              <a:rPr dirty="0"/>
              <a:t>и</a:t>
            </a:r>
            <a:r>
              <a:rPr spc="-10" dirty="0"/>
              <a:t> р</a:t>
            </a:r>
            <a:r>
              <a:rPr spc="-5" dirty="0"/>
              <a:t>е</a:t>
            </a:r>
            <a:r>
              <a:rPr spc="-10" dirty="0"/>
              <a:t>а</a:t>
            </a:r>
            <a:r>
              <a:rPr dirty="0"/>
              <a:t>лиз</a:t>
            </a:r>
            <a:r>
              <a:rPr spc="-10" dirty="0"/>
              <a:t>а</a:t>
            </a:r>
            <a:r>
              <a:rPr dirty="0"/>
              <a:t>ция</a:t>
            </a:r>
          </a:p>
          <a:p>
            <a:pPr marL="5324475" algn="ctr">
              <a:lnSpc>
                <a:spcPts val="2220"/>
              </a:lnSpc>
            </a:pPr>
            <a:r>
              <a:rPr spc="-5" dirty="0"/>
              <a:t>программ</a:t>
            </a:r>
            <a:r>
              <a:rPr spc="-45" dirty="0"/>
              <a:t> </a:t>
            </a:r>
            <a:r>
              <a:rPr dirty="0"/>
              <a:t>обучения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94295" y="1191005"/>
            <a:ext cx="4129404" cy="4838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689"/>
              </a:lnSpc>
              <a:spcBef>
                <a:spcPts val="340"/>
              </a:spcBef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Организация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Федерального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консультативно-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методического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центра по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6C5E52"/>
                </a:solidFill>
                <a:latin typeface="Calibri"/>
                <a:cs typeface="Calibri"/>
              </a:rPr>
              <a:t>переходу</a:t>
            </a:r>
            <a:r>
              <a:rPr sz="1600" b="1" spc="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на МКБ-11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13218" y="3061842"/>
            <a:ext cx="4859655" cy="916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05"/>
              </a:lnSpc>
              <a:spcBef>
                <a:spcPts val="95"/>
              </a:spcBef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Организация</a:t>
            </a:r>
            <a:r>
              <a:rPr sz="1600" b="1" spc="1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в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субъектах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Российской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Федерации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710"/>
              </a:lnSpc>
              <a:spcBef>
                <a:spcPts val="120"/>
              </a:spcBef>
            </a:pP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консультативно-методических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 центров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по</a:t>
            </a:r>
            <a:r>
              <a:rPr sz="1600" b="1" spc="35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6C5E52"/>
                </a:solidFill>
                <a:latin typeface="Calibri"/>
                <a:cs typeface="Calibri"/>
              </a:rPr>
              <a:t>переходу 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на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МКБ-11,</a:t>
            </a:r>
            <a:r>
              <a:rPr sz="1600" b="1" spc="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изучению</a:t>
            </a:r>
            <a:r>
              <a:rPr sz="1600" b="1" spc="3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и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кодированию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заболеваемости </a:t>
            </a:r>
            <a:r>
              <a:rPr sz="1600" b="1" spc="-34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на основе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МКБ-11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26225" y="3080511"/>
            <a:ext cx="819150" cy="1039494"/>
          </a:xfrm>
          <a:custGeom>
            <a:avLst/>
            <a:gdLst/>
            <a:ahLst/>
            <a:cxnLst/>
            <a:rect l="l" t="t" r="r" b="b"/>
            <a:pathLst>
              <a:path w="819150" h="1039495">
                <a:moveTo>
                  <a:pt x="405892" y="0"/>
                </a:moveTo>
                <a:lnTo>
                  <a:pt x="352794" y="2012"/>
                </a:lnTo>
                <a:lnTo>
                  <a:pt x="302160" y="8054"/>
                </a:lnTo>
                <a:lnTo>
                  <a:pt x="253982" y="18132"/>
                </a:lnTo>
                <a:lnTo>
                  <a:pt x="208255" y="32251"/>
                </a:lnTo>
                <a:lnTo>
                  <a:pt x="164973" y="50418"/>
                </a:lnTo>
                <a:lnTo>
                  <a:pt x="115228" y="77993"/>
                </a:lnTo>
                <a:lnTo>
                  <a:pt x="71151" y="110426"/>
                </a:lnTo>
                <a:lnTo>
                  <a:pt x="32742" y="147716"/>
                </a:lnTo>
                <a:lnTo>
                  <a:pt x="0" y="189864"/>
                </a:lnTo>
                <a:lnTo>
                  <a:pt x="172211" y="300736"/>
                </a:lnTo>
                <a:lnTo>
                  <a:pt x="191593" y="276804"/>
                </a:lnTo>
                <a:lnTo>
                  <a:pt x="213153" y="256063"/>
                </a:lnTo>
                <a:lnTo>
                  <a:pt x="262763" y="224154"/>
                </a:lnTo>
                <a:lnTo>
                  <a:pt x="320103" y="205009"/>
                </a:lnTo>
                <a:lnTo>
                  <a:pt x="383921" y="198627"/>
                </a:lnTo>
                <a:lnTo>
                  <a:pt x="421687" y="200675"/>
                </a:lnTo>
                <a:lnTo>
                  <a:pt x="482647" y="217058"/>
                </a:lnTo>
                <a:lnTo>
                  <a:pt x="524083" y="249636"/>
                </a:lnTo>
                <a:lnTo>
                  <a:pt x="544899" y="296741"/>
                </a:lnTo>
                <a:lnTo>
                  <a:pt x="547497" y="325627"/>
                </a:lnTo>
                <a:lnTo>
                  <a:pt x="546117" y="346821"/>
                </a:lnTo>
                <a:lnTo>
                  <a:pt x="535120" y="389493"/>
                </a:lnTo>
                <a:lnTo>
                  <a:pt x="512024" y="433548"/>
                </a:lnTo>
                <a:lnTo>
                  <a:pt x="469733" y="485034"/>
                </a:lnTo>
                <a:lnTo>
                  <a:pt x="440944" y="513968"/>
                </a:lnTo>
                <a:lnTo>
                  <a:pt x="46735" y="886206"/>
                </a:lnTo>
                <a:lnTo>
                  <a:pt x="46735" y="1039494"/>
                </a:lnTo>
                <a:lnTo>
                  <a:pt x="819023" y="1039494"/>
                </a:lnTo>
                <a:lnTo>
                  <a:pt x="819023" y="846836"/>
                </a:lnTo>
                <a:lnTo>
                  <a:pt x="379602" y="846836"/>
                </a:lnTo>
                <a:lnTo>
                  <a:pt x="614679" y="624839"/>
                </a:lnTo>
                <a:lnTo>
                  <a:pt x="660949" y="579431"/>
                </a:lnTo>
                <a:lnTo>
                  <a:pt x="698992" y="536559"/>
                </a:lnTo>
                <a:lnTo>
                  <a:pt x="728819" y="496234"/>
                </a:lnTo>
                <a:lnTo>
                  <a:pt x="750443" y="458470"/>
                </a:lnTo>
                <a:lnTo>
                  <a:pt x="765778" y="421346"/>
                </a:lnTo>
                <a:lnTo>
                  <a:pt x="776731" y="382936"/>
                </a:lnTo>
                <a:lnTo>
                  <a:pt x="783304" y="343241"/>
                </a:lnTo>
                <a:lnTo>
                  <a:pt x="785495" y="302260"/>
                </a:lnTo>
                <a:lnTo>
                  <a:pt x="782520" y="257756"/>
                </a:lnTo>
                <a:lnTo>
                  <a:pt x="773604" y="216265"/>
                </a:lnTo>
                <a:lnTo>
                  <a:pt x="758759" y="177798"/>
                </a:lnTo>
                <a:lnTo>
                  <a:pt x="737997" y="142366"/>
                </a:lnTo>
                <a:lnTo>
                  <a:pt x="711900" y="110362"/>
                </a:lnTo>
                <a:lnTo>
                  <a:pt x="681053" y="82169"/>
                </a:lnTo>
                <a:lnTo>
                  <a:pt x="645467" y="57785"/>
                </a:lnTo>
                <a:lnTo>
                  <a:pt x="605154" y="37211"/>
                </a:lnTo>
                <a:lnTo>
                  <a:pt x="560697" y="20949"/>
                </a:lnTo>
                <a:lnTo>
                  <a:pt x="512667" y="9318"/>
                </a:lnTo>
                <a:lnTo>
                  <a:pt x="461065" y="2331"/>
                </a:lnTo>
                <a:lnTo>
                  <a:pt x="405892" y="0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89368" y="4928997"/>
            <a:ext cx="4530725" cy="70040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88400"/>
              </a:lnSpc>
              <a:spcBef>
                <a:spcPts val="315"/>
              </a:spcBef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Обучение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по программе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дополнительного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 профессионального образования по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кодированию </a:t>
            </a:r>
            <a:r>
              <a:rPr sz="1600" b="1" spc="-35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заболеваний</a:t>
            </a:r>
            <a:r>
              <a:rPr sz="1600" b="1" spc="-3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и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причин</a:t>
            </a:r>
            <a:r>
              <a:rPr sz="1600" b="1" spc="2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смерти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 на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основе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МКБ-11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01790" y="4950967"/>
            <a:ext cx="813435" cy="1040130"/>
          </a:xfrm>
          <a:custGeom>
            <a:avLst/>
            <a:gdLst/>
            <a:ahLst/>
            <a:cxnLst/>
            <a:rect l="l" t="t" r="r" b="b"/>
            <a:pathLst>
              <a:path w="813434" h="1040129">
                <a:moveTo>
                  <a:pt x="766444" y="0"/>
                </a:moveTo>
                <a:lnTo>
                  <a:pt x="51053" y="0"/>
                </a:lnTo>
                <a:lnTo>
                  <a:pt x="51053" y="189864"/>
                </a:lnTo>
                <a:lnTo>
                  <a:pt x="486155" y="189864"/>
                </a:lnTo>
                <a:lnTo>
                  <a:pt x="275970" y="427862"/>
                </a:lnTo>
                <a:lnTo>
                  <a:pt x="275970" y="584072"/>
                </a:lnTo>
                <a:lnTo>
                  <a:pt x="384048" y="584072"/>
                </a:lnTo>
                <a:lnTo>
                  <a:pt x="442479" y="587555"/>
                </a:lnTo>
                <a:lnTo>
                  <a:pt x="490271" y="598007"/>
                </a:lnTo>
                <a:lnTo>
                  <a:pt x="527430" y="615434"/>
                </a:lnTo>
                <a:lnTo>
                  <a:pt x="569879" y="671231"/>
                </a:lnTo>
                <a:lnTo>
                  <a:pt x="575182" y="709612"/>
                </a:lnTo>
                <a:lnTo>
                  <a:pt x="571992" y="739220"/>
                </a:lnTo>
                <a:lnTo>
                  <a:pt x="546465" y="787768"/>
                </a:lnTo>
                <a:lnTo>
                  <a:pt x="496222" y="821713"/>
                </a:lnTo>
                <a:lnTo>
                  <a:pt x="426170" y="838863"/>
                </a:lnTo>
                <a:lnTo>
                  <a:pt x="384048" y="841006"/>
                </a:lnTo>
                <a:lnTo>
                  <a:pt x="344090" y="839501"/>
                </a:lnTo>
                <a:lnTo>
                  <a:pt x="304609" y="834985"/>
                </a:lnTo>
                <a:lnTo>
                  <a:pt x="265604" y="827456"/>
                </a:lnTo>
                <a:lnTo>
                  <a:pt x="227075" y="816914"/>
                </a:lnTo>
                <a:lnTo>
                  <a:pt x="189853" y="803641"/>
                </a:lnTo>
                <a:lnTo>
                  <a:pt x="154939" y="787903"/>
                </a:lnTo>
                <a:lnTo>
                  <a:pt x="91948" y="749033"/>
                </a:lnTo>
                <a:lnTo>
                  <a:pt x="0" y="930071"/>
                </a:lnTo>
                <a:lnTo>
                  <a:pt x="38455" y="954846"/>
                </a:lnTo>
                <a:lnTo>
                  <a:pt x="80851" y="976609"/>
                </a:lnTo>
                <a:lnTo>
                  <a:pt x="127176" y="995360"/>
                </a:lnTo>
                <a:lnTo>
                  <a:pt x="177418" y="1011097"/>
                </a:lnTo>
                <a:lnTo>
                  <a:pt x="229834" y="1023556"/>
                </a:lnTo>
                <a:lnTo>
                  <a:pt x="282701" y="1032454"/>
                </a:lnTo>
                <a:lnTo>
                  <a:pt x="336045" y="1037792"/>
                </a:lnTo>
                <a:lnTo>
                  <a:pt x="389889" y="1039571"/>
                </a:lnTo>
                <a:lnTo>
                  <a:pt x="443641" y="1037760"/>
                </a:lnTo>
                <a:lnTo>
                  <a:pt x="493948" y="1032329"/>
                </a:lnTo>
                <a:lnTo>
                  <a:pt x="540811" y="1023276"/>
                </a:lnTo>
                <a:lnTo>
                  <a:pt x="584230" y="1010603"/>
                </a:lnTo>
                <a:lnTo>
                  <a:pt x="624204" y="994308"/>
                </a:lnTo>
                <a:lnTo>
                  <a:pt x="668950" y="969807"/>
                </a:lnTo>
                <a:lnTo>
                  <a:pt x="707564" y="941566"/>
                </a:lnTo>
                <a:lnTo>
                  <a:pt x="740058" y="909585"/>
                </a:lnTo>
                <a:lnTo>
                  <a:pt x="766444" y="873861"/>
                </a:lnTo>
                <a:lnTo>
                  <a:pt x="786927" y="835399"/>
                </a:lnTo>
                <a:lnTo>
                  <a:pt x="801528" y="795204"/>
                </a:lnTo>
                <a:lnTo>
                  <a:pt x="810271" y="753275"/>
                </a:lnTo>
                <a:lnTo>
                  <a:pt x="813180" y="709612"/>
                </a:lnTo>
                <a:lnTo>
                  <a:pt x="808724" y="654261"/>
                </a:lnTo>
                <a:lnTo>
                  <a:pt x="795337" y="603559"/>
                </a:lnTo>
                <a:lnTo>
                  <a:pt x="772997" y="557513"/>
                </a:lnTo>
                <a:lnTo>
                  <a:pt x="741679" y="516127"/>
                </a:lnTo>
                <a:lnTo>
                  <a:pt x="710577" y="487140"/>
                </a:lnTo>
                <a:lnTo>
                  <a:pt x="674426" y="462657"/>
                </a:lnTo>
                <a:lnTo>
                  <a:pt x="633241" y="442674"/>
                </a:lnTo>
                <a:lnTo>
                  <a:pt x="587032" y="427183"/>
                </a:lnTo>
                <a:lnTo>
                  <a:pt x="535812" y="416178"/>
                </a:lnTo>
                <a:lnTo>
                  <a:pt x="766444" y="153415"/>
                </a:lnTo>
                <a:lnTo>
                  <a:pt x="766444" y="0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3443" y="474172"/>
              <a:ext cx="7198556" cy="59041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1047115"/>
            </a:xfrm>
            <a:custGeom>
              <a:avLst/>
              <a:gdLst/>
              <a:ahLst/>
              <a:cxnLst/>
              <a:rect l="l" t="t" r="r" b="b"/>
              <a:pathLst>
                <a:path w="12192000" h="1047115">
                  <a:moveTo>
                    <a:pt x="0" y="1046988"/>
                  </a:moveTo>
                  <a:lnTo>
                    <a:pt x="12192000" y="104698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46988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06556" y="6324599"/>
              <a:ext cx="535305" cy="533400"/>
            </a:xfrm>
            <a:custGeom>
              <a:avLst/>
              <a:gdLst/>
              <a:ahLst/>
              <a:cxnLst/>
              <a:rect l="l" t="t" r="r" b="b"/>
              <a:pathLst>
                <a:path w="535304" h="533400">
                  <a:moveTo>
                    <a:pt x="534924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534924" y="533399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43736" y="16509"/>
            <a:ext cx="958850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835">
              <a:lnSpc>
                <a:spcPts val="2450"/>
              </a:lnSpc>
              <a:spcBef>
                <a:spcPts val="100"/>
              </a:spcBef>
            </a:pPr>
            <a:r>
              <a:rPr sz="2400" spc="-80" dirty="0"/>
              <a:t>IV.</a:t>
            </a:r>
            <a:r>
              <a:rPr sz="2400" spc="-20" dirty="0"/>
              <a:t> </a:t>
            </a:r>
            <a:r>
              <a:rPr sz="2400" spc="-5" dirty="0"/>
              <a:t>Реализация</a:t>
            </a:r>
            <a:r>
              <a:rPr sz="2400" spc="10" dirty="0"/>
              <a:t> </a:t>
            </a:r>
            <a:r>
              <a:rPr sz="2400" spc="-10" dirty="0"/>
              <a:t>технологического</a:t>
            </a:r>
            <a:r>
              <a:rPr sz="2400" spc="-50" dirty="0"/>
              <a:t> </a:t>
            </a:r>
            <a:r>
              <a:rPr sz="2400" spc="-5" dirty="0"/>
              <a:t>решения</a:t>
            </a:r>
            <a:endParaRPr sz="2400" dirty="0"/>
          </a:p>
          <a:p>
            <a:pPr marL="335280" marR="5080" indent="-323215">
              <a:lnSpc>
                <a:spcPct val="70000"/>
              </a:lnSpc>
              <a:spcBef>
                <a:spcPts val="430"/>
              </a:spcBef>
            </a:pPr>
            <a:r>
              <a:rPr sz="2400" spc="-5" dirty="0"/>
              <a:t>по локализации Базового </a:t>
            </a:r>
            <a:r>
              <a:rPr sz="2400" spc="-10" dirty="0"/>
              <a:t>компонента </a:t>
            </a:r>
            <a:r>
              <a:rPr sz="2400" dirty="0"/>
              <a:t>МКБ-11 в </a:t>
            </a:r>
            <a:r>
              <a:rPr sz="2400" spc="-10" dirty="0"/>
              <a:t>Российской Федерации </a:t>
            </a:r>
            <a:r>
              <a:rPr sz="2400" spc="-530" dirty="0"/>
              <a:t> </a:t>
            </a:r>
            <a:r>
              <a:rPr sz="2400" dirty="0"/>
              <a:t>и</a:t>
            </a:r>
            <a:r>
              <a:rPr sz="2400" spc="-5" dirty="0"/>
              <a:t> построению</a:t>
            </a:r>
            <a:r>
              <a:rPr sz="2400" spc="10" dirty="0"/>
              <a:t> </a:t>
            </a:r>
            <a:r>
              <a:rPr sz="2400" spc="-5" dirty="0"/>
              <a:t>сервисной</a:t>
            </a:r>
            <a:r>
              <a:rPr sz="2400" spc="-10" dirty="0"/>
              <a:t> </a:t>
            </a:r>
            <a:r>
              <a:rPr sz="2400" spc="-5" dirty="0"/>
              <a:t>структуры для</a:t>
            </a:r>
            <a:r>
              <a:rPr sz="2400" spc="15" dirty="0"/>
              <a:t> </a:t>
            </a:r>
            <a:r>
              <a:rPr sz="2400" spc="-10" dirty="0"/>
              <a:t>системы</a:t>
            </a:r>
            <a:r>
              <a:rPr sz="2400" spc="-15" dirty="0"/>
              <a:t> </a:t>
            </a:r>
            <a:r>
              <a:rPr sz="2400" spc="-10" dirty="0"/>
              <a:t>здравоохранения</a:t>
            </a:r>
            <a:endParaRPr sz="2400" dirty="0"/>
          </a:p>
        </p:txBody>
      </p:sp>
      <p:sp>
        <p:nvSpPr>
          <p:cNvPr id="8" name="object 8"/>
          <p:cNvSpPr txBox="1"/>
          <p:nvPr/>
        </p:nvSpPr>
        <p:spPr>
          <a:xfrm>
            <a:off x="1172362" y="1320546"/>
            <a:ext cx="2799080" cy="916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05"/>
              </a:lnSpc>
              <a:spcBef>
                <a:spcPts val="95"/>
              </a:spcBef>
            </a:pP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Согласование</a:t>
            </a:r>
            <a:r>
              <a:rPr sz="1600" b="1" spc="-2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с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 ВОЗ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и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 передача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00"/>
              </a:lnSpc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информационных</a:t>
            </a:r>
            <a:r>
              <a:rPr sz="1600" b="1" spc="-2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ресурсов</a:t>
            </a:r>
            <a:endParaRPr sz="1600">
              <a:latin typeface="Calibri"/>
              <a:cs typeface="Calibri"/>
            </a:endParaRPr>
          </a:p>
          <a:p>
            <a:pPr marL="12700" marR="528320">
              <a:lnSpc>
                <a:spcPts val="1700"/>
              </a:lnSpc>
              <a:spcBef>
                <a:spcPts val="135"/>
              </a:spcBef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для</a:t>
            </a:r>
            <a:r>
              <a:rPr sz="1600" b="1" spc="-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локализации</a:t>
            </a:r>
            <a:r>
              <a:rPr sz="1600" b="1" spc="-4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МКБ-11 </a:t>
            </a:r>
            <a:r>
              <a:rPr sz="1600" b="1" spc="-35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в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 Российской 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Федерации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9793" y="1511299"/>
            <a:ext cx="441325" cy="1022350"/>
          </a:xfrm>
          <a:custGeom>
            <a:avLst/>
            <a:gdLst/>
            <a:ahLst/>
            <a:cxnLst/>
            <a:rect l="l" t="t" r="r" b="b"/>
            <a:pathLst>
              <a:path w="441325" h="1022350">
                <a:moveTo>
                  <a:pt x="440918" y="0"/>
                </a:moveTo>
                <a:lnTo>
                  <a:pt x="0" y="0"/>
                </a:lnTo>
                <a:lnTo>
                  <a:pt x="0" y="189230"/>
                </a:lnTo>
                <a:lnTo>
                  <a:pt x="204393" y="189230"/>
                </a:lnTo>
                <a:lnTo>
                  <a:pt x="204393" y="1022350"/>
                </a:lnTo>
                <a:lnTo>
                  <a:pt x="440918" y="1022350"/>
                </a:lnTo>
                <a:lnTo>
                  <a:pt x="440918" y="189230"/>
                </a:lnTo>
                <a:lnTo>
                  <a:pt x="440918" y="0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93841" y="1322959"/>
            <a:ext cx="4476115" cy="11315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88500"/>
              </a:lnSpc>
              <a:spcBef>
                <a:spcPts val="315"/>
              </a:spcBef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Актуализация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и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гармонизация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нормативно- 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справочной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информации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федерального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 реестра</a:t>
            </a:r>
            <a:r>
              <a:rPr sz="1600" b="1" spc="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в </a:t>
            </a:r>
            <a:r>
              <a:rPr sz="1600" b="1" spc="-34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ЕГИСЗ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с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учетом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перевода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классов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МКБ-11,</a:t>
            </a:r>
            <a:endParaRPr sz="1600">
              <a:latin typeface="Calibri"/>
              <a:cs typeface="Calibri"/>
            </a:endParaRPr>
          </a:p>
          <a:p>
            <a:pPr marL="12700" marR="260985">
              <a:lnSpc>
                <a:spcPts val="1689"/>
              </a:lnSpc>
              <a:spcBef>
                <a:spcPts val="30"/>
              </a:spcBef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структурированных</a:t>
            </a:r>
            <a:r>
              <a:rPr sz="1600" b="1" spc="2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электронных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медицинских </a:t>
            </a:r>
            <a:r>
              <a:rPr sz="1600" b="1" spc="-35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документов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 в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соответствии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с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МКБ-11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27472" y="1440814"/>
            <a:ext cx="819150" cy="1039494"/>
          </a:xfrm>
          <a:custGeom>
            <a:avLst/>
            <a:gdLst/>
            <a:ahLst/>
            <a:cxnLst/>
            <a:rect l="l" t="t" r="r" b="b"/>
            <a:pathLst>
              <a:path w="819150" h="1039494">
                <a:moveTo>
                  <a:pt x="405891" y="0"/>
                </a:moveTo>
                <a:lnTo>
                  <a:pt x="352794" y="2011"/>
                </a:lnTo>
                <a:lnTo>
                  <a:pt x="302160" y="8046"/>
                </a:lnTo>
                <a:lnTo>
                  <a:pt x="253982" y="18105"/>
                </a:lnTo>
                <a:lnTo>
                  <a:pt x="208255" y="32186"/>
                </a:lnTo>
                <a:lnTo>
                  <a:pt x="164973" y="50292"/>
                </a:lnTo>
                <a:lnTo>
                  <a:pt x="115300" y="77938"/>
                </a:lnTo>
                <a:lnTo>
                  <a:pt x="71247" y="110394"/>
                </a:lnTo>
                <a:lnTo>
                  <a:pt x="32813" y="147661"/>
                </a:lnTo>
                <a:lnTo>
                  <a:pt x="0" y="189737"/>
                </a:lnTo>
                <a:lnTo>
                  <a:pt x="172338" y="300736"/>
                </a:lnTo>
                <a:lnTo>
                  <a:pt x="191648" y="276784"/>
                </a:lnTo>
                <a:lnTo>
                  <a:pt x="213185" y="256000"/>
                </a:lnTo>
                <a:lnTo>
                  <a:pt x="262889" y="224027"/>
                </a:lnTo>
                <a:lnTo>
                  <a:pt x="320135" y="204882"/>
                </a:lnTo>
                <a:lnTo>
                  <a:pt x="384048" y="198500"/>
                </a:lnTo>
                <a:lnTo>
                  <a:pt x="421743" y="200550"/>
                </a:lnTo>
                <a:lnTo>
                  <a:pt x="482703" y="216985"/>
                </a:lnTo>
                <a:lnTo>
                  <a:pt x="524136" y="249562"/>
                </a:lnTo>
                <a:lnTo>
                  <a:pt x="544901" y="296616"/>
                </a:lnTo>
                <a:lnTo>
                  <a:pt x="547497" y="325500"/>
                </a:lnTo>
                <a:lnTo>
                  <a:pt x="546137" y="346767"/>
                </a:lnTo>
                <a:lnTo>
                  <a:pt x="535227" y="389491"/>
                </a:lnTo>
                <a:lnTo>
                  <a:pt x="512149" y="433546"/>
                </a:lnTo>
                <a:lnTo>
                  <a:pt x="469806" y="484981"/>
                </a:lnTo>
                <a:lnTo>
                  <a:pt x="440943" y="513842"/>
                </a:lnTo>
                <a:lnTo>
                  <a:pt x="46736" y="886206"/>
                </a:lnTo>
                <a:lnTo>
                  <a:pt x="46736" y="1039495"/>
                </a:lnTo>
                <a:lnTo>
                  <a:pt x="819150" y="1039495"/>
                </a:lnTo>
                <a:lnTo>
                  <a:pt x="819150" y="846709"/>
                </a:lnTo>
                <a:lnTo>
                  <a:pt x="379602" y="846709"/>
                </a:lnTo>
                <a:lnTo>
                  <a:pt x="614679" y="624839"/>
                </a:lnTo>
                <a:lnTo>
                  <a:pt x="660949" y="579429"/>
                </a:lnTo>
                <a:lnTo>
                  <a:pt x="698992" y="536543"/>
                </a:lnTo>
                <a:lnTo>
                  <a:pt x="728819" y="496181"/>
                </a:lnTo>
                <a:lnTo>
                  <a:pt x="750442" y="458343"/>
                </a:lnTo>
                <a:lnTo>
                  <a:pt x="765778" y="421219"/>
                </a:lnTo>
                <a:lnTo>
                  <a:pt x="776731" y="382809"/>
                </a:lnTo>
                <a:lnTo>
                  <a:pt x="783304" y="343114"/>
                </a:lnTo>
                <a:lnTo>
                  <a:pt x="785494" y="302133"/>
                </a:lnTo>
                <a:lnTo>
                  <a:pt x="782540" y="257702"/>
                </a:lnTo>
                <a:lnTo>
                  <a:pt x="773668" y="216249"/>
                </a:lnTo>
                <a:lnTo>
                  <a:pt x="758866" y="177796"/>
                </a:lnTo>
                <a:lnTo>
                  <a:pt x="738124" y="142367"/>
                </a:lnTo>
                <a:lnTo>
                  <a:pt x="711971" y="110291"/>
                </a:lnTo>
                <a:lnTo>
                  <a:pt x="681116" y="82073"/>
                </a:lnTo>
                <a:lnTo>
                  <a:pt x="645523" y="57713"/>
                </a:lnTo>
                <a:lnTo>
                  <a:pt x="605154" y="37211"/>
                </a:lnTo>
                <a:lnTo>
                  <a:pt x="560697" y="20895"/>
                </a:lnTo>
                <a:lnTo>
                  <a:pt x="512667" y="9271"/>
                </a:lnTo>
                <a:lnTo>
                  <a:pt x="461065" y="2313"/>
                </a:lnTo>
                <a:lnTo>
                  <a:pt x="405891" y="0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21663" y="3233419"/>
            <a:ext cx="3676650" cy="7004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689"/>
              </a:lnSpc>
              <a:spcBef>
                <a:spcPts val="340"/>
              </a:spcBef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Разработка</a:t>
            </a:r>
            <a:r>
              <a:rPr sz="1600" b="1" spc="-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модели</a:t>
            </a:r>
            <a:r>
              <a:rPr sz="1600" b="1" spc="-2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локализации</a:t>
            </a:r>
            <a:r>
              <a:rPr sz="1600" b="1" spc="-3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МКБ-11 </a:t>
            </a:r>
            <a:r>
              <a:rPr sz="1600" b="1" spc="-34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в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Российской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Федерации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689"/>
              </a:lnSpc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на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основе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 платформенного</a:t>
            </a:r>
            <a:r>
              <a:rPr sz="1600" b="1" spc="-2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решения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91628" y="3368547"/>
            <a:ext cx="813435" cy="1039494"/>
          </a:xfrm>
          <a:custGeom>
            <a:avLst/>
            <a:gdLst/>
            <a:ahLst/>
            <a:cxnLst/>
            <a:rect l="l" t="t" r="r" b="b"/>
            <a:pathLst>
              <a:path w="813435" h="1039495">
                <a:moveTo>
                  <a:pt x="766432" y="0"/>
                </a:moveTo>
                <a:lnTo>
                  <a:pt x="51092" y="0"/>
                </a:lnTo>
                <a:lnTo>
                  <a:pt x="51092" y="189737"/>
                </a:lnTo>
                <a:lnTo>
                  <a:pt x="486143" y="189737"/>
                </a:lnTo>
                <a:lnTo>
                  <a:pt x="275932" y="427735"/>
                </a:lnTo>
                <a:lnTo>
                  <a:pt x="275932" y="583945"/>
                </a:lnTo>
                <a:lnTo>
                  <a:pt x="384035" y="583945"/>
                </a:lnTo>
                <a:lnTo>
                  <a:pt x="442476" y="587429"/>
                </a:lnTo>
                <a:lnTo>
                  <a:pt x="490291" y="597883"/>
                </a:lnTo>
                <a:lnTo>
                  <a:pt x="527481" y="615314"/>
                </a:lnTo>
                <a:lnTo>
                  <a:pt x="569984" y="671140"/>
                </a:lnTo>
                <a:lnTo>
                  <a:pt x="575297" y="709549"/>
                </a:lnTo>
                <a:lnTo>
                  <a:pt x="572086" y="739122"/>
                </a:lnTo>
                <a:lnTo>
                  <a:pt x="546472" y="787648"/>
                </a:lnTo>
                <a:lnTo>
                  <a:pt x="496210" y="821578"/>
                </a:lnTo>
                <a:lnTo>
                  <a:pt x="426157" y="838723"/>
                </a:lnTo>
                <a:lnTo>
                  <a:pt x="384035" y="840866"/>
                </a:lnTo>
                <a:lnTo>
                  <a:pt x="344079" y="839366"/>
                </a:lnTo>
                <a:lnTo>
                  <a:pt x="304596" y="834866"/>
                </a:lnTo>
                <a:lnTo>
                  <a:pt x="265581" y="827365"/>
                </a:lnTo>
                <a:lnTo>
                  <a:pt x="227025" y="816863"/>
                </a:lnTo>
                <a:lnTo>
                  <a:pt x="189839" y="803550"/>
                </a:lnTo>
                <a:lnTo>
                  <a:pt x="154936" y="787796"/>
                </a:lnTo>
                <a:lnTo>
                  <a:pt x="91973" y="748919"/>
                </a:lnTo>
                <a:lnTo>
                  <a:pt x="0" y="929894"/>
                </a:lnTo>
                <a:lnTo>
                  <a:pt x="38461" y="954682"/>
                </a:lnTo>
                <a:lnTo>
                  <a:pt x="80846" y="976471"/>
                </a:lnTo>
                <a:lnTo>
                  <a:pt x="127153" y="995259"/>
                </a:lnTo>
                <a:lnTo>
                  <a:pt x="177380" y="1011046"/>
                </a:lnTo>
                <a:lnTo>
                  <a:pt x="229800" y="1023475"/>
                </a:lnTo>
                <a:lnTo>
                  <a:pt x="282676" y="1032367"/>
                </a:lnTo>
                <a:lnTo>
                  <a:pt x="336029" y="1037711"/>
                </a:lnTo>
                <a:lnTo>
                  <a:pt x="389877" y="1039494"/>
                </a:lnTo>
                <a:lnTo>
                  <a:pt x="443628" y="1037681"/>
                </a:lnTo>
                <a:lnTo>
                  <a:pt x="493936" y="1032240"/>
                </a:lnTo>
                <a:lnTo>
                  <a:pt x="540799" y="1023172"/>
                </a:lnTo>
                <a:lnTo>
                  <a:pt x="584217" y="1010478"/>
                </a:lnTo>
                <a:lnTo>
                  <a:pt x="624192" y="994156"/>
                </a:lnTo>
                <a:lnTo>
                  <a:pt x="668937" y="969700"/>
                </a:lnTo>
                <a:lnTo>
                  <a:pt x="707551" y="941482"/>
                </a:lnTo>
                <a:lnTo>
                  <a:pt x="740046" y="909502"/>
                </a:lnTo>
                <a:lnTo>
                  <a:pt x="766432" y="873759"/>
                </a:lnTo>
                <a:lnTo>
                  <a:pt x="786915" y="835278"/>
                </a:lnTo>
                <a:lnTo>
                  <a:pt x="801516" y="795083"/>
                </a:lnTo>
                <a:lnTo>
                  <a:pt x="810259" y="753173"/>
                </a:lnTo>
                <a:lnTo>
                  <a:pt x="813168" y="709549"/>
                </a:lnTo>
                <a:lnTo>
                  <a:pt x="808711" y="654161"/>
                </a:lnTo>
                <a:lnTo>
                  <a:pt x="795324" y="603440"/>
                </a:lnTo>
                <a:lnTo>
                  <a:pt x="772984" y="557387"/>
                </a:lnTo>
                <a:lnTo>
                  <a:pt x="741667" y="516000"/>
                </a:lnTo>
                <a:lnTo>
                  <a:pt x="710564" y="487013"/>
                </a:lnTo>
                <a:lnTo>
                  <a:pt x="674414" y="462530"/>
                </a:lnTo>
                <a:lnTo>
                  <a:pt x="633228" y="442547"/>
                </a:lnTo>
                <a:lnTo>
                  <a:pt x="587019" y="427056"/>
                </a:lnTo>
                <a:lnTo>
                  <a:pt x="535800" y="416051"/>
                </a:lnTo>
                <a:lnTo>
                  <a:pt x="766432" y="153288"/>
                </a:lnTo>
                <a:lnTo>
                  <a:pt x="766432" y="0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33490" y="3158108"/>
            <a:ext cx="5072380" cy="4838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689"/>
              </a:lnSpc>
              <a:spcBef>
                <a:spcPts val="340"/>
              </a:spcBef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Развитие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ЕГИСЗ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и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ВИМИС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с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учетом</a:t>
            </a:r>
            <a:r>
              <a:rPr sz="1600" b="1" spc="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внедрения</a:t>
            </a:r>
            <a:r>
              <a:rPr sz="1600" b="1" spc="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созданной </a:t>
            </a:r>
            <a:r>
              <a:rPr sz="1600" b="1" spc="-35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6C5E52"/>
                </a:solidFill>
                <a:latin typeface="Calibri"/>
                <a:cs typeface="Calibri"/>
              </a:rPr>
              <a:t>модели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локализации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МКБ-11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47639" y="3284601"/>
            <a:ext cx="948055" cy="1022350"/>
          </a:xfrm>
          <a:custGeom>
            <a:avLst/>
            <a:gdLst/>
            <a:ahLst/>
            <a:cxnLst/>
            <a:rect l="l" t="t" r="r" b="b"/>
            <a:pathLst>
              <a:path w="948054" h="1022350">
                <a:moveTo>
                  <a:pt x="729996" y="0"/>
                </a:moveTo>
                <a:lnTo>
                  <a:pt x="481838" y="0"/>
                </a:lnTo>
                <a:lnTo>
                  <a:pt x="0" y="648207"/>
                </a:lnTo>
                <a:lnTo>
                  <a:pt x="0" y="807338"/>
                </a:lnTo>
                <a:lnTo>
                  <a:pt x="550418" y="807338"/>
                </a:lnTo>
                <a:lnTo>
                  <a:pt x="550418" y="1021969"/>
                </a:lnTo>
                <a:lnTo>
                  <a:pt x="781177" y="1021969"/>
                </a:lnTo>
                <a:lnTo>
                  <a:pt x="781177" y="807338"/>
                </a:lnTo>
                <a:lnTo>
                  <a:pt x="947546" y="807338"/>
                </a:lnTo>
                <a:lnTo>
                  <a:pt x="947546" y="614680"/>
                </a:lnTo>
                <a:lnTo>
                  <a:pt x="781177" y="614680"/>
                </a:lnTo>
                <a:lnTo>
                  <a:pt x="781177" y="423418"/>
                </a:lnTo>
                <a:lnTo>
                  <a:pt x="557784" y="423418"/>
                </a:lnTo>
                <a:lnTo>
                  <a:pt x="557784" y="614680"/>
                </a:lnTo>
                <a:lnTo>
                  <a:pt x="283337" y="614680"/>
                </a:lnTo>
                <a:lnTo>
                  <a:pt x="729996" y="0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67457" y="4927219"/>
            <a:ext cx="3229610" cy="9169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689"/>
              </a:lnSpc>
              <a:spcBef>
                <a:spcPts val="340"/>
              </a:spcBef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Разработка</a:t>
            </a:r>
            <a:r>
              <a:rPr sz="1600" b="1" spc="-2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регионального</a:t>
            </a:r>
            <a:r>
              <a:rPr sz="1600" b="1" spc="-3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решения </a:t>
            </a:r>
            <a:r>
              <a:rPr sz="1600" b="1" spc="-34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для</a:t>
            </a:r>
            <a:r>
              <a:rPr sz="1600" b="1" spc="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перехода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на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 МКБ-11</a:t>
            </a:r>
            <a:r>
              <a:rPr sz="1600" b="1" spc="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и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его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580"/>
              </a:lnSpc>
            </a:pP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внедрение</a:t>
            </a:r>
            <a:r>
              <a:rPr sz="1600" b="1" spc="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в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субъектах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Российской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14"/>
              </a:lnSpc>
            </a:pP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Федерации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29080" y="5067680"/>
            <a:ext cx="814705" cy="1040130"/>
          </a:xfrm>
          <a:custGeom>
            <a:avLst/>
            <a:gdLst/>
            <a:ahLst/>
            <a:cxnLst/>
            <a:rect l="l" t="t" r="r" b="b"/>
            <a:pathLst>
              <a:path w="814705" h="1040129">
                <a:moveTo>
                  <a:pt x="751967" y="0"/>
                </a:moveTo>
                <a:lnTo>
                  <a:pt x="128524" y="0"/>
                </a:lnTo>
                <a:lnTo>
                  <a:pt x="75945" y="575233"/>
                </a:lnTo>
                <a:lnTo>
                  <a:pt x="337312" y="575233"/>
                </a:lnTo>
                <a:lnTo>
                  <a:pt x="398133" y="577331"/>
                </a:lnTo>
                <a:lnTo>
                  <a:pt x="449167" y="583626"/>
                </a:lnTo>
                <a:lnTo>
                  <a:pt x="490438" y="594120"/>
                </a:lnTo>
                <a:lnTo>
                  <a:pt x="545306" y="627610"/>
                </a:lnTo>
                <a:lnTo>
                  <a:pt x="571976" y="677246"/>
                </a:lnTo>
                <a:lnTo>
                  <a:pt x="575309" y="708088"/>
                </a:lnTo>
                <a:lnTo>
                  <a:pt x="572117" y="737747"/>
                </a:lnTo>
                <a:lnTo>
                  <a:pt x="546538" y="786659"/>
                </a:lnTo>
                <a:lnTo>
                  <a:pt x="496222" y="821244"/>
                </a:lnTo>
                <a:lnTo>
                  <a:pt x="426170" y="838765"/>
                </a:lnTo>
                <a:lnTo>
                  <a:pt x="384047" y="840955"/>
                </a:lnTo>
                <a:lnTo>
                  <a:pt x="344138" y="839448"/>
                </a:lnTo>
                <a:lnTo>
                  <a:pt x="304799" y="834929"/>
                </a:lnTo>
                <a:lnTo>
                  <a:pt x="266033" y="827400"/>
                </a:lnTo>
                <a:lnTo>
                  <a:pt x="227837" y="816864"/>
                </a:lnTo>
                <a:lnTo>
                  <a:pt x="190948" y="803583"/>
                </a:lnTo>
                <a:lnTo>
                  <a:pt x="123789" y="769636"/>
                </a:lnTo>
                <a:lnTo>
                  <a:pt x="93472" y="748969"/>
                </a:lnTo>
                <a:lnTo>
                  <a:pt x="0" y="930008"/>
                </a:lnTo>
                <a:lnTo>
                  <a:pt x="38455" y="954782"/>
                </a:lnTo>
                <a:lnTo>
                  <a:pt x="80851" y="976545"/>
                </a:lnTo>
                <a:lnTo>
                  <a:pt x="127176" y="995296"/>
                </a:lnTo>
                <a:lnTo>
                  <a:pt x="177419" y="1011034"/>
                </a:lnTo>
                <a:lnTo>
                  <a:pt x="229852" y="1023493"/>
                </a:lnTo>
                <a:lnTo>
                  <a:pt x="282749" y="1032390"/>
                </a:lnTo>
                <a:lnTo>
                  <a:pt x="336099" y="1037728"/>
                </a:lnTo>
                <a:lnTo>
                  <a:pt x="389889" y="1039507"/>
                </a:lnTo>
                <a:lnTo>
                  <a:pt x="444128" y="1037668"/>
                </a:lnTo>
                <a:lnTo>
                  <a:pt x="494824" y="1032149"/>
                </a:lnTo>
                <a:lnTo>
                  <a:pt x="541973" y="1022952"/>
                </a:lnTo>
                <a:lnTo>
                  <a:pt x="585567" y="1010076"/>
                </a:lnTo>
                <a:lnTo>
                  <a:pt x="625601" y="993521"/>
                </a:lnTo>
                <a:lnTo>
                  <a:pt x="670367" y="968610"/>
                </a:lnTo>
                <a:lnTo>
                  <a:pt x="709025" y="939866"/>
                </a:lnTo>
                <a:lnTo>
                  <a:pt x="741562" y="907288"/>
                </a:lnTo>
                <a:lnTo>
                  <a:pt x="767969" y="870877"/>
                </a:lnTo>
                <a:lnTo>
                  <a:pt x="788398" y="831505"/>
                </a:lnTo>
                <a:lnTo>
                  <a:pt x="803005" y="790032"/>
                </a:lnTo>
                <a:lnTo>
                  <a:pt x="811778" y="746457"/>
                </a:lnTo>
                <a:lnTo>
                  <a:pt x="814705" y="700786"/>
                </a:lnTo>
                <a:lnTo>
                  <a:pt x="810590" y="645309"/>
                </a:lnTo>
                <a:lnTo>
                  <a:pt x="798245" y="594506"/>
                </a:lnTo>
                <a:lnTo>
                  <a:pt x="777671" y="548379"/>
                </a:lnTo>
                <a:lnTo>
                  <a:pt x="748868" y="506927"/>
                </a:lnTo>
                <a:lnTo>
                  <a:pt x="711834" y="470154"/>
                </a:lnTo>
                <a:lnTo>
                  <a:pt x="680087" y="447302"/>
                </a:lnTo>
                <a:lnTo>
                  <a:pt x="643734" y="427954"/>
                </a:lnTo>
                <a:lnTo>
                  <a:pt x="602773" y="412114"/>
                </a:lnTo>
                <a:lnTo>
                  <a:pt x="557203" y="399786"/>
                </a:lnTo>
                <a:lnTo>
                  <a:pt x="507020" y="390975"/>
                </a:lnTo>
                <a:lnTo>
                  <a:pt x="452224" y="385685"/>
                </a:lnTo>
                <a:lnTo>
                  <a:pt x="392811" y="383921"/>
                </a:lnTo>
                <a:lnTo>
                  <a:pt x="309499" y="383921"/>
                </a:lnTo>
                <a:lnTo>
                  <a:pt x="325627" y="189738"/>
                </a:lnTo>
                <a:lnTo>
                  <a:pt x="751967" y="189738"/>
                </a:lnTo>
                <a:lnTo>
                  <a:pt x="751967" y="0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55357" y="4855845"/>
            <a:ext cx="3897629" cy="11315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703580">
              <a:lnSpc>
                <a:spcPts val="1689"/>
              </a:lnSpc>
              <a:spcBef>
                <a:spcPts val="340"/>
              </a:spcBef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Развитие</a:t>
            </a:r>
            <a:r>
              <a:rPr sz="1600" b="1" spc="-2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ГИС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ОМС</a:t>
            </a:r>
            <a:r>
              <a:rPr sz="1600" b="1" spc="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и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региональных </a:t>
            </a:r>
            <a:r>
              <a:rPr sz="1600" b="1" spc="-35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информационных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систем ОМС,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580"/>
              </a:lnSpc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развитие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ФГИС</a:t>
            </a:r>
            <a:r>
              <a:rPr sz="1600" b="1" spc="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«ЕГР </a:t>
            </a:r>
            <a:r>
              <a:rPr sz="1600" b="1" spc="-20" dirty="0">
                <a:solidFill>
                  <a:srgbClr val="6C5E52"/>
                </a:solidFill>
                <a:latin typeface="Calibri"/>
                <a:cs typeface="Calibri"/>
              </a:rPr>
              <a:t>ЗАГС»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00"/>
              </a:lnSpc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при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государственной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регистрации</a:t>
            </a:r>
            <a:r>
              <a:rPr sz="1600" b="1" spc="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смерти 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05"/>
              </a:lnSpc>
            </a:pP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рождения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мертворожденного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ребенка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14185" y="4978780"/>
            <a:ext cx="843915" cy="1057275"/>
          </a:xfrm>
          <a:custGeom>
            <a:avLst/>
            <a:gdLst/>
            <a:ahLst/>
            <a:cxnLst/>
            <a:rect l="l" t="t" r="r" b="b"/>
            <a:pathLst>
              <a:path w="843915" h="1057275">
                <a:moveTo>
                  <a:pt x="521208" y="0"/>
                </a:moveTo>
                <a:lnTo>
                  <a:pt x="470673" y="1787"/>
                </a:lnTo>
                <a:lnTo>
                  <a:pt x="422195" y="7149"/>
                </a:lnTo>
                <a:lnTo>
                  <a:pt x="375777" y="16081"/>
                </a:lnTo>
                <a:lnTo>
                  <a:pt x="331422" y="28579"/>
                </a:lnTo>
                <a:lnTo>
                  <a:pt x="289136" y="44641"/>
                </a:lnTo>
                <a:lnTo>
                  <a:pt x="248919" y="64262"/>
                </a:lnTo>
                <a:lnTo>
                  <a:pt x="203978" y="92347"/>
                </a:lnTo>
                <a:lnTo>
                  <a:pt x="163187" y="125236"/>
                </a:lnTo>
                <a:lnTo>
                  <a:pt x="126554" y="162916"/>
                </a:lnTo>
                <a:lnTo>
                  <a:pt x="94085" y="205376"/>
                </a:lnTo>
                <a:lnTo>
                  <a:pt x="65786" y="252603"/>
                </a:lnTo>
                <a:lnTo>
                  <a:pt x="45699" y="295371"/>
                </a:lnTo>
                <a:lnTo>
                  <a:pt x="29257" y="340877"/>
                </a:lnTo>
                <a:lnTo>
                  <a:pt x="16462" y="389128"/>
                </a:lnTo>
                <a:lnTo>
                  <a:pt x="7318" y="440130"/>
                </a:lnTo>
                <a:lnTo>
                  <a:pt x="1830" y="493891"/>
                </a:lnTo>
                <a:lnTo>
                  <a:pt x="0" y="550418"/>
                </a:lnTo>
                <a:lnTo>
                  <a:pt x="1893" y="609625"/>
                </a:lnTo>
                <a:lnTo>
                  <a:pt x="7572" y="665318"/>
                </a:lnTo>
                <a:lnTo>
                  <a:pt x="17037" y="717496"/>
                </a:lnTo>
                <a:lnTo>
                  <a:pt x="30289" y="766159"/>
                </a:lnTo>
                <a:lnTo>
                  <a:pt x="47327" y="811307"/>
                </a:lnTo>
                <a:lnTo>
                  <a:pt x="68151" y="852941"/>
                </a:lnTo>
                <a:lnTo>
                  <a:pt x="92761" y="891060"/>
                </a:lnTo>
                <a:lnTo>
                  <a:pt x="121158" y="925664"/>
                </a:lnTo>
                <a:lnTo>
                  <a:pt x="152948" y="956463"/>
                </a:lnTo>
                <a:lnTo>
                  <a:pt x="187646" y="983155"/>
                </a:lnTo>
                <a:lnTo>
                  <a:pt x="225255" y="1005740"/>
                </a:lnTo>
                <a:lnTo>
                  <a:pt x="265779" y="1024220"/>
                </a:lnTo>
                <a:lnTo>
                  <a:pt x="309219" y="1038592"/>
                </a:lnTo>
                <a:lnTo>
                  <a:pt x="355580" y="1048858"/>
                </a:lnTo>
                <a:lnTo>
                  <a:pt x="404863" y="1055018"/>
                </a:lnTo>
                <a:lnTo>
                  <a:pt x="457072" y="1057071"/>
                </a:lnTo>
                <a:lnTo>
                  <a:pt x="509843" y="1054471"/>
                </a:lnTo>
                <a:lnTo>
                  <a:pt x="560149" y="1046668"/>
                </a:lnTo>
                <a:lnTo>
                  <a:pt x="608002" y="1033663"/>
                </a:lnTo>
                <a:lnTo>
                  <a:pt x="653414" y="1015453"/>
                </a:lnTo>
                <a:lnTo>
                  <a:pt x="695205" y="992415"/>
                </a:lnTo>
                <a:lnTo>
                  <a:pt x="732377" y="964904"/>
                </a:lnTo>
                <a:lnTo>
                  <a:pt x="764928" y="932922"/>
                </a:lnTo>
                <a:lnTo>
                  <a:pt x="792861" y="896467"/>
                </a:lnTo>
                <a:lnTo>
                  <a:pt x="801778" y="880402"/>
                </a:lnTo>
                <a:lnTo>
                  <a:pt x="443864" y="880402"/>
                </a:lnTo>
                <a:lnTo>
                  <a:pt x="404431" y="877756"/>
                </a:lnTo>
                <a:lnTo>
                  <a:pt x="338708" y="856591"/>
                </a:lnTo>
                <a:lnTo>
                  <a:pt x="291343" y="815348"/>
                </a:lnTo>
                <a:lnTo>
                  <a:pt x="267289" y="760599"/>
                </a:lnTo>
                <a:lnTo>
                  <a:pt x="264287" y="728573"/>
                </a:lnTo>
                <a:lnTo>
                  <a:pt x="267384" y="696495"/>
                </a:lnTo>
                <a:lnTo>
                  <a:pt x="292201" y="641378"/>
                </a:lnTo>
                <a:lnTo>
                  <a:pt x="340467" y="599516"/>
                </a:lnTo>
                <a:lnTo>
                  <a:pt x="403990" y="578000"/>
                </a:lnTo>
                <a:lnTo>
                  <a:pt x="440943" y="575310"/>
                </a:lnTo>
                <a:lnTo>
                  <a:pt x="811078" y="575310"/>
                </a:lnTo>
                <a:lnTo>
                  <a:pt x="797179" y="549783"/>
                </a:lnTo>
                <a:lnTo>
                  <a:pt x="771727" y="515657"/>
                </a:lnTo>
                <a:lnTo>
                  <a:pt x="745436" y="489077"/>
                </a:lnTo>
                <a:lnTo>
                  <a:pt x="239521" y="489077"/>
                </a:lnTo>
                <a:lnTo>
                  <a:pt x="244625" y="434047"/>
                </a:lnTo>
                <a:lnTo>
                  <a:pt x="255355" y="384485"/>
                </a:lnTo>
                <a:lnTo>
                  <a:pt x="271699" y="340404"/>
                </a:lnTo>
                <a:lnTo>
                  <a:pt x="293646" y="301816"/>
                </a:lnTo>
                <a:lnTo>
                  <a:pt x="321183" y="268732"/>
                </a:lnTo>
                <a:lnTo>
                  <a:pt x="353736" y="241375"/>
                </a:lnTo>
                <a:lnTo>
                  <a:pt x="390594" y="220108"/>
                </a:lnTo>
                <a:lnTo>
                  <a:pt x="431761" y="204925"/>
                </a:lnTo>
                <a:lnTo>
                  <a:pt x="477244" y="195819"/>
                </a:lnTo>
                <a:lnTo>
                  <a:pt x="527049" y="192786"/>
                </a:lnTo>
                <a:lnTo>
                  <a:pt x="744062" y="192786"/>
                </a:lnTo>
                <a:lnTo>
                  <a:pt x="805941" y="70104"/>
                </a:lnTo>
                <a:lnTo>
                  <a:pt x="747728" y="40386"/>
                </a:lnTo>
                <a:lnTo>
                  <a:pt x="678180" y="18288"/>
                </a:lnTo>
                <a:lnTo>
                  <a:pt x="640169" y="10287"/>
                </a:lnTo>
                <a:lnTo>
                  <a:pt x="601360" y="4572"/>
                </a:lnTo>
                <a:lnTo>
                  <a:pt x="561719" y="1143"/>
                </a:lnTo>
                <a:lnTo>
                  <a:pt x="521208" y="0"/>
                </a:lnTo>
                <a:close/>
              </a:path>
              <a:path w="843915" h="1057275">
                <a:moveTo>
                  <a:pt x="811078" y="575310"/>
                </a:moveTo>
                <a:lnTo>
                  <a:pt x="440943" y="575310"/>
                </a:lnTo>
                <a:lnTo>
                  <a:pt x="478403" y="577906"/>
                </a:lnTo>
                <a:lnTo>
                  <a:pt x="511921" y="585697"/>
                </a:lnTo>
                <a:lnTo>
                  <a:pt x="567182" y="616877"/>
                </a:lnTo>
                <a:lnTo>
                  <a:pt x="602837" y="665605"/>
                </a:lnTo>
                <a:lnTo>
                  <a:pt x="614680" y="728573"/>
                </a:lnTo>
                <a:lnTo>
                  <a:pt x="611723" y="761784"/>
                </a:lnTo>
                <a:lnTo>
                  <a:pt x="587998" y="817266"/>
                </a:lnTo>
                <a:lnTo>
                  <a:pt x="541698" y="857417"/>
                </a:lnTo>
                <a:lnTo>
                  <a:pt x="480063" y="877849"/>
                </a:lnTo>
                <a:lnTo>
                  <a:pt x="443864" y="880402"/>
                </a:lnTo>
                <a:lnTo>
                  <a:pt x="801778" y="880402"/>
                </a:lnTo>
                <a:lnTo>
                  <a:pt x="815197" y="856226"/>
                </a:lnTo>
                <a:lnTo>
                  <a:pt x="831151" y="812884"/>
                </a:lnTo>
                <a:lnTo>
                  <a:pt x="840724" y="766438"/>
                </a:lnTo>
                <a:lnTo>
                  <a:pt x="843914" y="716889"/>
                </a:lnTo>
                <a:lnTo>
                  <a:pt x="840988" y="670855"/>
                </a:lnTo>
                <a:lnTo>
                  <a:pt x="832215" y="627659"/>
                </a:lnTo>
                <a:lnTo>
                  <a:pt x="817608" y="587301"/>
                </a:lnTo>
                <a:lnTo>
                  <a:pt x="811078" y="575310"/>
                </a:lnTo>
                <a:close/>
              </a:path>
              <a:path w="843915" h="1057275">
                <a:moveTo>
                  <a:pt x="491997" y="398653"/>
                </a:moveTo>
                <a:lnTo>
                  <a:pt x="440002" y="401161"/>
                </a:lnTo>
                <a:lnTo>
                  <a:pt x="391969" y="408690"/>
                </a:lnTo>
                <a:lnTo>
                  <a:pt x="347900" y="421243"/>
                </a:lnTo>
                <a:lnTo>
                  <a:pt x="307800" y="438822"/>
                </a:lnTo>
                <a:lnTo>
                  <a:pt x="271673" y="461432"/>
                </a:lnTo>
                <a:lnTo>
                  <a:pt x="239521" y="489077"/>
                </a:lnTo>
                <a:lnTo>
                  <a:pt x="745436" y="489077"/>
                </a:lnTo>
                <a:lnTo>
                  <a:pt x="708203" y="459789"/>
                </a:lnTo>
                <a:lnTo>
                  <a:pt x="670179" y="438023"/>
                </a:lnTo>
                <a:lnTo>
                  <a:pt x="628907" y="420780"/>
                </a:lnTo>
                <a:lnTo>
                  <a:pt x="585469" y="408479"/>
                </a:lnTo>
                <a:lnTo>
                  <a:pt x="539841" y="401107"/>
                </a:lnTo>
                <a:lnTo>
                  <a:pt x="491997" y="398653"/>
                </a:lnTo>
                <a:close/>
              </a:path>
              <a:path w="843915" h="1057275">
                <a:moveTo>
                  <a:pt x="744062" y="192786"/>
                </a:moveTo>
                <a:lnTo>
                  <a:pt x="527049" y="192786"/>
                </a:lnTo>
                <a:lnTo>
                  <a:pt x="582294" y="195976"/>
                </a:lnTo>
                <a:lnTo>
                  <a:pt x="632586" y="205549"/>
                </a:lnTo>
                <a:lnTo>
                  <a:pt x="677925" y="221503"/>
                </a:lnTo>
                <a:lnTo>
                  <a:pt x="718312" y="243840"/>
                </a:lnTo>
                <a:lnTo>
                  <a:pt x="744062" y="192786"/>
                </a:lnTo>
                <a:close/>
              </a:path>
            </a:pathLst>
          </a:custGeom>
          <a:solidFill>
            <a:srgbClr val="CAAC91">
              <a:alpha val="2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916" y="333120"/>
            <a:ext cx="3427729" cy="6325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8980">
              <a:lnSpc>
                <a:spcPts val="1140"/>
              </a:lnSpc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Центральный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 научнo-исследoвательский</a:t>
            </a:r>
            <a:endParaRPr sz="1200">
              <a:latin typeface="Calibri"/>
              <a:cs typeface="Calibri"/>
            </a:endParaRPr>
          </a:p>
          <a:p>
            <a:pPr marL="728980">
              <a:lnSpc>
                <a:spcPct val="100000"/>
              </a:lnSpc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институт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oрганизации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 и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инфoрматизации </a:t>
            </a:r>
            <a:r>
              <a:rPr sz="1200" spc="-25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здравooхранения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  <a:hlinkClick r:id="rId2"/>
              </a:rPr>
              <a:t>www.mednet.ru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4275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2192000" cy="1156970"/>
            </a:xfrm>
            <a:custGeom>
              <a:avLst/>
              <a:gdLst/>
              <a:ahLst/>
              <a:cxnLst/>
              <a:rect l="l" t="t" r="r" b="b"/>
              <a:pathLst>
                <a:path w="12192000" h="1156970">
                  <a:moveTo>
                    <a:pt x="12192000" y="1060704"/>
                  </a:moveTo>
                  <a:lnTo>
                    <a:pt x="0" y="1060704"/>
                  </a:lnTo>
                  <a:lnTo>
                    <a:pt x="0" y="1156716"/>
                  </a:lnTo>
                  <a:lnTo>
                    <a:pt x="12192000" y="1156716"/>
                  </a:lnTo>
                  <a:lnTo>
                    <a:pt x="12192000" y="1060704"/>
                  </a:lnTo>
                  <a:close/>
                </a:path>
                <a:path w="12192000" h="1156970">
                  <a:moveTo>
                    <a:pt x="1219200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2192000" y="609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475" y="246888"/>
              <a:ext cx="571500" cy="6690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0" y="6095"/>
            <a:ext cx="12192000" cy="1054735"/>
          </a:xfrm>
          <a:custGeom>
            <a:avLst/>
            <a:gdLst/>
            <a:ahLst/>
            <a:cxnLst/>
            <a:rect l="l" t="t" r="r" b="b"/>
            <a:pathLst>
              <a:path w="12192000" h="1054735">
                <a:moveTo>
                  <a:pt x="12192000" y="0"/>
                </a:moveTo>
                <a:lnTo>
                  <a:pt x="0" y="0"/>
                </a:lnTo>
                <a:lnTo>
                  <a:pt x="0" y="1054607"/>
                </a:lnTo>
                <a:lnTo>
                  <a:pt x="12192000" y="1054607"/>
                </a:lnTo>
                <a:lnTo>
                  <a:pt x="12192000" y="0"/>
                </a:lnTo>
                <a:close/>
              </a:path>
            </a:pathLst>
          </a:custGeom>
          <a:solidFill>
            <a:srgbClr val="DDD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178046" y="307924"/>
            <a:ext cx="3048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/>
              <a:t>Переход</a:t>
            </a:r>
            <a:r>
              <a:rPr sz="2800" spc="-30" dirty="0"/>
              <a:t> </a:t>
            </a:r>
            <a:r>
              <a:rPr sz="2800" spc="-5" dirty="0"/>
              <a:t>на</a:t>
            </a:r>
            <a:r>
              <a:rPr sz="2800" spc="-35" dirty="0"/>
              <a:t> </a:t>
            </a:r>
            <a:r>
              <a:rPr sz="2800" spc="-5" dirty="0"/>
              <a:t>МКБ-11</a:t>
            </a:r>
            <a:endParaRPr sz="2800"/>
          </a:p>
        </p:txBody>
      </p:sp>
      <p:sp>
        <p:nvSpPr>
          <p:cNvPr id="12" name="object 12"/>
          <p:cNvSpPr txBox="1"/>
          <p:nvPr/>
        </p:nvSpPr>
        <p:spPr>
          <a:xfrm>
            <a:off x="537463" y="1081532"/>
            <a:ext cx="9207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solidFill>
                  <a:srgbClr val="48443E"/>
                </a:solidFill>
                <a:latin typeface="Century Gothic"/>
                <a:cs typeface="Century Gothic"/>
              </a:rPr>
              <a:t>2019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306556" y="6324599"/>
            <a:ext cx="535305" cy="533400"/>
          </a:xfrm>
          <a:custGeom>
            <a:avLst/>
            <a:gdLst/>
            <a:ahLst/>
            <a:cxnLst/>
            <a:rect l="l" t="t" r="r" b="b"/>
            <a:pathLst>
              <a:path w="535304" h="533400">
                <a:moveTo>
                  <a:pt x="534924" y="0"/>
                </a:moveTo>
                <a:lnTo>
                  <a:pt x="0" y="0"/>
                </a:lnTo>
                <a:lnTo>
                  <a:pt x="0" y="533399"/>
                </a:lnTo>
                <a:lnTo>
                  <a:pt x="534924" y="533399"/>
                </a:lnTo>
                <a:lnTo>
                  <a:pt x="534924" y="0"/>
                </a:lnTo>
                <a:close/>
              </a:path>
            </a:pathLst>
          </a:custGeom>
          <a:solidFill>
            <a:srgbClr val="DDD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50847" y="1065021"/>
            <a:ext cx="10274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45" dirty="0">
                <a:solidFill>
                  <a:srgbClr val="48443E"/>
                </a:solidFill>
                <a:latin typeface="Century Gothic"/>
                <a:cs typeface="Century Gothic"/>
              </a:rPr>
              <a:t>20</a:t>
            </a:r>
            <a:r>
              <a:rPr sz="3200" spc="150" dirty="0">
                <a:solidFill>
                  <a:srgbClr val="48443E"/>
                </a:solidFill>
                <a:latin typeface="Century Gothic"/>
                <a:cs typeface="Century Gothic"/>
              </a:rPr>
              <a:t>2</a:t>
            </a:r>
            <a:r>
              <a:rPr sz="3200" spc="345" dirty="0">
                <a:solidFill>
                  <a:srgbClr val="48443E"/>
                </a:solidFill>
                <a:latin typeface="Century Gothic"/>
                <a:cs typeface="Century Gothic"/>
              </a:rPr>
              <a:t>0</a:t>
            </a:r>
            <a:endParaRPr sz="3200">
              <a:latin typeface="Century Gothic"/>
              <a:cs typeface="Century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03859" y="1194688"/>
            <a:ext cx="7148195" cy="5089525"/>
            <a:chOff x="403859" y="1194688"/>
            <a:chExt cx="7148195" cy="5089525"/>
          </a:xfrm>
        </p:grpSpPr>
        <p:sp>
          <p:nvSpPr>
            <p:cNvPr id="16" name="object 16"/>
            <p:cNvSpPr/>
            <p:nvPr/>
          </p:nvSpPr>
          <p:spPr>
            <a:xfrm>
              <a:off x="409955" y="1197863"/>
              <a:ext cx="7138670" cy="5083175"/>
            </a:xfrm>
            <a:custGeom>
              <a:avLst/>
              <a:gdLst/>
              <a:ahLst/>
              <a:cxnLst/>
              <a:rect l="l" t="t" r="r" b="b"/>
              <a:pathLst>
                <a:path w="7138670" h="5083175">
                  <a:moveTo>
                    <a:pt x="0" y="65532"/>
                  </a:moveTo>
                  <a:lnTo>
                    <a:pt x="0" y="5058537"/>
                  </a:lnTo>
                </a:path>
                <a:path w="7138670" h="5083175">
                  <a:moveTo>
                    <a:pt x="1360932" y="65532"/>
                  </a:moveTo>
                  <a:lnTo>
                    <a:pt x="1360932" y="5058537"/>
                  </a:lnTo>
                </a:path>
                <a:path w="7138670" h="5083175">
                  <a:moveTo>
                    <a:pt x="2732532" y="89915"/>
                  </a:moveTo>
                  <a:lnTo>
                    <a:pt x="2732532" y="5082933"/>
                  </a:lnTo>
                </a:path>
                <a:path w="7138670" h="5083175">
                  <a:moveTo>
                    <a:pt x="4962144" y="0"/>
                  </a:moveTo>
                  <a:lnTo>
                    <a:pt x="4962144" y="4993017"/>
                  </a:lnTo>
                </a:path>
                <a:path w="7138670" h="5083175">
                  <a:moveTo>
                    <a:pt x="7138416" y="32003"/>
                  </a:moveTo>
                  <a:lnTo>
                    <a:pt x="7138416" y="5025021"/>
                  </a:lnTo>
                </a:path>
              </a:pathLst>
            </a:custGeom>
            <a:ln w="6350">
              <a:solidFill>
                <a:srgbClr val="6C5E5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3859" y="1688591"/>
              <a:ext cx="2748280" cy="440690"/>
            </a:xfrm>
            <a:custGeom>
              <a:avLst/>
              <a:gdLst/>
              <a:ahLst/>
              <a:cxnLst/>
              <a:rect l="l" t="t" r="r" b="b"/>
              <a:pathLst>
                <a:path w="2748280" h="440689">
                  <a:moveTo>
                    <a:pt x="2527554" y="0"/>
                  </a:moveTo>
                  <a:lnTo>
                    <a:pt x="0" y="0"/>
                  </a:lnTo>
                  <a:lnTo>
                    <a:pt x="0" y="440436"/>
                  </a:lnTo>
                  <a:lnTo>
                    <a:pt x="2527554" y="440436"/>
                  </a:lnTo>
                  <a:lnTo>
                    <a:pt x="2747772" y="220218"/>
                  </a:lnTo>
                  <a:lnTo>
                    <a:pt x="2527554" y="0"/>
                  </a:lnTo>
                  <a:close/>
                </a:path>
              </a:pathLst>
            </a:custGeom>
            <a:solidFill>
              <a:srgbClr val="484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08710" y="1744217"/>
            <a:ext cx="162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ВОЗ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(WHA72.15)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136328" y="2132012"/>
            <a:ext cx="2230120" cy="425450"/>
            <a:chOff x="3136328" y="2132012"/>
            <a:chExt cx="2230120" cy="425450"/>
          </a:xfrm>
        </p:grpSpPr>
        <p:sp>
          <p:nvSpPr>
            <p:cNvPr id="20" name="object 20"/>
            <p:cNvSpPr/>
            <p:nvPr/>
          </p:nvSpPr>
          <p:spPr>
            <a:xfrm>
              <a:off x="3137916" y="2133600"/>
              <a:ext cx="2226945" cy="422275"/>
            </a:xfrm>
            <a:custGeom>
              <a:avLst/>
              <a:gdLst/>
              <a:ahLst/>
              <a:cxnLst/>
              <a:rect l="l" t="t" r="r" b="b"/>
              <a:pathLst>
                <a:path w="2226945" h="422275">
                  <a:moveTo>
                    <a:pt x="2156206" y="0"/>
                  </a:moveTo>
                  <a:lnTo>
                    <a:pt x="70357" y="0"/>
                  </a:lnTo>
                  <a:lnTo>
                    <a:pt x="42969" y="5528"/>
                  </a:lnTo>
                  <a:lnTo>
                    <a:pt x="20605" y="20605"/>
                  </a:lnTo>
                  <a:lnTo>
                    <a:pt x="5528" y="42969"/>
                  </a:lnTo>
                  <a:lnTo>
                    <a:pt x="0" y="70358"/>
                  </a:lnTo>
                  <a:lnTo>
                    <a:pt x="0" y="351789"/>
                  </a:lnTo>
                  <a:lnTo>
                    <a:pt x="5528" y="379178"/>
                  </a:lnTo>
                  <a:lnTo>
                    <a:pt x="20605" y="401542"/>
                  </a:lnTo>
                  <a:lnTo>
                    <a:pt x="42969" y="416619"/>
                  </a:lnTo>
                  <a:lnTo>
                    <a:pt x="70357" y="422148"/>
                  </a:lnTo>
                  <a:lnTo>
                    <a:pt x="2156206" y="422148"/>
                  </a:lnTo>
                  <a:lnTo>
                    <a:pt x="2183594" y="416619"/>
                  </a:lnTo>
                  <a:lnTo>
                    <a:pt x="2205958" y="401542"/>
                  </a:lnTo>
                  <a:lnTo>
                    <a:pt x="2221035" y="379178"/>
                  </a:lnTo>
                  <a:lnTo>
                    <a:pt x="2226563" y="351789"/>
                  </a:lnTo>
                  <a:lnTo>
                    <a:pt x="2226563" y="70358"/>
                  </a:lnTo>
                  <a:lnTo>
                    <a:pt x="2221035" y="42969"/>
                  </a:lnTo>
                  <a:lnTo>
                    <a:pt x="2205958" y="20605"/>
                  </a:lnTo>
                  <a:lnTo>
                    <a:pt x="2183594" y="5528"/>
                  </a:lnTo>
                  <a:lnTo>
                    <a:pt x="2156206" y="0"/>
                  </a:lnTo>
                  <a:close/>
                </a:path>
              </a:pathLst>
            </a:custGeom>
            <a:solidFill>
              <a:srgbClr val="6C5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37916" y="2133600"/>
              <a:ext cx="2226945" cy="422275"/>
            </a:xfrm>
            <a:custGeom>
              <a:avLst/>
              <a:gdLst/>
              <a:ahLst/>
              <a:cxnLst/>
              <a:rect l="l" t="t" r="r" b="b"/>
              <a:pathLst>
                <a:path w="2226945" h="422275">
                  <a:moveTo>
                    <a:pt x="0" y="70358"/>
                  </a:moveTo>
                  <a:lnTo>
                    <a:pt x="5528" y="42969"/>
                  </a:lnTo>
                  <a:lnTo>
                    <a:pt x="20605" y="20605"/>
                  </a:lnTo>
                  <a:lnTo>
                    <a:pt x="42969" y="5528"/>
                  </a:lnTo>
                  <a:lnTo>
                    <a:pt x="70357" y="0"/>
                  </a:lnTo>
                  <a:lnTo>
                    <a:pt x="2156206" y="0"/>
                  </a:lnTo>
                  <a:lnTo>
                    <a:pt x="2183594" y="5528"/>
                  </a:lnTo>
                  <a:lnTo>
                    <a:pt x="2205958" y="20605"/>
                  </a:lnTo>
                  <a:lnTo>
                    <a:pt x="2221035" y="42969"/>
                  </a:lnTo>
                  <a:lnTo>
                    <a:pt x="2226563" y="70358"/>
                  </a:lnTo>
                  <a:lnTo>
                    <a:pt x="2226563" y="351789"/>
                  </a:lnTo>
                  <a:lnTo>
                    <a:pt x="2221035" y="379178"/>
                  </a:lnTo>
                  <a:lnTo>
                    <a:pt x="2205958" y="401542"/>
                  </a:lnTo>
                  <a:lnTo>
                    <a:pt x="2183594" y="416619"/>
                  </a:lnTo>
                  <a:lnTo>
                    <a:pt x="2156206" y="422148"/>
                  </a:lnTo>
                  <a:lnTo>
                    <a:pt x="70357" y="422148"/>
                  </a:lnTo>
                  <a:lnTo>
                    <a:pt x="42969" y="416619"/>
                  </a:lnTo>
                  <a:lnTo>
                    <a:pt x="20605" y="401542"/>
                  </a:lnTo>
                  <a:lnTo>
                    <a:pt x="5528" y="379178"/>
                  </a:lnTo>
                  <a:lnTo>
                    <a:pt x="0" y="351789"/>
                  </a:lnTo>
                  <a:lnTo>
                    <a:pt x="0" y="70358"/>
                  </a:lnTo>
                  <a:close/>
                </a:path>
              </a:pathLst>
            </a:custGeom>
            <a:ln w="3175">
              <a:solidFill>
                <a:srgbClr val="6C5E52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518661" y="1081532"/>
            <a:ext cx="3345815" cy="1358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9235">
              <a:lnSpc>
                <a:spcPct val="100000"/>
              </a:lnSpc>
              <a:spcBef>
                <a:spcPts val="105"/>
              </a:spcBef>
              <a:tabLst>
                <a:tab pos="2368550" algn="l"/>
              </a:tabLst>
            </a:pPr>
            <a:r>
              <a:rPr sz="3200" spc="145" dirty="0">
                <a:solidFill>
                  <a:srgbClr val="48443E"/>
                </a:solidFill>
                <a:latin typeface="Century Gothic"/>
                <a:cs typeface="Century Gothic"/>
              </a:rPr>
              <a:t>20</a:t>
            </a:r>
            <a:r>
              <a:rPr sz="3200" spc="150" dirty="0">
                <a:solidFill>
                  <a:srgbClr val="48443E"/>
                </a:solidFill>
                <a:latin typeface="Century Gothic"/>
                <a:cs typeface="Century Gothic"/>
              </a:rPr>
              <a:t>2</a:t>
            </a:r>
            <a:r>
              <a:rPr sz="3200" spc="-620" dirty="0">
                <a:solidFill>
                  <a:srgbClr val="48443E"/>
                </a:solidFill>
                <a:latin typeface="Century Gothic"/>
                <a:cs typeface="Century Gothic"/>
              </a:rPr>
              <a:t>1</a:t>
            </a:r>
            <a:r>
              <a:rPr sz="3200" dirty="0">
                <a:solidFill>
                  <a:srgbClr val="48443E"/>
                </a:solidFill>
                <a:latin typeface="Century Gothic"/>
                <a:cs typeface="Century Gothic"/>
              </a:rPr>
              <a:t>	</a:t>
            </a:r>
            <a:r>
              <a:rPr sz="3200" spc="145" dirty="0">
                <a:solidFill>
                  <a:srgbClr val="48443E"/>
                </a:solidFill>
                <a:latin typeface="Century Gothic"/>
                <a:cs typeface="Century Gothic"/>
              </a:rPr>
              <a:t>20</a:t>
            </a:r>
            <a:r>
              <a:rPr sz="3200" spc="150" dirty="0">
                <a:solidFill>
                  <a:srgbClr val="48443E"/>
                </a:solidFill>
                <a:latin typeface="Century Gothic"/>
                <a:cs typeface="Century Gothic"/>
              </a:rPr>
              <a:t>2</a:t>
            </a:r>
            <a:r>
              <a:rPr sz="3200" spc="45" dirty="0">
                <a:solidFill>
                  <a:srgbClr val="48443E"/>
                </a:solidFill>
                <a:latin typeface="Century Gothic"/>
                <a:cs typeface="Century Gothic"/>
              </a:rPr>
              <a:t>2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4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EFE9DF"/>
                </a:solidFill>
                <a:latin typeface="Calibri"/>
                <a:cs typeface="Calibri"/>
              </a:rPr>
              <a:t>Технический</a:t>
            </a:r>
            <a:r>
              <a:rPr sz="1200" b="1" spc="-60" dirty="0">
                <a:solidFill>
                  <a:srgbClr val="EFE9D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EFE9DF"/>
                </a:solidFill>
                <a:latin typeface="Calibri"/>
                <a:cs typeface="Calibri"/>
              </a:rPr>
              <a:t>перевод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36720" y="2607564"/>
            <a:ext cx="3319779" cy="352425"/>
          </a:xfrm>
          <a:custGeom>
            <a:avLst/>
            <a:gdLst/>
            <a:ahLst/>
            <a:cxnLst/>
            <a:rect l="l" t="t" r="r" b="b"/>
            <a:pathLst>
              <a:path w="3319779" h="352425">
                <a:moveTo>
                  <a:pt x="3260598" y="0"/>
                </a:moveTo>
                <a:lnTo>
                  <a:pt x="58674" y="0"/>
                </a:lnTo>
                <a:lnTo>
                  <a:pt x="35843" y="4613"/>
                </a:lnTo>
                <a:lnTo>
                  <a:pt x="17192" y="17192"/>
                </a:lnTo>
                <a:lnTo>
                  <a:pt x="4613" y="35843"/>
                </a:lnTo>
                <a:lnTo>
                  <a:pt x="0" y="58674"/>
                </a:lnTo>
                <a:lnTo>
                  <a:pt x="0" y="293370"/>
                </a:lnTo>
                <a:lnTo>
                  <a:pt x="4613" y="316200"/>
                </a:lnTo>
                <a:lnTo>
                  <a:pt x="17192" y="334851"/>
                </a:lnTo>
                <a:lnTo>
                  <a:pt x="35843" y="347430"/>
                </a:lnTo>
                <a:lnTo>
                  <a:pt x="58674" y="352044"/>
                </a:lnTo>
                <a:lnTo>
                  <a:pt x="3260598" y="352044"/>
                </a:lnTo>
                <a:lnTo>
                  <a:pt x="3283428" y="347430"/>
                </a:lnTo>
                <a:lnTo>
                  <a:pt x="3302079" y="334851"/>
                </a:lnTo>
                <a:lnTo>
                  <a:pt x="3314658" y="316200"/>
                </a:lnTo>
                <a:lnTo>
                  <a:pt x="3319272" y="293370"/>
                </a:lnTo>
                <a:lnTo>
                  <a:pt x="3319272" y="58674"/>
                </a:lnTo>
                <a:lnTo>
                  <a:pt x="3314658" y="35843"/>
                </a:lnTo>
                <a:lnTo>
                  <a:pt x="3302079" y="17192"/>
                </a:lnTo>
                <a:lnTo>
                  <a:pt x="3283428" y="4613"/>
                </a:lnTo>
                <a:lnTo>
                  <a:pt x="3260598" y="0"/>
                </a:lnTo>
                <a:close/>
              </a:path>
            </a:pathLst>
          </a:custGeom>
          <a:solidFill>
            <a:srgbClr val="6C5E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236720" y="2607564"/>
            <a:ext cx="3319779" cy="352425"/>
          </a:xfrm>
          <a:prstGeom prst="rect">
            <a:avLst/>
          </a:prstGeom>
          <a:ln w="20367">
            <a:solidFill>
              <a:srgbClr val="6C5E5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20"/>
              </a:lnSpc>
            </a:pPr>
            <a:r>
              <a:rPr sz="1200" b="1" spc="-5" dirty="0">
                <a:solidFill>
                  <a:srgbClr val="EFE9DF"/>
                </a:solidFill>
                <a:latin typeface="Calibri"/>
                <a:cs typeface="Calibri"/>
              </a:rPr>
              <a:t>Адаптированный</a:t>
            </a:r>
            <a:r>
              <a:rPr sz="1200" b="1" spc="-60" dirty="0">
                <a:solidFill>
                  <a:srgbClr val="EFE9D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EFE9DF"/>
                </a:solidFill>
                <a:latin typeface="Calibri"/>
                <a:cs typeface="Calibri"/>
              </a:rPr>
              <a:t>перевод</a:t>
            </a:r>
            <a:r>
              <a:rPr sz="1200" b="1" dirty="0">
                <a:solidFill>
                  <a:srgbClr val="EFE9DF"/>
                </a:solidFill>
                <a:latin typeface="Calibri"/>
                <a:cs typeface="Calibri"/>
              </a:rPr>
              <a:t> приоритетных</a:t>
            </a:r>
            <a:endParaRPr sz="12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200" b="1" spc="-5" dirty="0">
                <a:solidFill>
                  <a:srgbClr val="EFE9DF"/>
                </a:solidFill>
                <a:latin typeface="Calibri"/>
                <a:cs typeface="Calibri"/>
              </a:rPr>
              <a:t>классов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50435" y="3015995"/>
            <a:ext cx="1138427" cy="437388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372100" y="5103876"/>
            <a:ext cx="2176780" cy="457200"/>
          </a:xfrm>
          <a:prstGeom prst="rect">
            <a:avLst/>
          </a:prstGeom>
          <a:solidFill>
            <a:srgbClr val="48443E"/>
          </a:solidFill>
        </p:spPr>
        <p:txBody>
          <a:bodyPr vert="horz" wrap="square" lIns="0" tIns="38100" rIns="0" bIns="0" rtlCol="0">
            <a:spAutoFit/>
          </a:bodyPr>
          <a:lstStyle/>
          <a:p>
            <a:pPr marL="772795" marR="351790" indent="-413384">
              <a:lnSpc>
                <a:spcPct val="100000"/>
              </a:lnSpc>
              <a:spcBef>
                <a:spcPts val="3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Разработка</a:t>
            </a:r>
            <a:r>
              <a:rPr sz="1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программ </a:t>
            </a:r>
            <a:r>
              <a:rPr sz="1200" b="1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обучения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382514" y="1254125"/>
            <a:ext cx="5713730" cy="5026660"/>
            <a:chOff x="5382514" y="1254125"/>
            <a:chExt cx="5713730" cy="5026660"/>
          </a:xfrm>
        </p:grpSpPr>
        <p:sp>
          <p:nvSpPr>
            <p:cNvPr id="28" name="object 28"/>
            <p:cNvSpPr/>
            <p:nvPr/>
          </p:nvSpPr>
          <p:spPr>
            <a:xfrm>
              <a:off x="5388864" y="4559808"/>
              <a:ext cx="5678805" cy="487680"/>
            </a:xfrm>
            <a:custGeom>
              <a:avLst/>
              <a:gdLst/>
              <a:ahLst/>
              <a:cxnLst/>
              <a:rect l="l" t="t" r="r" b="b"/>
              <a:pathLst>
                <a:path w="5678805" h="487679">
                  <a:moveTo>
                    <a:pt x="5434584" y="0"/>
                  </a:moveTo>
                  <a:lnTo>
                    <a:pt x="0" y="0"/>
                  </a:lnTo>
                  <a:lnTo>
                    <a:pt x="243839" y="243840"/>
                  </a:lnTo>
                  <a:lnTo>
                    <a:pt x="0" y="487680"/>
                  </a:lnTo>
                  <a:lnTo>
                    <a:pt x="5434584" y="487680"/>
                  </a:lnTo>
                  <a:lnTo>
                    <a:pt x="5678424" y="243840"/>
                  </a:lnTo>
                  <a:lnTo>
                    <a:pt x="5434584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88864" y="4559808"/>
              <a:ext cx="5678805" cy="487680"/>
            </a:xfrm>
            <a:custGeom>
              <a:avLst/>
              <a:gdLst/>
              <a:ahLst/>
              <a:cxnLst/>
              <a:rect l="l" t="t" r="r" b="b"/>
              <a:pathLst>
                <a:path w="5678805" h="487679">
                  <a:moveTo>
                    <a:pt x="0" y="0"/>
                  </a:moveTo>
                  <a:lnTo>
                    <a:pt x="5434584" y="0"/>
                  </a:lnTo>
                  <a:lnTo>
                    <a:pt x="5678424" y="243840"/>
                  </a:lnTo>
                  <a:lnTo>
                    <a:pt x="5434584" y="487680"/>
                  </a:lnTo>
                  <a:lnTo>
                    <a:pt x="0" y="487680"/>
                  </a:lnTo>
                  <a:lnTo>
                    <a:pt x="243839" y="2438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6633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366504" y="1257300"/>
              <a:ext cx="0" cy="4993640"/>
            </a:xfrm>
            <a:custGeom>
              <a:avLst/>
              <a:gdLst/>
              <a:ahLst/>
              <a:cxnLst/>
              <a:rect l="l" t="t" r="r" b="b"/>
              <a:pathLst>
                <a:path h="4993640">
                  <a:moveTo>
                    <a:pt x="0" y="4811268"/>
                  </a:moveTo>
                  <a:lnTo>
                    <a:pt x="0" y="4993017"/>
                  </a:lnTo>
                </a:path>
                <a:path h="4993640">
                  <a:moveTo>
                    <a:pt x="0" y="0"/>
                  </a:moveTo>
                  <a:lnTo>
                    <a:pt x="0" y="4303776"/>
                  </a:lnTo>
                </a:path>
              </a:pathLst>
            </a:custGeom>
            <a:ln w="6350">
              <a:solidFill>
                <a:srgbClr val="6C5E5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086338" y="1277874"/>
              <a:ext cx="0" cy="4993640"/>
            </a:xfrm>
            <a:custGeom>
              <a:avLst/>
              <a:gdLst/>
              <a:ahLst/>
              <a:cxnLst/>
              <a:rect l="l" t="t" r="r" b="b"/>
              <a:pathLst>
                <a:path h="4993640">
                  <a:moveTo>
                    <a:pt x="0" y="0"/>
                  </a:moveTo>
                  <a:lnTo>
                    <a:pt x="0" y="4993017"/>
                  </a:lnTo>
                </a:path>
              </a:pathLst>
            </a:custGeom>
            <a:ln w="19050">
              <a:solidFill>
                <a:srgbClr val="C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905750" y="1088897"/>
            <a:ext cx="256095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16100" algn="l"/>
              </a:tabLst>
            </a:pPr>
            <a:r>
              <a:rPr sz="3200" spc="145" dirty="0">
                <a:solidFill>
                  <a:srgbClr val="48443E"/>
                </a:solidFill>
                <a:latin typeface="Century Gothic"/>
                <a:cs typeface="Century Gothic"/>
              </a:rPr>
              <a:t>20</a:t>
            </a:r>
            <a:r>
              <a:rPr sz="3200" spc="150" dirty="0">
                <a:solidFill>
                  <a:srgbClr val="48443E"/>
                </a:solidFill>
                <a:latin typeface="Century Gothic"/>
                <a:cs typeface="Century Gothic"/>
              </a:rPr>
              <a:t>2</a:t>
            </a:r>
            <a:r>
              <a:rPr sz="3200" spc="30" dirty="0">
                <a:solidFill>
                  <a:srgbClr val="48443E"/>
                </a:solidFill>
                <a:latin typeface="Century Gothic"/>
                <a:cs typeface="Century Gothic"/>
              </a:rPr>
              <a:t>3</a:t>
            </a:r>
            <a:r>
              <a:rPr sz="3200" dirty="0">
                <a:solidFill>
                  <a:srgbClr val="48443E"/>
                </a:solidFill>
                <a:latin typeface="Century Gothic"/>
                <a:cs typeface="Century Gothic"/>
              </a:rPr>
              <a:t>	</a:t>
            </a:r>
            <a:r>
              <a:rPr sz="3200" spc="145" dirty="0">
                <a:solidFill>
                  <a:srgbClr val="48443E"/>
                </a:solidFill>
                <a:latin typeface="Century Gothic"/>
                <a:cs typeface="Century Gothic"/>
              </a:rPr>
              <a:t>202</a:t>
            </a:r>
            <a:endParaRPr sz="3200">
              <a:latin typeface="Century Gothic"/>
              <a:cs typeface="Century Gothic"/>
            </a:endParaRPr>
          </a:p>
          <a:p>
            <a:pPr marL="2049145">
              <a:lnSpc>
                <a:spcPct val="100000"/>
              </a:lnSpc>
            </a:pPr>
            <a:r>
              <a:rPr sz="3200" spc="340" dirty="0">
                <a:solidFill>
                  <a:srgbClr val="48443E"/>
                </a:solidFill>
                <a:latin typeface="Century Gothic"/>
                <a:cs typeface="Century Gothic"/>
              </a:rPr>
              <a:t>4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117326" y="1065021"/>
            <a:ext cx="98869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45" dirty="0">
                <a:solidFill>
                  <a:srgbClr val="C00000"/>
                </a:solidFill>
                <a:latin typeface="Century Gothic"/>
                <a:cs typeface="Century Gothic"/>
              </a:rPr>
              <a:t>20</a:t>
            </a:r>
            <a:r>
              <a:rPr sz="3200" spc="150" dirty="0">
                <a:solidFill>
                  <a:srgbClr val="C00000"/>
                </a:solidFill>
                <a:latin typeface="Century Gothic"/>
                <a:cs typeface="Century Gothic"/>
              </a:rPr>
              <a:t>2</a:t>
            </a:r>
            <a:r>
              <a:rPr sz="3200" spc="40" dirty="0">
                <a:solidFill>
                  <a:srgbClr val="C00000"/>
                </a:solidFill>
                <a:latin typeface="Century Gothic"/>
                <a:cs typeface="Century Gothic"/>
              </a:rPr>
              <a:t>5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33131" y="5561076"/>
            <a:ext cx="3552825" cy="508000"/>
          </a:xfrm>
          <a:custGeom>
            <a:avLst/>
            <a:gdLst/>
            <a:ahLst/>
            <a:cxnLst/>
            <a:rect l="l" t="t" r="r" b="b"/>
            <a:pathLst>
              <a:path w="3552825" h="508000">
                <a:moveTo>
                  <a:pt x="3552444" y="0"/>
                </a:moveTo>
                <a:lnTo>
                  <a:pt x="0" y="0"/>
                </a:lnTo>
                <a:lnTo>
                  <a:pt x="0" y="507492"/>
                </a:lnTo>
                <a:lnTo>
                  <a:pt x="3552444" y="507492"/>
                </a:lnTo>
                <a:lnTo>
                  <a:pt x="3552444" y="0"/>
                </a:lnTo>
                <a:close/>
              </a:path>
            </a:pathLst>
          </a:custGeom>
          <a:solidFill>
            <a:srgbClr val="484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31632" y="5535879"/>
            <a:ext cx="31540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 algn="ctr">
              <a:lnSpc>
                <a:spcPts val="132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Обучение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специалистов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медицинских</a:t>
            </a:r>
            <a:endParaRPr sz="1200">
              <a:latin typeface="Calibri"/>
              <a:cs typeface="Calibri"/>
            </a:endParaRPr>
          </a:p>
          <a:p>
            <a:pPr marL="12700" marR="5080" algn="ctr">
              <a:lnSpc>
                <a:spcPts val="1200"/>
              </a:lnSpc>
              <a:spcBef>
                <a:spcPts val="12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организаций Минздрава России, специалистов </a:t>
            </a:r>
            <a:r>
              <a:rPr sz="1200" b="1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ФМБА,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Минтруда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России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95834" y="1571752"/>
            <a:ext cx="11916410" cy="2953385"/>
            <a:chOff x="195834" y="1571752"/>
            <a:chExt cx="11916410" cy="2953385"/>
          </a:xfrm>
        </p:grpSpPr>
        <p:sp>
          <p:nvSpPr>
            <p:cNvPr id="37" name="object 37"/>
            <p:cNvSpPr/>
            <p:nvPr/>
          </p:nvSpPr>
          <p:spPr>
            <a:xfrm>
              <a:off x="195834" y="1571752"/>
              <a:ext cx="11916410" cy="85725"/>
            </a:xfrm>
            <a:custGeom>
              <a:avLst/>
              <a:gdLst/>
              <a:ahLst/>
              <a:cxnLst/>
              <a:rect l="l" t="t" r="r" b="b"/>
              <a:pathLst>
                <a:path w="11916410" h="85725">
                  <a:moveTo>
                    <a:pt x="11887369" y="28575"/>
                  </a:moveTo>
                  <a:lnTo>
                    <a:pt x="11844655" y="28575"/>
                  </a:lnTo>
                  <a:lnTo>
                    <a:pt x="11844655" y="57150"/>
                  </a:lnTo>
                  <a:lnTo>
                    <a:pt x="11830304" y="57150"/>
                  </a:lnTo>
                  <a:lnTo>
                    <a:pt x="11830304" y="85725"/>
                  </a:lnTo>
                  <a:lnTo>
                    <a:pt x="11916029" y="42925"/>
                  </a:lnTo>
                  <a:lnTo>
                    <a:pt x="11887369" y="28575"/>
                  </a:lnTo>
                  <a:close/>
                </a:path>
                <a:path w="11916410" h="85725">
                  <a:moveTo>
                    <a:pt x="11830304" y="28575"/>
                  </a:moveTo>
                  <a:lnTo>
                    <a:pt x="0" y="28701"/>
                  </a:lnTo>
                  <a:lnTo>
                    <a:pt x="0" y="57276"/>
                  </a:lnTo>
                  <a:lnTo>
                    <a:pt x="11830304" y="57150"/>
                  </a:lnTo>
                  <a:lnTo>
                    <a:pt x="11830304" y="28575"/>
                  </a:lnTo>
                  <a:close/>
                </a:path>
                <a:path w="11916410" h="85725">
                  <a:moveTo>
                    <a:pt x="11844655" y="28575"/>
                  </a:moveTo>
                  <a:lnTo>
                    <a:pt x="11830304" y="28575"/>
                  </a:lnTo>
                  <a:lnTo>
                    <a:pt x="11830304" y="57150"/>
                  </a:lnTo>
                  <a:lnTo>
                    <a:pt x="11844655" y="57150"/>
                  </a:lnTo>
                  <a:lnTo>
                    <a:pt x="11844655" y="28575"/>
                  </a:lnTo>
                  <a:close/>
                </a:path>
                <a:path w="11916410" h="85725">
                  <a:moveTo>
                    <a:pt x="11830304" y="0"/>
                  </a:moveTo>
                  <a:lnTo>
                    <a:pt x="11830304" y="28575"/>
                  </a:lnTo>
                  <a:lnTo>
                    <a:pt x="11887369" y="28575"/>
                  </a:lnTo>
                  <a:lnTo>
                    <a:pt x="1183030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0303" y="2851404"/>
              <a:ext cx="1487424" cy="111709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6719" y="3509772"/>
              <a:ext cx="1152144" cy="51968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248912" y="3509772"/>
              <a:ext cx="3319779" cy="528955"/>
            </a:xfrm>
            <a:custGeom>
              <a:avLst/>
              <a:gdLst/>
              <a:ahLst/>
              <a:cxnLst/>
              <a:rect l="l" t="t" r="r" b="b"/>
              <a:pathLst>
                <a:path w="3319779" h="528954">
                  <a:moveTo>
                    <a:pt x="3319272" y="0"/>
                  </a:moveTo>
                  <a:lnTo>
                    <a:pt x="0" y="0"/>
                  </a:lnTo>
                  <a:lnTo>
                    <a:pt x="0" y="528827"/>
                  </a:lnTo>
                  <a:lnTo>
                    <a:pt x="3319272" y="528827"/>
                  </a:lnTo>
                  <a:lnTo>
                    <a:pt x="3319272" y="0"/>
                  </a:lnTo>
                  <a:close/>
                </a:path>
              </a:pathLst>
            </a:custGeom>
            <a:solidFill>
              <a:srgbClr val="663300">
                <a:alpha val="5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64480" y="4076700"/>
              <a:ext cx="5721350" cy="447040"/>
            </a:xfrm>
            <a:custGeom>
              <a:avLst/>
              <a:gdLst/>
              <a:ahLst/>
              <a:cxnLst/>
              <a:rect l="l" t="t" r="r" b="b"/>
              <a:pathLst>
                <a:path w="5721350" h="447039">
                  <a:moveTo>
                    <a:pt x="5721096" y="0"/>
                  </a:moveTo>
                  <a:lnTo>
                    <a:pt x="0" y="0"/>
                  </a:lnTo>
                  <a:lnTo>
                    <a:pt x="0" y="446531"/>
                  </a:lnTo>
                  <a:lnTo>
                    <a:pt x="5721096" y="446531"/>
                  </a:lnTo>
                  <a:lnTo>
                    <a:pt x="5721096" y="0"/>
                  </a:lnTo>
                  <a:close/>
                </a:path>
              </a:pathLst>
            </a:custGeom>
            <a:solidFill>
              <a:srgbClr val="663300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64480" y="4076700"/>
              <a:ext cx="5721350" cy="447040"/>
            </a:xfrm>
            <a:custGeom>
              <a:avLst/>
              <a:gdLst/>
              <a:ahLst/>
              <a:cxnLst/>
              <a:rect l="l" t="t" r="r" b="b"/>
              <a:pathLst>
                <a:path w="5721350" h="447039">
                  <a:moveTo>
                    <a:pt x="0" y="446531"/>
                  </a:moveTo>
                  <a:lnTo>
                    <a:pt x="5721096" y="446531"/>
                  </a:lnTo>
                  <a:lnTo>
                    <a:pt x="5721096" y="0"/>
                  </a:lnTo>
                  <a:lnTo>
                    <a:pt x="0" y="0"/>
                  </a:lnTo>
                  <a:lnTo>
                    <a:pt x="0" y="446531"/>
                  </a:lnTo>
                  <a:close/>
                </a:path>
              </a:pathLst>
            </a:custGeom>
            <a:ln w="3175">
              <a:solidFill>
                <a:srgbClr val="66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48912" y="2996184"/>
              <a:ext cx="3319779" cy="472440"/>
            </a:xfrm>
            <a:custGeom>
              <a:avLst/>
              <a:gdLst/>
              <a:ahLst/>
              <a:cxnLst/>
              <a:rect l="l" t="t" r="r" b="b"/>
              <a:pathLst>
                <a:path w="3319779" h="472439">
                  <a:moveTo>
                    <a:pt x="3319272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3319272" y="472439"/>
                  </a:lnTo>
                  <a:lnTo>
                    <a:pt x="3319272" y="0"/>
                  </a:lnTo>
                  <a:close/>
                </a:path>
              </a:pathLst>
            </a:custGeom>
            <a:solidFill>
              <a:srgbClr val="E0D6CC">
                <a:alpha val="5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418838" y="3028645"/>
            <a:ext cx="6078220" cy="200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89910" algn="ctr">
              <a:lnSpc>
                <a:spcPts val="132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Согласование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с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представителями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стран-</a:t>
            </a:r>
            <a:endParaRPr sz="1200">
              <a:latin typeface="Calibri"/>
              <a:cs typeface="Calibri"/>
            </a:endParaRPr>
          </a:p>
          <a:p>
            <a:pPr marR="3091815" algn="ctr">
              <a:lnSpc>
                <a:spcPts val="1320"/>
              </a:lnSpc>
            </a:pPr>
            <a:r>
              <a:rPr sz="1200" b="1" spc="-5" dirty="0">
                <a:latin typeface="Calibri"/>
                <a:cs typeface="Calibri"/>
              </a:rPr>
              <a:t>участниц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СНГ, исп.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русскоязычную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версию</a:t>
            </a:r>
            <a:endParaRPr sz="1200">
              <a:latin typeface="Calibri"/>
              <a:cs typeface="Calibri"/>
            </a:endParaRPr>
          </a:p>
          <a:p>
            <a:pPr marR="3093085" algn="ctr">
              <a:lnSpc>
                <a:spcPts val="1320"/>
              </a:lnSpc>
              <a:spcBef>
                <a:spcPts val="1030"/>
              </a:spcBef>
            </a:pPr>
            <a:r>
              <a:rPr sz="1200" b="1" spc="-5" dirty="0">
                <a:latin typeface="Calibri"/>
                <a:cs typeface="Calibri"/>
              </a:rPr>
              <a:t>Разработка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переходных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таблиц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для</a:t>
            </a:r>
            <a:endParaRPr sz="1200">
              <a:latin typeface="Calibri"/>
              <a:cs typeface="Calibri"/>
            </a:endParaRPr>
          </a:p>
          <a:p>
            <a:pPr marL="12700" marR="3103880" algn="ctr">
              <a:lnSpc>
                <a:spcPts val="1200"/>
              </a:lnSpc>
              <a:spcBef>
                <a:spcPts val="120"/>
              </a:spcBef>
            </a:pPr>
            <a:r>
              <a:rPr sz="1200" b="1" spc="-5" dirty="0">
                <a:latin typeface="Calibri"/>
                <a:cs typeface="Calibri"/>
              </a:rPr>
              <a:t>обеспечения сопоставимости </a:t>
            </a:r>
            <a:r>
              <a:rPr sz="1200" b="1" dirty="0">
                <a:latin typeface="Calibri"/>
                <a:cs typeface="Calibri"/>
              </a:rPr>
              <a:t>с </a:t>
            </a:r>
            <a:r>
              <a:rPr sz="1200" b="1" spc="-5" dirty="0">
                <a:latin typeface="Calibri"/>
                <a:cs typeface="Calibri"/>
              </a:rPr>
              <a:t>отчетностью,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созданной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на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основе </a:t>
            </a:r>
            <a:r>
              <a:rPr sz="1200" b="1" dirty="0">
                <a:latin typeface="Calibri"/>
                <a:cs typeface="Calibri"/>
              </a:rPr>
              <a:t>МКБ-10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Calibri"/>
              <a:cs typeface="Calibri"/>
            </a:endParaRPr>
          </a:p>
          <a:p>
            <a:pPr marL="1536065" algn="ctr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Подготовка,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анализ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 </a:t>
            </a:r>
            <a:r>
              <a:rPr sz="1200" b="1" spc="-5" dirty="0">
                <a:latin typeface="Calibri"/>
                <a:cs typeface="Calibri"/>
              </a:rPr>
              <a:t>пересмотр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НПА</a:t>
            </a:r>
            <a:r>
              <a:rPr sz="1200" b="1" dirty="0">
                <a:latin typeface="Calibri"/>
                <a:cs typeface="Calibri"/>
              </a:rPr>
              <a:t> в </a:t>
            </a:r>
            <a:r>
              <a:rPr sz="1200" b="1" spc="-5" dirty="0">
                <a:latin typeface="Calibri"/>
                <a:cs typeface="Calibri"/>
              </a:rPr>
              <a:t>рамках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перехода</a:t>
            </a:r>
            <a:r>
              <a:rPr sz="1200" b="1" dirty="0">
                <a:latin typeface="Calibri"/>
                <a:cs typeface="Calibri"/>
              </a:rPr>
              <a:t> на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МКБ-11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Calibri"/>
              <a:cs typeface="Calibri"/>
            </a:endParaRPr>
          </a:p>
          <a:p>
            <a:pPr marL="1906905" marR="360680" indent="-1270" algn="ctr">
              <a:lnSpc>
                <a:spcPts val="1150"/>
              </a:lnSpc>
            </a:pPr>
            <a:r>
              <a:rPr sz="1200" b="1" spc="-5" dirty="0">
                <a:latin typeface="Calibri"/>
                <a:cs typeface="Calibri"/>
              </a:rPr>
              <a:t>Реализация технологического решения по локализации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Базового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компонента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МКБ-11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</a:t>
            </a:r>
            <a:r>
              <a:rPr sz="1200" b="1" spc="-5" dirty="0">
                <a:latin typeface="Calibri"/>
                <a:cs typeface="Calibri"/>
              </a:rPr>
              <a:t> Российской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Федерации </a:t>
            </a:r>
            <a:r>
              <a:rPr sz="1200" b="1" dirty="0">
                <a:latin typeface="Calibri"/>
                <a:cs typeface="Calibri"/>
              </a:rPr>
              <a:t>и</a:t>
            </a:r>
            <a:endParaRPr sz="1200">
              <a:latin typeface="Calibri"/>
              <a:cs typeface="Calibri"/>
            </a:endParaRPr>
          </a:p>
          <a:p>
            <a:pPr marL="1536700" algn="ctr">
              <a:lnSpc>
                <a:spcPts val="1165"/>
              </a:lnSpc>
            </a:pPr>
            <a:r>
              <a:rPr sz="1200" b="1" spc="-5" dirty="0">
                <a:latin typeface="Calibri"/>
                <a:cs typeface="Calibri"/>
              </a:rPr>
              <a:t>построению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сервисной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структуры </a:t>
            </a:r>
            <a:r>
              <a:rPr sz="1200" b="1" dirty="0">
                <a:latin typeface="Calibri"/>
                <a:cs typeface="Calibri"/>
              </a:rPr>
              <a:t>для </a:t>
            </a:r>
            <a:r>
              <a:rPr sz="1200" b="1" spc="-5" dirty="0">
                <a:latin typeface="Calibri"/>
                <a:cs typeface="Calibri"/>
              </a:rPr>
              <a:t>системы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здравоохранения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447526" y="6484873"/>
            <a:ext cx="25781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ru-RU" dirty="0" smtClean="0">
                <a:solidFill>
                  <a:srgbClr val="CAAC91"/>
                </a:solidFill>
                <a:latin typeface="Calibri"/>
                <a:cs typeface="Calibri"/>
              </a:rPr>
              <a:t>17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77467"/>
            <a:ext cx="12099290" cy="5360035"/>
            <a:chOff x="0" y="1077467"/>
            <a:chExt cx="12099290" cy="5360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77467"/>
              <a:ext cx="5881115" cy="3429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2392" y="2026919"/>
              <a:ext cx="6676643" cy="441045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23513" y="240918"/>
            <a:ext cx="4745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Многоязычная</a:t>
            </a:r>
            <a:r>
              <a:rPr sz="2800" spc="10" dirty="0"/>
              <a:t> </a:t>
            </a:r>
            <a:r>
              <a:rPr sz="2800" spc="-5" dirty="0"/>
              <a:t>версия</a:t>
            </a:r>
            <a:r>
              <a:rPr sz="2800" spc="15" dirty="0"/>
              <a:t> </a:t>
            </a:r>
            <a:r>
              <a:rPr sz="2800" spc="-10" dirty="0"/>
              <a:t>МКБ-11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11480038" y="6485178"/>
            <a:ext cx="20510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CAAC91"/>
                </a:solidFill>
                <a:latin typeface="Calibri"/>
                <a:cs typeface="Calibri"/>
              </a:rPr>
              <a:t>18</a:t>
            </a:fld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0059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9180"/>
            <a:ext cx="12197080" cy="5798820"/>
            <a:chOff x="0" y="1059180"/>
            <a:chExt cx="12197080" cy="5798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9180"/>
              <a:ext cx="5210555" cy="3429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2836" y="2135124"/>
              <a:ext cx="5225796" cy="3429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98010" y="2130297"/>
              <a:ext cx="5235575" cy="3438525"/>
            </a:xfrm>
            <a:custGeom>
              <a:avLst/>
              <a:gdLst/>
              <a:ahLst/>
              <a:cxnLst/>
              <a:rect l="l" t="t" r="r" b="b"/>
              <a:pathLst>
                <a:path w="5235575" h="3438525">
                  <a:moveTo>
                    <a:pt x="0" y="3438525"/>
                  </a:moveTo>
                  <a:lnTo>
                    <a:pt x="5235320" y="3438525"/>
                  </a:lnTo>
                  <a:lnTo>
                    <a:pt x="5235320" y="0"/>
                  </a:lnTo>
                  <a:lnTo>
                    <a:pt x="0" y="0"/>
                  </a:lnTo>
                  <a:lnTo>
                    <a:pt x="0" y="343852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7352" y="2973324"/>
              <a:ext cx="5184648" cy="34350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002526" y="2968561"/>
              <a:ext cx="5189855" cy="3444875"/>
            </a:xfrm>
            <a:custGeom>
              <a:avLst/>
              <a:gdLst/>
              <a:ahLst/>
              <a:cxnLst/>
              <a:rect l="l" t="t" r="r" b="b"/>
              <a:pathLst>
                <a:path w="5189855" h="3444875">
                  <a:moveTo>
                    <a:pt x="0" y="3444621"/>
                  </a:moveTo>
                  <a:lnTo>
                    <a:pt x="5189474" y="3444621"/>
                  </a:lnTo>
                </a:path>
                <a:path w="5189855" h="3444875">
                  <a:moveTo>
                    <a:pt x="5189474" y="0"/>
                  </a:moveTo>
                  <a:lnTo>
                    <a:pt x="0" y="0"/>
                  </a:lnTo>
                  <a:lnTo>
                    <a:pt x="0" y="3444621"/>
                  </a:lnTo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23513" y="240918"/>
            <a:ext cx="4745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Многоязычная</a:t>
            </a:r>
            <a:r>
              <a:rPr sz="2800" spc="10" dirty="0"/>
              <a:t> </a:t>
            </a:r>
            <a:r>
              <a:rPr sz="2800" spc="-5" dirty="0"/>
              <a:t>версия</a:t>
            </a:r>
            <a:r>
              <a:rPr sz="2800" spc="15" dirty="0"/>
              <a:t> </a:t>
            </a:r>
            <a:r>
              <a:rPr sz="2800" spc="-10" dirty="0"/>
              <a:t>МКБ-11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11480038" y="6485178"/>
            <a:ext cx="20510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CAAC91"/>
                </a:solidFill>
                <a:latin typeface="Calibri"/>
                <a:cs typeface="Calibri"/>
              </a:rPr>
              <a:t>19</a:t>
            </a:fld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69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3443" y="474172"/>
              <a:ext cx="7198556" cy="59041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1047115"/>
            </a:xfrm>
            <a:custGeom>
              <a:avLst/>
              <a:gdLst/>
              <a:ahLst/>
              <a:cxnLst/>
              <a:rect l="l" t="t" r="r" b="b"/>
              <a:pathLst>
                <a:path w="12192000" h="1047115">
                  <a:moveTo>
                    <a:pt x="0" y="1046988"/>
                  </a:moveTo>
                  <a:lnTo>
                    <a:pt x="12192000" y="104698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46988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06556" y="6324599"/>
              <a:ext cx="535305" cy="533400"/>
            </a:xfrm>
            <a:custGeom>
              <a:avLst/>
              <a:gdLst/>
              <a:ahLst/>
              <a:cxnLst/>
              <a:rect l="l" t="t" r="r" b="b"/>
              <a:pathLst>
                <a:path w="535304" h="533400">
                  <a:moveTo>
                    <a:pt x="534924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534924" y="533399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2551" y="4511038"/>
              <a:ext cx="2621279" cy="226923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849495" y="86105"/>
            <a:ext cx="2185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МКБ:</a:t>
            </a:r>
            <a:r>
              <a:rPr sz="2800" spc="-75" dirty="0"/>
              <a:t> </a:t>
            </a:r>
            <a:r>
              <a:rPr sz="2800" spc="-5" dirty="0"/>
              <a:t>История</a:t>
            </a:r>
            <a:endParaRPr sz="2800"/>
          </a:p>
        </p:txBody>
      </p:sp>
      <p:grpSp>
        <p:nvGrpSpPr>
          <p:cNvPr id="9" name="object 9"/>
          <p:cNvGrpSpPr/>
          <p:nvPr/>
        </p:nvGrpSpPr>
        <p:grpSpPr>
          <a:xfrm>
            <a:off x="260604" y="1215534"/>
            <a:ext cx="3445510" cy="2307590"/>
            <a:chOff x="260604" y="1215534"/>
            <a:chExt cx="3445510" cy="230759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487" y="1215534"/>
              <a:ext cx="2799186" cy="1865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188" y="1566031"/>
              <a:ext cx="251082" cy="18196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9204" y="1438656"/>
              <a:ext cx="334530" cy="4549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1688" y="1438656"/>
              <a:ext cx="1213865" cy="45491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42287" y="1438656"/>
              <a:ext cx="768857" cy="4549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0604" y="1767827"/>
              <a:ext cx="640842" cy="3985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2940" y="1767827"/>
              <a:ext cx="326897" cy="3985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0955" y="1767827"/>
              <a:ext cx="2914649" cy="3985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0604" y="1981187"/>
              <a:ext cx="465569" cy="3985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679" y="1981187"/>
              <a:ext cx="1131570" cy="3985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18843" y="1981187"/>
              <a:ext cx="1948433" cy="3985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0604" y="2194547"/>
              <a:ext cx="2087118" cy="3985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32076" y="2241804"/>
              <a:ext cx="813053" cy="31775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0604" y="2484107"/>
              <a:ext cx="680466" cy="3985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2563" y="2484107"/>
              <a:ext cx="326898" cy="3985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0580" y="2484107"/>
              <a:ext cx="1620774" cy="3985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0604" y="2697467"/>
              <a:ext cx="680466" cy="3985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2563" y="2697467"/>
              <a:ext cx="326898" cy="3985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0580" y="2697467"/>
              <a:ext cx="1602486" cy="3985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0604" y="2910827"/>
              <a:ext cx="680466" cy="3985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2563" y="2910827"/>
              <a:ext cx="326898" cy="3985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30580" y="2910827"/>
              <a:ext cx="1882902" cy="39853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0604" y="3124187"/>
              <a:ext cx="680466" cy="39853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2563" y="3124187"/>
              <a:ext cx="326898" cy="3985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30580" y="3124187"/>
              <a:ext cx="1550670" cy="398538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60679" y="1031247"/>
            <a:ext cx="3188970" cy="236728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ПЕРЕСМОТРЫ</a:t>
            </a:r>
            <a:r>
              <a:rPr sz="16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КЛАССИФИКАЦИИ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600" b="1" spc="-10" dirty="0">
                <a:solidFill>
                  <a:srgbClr val="573900"/>
                </a:solidFill>
                <a:latin typeface="Calibri"/>
                <a:cs typeface="Calibri"/>
              </a:rPr>
              <a:t>До-ВОЗовская</a:t>
            </a:r>
            <a:r>
              <a:rPr sz="1600" b="1" dirty="0">
                <a:solidFill>
                  <a:srgbClr val="5739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73900"/>
                </a:solidFill>
                <a:latin typeface="Calibri"/>
                <a:cs typeface="Calibri"/>
              </a:rPr>
              <a:t>эпоха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20"/>
              </a:spcBef>
            </a:pP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1900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– первый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пересмотр классификации </a:t>
            </a:r>
            <a:r>
              <a:rPr sz="1400" spc="-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Ж.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Бертильона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или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Международного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перечня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причин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смерти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404040"/>
                </a:solidFill>
                <a:latin typeface="Calibri"/>
                <a:cs typeface="Calibri"/>
              </a:rPr>
              <a:t>(г.</a:t>
            </a:r>
            <a:r>
              <a:rPr sz="1100" i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404040"/>
                </a:solidFill>
                <a:latin typeface="Calibri"/>
                <a:cs typeface="Calibri"/>
              </a:rPr>
              <a:t>Париж)</a:t>
            </a:r>
            <a:endParaRPr sz="1100">
              <a:latin typeface="Calibri"/>
              <a:cs typeface="Calibri"/>
            </a:endParaRPr>
          </a:p>
          <a:p>
            <a:pPr marL="12700" marR="952500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1909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–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второй пересмотр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1920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–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третий пересмотр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1929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–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четвертый пересмотр </a:t>
            </a:r>
            <a:r>
              <a:rPr sz="1400" spc="-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1938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пятый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пересмотр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0679" y="3896995"/>
            <a:ext cx="47053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73900"/>
                </a:solidFill>
                <a:latin typeface="Arial Narrow"/>
                <a:cs typeface="Arial Narrow"/>
              </a:rPr>
              <a:t>В</a:t>
            </a:r>
            <a:r>
              <a:rPr sz="2000" b="1" spc="5" dirty="0">
                <a:solidFill>
                  <a:srgbClr val="573900"/>
                </a:solidFill>
                <a:latin typeface="Arial Narrow"/>
                <a:cs typeface="Arial Narrow"/>
              </a:rPr>
              <a:t>О</a:t>
            </a:r>
            <a:r>
              <a:rPr sz="2000" b="1" dirty="0">
                <a:solidFill>
                  <a:srgbClr val="573900"/>
                </a:solidFill>
                <a:latin typeface="Arial Narrow"/>
                <a:cs typeface="Arial Narrow"/>
              </a:rPr>
              <a:t>З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60604" y="4587227"/>
            <a:ext cx="2453005" cy="1252220"/>
            <a:chOff x="260604" y="4587227"/>
            <a:chExt cx="2453005" cy="1252220"/>
          </a:xfrm>
        </p:grpSpPr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8476" y="4700448"/>
              <a:ext cx="351650" cy="12680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2563" y="4587227"/>
              <a:ext cx="326898" cy="39853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30580" y="4587227"/>
              <a:ext cx="1640586" cy="39853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60604" y="4800587"/>
              <a:ext cx="680466" cy="39853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2563" y="4800587"/>
              <a:ext cx="326898" cy="39853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30580" y="4800587"/>
              <a:ext cx="1747266" cy="39853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0604" y="5013947"/>
              <a:ext cx="680466" cy="39853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2563" y="5013947"/>
              <a:ext cx="326898" cy="39853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30580" y="5013947"/>
              <a:ext cx="1739645" cy="39853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60604" y="5227320"/>
              <a:ext cx="680466" cy="39853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2563" y="5227320"/>
              <a:ext cx="326898" cy="39853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0580" y="5227320"/>
              <a:ext cx="1730502" cy="39853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60604" y="5440680"/>
              <a:ext cx="598170" cy="39853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2563" y="5440680"/>
              <a:ext cx="326898" cy="39853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30580" y="5440680"/>
              <a:ext cx="1882902" cy="398538"/>
            </a:xfrm>
            <a:prstGeom prst="rect">
              <a:avLst/>
            </a:prstGeom>
          </p:spPr>
        </p:pic>
      </p:grpSp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341629" y="4679696"/>
          <a:ext cx="2276475" cy="1030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580">
                <a:tc>
                  <a:txBody>
                    <a:bodyPr/>
                    <a:lstStyle/>
                    <a:p>
                      <a:pPr marL="31750">
                        <a:lnSpc>
                          <a:spcPts val="1335"/>
                        </a:lnSpc>
                      </a:pPr>
                      <a:r>
                        <a:rPr sz="14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1948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335"/>
                        </a:lnSpc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2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шестой</a:t>
                      </a:r>
                      <a:r>
                        <a:rPr sz="1400" spc="-2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пересмотр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31750">
                        <a:lnSpc>
                          <a:spcPts val="1470"/>
                        </a:lnSpc>
                      </a:pPr>
                      <a:r>
                        <a:rPr sz="14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1955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470"/>
                        </a:lnSpc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3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седьмой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пересмотр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31750">
                        <a:lnSpc>
                          <a:spcPts val="1470"/>
                        </a:lnSpc>
                      </a:pPr>
                      <a:r>
                        <a:rPr sz="14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1965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470"/>
                        </a:lnSpc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3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восьмой</a:t>
                      </a:r>
                      <a:r>
                        <a:rPr sz="1400" spc="-3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пересмотр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31750">
                        <a:lnSpc>
                          <a:spcPts val="1470"/>
                        </a:lnSpc>
                      </a:pPr>
                      <a:r>
                        <a:rPr sz="14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1975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470"/>
                        </a:lnSpc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2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девятый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пересмотр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L="31750">
                        <a:lnSpc>
                          <a:spcPts val="1440"/>
                        </a:lnSpc>
                      </a:pPr>
                      <a:r>
                        <a:rPr sz="1400" b="1" i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1989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440"/>
                        </a:lnSpc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3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5" dirty="0">
                          <a:solidFill>
                            <a:srgbClr val="573900"/>
                          </a:solidFill>
                          <a:latin typeface="Calibri"/>
                          <a:cs typeface="Calibri"/>
                        </a:rPr>
                        <a:t>десятый</a:t>
                      </a:r>
                      <a:r>
                        <a:rPr sz="1400" b="1" i="1" spc="-20" dirty="0">
                          <a:solidFill>
                            <a:srgbClr val="5739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5" dirty="0">
                          <a:solidFill>
                            <a:srgbClr val="573900"/>
                          </a:solidFill>
                          <a:latin typeface="Calibri"/>
                          <a:cs typeface="Calibri"/>
                        </a:rPr>
                        <a:t>пересмотр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4" name="object 54"/>
          <p:cNvSpPr txBox="1"/>
          <p:nvPr/>
        </p:nvSpPr>
        <p:spPr>
          <a:xfrm>
            <a:off x="971499" y="3564127"/>
            <a:ext cx="3711575" cy="986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1" i="1" spc="-5" dirty="0">
                <a:solidFill>
                  <a:srgbClr val="7E7E7E"/>
                </a:solidFill>
                <a:latin typeface="Calibri"/>
                <a:cs typeface="Calibri"/>
              </a:rPr>
              <a:t>Международная </a:t>
            </a:r>
            <a:r>
              <a:rPr sz="1050" b="1" i="1" dirty="0">
                <a:solidFill>
                  <a:srgbClr val="7E7E7E"/>
                </a:solidFill>
                <a:latin typeface="Calibri"/>
                <a:cs typeface="Calibri"/>
              </a:rPr>
              <a:t>конференция </a:t>
            </a:r>
            <a:r>
              <a:rPr sz="1050" b="1" i="1" spc="-5" dirty="0">
                <a:solidFill>
                  <a:srgbClr val="7E7E7E"/>
                </a:solidFill>
                <a:latin typeface="Calibri"/>
                <a:cs typeface="Calibri"/>
              </a:rPr>
              <a:t>здравоохранения </a:t>
            </a:r>
            <a:r>
              <a:rPr sz="1050" i="1" dirty="0">
                <a:solidFill>
                  <a:srgbClr val="7E7E7E"/>
                </a:solidFill>
                <a:latin typeface="Calibri"/>
                <a:cs typeface="Calibri"/>
              </a:rPr>
              <a:t>(Нью-Йорк, </a:t>
            </a:r>
            <a:r>
              <a:rPr sz="1050" i="1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7E7E7E"/>
                </a:solidFill>
                <a:latin typeface="Calibri"/>
                <a:cs typeface="Calibri"/>
              </a:rPr>
              <a:t>1946</a:t>
            </a:r>
            <a:r>
              <a:rPr sz="1050" b="1" i="1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7E7E7E"/>
                </a:solidFill>
                <a:latin typeface="Calibri"/>
                <a:cs typeface="Calibri"/>
              </a:rPr>
              <a:t>год</a:t>
            </a:r>
            <a:r>
              <a:rPr sz="1050" i="1" dirty="0">
                <a:solidFill>
                  <a:srgbClr val="7E7E7E"/>
                </a:solidFill>
                <a:latin typeface="Calibri"/>
                <a:cs typeface="Calibri"/>
              </a:rPr>
              <a:t>)</a:t>
            </a:r>
            <a:r>
              <a:rPr sz="1050" i="1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7E7E7E"/>
                </a:solidFill>
                <a:latin typeface="Calibri"/>
                <a:cs typeface="Calibri"/>
              </a:rPr>
              <a:t>возложила</a:t>
            </a:r>
            <a:r>
              <a:rPr sz="1050" i="1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7E7E7E"/>
                </a:solidFill>
                <a:latin typeface="Calibri"/>
                <a:cs typeface="Calibri"/>
              </a:rPr>
              <a:t>функцию</a:t>
            </a:r>
            <a:r>
              <a:rPr sz="1050" i="1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7E7E7E"/>
                </a:solidFill>
                <a:latin typeface="Calibri"/>
                <a:cs typeface="Calibri"/>
              </a:rPr>
              <a:t>по</a:t>
            </a:r>
            <a:r>
              <a:rPr sz="1050" i="1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7E7E7E"/>
                </a:solidFill>
                <a:latin typeface="Calibri"/>
                <a:cs typeface="Calibri"/>
              </a:rPr>
              <a:t>подготовке</a:t>
            </a:r>
            <a:r>
              <a:rPr sz="1050" i="1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7E7E7E"/>
                </a:solidFill>
                <a:latin typeface="Calibri"/>
                <a:cs typeface="Calibri"/>
              </a:rPr>
              <a:t>6-го</a:t>
            </a:r>
            <a:r>
              <a:rPr sz="1050" b="1" i="1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b="1" i="1" spc="-5" dirty="0">
                <a:solidFill>
                  <a:srgbClr val="7E7E7E"/>
                </a:solidFill>
                <a:latin typeface="Calibri"/>
                <a:cs typeface="Calibri"/>
              </a:rPr>
              <a:t>пересмотра </a:t>
            </a:r>
            <a:r>
              <a:rPr sz="1050" b="1" i="1" spc="-2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7E7E7E"/>
                </a:solidFill>
                <a:latin typeface="Calibri"/>
                <a:cs typeface="Calibri"/>
              </a:rPr>
              <a:t>на </a:t>
            </a:r>
            <a:r>
              <a:rPr sz="1050" b="1" i="1" spc="-5" dirty="0">
                <a:solidFill>
                  <a:srgbClr val="7E7E7E"/>
                </a:solidFill>
                <a:latin typeface="Calibri"/>
                <a:cs typeface="Calibri"/>
              </a:rPr>
              <a:t>временную комиссию Всемирной Организации </a:t>
            </a:r>
            <a:r>
              <a:rPr sz="1050" b="1" i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b="1" i="1" spc="-5" dirty="0">
                <a:solidFill>
                  <a:srgbClr val="7E7E7E"/>
                </a:solidFill>
                <a:latin typeface="Calibri"/>
                <a:cs typeface="Calibri"/>
              </a:rPr>
              <a:t>Здравоохранения</a:t>
            </a:r>
            <a:r>
              <a:rPr sz="1050" i="1" spc="-5" dirty="0">
                <a:solidFill>
                  <a:srgbClr val="7E7E7E"/>
                </a:solidFill>
                <a:latin typeface="Calibri"/>
                <a:cs typeface="Calibri"/>
              </a:rPr>
              <a:t>,</a:t>
            </a:r>
            <a:r>
              <a:rPr sz="1050" i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7E7E7E"/>
                </a:solidFill>
                <a:latin typeface="Calibri"/>
                <a:cs typeface="Calibri"/>
              </a:rPr>
              <a:t>особо</a:t>
            </a:r>
            <a:r>
              <a:rPr sz="1050" i="1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7E7E7E"/>
                </a:solidFill>
                <a:latin typeface="Calibri"/>
                <a:cs typeface="Calibri"/>
              </a:rPr>
              <a:t>указав</a:t>
            </a:r>
            <a:r>
              <a:rPr sz="1050" i="1" dirty="0">
                <a:solidFill>
                  <a:srgbClr val="7E7E7E"/>
                </a:solidFill>
                <a:latin typeface="Calibri"/>
                <a:cs typeface="Calibri"/>
              </a:rPr>
              <a:t> в</a:t>
            </a:r>
            <a:r>
              <a:rPr sz="1050" i="1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7E7E7E"/>
                </a:solidFill>
                <a:latin typeface="Calibri"/>
                <a:cs typeface="Calibri"/>
              </a:rPr>
              <a:t>качестве</a:t>
            </a:r>
            <a:r>
              <a:rPr sz="1050" i="1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7E7E7E"/>
                </a:solidFill>
                <a:latin typeface="Calibri"/>
                <a:cs typeface="Calibri"/>
              </a:rPr>
              <a:t>основания</a:t>
            </a:r>
            <a:endParaRPr sz="1050">
              <a:latin typeface="Calibri"/>
              <a:cs typeface="Calibri"/>
            </a:endParaRPr>
          </a:p>
          <a:p>
            <a:pPr marL="12700" marR="310515">
              <a:lnSpc>
                <a:spcPct val="100000"/>
              </a:lnSpc>
            </a:pPr>
            <a:r>
              <a:rPr sz="1050" i="1" spc="-5" dirty="0">
                <a:solidFill>
                  <a:srgbClr val="7E7E7E"/>
                </a:solidFill>
                <a:latin typeface="Calibri"/>
                <a:cs typeface="Calibri"/>
              </a:rPr>
              <a:t>необходимость </a:t>
            </a:r>
            <a:r>
              <a:rPr sz="1050" b="1" i="1" spc="-5" dirty="0">
                <a:solidFill>
                  <a:srgbClr val="7E7E7E"/>
                </a:solidFill>
                <a:latin typeface="Calibri"/>
                <a:cs typeface="Calibri"/>
              </a:rPr>
              <a:t>«составления международных перечней </a:t>
            </a:r>
            <a:r>
              <a:rPr sz="1050" b="1" i="1" spc="-2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b="1" i="1" spc="-5" dirty="0">
                <a:solidFill>
                  <a:srgbClr val="7E7E7E"/>
                </a:solidFill>
                <a:latin typeface="Calibri"/>
                <a:cs typeface="Calibri"/>
              </a:rPr>
              <a:t>причин</a:t>
            </a:r>
            <a:r>
              <a:rPr sz="1050" b="1" i="1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b="1" i="1" spc="-5" dirty="0">
                <a:solidFill>
                  <a:srgbClr val="7E7E7E"/>
                </a:solidFill>
                <a:latin typeface="Calibri"/>
                <a:cs typeface="Calibri"/>
              </a:rPr>
              <a:t>заболеваемости»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06855" y="5750763"/>
            <a:ext cx="1516380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02565"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solidFill>
                  <a:srgbClr val="7E7E7E"/>
                </a:solidFill>
                <a:latin typeface="Calibri"/>
                <a:cs typeface="Calibri"/>
              </a:rPr>
              <a:t>43-я</a:t>
            </a:r>
            <a:r>
              <a:rPr sz="1050" i="1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7E7E7E"/>
                </a:solidFill>
                <a:latin typeface="Calibri"/>
                <a:cs typeface="Calibri"/>
              </a:rPr>
              <a:t>сесс</a:t>
            </a:r>
            <a:r>
              <a:rPr sz="1050" i="1" spc="-5" dirty="0">
                <a:solidFill>
                  <a:srgbClr val="7E7E7E"/>
                </a:solidFill>
                <a:latin typeface="Calibri"/>
                <a:cs typeface="Calibri"/>
              </a:rPr>
              <a:t>и</a:t>
            </a:r>
            <a:r>
              <a:rPr sz="1050" i="1" dirty="0">
                <a:solidFill>
                  <a:srgbClr val="7E7E7E"/>
                </a:solidFill>
                <a:latin typeface="Calibri"/>
                <a:cs typeface="Calibri"/>
              </a:rPr>
              <a:t>я</a:t>
            </a:r>
            <a:r>
              <a:rPr sz="1050" i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7E7E7E"/>
                </a:solidFill>
                <a:latin typeface="Calibri"/>
                <a:cs typeface="Calibri"/>
              </a:rPr>
              <a:t>Все</a:t>
            </a:r>
            <a:r>
              <a:rPr sz="1050" i="1" spc="5" dirty="0">
                <a:solidFill>
                  <a:srgbClr val="7E7E7E"/>
                </a:solidFill>
                <a:latin typeface="Calibri"/>
                <a:cs typeface="Calibri"/>
              </a:rPr>
              <a:t>м</a:t>
            </a:r>
            <a:r>
              <a:rPr sz="1050" i="1" spc="-5" dirty="0">
                <a:solidFill>
                  <a:srgbClr val="7E7E7E"/>
                </a:solidFill>
                <a:latin typeface="Calibri"/>
                <a:cs typeface="Calibri"/>
              </a:rPr>
              <a:t>и</a:t>
            </a:r>
            <a:r>
              <a:rPr sz="1050" i="1" spc="-10" dirty="0">
                <a:solidFill>
                  <a:srgbClr val="7E7E7E"/>
                </a:solidFill>
                <a:latin typeface="Calibri"/>
                <a:cs typeface="Calibri"/>
              </a:rPr>
              <a:t>р</a:t>
            </a:r>
            <a:r>
              <a:rPr sz="1050" i="1" spc="-5" dirty="0">
                <a:solidFill>
                  <a:srgbClr val="7E7E7E"/>
                </a:solidFill>
                <a:latin typeface="Calibri"/>
                <a:cs typeface="Calibri"/>
              </a:rPr>
              <a:t>ной  </a:t>
            </a:r>
            <a:r>
              <a:rPr sz="1050" i="1" dirty="0">
                <a:solidFill>
                  <a:srgbClr val="7E7E7E"/>
                </a:solidFill>
                <a:latin typeface="Calibri"/>
                <a:cs typeface="Calibri"/>
              </a:rPr>
              <a:t>ассамблеи </a:t>
            </a:r>
            <a:r>
              <a:rPr sz="1050" i="1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7E7E7E"/>
                </a:solidFill>
                <a:latin typeface="Calibri"/>
                <a:cs typeface="Calibri"/>
              </a:rPr>
              <a:t>здравоохранения</a:t>
            </a:r>
            <a:endParaRPr sz="10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50" i="1" dirty="0">
                <a:solidFill>
                  <a:srgbClr val="7E7E7E"/>
                </a:solidFill>
                <a:latin typeface="Calibri"/>
                <a:cs typeface="Calibri"/>
              </a:rPr>
              <a:t>(Женева,</a:t>
            </a:r>
            <a:r>
              <a:rPr sz="1050" i="1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7E7E7E"/>
                </a:solidFill>
                <a:latin typeface="Calibri"/>
                <a:cs typeface="Calibri"/>
              </a:rPr>
              <a:t>1989</a:t>
            </a:r>
            <a:r>
              <a:rPr sz="1050" i="1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7E7E7E"/>
                </a:solidFill>
                <a:latin typeface="Calibri"/>
                <a:cs typeface="Calibri"/>
              </a:rPr>
              <a:t>-</a:t>
            </a:r>
            <a:r>
              <a:rPr sz="1050" i="1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7E7E7E"/>
                </a:solidFill>
                <a:latin typeface="Calibri"/>
                <a:cs typeface="Calibri"/>
              </a:rPr>
              <a:t>в</a:t>
            </a:r>
            <a:r>
              <a:rPr sz="1050" i="1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7E7E7E"/>
                </a:solidFill>
                <a:latin typeface="Calibri"/>
                <a:cs typeface="Calibri"/>
              </a:rPr>
              <a:t>составе </a:t>
            </a:r>
            <a:r>
              <a:rPr sz="1050" i="1" spc="-2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7E7E7E"/>
                </a:solidFill>
                <a:latin typeface="Calibri"/>
                <a:cs typeface="Calibri"/>
              </a:rPr>
              <a:t>43</a:t>
            </a:r>
            <a:r>
              <a:rPr sz="1050" i="1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7E7E7E"/>
                </a:solidFill>
                <a:latin typeface="Calibri"/>
                <a:cs typeface="Calibri"/>
              </a:rPr>
              <a:t>стран,</a:t>
            </a:r>
            <a:r>
              <a:rPr sz="1050" i="1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7E7E7E"/>
                </a:solidFill>
                <a:latin typeface="Calibri"/>
                <a:cs typeface="Calibri"/>
              </a:rPr>
              <a:t>включая</a:t>
            </a:r>
            <a:r>
              <a:rPr sz="1050" i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7E7E7E"/>
                </a:solidFill>
                <a:latin typeface="Calibri"/>
                <a:cs typeface="Calibri"/>
              </a:rPr>
              <a:t>СССР)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94909" y="1101674"/>
            <a:ext cx="5154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МЕЖДУНАРОДНАЯ</a:t>
            </a:r>
            <a:r>
              <a:rPr sz="16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КЛАССИФИКАЦИЯ</a:t>
            </a:r>
            <a:r>
              <a:rPr sz="1600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БОЛЕЗНЕЙ</a:t>
            </a:r>
            <a:r>
              <a:rPr sz="16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6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РОССИИ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4975859" y="1467599"/>
            <a:ext cx="6315710" cy="1263650"/>
            <a:chOff x="4975859" y="1467599"/>
            <a:chExt cx="6315710" cy="1263650"/>
          </a:xfrm>
        </p:grpSpPr>
        <p:sp>
          <p:nvSpPr>
            <p:cNvPr id="58" name="object 58"/>
            <p:cNvSpPr/>
            <p:nvPr/>
          </p:nvSpPr>
          <p:spPr>
            <a:xfrm>
              <a:off x="4997195" y="1528571"/>
              <a:ext cx="6289675" cy="1198245"/>
            </a:xfrm>
            <a:custGeom>
              <a:avLst/>
              <a:gdLst/>
              <a:ahLst/>
              <a:cxnLst/>
              <a:rect l="l" t="t" r="r" b="b"/>
              <a:pathLst>
                <a:path w="6289675" h="1198245">
                  <a:moveTo>
                    <a:pt x="6289548" y="0"/>
                  </a:moveTo>
                  <a:lnTo>
                    <a:pt x="0" y="0"/>
                  </a:lnTo>
                  <a:lnTo>
                    <a:pt x="0" y="1197864"/>
                  </a:lnTo>
                  <a:lnTo>
                    <a:pt x="6289548" y="1197864"/>
                  </a:lnTo>
                  <a:lnTo>
                    <a:pt x="6289548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997195" y="1528571"/>
              <a:ext cx="6289675" cy="1198245"/>
            </a:xfrm>
            <a:custGeom>
              <a:avLst/>
              <a:gdLst/>
              <a:ahLst/>
              <a:cxnLst/>
              <a:rect l="l" t="t" r="r" b="b"/>
              <a:pathLst>
                <a:path w="6289675" h="1198245">
                  <a:moveTo>
                    <a:pt x="0" y="1197864"/>
                  </a:moveTo>
                  <a:lnTo>
                    <a:pt x="6289548" y="1197864"/>
                  </a:lnTo>
                  <a:lnTo>
                    <a:pt x="6289548" y="0"/>
                  </a:lnTo>
                  <a:lnTo>
                    <a:pt x="0" y="0"/>
                  </a:lnTo>
                  <a:lnTo>
                    <a:pt x="0" y="11978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975859" y="1467599"/>
              <a:ext cx="6253734" cy="39853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975859" y="1638287"/>
              <a:ext cx="1425702" cy="398538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5075935" y="1502409"/>
            <a:ext cx="5996305" cy="41020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430"/>
              </a:spcBef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До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1917 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г.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одновременно действовали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2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различные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номенклатуры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болезней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и </a:t>
            </a:r>
            <a:r>
              <a:rPr sz="1400" spc="-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причин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смерти: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997196" y="1860804"/>
            <a:ext cx="6320790" cy="822325"/>
            <a:chOff x="4997196" y="1860804"/>
            <a:chExt cx="6320790" cy="822325"/>
          </a:xfrm>
        </p:grpSpPr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997196" y="1868411"/>
              <a:ext cx="313182" cy="32081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277612" y="1860804"/>
              <a:ext cx="6040374" cy="34518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277612" y="2007108"/>
              <a:ext cx="1271778" cy="34518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997196" y="2199119"/>
              <a:ext cx="313182" cy="32081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277612" y="2191512"/>
              <a:ext cx="4336542" cy="34518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406128" y="2191512"/>
              <a:ext cx="371106" cy="34518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602724" y="2191512"/>
              <a:ext cx="1698498" cy="34518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277612" y="2337816"/>
              <a:ext cx="665226" cy="345186"/>
            </a:xfrm>
            <a:prstGeom prst="rect">
              <a:avLst/>
            </a:prstGeom>
          </p:spPr>
        </p:pic>
      </p:grpSp>
      <p:sp>
        <p:nvSpPr>
          <p:cNvPr id="72" name="object 72"/>
          <p:cNvSpPr txBox="1"/>
          <p:nvPr/>
        </p:nvSpPr>
        <p:spPr>
          <a:xfrm>
            <a:off x="5075935" y="1889505"/>
            <a:ext cx="6122035" cy="6858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9085" marR="5080" indent="-287020">
              <a:lnSpc>
                <a:spcPct val="80000"/>
              </a:lnSpc>
              <a:spcBef>
                <a:spcPts val="38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для</a:t>
            </a:r>
            <a:r>
              <a:rPr sz="12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официальной</a:t>
            </a:r>
            <a:r>
              <a:rPr sz="12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отчетности</a:t>
            </a:r>
            <a:r>
              <a:rPr sz="12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(номенклатура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медицинского</a:t>
            </a:r>
            <a:r>
              <a:rPr sz="12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департамента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Министерства </a:t>
            </a:r>
            <a:r>
              <a:rPr sz="1200" spc="-2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внутренних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дел)</a:t>
            </a:r>
            <a:endParaRPr sz="1200">
              <a:latin typeface="Calibri"/>
              <a:cs typeface="Calibri"/>
            </a:endParaRPr>
          </a:p>
          <a:p>
            <a:pPr marL="299085" marR="36830" indent="-287020">
              <a:lnSpc>
                <a:spcPct val="80000"/>
              </a:lnSpc>
              <a:spcBef>
                <a:spcPts val="30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разработанная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земскими</a:t>
            </a:r>
            <a:r>
              <a:rPr sz="12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врачами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2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утвержденная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1899</a:t>
            </a:r>
            <a:r>
              <a:rPr sz="12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году</a:t>
            </a:r>
            <a:r>
              <a:rPr sz="1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VII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 Пироговским</a:t>
            </a:r>
            <a:r>
              <a:rPr sz="12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съездом </a:t>
            </a:r>
            <a:r>
              <a:rPr sz="1200" spc="-25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врачей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5201411" y="2724899"/>
            <a:ext cx="6346825" cy="782955"/>
            <a:chOff x="5201411" y="2724899"/>
            <a:chExt cx="6346825" cy="782955"/>
          </a:xfrm>
        </p:grpSpPr>
        <p:sp>
          <p:nvSpPr>
            <p:cNvPr id="74" name="object 74"/>
            <p:cNvSpPr/>
            <p:nvPr/>
          </p:nvSpPr>
          <p:spPr>
            <a:xfrm>
              <a:off x="5222747" y="2769108"/>
              <a:ext cx="6289675" cy="599440"/>
            </a:xfrm>
            <a:custGeom>
              <a:avLst/>
              <a:gdLst/>
              <a:ahLst/>
              <a:cxnLst/>
              <a:rect l="l" t="t" r="r" b="b"/>
              <a:pathLst>
                <a:path w="6289675" h="599439">
                  <a:moveTo>
                    <a:pt x="6289548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6289548" y="598932"/>
                  </a:lnTo>
                  <a:lnTo>
                    <a:pt x="6289548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222747" y="2769108"/>
              <a:ext cx="6289675" cy="599440"/>
            </a:xfrm>
            <a:custGeom>
              <a:avLst/>
              <a:gdLst/>
              <a:ahLst/>
              <a:cxnLst/>
              <a:rect l="l" t="t" r="r" b="b"/>
              <a:pathLst>
                <a:path w="6289675" h="599439">
                  <a:moveTo>
                    <a:pt x="0" y="598932"/>
                  </a:moveTo>
                  <a:lnTo>
                    <a:pt x="6289548" y="598932"/>
                  </a:lnTo>
                  <a:lnTo>
                    <a:pt x="6289548" y="0"/>
                  </a:lnTo>
                  <a:lnTo>
                    <a:pt x="0" y="0"/>
                  </a:lnTo>
                  <a:lnTo>
                    <a:pt x="0" y="5989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201411" y="2724899"/>
              <a:ext cx="6346697" cy="39853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201411" y="2916923"/>
              <a:ext cx="6110478" cy="398538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201411" y="3108947"/>
              <a:ext cx="744474" cy="398538"/>
            </a:xfrm>
            <a:prstGeom prst="rect">
              <a:avLst/>
            </a:prstGeom>
          </p:spPr>
        </p:pic>
      </p:grpSp>
      <p:sp>
        <p:nvSpPr>
          <p:cNvPr id="79" name="object 79"/>
          <p:cNvSpPr txBox="1"/>
          <p:nvPr/>
        </p:nvSpPr>
        <p:spPr>
          <a:xfrm>
            <a:off x="5301488" y="2759710"/>
            <a:ext cx="6091555" cy="6242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270"/>
              </a:spcBef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момента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образования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СССР</a:t>
            </a:r>
            <a:r>
              <a:rPr sz="14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сменилось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7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пересмотров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номенклатур,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при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этом </a:t>
            </a:r>
            <a:r>
              <a:rPr sz="1400" spc="-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никогда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прямо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не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применялась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МКБ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ВОЗ,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использовалась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разработанная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в 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стране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5446776" y="3368027"/>
            <a:ext cx="6291580" cy="748665"/>
            <a:chOff x="5446776" y="3368027"/>
            <a:chExt cx="6291580" cy="748665"/>
          </a:xfrm>
        </p:grpSpPr>
        <p:sp>
          <p:nvSpPr>
            <p:cNvPr id="81" name="object 81"/>
            <p:cNvSpPr/>
            <p:nvPr/>
          </p:nvSpPr>
          <p:spPr>
            <a:xfrm>
              <a:off x="5466588" y="3412236"/>
              <a:ext cx="6266815" cy="699770"/>
            </a:xfrm>
            <a:custGeom>
              <a:avLst/>
              <a:gdLst/>
              <a:ahLst/>
              <a:cxnLst/>
              <a:rect l="l" t="t" r="r" b="b"/>
              <a:pathLst>
                <a:path w="6266815" h="699770">
                  <a:moveTo>
                    <a:pt x="6266688" y="0"/>
                  </a:moveTo>
                  <a:lnTo>
                    <a:pt x="0" y="0"/>
                  </a:lnTo>
                  <a:lnTo>
                    <a:pt x="0" y="699515"/>
                  </a:lnTo>
                  <a:lnTo>
                    <a:pt x="6266688" y="699515"/>
                  </a:lnTo>
                  <a:lnTo>
                    <a:pt x="6266688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466588" y="3412236"/>
              <a:ext cx="6266815" cy="699770"/>
            </a:xfrm>
            <a:custGeom>
              <a:avLst/>
              <a:gdLst/>
              <a:ahLst/>
              <a:cxnLst/>
              <a:rect l="l" t="t" r="r" b="b"/>
              <a:pathLst>
                <a:path w="6266815" h="699770">
                  <a:moveTo>
                    <a:pt x="0" y="699515"/>
                  </a:moveTo>
                  <a:lnTo>
                    <a:pt x="6266688" y="699515"/>
                  </a:lnTo>
                  <a:lnTo>
                    <a:pt x="6266688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446776" y="3368027"/>
              <a:ext cx="1149857" cy="39853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358128" y="3368027"/>
              <a:ext cx="326898" cy="398538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486144" y="3368027"/>
              <a:ext cx="4991861" cy="39853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446776" y="3561575"/>
              <a:ext cx="4011929" cy="39853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220200" y="3552431"/>
              <a:ext cx="336042" cy="39853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357360" y="3561575"/>
              <a:ext cx="1087374" cy="398538"/>
            </a:xfrm>
            <a:prstGeom prst="rect">
              <a:avLst/>
            </a:prstGeom>
          </p:spPr>
        </p:pic>
      </p:grpSp>
      <p:sp>
        <p:nvSpPr>
          <p:cNvPr id="89" name="object 89"/>
          <p:cNvSpPr txBox="1"/>
          <p:nvPr/>
        </p:nvSpPr>
        <p:spPr>
          <a:xfrm>
            <a:off x="5546216" y="3402329"/>
            <a:ext cx="5776595" cy="4330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520"/>
              </a:lnSpc>
              <a:spcBef>
                <a:spcPts val="285"/>
              </a:spcBef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1965 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года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– в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СССР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первая номенклатура, основанная на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Международной </a:t>
            </a:r>
            <a:r>
              <a:rPr sz="1400" spc="-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классификации</a:t>
            </a:r>
            <a:r>
              <a:rPr sz="14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седьмого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пересмотра,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состоящая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Symbol"/>
                <a:cs typeface="Symbol"/>
              </a:rPr>
              <a:t></a:t>
            </a:r>
            <a:r>
              <a:rPr sz="1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200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рубрик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5658611" y="4105643"/>
            <a:ext cx="6315710" cy="1399540"/>
            <a:chOff x="5658611" y="4105643"/>
            <a:chExt cx="6315710" cy="1399540"/>
          </a:xfrm>
        </p:grpSpPr>
        <p:sp>
          <p:nvSpPr>
            <p:cNvPr id="91" name="object 91"/>
            <p:cNvSpPr/>
            <p:nvPr/>
          </p:nvSpPr>
          <p:spPr>
            <a:xfrm>
              <a:off x="5679947" y="4165091"/>
              <a:ext cx="6289675" cy="1335405"/>
            </a:xfrm>
            <a:custGeom>
              <a:avLst/>
              <a:gdLst/>
              <a:ahLst/>
              <a:cxnLst/>
              <a:rect l="l" t="t" r="r" b="b"/>
              <a:pathLst>
                <a:path w="6289675" h="1335404">
                  <a:moveTo>
                    <a:pt x="6289548" y="0"/>
                  </a:moveTo>
                  <a:lnTo>
                    <a:pt x="0" y="0"/>
                  </a:lnTo>
                  <a:lnTo>
                    <a:pt x="0" y="1335024"/>
                  </a:lnTo>
                  <a:lnTo>
                    <a:pt x="6289548" y="1335024"/>
                  </a:lnTo>
                  <a:lnTo>
                    <a:pt x="6289548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679947" y="4165091"/>
              <a:ext cx="6289675" cy="1335405"/>
            </a:xfrm>
            <a:custGeom>
              <a:avLst/>
              <a:gdLst/>
              <a:ahLst/>
              <a:cxnLst/>
              <a:rect l="l" t="t" r="r" b="b"/>
              <a:pathLst>
                <a:path w="6289675" h="1335404">
                  <a:moveTo>
                    <a:pt x="0" y="1335024"/>
                  </a:moveTo>
                  <a:lnTo>
                    <a:pt x="6289548" y="1335024"/>
                  </a:lnTo>
                  <a:lnTo>
                    <a:pt x="6289548" y="0"/>
                  </a:lnTo>
                  <a:lnTo>
                    <a:pt x="0" y="0"/>
                  </a:lnTo>
                  <a:lnTo>
                    <a:pt x="0" y="13350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658611" y="4105643"/>
              <a:ext cx="5712714" cy="398538"/>
            </a:xfrm>
            <a:prstGeom prst="rect">
              <a:avLst/>
            </a:prstGeom>
          </p:spPr>
        </p:pic>
      </p:grpSp>
      <p:sp>
        <p:nvSpPr>
          <p:cNvPr id="94" name="object 94"/>
          <p:cNvSpPr txBox="1"/>
          <p:nvPr/>
        </p:nvSpPr>
        <p:spPr>
          <a:xfrm>
            <a:off x="5758941" y="4139946"/>
            <a:ext cx="54971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Основные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особенности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советской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системы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регистрации</a:t>
            </a:r>
            <a:r>
              <a:rPr sz="14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причин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смерти: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679947" y="4326635"/>
            <a:ext cx="6292215" cy="1153160"/>
            <a:chOff x="5679947" y="4326635"/>
            <a:chExt cx="6292215" cy="1153160"/>
          </a:xfrm>
        </p:grpSpPr>
        <p:pic>
          <p:nvPicPr>
            <p:cNvPr id="96" name="object 9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679947" y="4334255"/>
              <a:ext cx="313182" cy="322325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960363" y="4326635"/>
              <a:ext cx="2983230" cy="345186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679947" y="4518659"/>
              <a:ext cx="313182" cy="322325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960363" y="4511039"/>
              <a:ext cx="2939034" cy="345186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691371" y="4511039"/>
              <a:ext cx="1035557" cy="345186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518903" y="4511039"/>
              <a:ext cx="1968246" cy="34518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960363" y="4657343"/>
              <a:ext cx="4234434" cy="345186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986771" y="4657343"/>
              <a:ext cx="284238" cy="345186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0098023" y="4657343"/>
              <a:ext cx="1873757" cy="345186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960363" y="4803647"/>
              <a:ext cx="2469641" cy="345186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679947" y="4995671"/>
              <a:ext cx="313182" cy="322326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960363" y="4988051"/>
              <a:ext cx="5468874" cy="345186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960363" y="5134355"/>
              <a:ext cx="5310378" cy="345185"/>
            </a:xfrm>
            <a:prstGeom prst="rect">
              <a:avLst/>
            </a:prstGeom>
          </p:spPr>
        </p:pic>
      </p:grpSp>
      <p:sp>
        <p:nvSpPr>
          <p:cNvPr id="109" name="object 109"/>
          <p:cNvSpPr txBox="1"/>
          <p:nvPr/>
        </p:nvSpPr>
        <p:spPr>
          <a:xfrm>
            <a:off x="5758941" y="4356354"/>
            <a:ext cx="6080125" cy="1016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число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рубрик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намного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меньше, чем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 в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МКБ</a:t>
            </a:r>
            <a:endParaRPr sz="1200">
              <a:latin typeface="Calibri"/>
              <a:cs typeface="Calibri"/>
            </a:endParaRPr>
          </a:p>
          <a:p>
            <a:pPr marL="299085" indent="-287020">
              <a:lnSpc>
                <a:spcPts val="1295"/>
              </a:lnSpc>
              <a:spcBef>
                <a:spcPts val="1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до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1988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года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часть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рубрик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отсутствовали</a:t>
            </a:r>
            <a:r>
              <a:rPr sz="12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sz="1200" i="1" spc="-5" dirty="0">
                <a:solidFill>
                  <a:srgbClr val="404040"/>
                </a:solidFill>
                <a:latin typeface="Calibri"/>
                <a:cs typeface="Calibri"/>
              </a:rPr>
              <a:t>засекречены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),</a:t>
            </a:r>
            <a:r>
              <a:rPr sz="12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например: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холера,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чума,</a:t>
            </a:r>
            <a:endParaRPr sz="1200">
              <a:latin typeface="Calibri"/>
              <a:cs typeface="Calibri"/>
            </a:endParaRPr>
          </a:p>
          <a:p>
            <a:pPr marL="299085" marR="5080">
              <a:lnSpc>
                <a:spcPts val="1150"/>
              </a:lnSpc>
              <a:spcBef>
                <a:spcPts val="135"/>
              </a:spcBef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самоубийство,</a:t>
            </a:r>
            <a:r>
              <a:rPr sz="12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убийство,</a:t>
            </a:r>
            <a:r>
              <a:rPr sz="12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несчастные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случаи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производстве</a:t>
            </a:r>
            <a:r>
              <a:rPr sz="12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неточно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обозначенные</a:t>
            </a:r>
            <a:r>
              <a:rPr sz="12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 </a:t>
            </a:r>
            <a:r>
              <a:rPr sz="1200" spc="-25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неустановленные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причины смерти</a:t>
            </a:r>
            <a:endParaRPr sz="1200">
              <a:latin typeface="Calibri"/>
              <a:cs typeface="Calibri"/>
            </a:endParaRPr>
          </a:p>
          <a:p>
            <a:pPr marL="299085" indent="-287020">
              <a:lnSpc>
                <a:spcPts val="1295"/>
              </a:lnSpc>
              <a:spcBef>
                <a:spcPts val="2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система</a:t>
            </a:r>
            <a:r>
              <a:rPr sz="12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кодирования</a:t>
            </a:r>
            <a:r>
              <a:rPr sz="12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децентрализована,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несмотря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инструкции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Минздрава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endParaRPr sz="1200">
              <a:latin typeface="Calibri"/>
              <a:cs typeface="Calibri"/>
            </a:endParaRPr>
          </a:p>
          <a:p>
            <a:pPr marL="299085">
              <a:lnSpc>
                <a:spcPts val="1295"/>
              </a:lnSpc>
            </a:pP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Госкомстата,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кодирование</a:t>
            </a:r>
            <a:r>
              <a:rPr sz="12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субъектах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не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проверялось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 и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не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корректировалось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5887211" y="5486400"/>
            <a:ext cx="4296410" cy="455295"/>
            <a:chOff x="5887211" y="5486400"/>
            <a:chExt cx="4296410" cy="455295"/>
          </a:xfrm>
        </p:grpSpPr>
        <p:sp>
          <p:nvSpPr>
            <p:cNvPr id="111" name="object 111"/>
            <p:cNvSpPr/>
            <p:nvPr/>
          </p:nvSpPr>
          <p:spPr>
            <a:xfrm>
              <a:off x="5923787" y="5541264"/>
              <a:ext cx="4255135" cy="300355"/>
            </a:xfrm>
            <a:custGeom>
              <a:avLst/>
              <a:gdLst/>
              <a:ahLst/>
              <a:cxnLst/>
              <a:rect l="l" t="t" r="r" b="b"/>
              <a:pathLst>
                <a:path w="4255134" h="300354">
                  <a:moveTo>
                    <a:pt x="4255008" y="0"/>
                  </a:moveTo>
                  <a:lnTo>
                    <a:pt x="0" y="0"/>
                  </a:lnTo>
                  <a:lnTo>
                    <a:pt x="0" y="300228"/>
                  </a:lnTo>
                  <a:lnTo>
                    <a:pt x="4255008" y="300228"/>
                  </a:lnTo>
                  <a:lnTo>
                    <a:pt x="4255008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923787" y="5541264"/>
              <a:ext cx="4255135" cy="300355"/>
            </a:xfrm>
            <a:custGeom>
              <a:avLst/>
              <a:gdLst/>
              <a:ahLst/>
              <a:cxnLst/>
              <a:rect l="l" t="t" r="r" b="b"/>
              <a:pathLst>
                <a:path w="4255134" h="300354">
                  <a:moveTo>
                    <a:pt x="0" y="300228"/>
                  </a:moveTo>
                  <a:lnTo>
                    <a:pt x="4255008" y="300228"/>
                  </a:lnTo>
                  <a:lnTo>
                    <a:pt x="4255008" y="0"/>
                  </a:lnTo>
                  <a:lnTo>
                    <a:pt x="0" y="0"/>
                  </a:lnTo>
                  <a:lnTo>
                    <a:pt x="0" y="30022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887211" y="5486400"/>
              <a:ext cx="1288541" cy="45491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954011" y="5486400"/>
              <a:ext cx="372618" cy="454913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101839" y="5486400"/>
              <a:ext cx="2687574" cy="454913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517379" y="5486400"/>
              <a:ext cx="334530" cy="454913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579864" y="5486400"/>
              <a:ext cx="476262" cy="454913"/>
            </a:xfrm>
            <a:prstGeom prst="rect">
              <a:avLst/>
            </a:prstGeom>
          </p:spPr>
        </p:pic>
      </p:grpSp>
      <p:sp>
        <p:nvSpPr>
          <p:cNvPr id="118" name="object 118"/>
          <p:cNvSpPr txBox="1"/>
          <p:nvPr/>
        </p:nvSpPr>
        <p:spPr>
          <a:xfrm>
            <a:off x="6003163" y="5529783"/>
            <a:ext cx="392302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600" b="1" i="1" spc="-10" dirty="0">
                <a:solidFill>
                  <a:srgbClr val="404040"/>
                </a:solidFill>
                <a:latin typeface="Calibri"/>
                <a:cs typeface="Calibri"/>
              </a:rPr>
              <a:t> 1999</a:t>
            </a:r>
            <a:r>
              <a:rPr sz="1600" b="1" i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404040"/>
                </a:solidFill>
                <a:latin typeface="Calibri"/>
                <a:cs typeface="Calibri"/>
              </a:rPr>
              <a:t>года</a:t>
            </a:r>
            <a:r>
              <a:rPr sz="1600" b="1" i="1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ПОЛНЫЙ</a:t>
            </a: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04040"/>
                </a:solidFill>
                <a:latin typeface="Calibri"/>
                <a:cs typeface="Calibri"/>
              </a:rPr>
              <a:t>ПЕРЕХОД</a:t>
            </a:r>
            <a:r>
              <a:rPr sz="16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НА МКБ-10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0" y="420623"/>
            <a:ext cx="11325860" cy="5291455"/>
            <a:chOff x="0" y="420623"/>
            <a:chExt cx="11325860" cy="5291455"/>
          </a:xfrm>
        </p:grpSpPr>
        <p:sp>
          <p:nvSpPr>
            <p:cNvPr id="120" name="object 120"/>
            <p:cNvSpPr/>
            <p:nvPr/>
          </p:nvSpPr>
          <p:spPr>
            <a:xfrm>
              <a:off x="2636520" y="5500115"/>
              <a:ext cx="283845" cy="212090"/>
            </a:xfrm>
            <a:custGeom>
              <a:avLst/>
              <a:gdLst/>
              <a:ahLst/>
              <a:cxnLst/>
              <a:rect l="l" t="t" r="r" b="b"/>
              <a:pathLst>
                <a:path w="283844" h="212089">
                  <a:moveTo>
                    <a:pt x="60706" y="0"/>
                  </a:moveTo>
                  <a:lnTo>
                    <a:pt x="60706" y="52959"/>
                  </a:lnTo>
                  <a:lnTo>
                    <a:pt x="0" y="52959"/>
                  </a:lnTo>
                  <a:lnTo>
                    <a:pt x="0" y="158877"/>
                  </a:lnTo>
                  <a:lnTo>
                    <a:pt x="60706" y="158877"/>
                  </a:lnTo>
                  <a:lnTo>
                    <a:pt x="60706" y="211836"/>
                  </a:lnTo>
                  <a:lnTo>
                    <a:pt x="283463" y="105918"/>
                  </a:lnTo>
                  <a:lnTo>
                    <a:pt x="60706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0" y="420623"/>
              <a:ext cx="11325606" cy="753617"/>
            </a:xfrm>
            <a:prstGeom prst="rect">
              <a:avLst/>
            </a:prstGeom>
          </p:spPr>
        </p:pic>
      </p:grpSp>
      <p:sp>
        <p:nvSpPr>
          <p:cNvPr id="122" name="object 122"/>
          <p:cNvSpPr txBox="1"/>
          <p:nvPr/>
        </p:nvSpPr>
        <p:spPr>
          <a:xfrm>
            <a:off x="106781" y="575005"/>
            <a:ext cx="92100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6C0000"/>
                </a:solidFill>
                <a:latin typeface="Calibri"/>
                <a:cs typeface="Calibri"/>
              </a:rPr>
              <a:t>МЕЖДУНАРОДНАЯ</a:t>
            </a:r>
            <a:r>
              <a:rPr sz="1400" b="1" spc="-35" dirty="0">
                <a:solidFill>
                  <a:srgbClr val="6C0000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6C0000"/>
                </a:solidFill>
                <a:latin typeface="Calibri"/>
                <a:cs typeface="Calibri"/>
              </a:rPr>
              <a:t>СТАТИСТИЧЕСКАЯ</a:t>
            </a:r>
            <a:r>
              <a:rPr sz="1400" b="1" spc="-50" dirty="0">
                <a:solidFill>
                  <a:srgbClr val="6C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0000"/>
                </a:solidFill>
                <a:latin typeface="Calibri"/>
                <a:cs typeface="Calibri"/>
              </a:rPr>
              <a:t>КЛАССИФИКАЦИЯ</a:t>
            </a:r>
            <a:r>
              <a:rPr sz="1400" b="1" spc="-65" dirty="0">
                <a:solidFill>
                  <a:srgbClr val="6C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C0000"/>
                </a:solidFill>
                <a:latin typeface="Calibri"/>
                <a:cs typeface="Calibri"/>
              </a:rPr>
              <a:t>БОЛЕЗНЕЙ </a:t>
            </a:r>
            <a:r>
              <a:rPr sz="1400" dirty="0">
                <a:solidFill>
                  <a:srgbClr val="6C0000"/>
                </a:solidFill>
                <a:latin typeface="Calibri"/>
                <a:cs typeface="Calibri"/>
              </a:rPr>
              <a:t>–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это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система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рубрик,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которые</a:t>
            </a:r>
            <a:r>
              <a:rPr sz="1400" spc="-5" dirty="0">
                <a:latin typeface="Calibri"/>
                <a:cs typeface="Calibri"/>
              </a:rPr>
              <a:t> конкретные нозологические </a:t>
            </a:r>
            <a:r>
              <a:rPr sz="1400" spc="-10" dirty="0">
                <a:latin typeface="Calibri"/>
                <a:cs typeface="Calibri"/>
              </a:rPr>
              <a:t>единицы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включены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5" dirty="0">
                <a:latin typeface="Calibri"/>
                <a:cs typeface="Calibri"/>
              </a:rPr>
              <a:t> соответствии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принятыми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критериями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1480038" y="6485178"/>
            <a:ext cx="20510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CAAC91"/>
                </a:solidFill>
                <a:latin typeface="Calibri"/>
                <a:cs typeface="Calibri"/>
              </a:rPr>
              <a:t>2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1629155"/>
              <a:ext cx="7162800" cy="3331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307" y="126479"/>
              <a:ext cx="11490198" cy="115749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09569" y="204343"/>
            <a:ext cx="53746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МКБ-11:</a:t>
            </a:r>
            <a:r>
              <a:rPr sz="3200" spc="-10" dirty="0"/>
              <a:t> </a:t>
            </a:r>
            <a:r>
              <a:rPr sz="3200" spc="-5" dirty="0"/>
              <a:t>электронный</a:t>
            </a:r>
            <a:r>
              <a:rPr sz="3200" spc="-10" dirty="0"/>
              <a:t> формат</a:t>
            </a:r>
            <a:endParaRPr sz="32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977387"/>
            <a:ext cx="10813542" cy="187833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95427" y="4969986"/>
            <a:ext cx="10104120" cy="15157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ИНСТРУМЕНТ</a:t>
            </a:r>
            <a:r>
              <a:rPr sz="14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КОДИРОВАНИЯ:</a:t>
            </a:r>
            <a:endParaRPr sz="1400">
              <a:latin typeface="Calibri"/>
              <a:cs typeface="Calibri"/>
            </a:endParaRPr>
          </a:p>
          <a:p>
            <a:pPr marL="469265" marR="5080">
              <a:lnSpc>
                <a:spcPts val="1730"/>
              </a:lnSpc>
              <a:spcBef>
                <a:spcPts val="520"/>
              </a:spcBef>
            </a:pPr>
            <a:r>
              <a:rPr sz="1600" b="1" i="1" spc="-10" dirty="0">
                <a:solidFill>
                  <a:srgbClr val="2E5496"/>
                </a:solidFill>
                <a:latin typeface="Calibri"/>
                <a:cs typeface="Calibri"/>
              </a:rPr>
              <a:t>интерфейс</a:t>
            </a:r>
            <a:r>
              <a:rPr sz="1600" b="1" i="1" spc="5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2E5496"/>
                </a:solidFill>
                <a:latin typeface="Calibri"/>
                <a:cs typeface="Calibri"/>
              </a:rPr>
              <a:t>просмотра</a:t>
            </a:r>
            <a:r>
              <a:rPr sz="1600" b="1" i="1" spc="6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2E5496"/>
                </a:solidFill>
                <a:latin typeface="Calibri"/>
                <a:cs typeface="Calibri"/>
              </a:rPr>
              <a:t>справочника,</a:t>
            </a:r>
            <a:r>
              <a:rPr sz="1600" b="1" i="1" spc="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2E5496"/>
                </a:solidFill>
                <a:latin typeface="Calibri"/>
                <a:cs typeface="Calibri"/>
              </a:rPr>
              <a:t>который</a:t>
            </a:r>
            <a:r>
              <a:rPr sz="1600" b="1" i="1" spc="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2E5496"/>
                </a:solidFill>
                <a:latin typeface="Calibri"/>
                <a:cs typeface="Calibri"/>
              </a:rPr>
              <a:t>представлен</a:t>
            </a:r>
            <a:r>
              <a:rPr sz="1600" b="1" i="1" spc="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2E5496"/>
                </a:solidFill>
                <a:latin typeface="Calibri"/>
                <a:cs typeface="Calibri"/>
              </a:rPr>
              <a:t>инструментами</a:t>
            </a:r>
            <a:r>
              <a:rPr sz="1600" b="1" i="1" spc="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2E5496"/>
                </a:solidFill>
                <a:latin typeface="Calibri"/>
                <a:cs typeface="Calibri"/>
              </a:rPr>
              <a:t>кодирования</a:t>
            </a:r>
            <a:r>
              <a:rPr sz="1600" b="1" i="1" spc="6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2E5496"/>
                </a:solidFill>
                <a:latin typeface="Calibri"/>
                <a:cs typeface="Calibri"/>
              </a:rPr>
              <a:t>заболеваний</a:t>
            </a:r>
            <a:r>
              <a:rPr sz="1600" b="1" i="1" spc="5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2E5496"/>
                </a:solidFill>
                <a:latin typeface="Calibri"/>
                <a:cs typeface="Calibri"/>
              </a:rPr>
              <a:t>и </a:t>
            </a:r>
            <a:r>
              <a:rPr sz="1600" b="1" i="1" spc="-3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2E5496"/>
                </a:solidFill>
                <a:latin typeface="Calibri"/>
                <a:cs typeface="Calibri"/>
              </a:rPr>
              <a:t>декодирования</a:t>
            </a:r>
            <a:r>
              <a:rPr sz="1600" b="1" i="1" spc="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2E5496"/>
                </a:solidFill>
                <a:latin typeface="Calibri"/>
                <a:cs typeface="Calibri"/>
              </a:rPr>
              <a:t>кодовых</a:t>
            </a:r>
            <a:r>
              <a:rPr sz="1600" b="1" i="1" spc="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2E5496"/>
                </a:solidFill>
                <a:latin typeface="Calibri"/>
                <a:cs typeface="Calibri"/>
              </a:rPr>
              <a:t>последовательностей</a:t>
            </a:r>
            <a:r>
              <a:rPr sz="1600" b="1" i="1" spc="5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2E5496"/>
                </a:solidFill>
                <a:latin typeface="Calibri"/>
                <a:cs typeface="Calibri"/>
              </a:rPr>
              <a:t>МКБ-11</a:t>
            </a:r>
            <a:r>
              <a:rPr sz="1600" b="1" i="1" spc="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учетом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правил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кодирования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на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основании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принципов</a:t>
            </a:r>
            <a:endParaRPr sz="1400">
              <a:latin typeface="Calibri"/>
              <a:cs typeface="Calibri"/>
            </a:endParaRPr>
          </a:p>
          <a:p>
            <a:pPr marL="469265">
              <a:lnSpc>
                <a:spcPts val="1490"/>
              </a:lnSpc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предкоординации</a:t>
            </a:r>
            <a:r>
              <a:rPr sz="14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и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посткоординации</a:t>
            </a:r>
            <a:r>
              <a:rPr sz="1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(использования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нескольких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кодов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для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описания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заболевания)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647700">
              <a:lnSpc>
                <a:spcPct val="100000"/>
              </a:lnSpc>
              <a:spcBef>
                <a:spcPts val="915"/>
              </a:spcBef>
            </a:pP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4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стадии</a:t>
            </a:r>
            <a:r>
              <a:rPr sz="14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разработки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81721" y="1903857"/>
            <a:ext cx="420941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Ссылка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предварительного </a:t>
            </a:r>
            <a:r>
              <a:rPr sz="1400" dirty="0">
                <a:latin typeface="Times New Roman"/>
                <a:cs typeface="Times New Roman"/>
              </a:rPr>
              <a:t>просмотра </a:t>
            </a:r>
            <a:r>
              <a:rPr sz="1400" spc="-5" dirty="0">
                <a:latin typeface="Times New Roman"/>
                <a:cs typeface="Times New Roman"/>
              </a:rPr>
              <a:t>справочника: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2E5496"/>
                </a:solidFill>
                <a:latin typeface="Times New Roman"/>
                <a:cs typeface="Times New Roman"/>
              </a:rPr>
              <a:t>https://icd11restapi-ru- </a:t>
            </a:r>
            <a:r>
              <a:rPr sz="1400" b="1" i="1" dirty="0">
                <a:solidFill>
                  <a:srgbClr val="2E5496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2E5496"/>
                </a:solidFill>
                <a:latin typeface="Times New Roman"/>
                <a:cs typeface="Times New Roman"/>
              </a:rPr>
              <a:t>prerelease.azurewebsites.net/ct11/2022-02/mms/ru?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209538" y="2133600"/>
            <a:ext cx="5701030" cy="501650"/>
            <a:chOff x="6209538" y="2133600"/>
            <a:chExt cx="5701030" cy="501650"/>
          </a:xfrm>
        </p:grpSpPr>
        <p:sp>
          <p:nvSpPr>
            <p:cNvPr id="10" name="object 10"/>
            <p:cNvSpPr/>
            <p:nvPr/>
          </p:nvSpPr>
          <p:spPr>
            <a:xfrm>
              <a:off x="6209538" y="2185161"/>
              <a:ext cx="1322705" cy="123825"/>
            </a:xfrm>
            <a:custGeom>
              <a:avLst/>
              <a:gdLst/>
              <a:ahLst/>
              <a:cxnLst/>
              <a:rect l="l" t="t" r="r" b="b"/>
              <a:pathLst>
                <a:path w="1322704" h="123825">
                  <a:moveTo>
                    <a:pt x="1198753" y="0"/>
                  </a:moveTo>
                  <a:lnTo>
                    <a:pt x="1198753" y="123825"/>
                  </a:lnTo>
                  <a:lnTo>
                    <a:pt x="1281387" y="82550"/>
                  </a:lnTo>
                  <a:lnTo>
                    <a:pt x="1219454" y="82550"/>
                  </a:lnTo>
                  <a:lnTo>
                    <a:pt x="1219454" y="41275"/>
                  </a:lnTo>
                  <a:lnTo>
                    <a:pt x="1281218" y="41275"/>
                  </a:lnTo>
                  <a:lnTo>
                    <a:pt x="1198753" y="0"/>
                  </a:lnTo>
                  <a:close/>
                </a:path>
                <a:path w="1322704" h="123825">
                  <a:moveTo>
                    <a:pt x="1198753" y="41275"/>
                  </a:moveTo>
                  <a:lnTo>
                    <a:pt x="0" y="41275"/>
                  </a:lnTo>
                  <a:lnTo>
                    <a:pt x="0" y="82550"/>
                  </a:lnTo>
                  <a:lnTo>
                    <a:pt x="1198753" y="82550"/>
                  </a:lnTo>
                  <a:lnTo>
                    <a:pt x="1198753" y="41275"/>
                  </a:lnTo>
                  <a:close/>
                </a:path>
                <a:path w="1322704" h="123825">
                  <a:moveTo>
                    <a:pt x="1281218" y="41275"/>
                  </a:moveTo>
                  <a:lnTo>
                    <a:pt x="1219454" y="41275"/>
                  </a:lnTo>
                  <a:lnTo>
                    <a:pt x="1219454" y="82550"/>
                  </a:lnTo>
                  <a:lnTo>
                    <a:pt x="1281387" y="82550"/>
                  </a:lnTo>
                  <a:lnTo>
                    <a:pt x="1322578" y="61975"/>
                  </a:lnTo>
                  <a:lnTo>
                    <a:pt x="1281218" y="412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50302" y="2152650"/>
              <a:ext cx="4140835" cy="463550"/>
            </a:xfrm>
            <a:custGeom>
              <a:avLst/>
              <a:gdLst/>
              <a:ahLst/>
              <a:cxnLst/>
              <a:rect l="l" t="t" r="r" b="b"/>
              <a:pathLst>
                <a:path w="4140834" h="463550">
                  <a:moveTo>
                    <a:pt x="0" y="77215"/>
                  </a:moveTo>
                  <a:lnTo>
                    <a:pt x="6064" y="47148"/>
                  </a:lnTo>
                  <a:lnTo>
                    <a:pt x="22605" y="22605"/>
                  </a:lnTo>
                  <a:lnTo>
                    <a:pt x="47148" y="6064"/>
                  </a:lnTo>
                  <a:lnTo>
                    <a:pt x="77216" y="0"/>
                  </a:lnTo>
                  <a:lnTo>
                    <a:pt x="4063492" y="0"/>
                  </a:lnTo>
                  <a:lnTo>
                    <a:pt x="4093559" y="6064"/>
                  </a:lnTo>
                  <a:lnTo>
                    <a:pt x="4118102" y="22606"/>
                  </a:lnTo>
                  <a:lnTo>
                    <a:pt x="4134643" y="47148"/>
                  </a:lnTo>
                  <a:lnTo>
                    <a:pt x="4140707" y="77215"/>
                  </a:lnTo>
                  <a:lnTo>
                    <a:pt x="4140707" y="386079"/>
                  </a:lnTo>
                  <a:lnTo>
                    <a:pt x="4134643" y="416147"/>
                  </a:lnTo>
                  <a:lnTo>
                    <a:pt x="4118102" y="440689"/>
                  </a:lnTo>
                  <a:lnTo>
                    <a:pt x="4093559" y="457231"/>
                  </a:lnTo>
                  <a:lnTo>
                    <a:pt x="4063492" y="463296"/>
                  </a:lnTo>
                  <a:lnTo>
                    <a:pt x="77216" y="463296"/>
                  </a:lnTo>
                  <a:lnTo>
                    <a:pt x="47148" y="457231"/>
                  </a:lnTo>
                  <a:lnTo>
                    <a:pt x="22605" y="440689"/>
                  </a:lnTo>
                  <a:lnTo>
                    <a:pt x="6064" y="416147"/>
                  </a:lnTo>
                  <a:lnTo>
                    <a:pt x="0" y="386079"/>
                  </a:lnTo>
                  <a:lnTo>
                    <a:pt x="0" y="7721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430000" y="6324600"/>
            <a:ext cx="46113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CAAC91"/>
                </a:solidFill>
                <a:latin typeface="Calibri"/>
                <a:cs typeface="Calibri"/>
              </a:rPr>
              <a:t>20</a:t>
            </a:fld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1421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07" y="126479"/>
            <a:ext cx="11490198" cy="11574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1821" y="204343"/>
            <a:ext cx="43910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МКБ-11:</a:t>
            </a:r>
            <a:r>
              <a:rPr sz="3200" spc="-25" dirty="0"/>
              <a:t> </a:t>
            </a:r>
            <a:r>
              <a:rPr sz="3200" spc="-10" dirty="0"/>
              <a:t>что</a:t>
            </a:r>
            <a:r>
              <a:rPr sz="3200" spc="-20" dirty="0"/>
              <a:t> </a:t>
            </a:r>
            <a:r>
              <a:rPr sz="3200" dirty="0"/>
              <a:t>изменилось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155" y="1434084"/>
            <a:ext cx="6160770" cy="542163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59002" y="1435989"/>
            <a:ext cx="4764405" cy="43732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Электронный</a:t>
            </a:r>
            <a:r>
              <a:rPr sz="1800" b="1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формат: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290"/>
              </a:spcBef>
            </a:pP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Браузер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инструмент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кодирования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1030"/>
              </a:spcBef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Новые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классы,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структура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классов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обновление </a:t>
            </a:r>
            <a:r>
              <a:rPr sz="1800" b="1" spc="-3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контента: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265"/>
              </a:spcBef>
            </a:pP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Базовый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компонент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ts val="2050"/>
              </a:lnSpc>
              <a:spcBef>
                <a:spcPts val="285"/>
              </a:spcBef>
            </a:pP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Увеличение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числа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рубрик,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состояний,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ts val="2050"/>
              </a:lnSpc>
            </a:pP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диагностических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формулировок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Новая</a:t>
            </a:r>
            <a:r>
              <a:rPr sz="1800" b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терминология</a:t>
            </a:r>
            <a:r>
              <a:rPr sz="1800" b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методы: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285"/>
              </a:spcBef>
            </a:pP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Структура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кодов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280"/>
              </a:spcBef>
            </a:pP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Кластерное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кодирование</a:t>
            </a:r>
            <a:endParaRPr sz="1800">
              <a:latin typeface="Calibri"/>
              <a:cs typeface="Calibri"/>
            </a:endParaRPr>
          </a:p>
          <a:p>
            <a:pPr marL="469265" marR="766445">
              <a:lnSpc>
                <a:spcPct val="113100"/>
              </a:lnSpc>
              <a:spcBef>
                <a:spcPts val="5"/>
              </a:spcBef>
            </a:pP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Основные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коды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коды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расширения </a:t>
            </a:r>
            <a:r>
              <a:rPr sz="1800" spc="-3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Пост-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прекоординация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Специальные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перечни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290"/>
              </a:spcBef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…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et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cetera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2964" y="1478280"/>
            <a:ext cx="9701530" cy="3556635"/>
            <a:chOff x="92964" y="1478280"/>
            <a:chExt cx="9701530" cy="35566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732" y="1478280"/>
              <a:ext cx="604266" cy="6728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780" y="2208263"/>
              <a:ext cx="604291" cy="671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964" y="3611880"/>
              <a:ext cx="605802" cy="6728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83679" y="3928872"/>
              <a:ext cx="3210305" cy="110566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040371" y="3955541"/>
            <a:ext cx="220345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Алгоритм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кодирования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Calibri"/>
                <a:cs typeface="Calibri"/>
              </a:rPr>
              <a:t>способен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интерпретировать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более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1,6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млн </a:t>
            </a:r>
            <a:r>
              <a:rPr sz="1400" b="1" spc="-5" dirty="0">
                <a:latin typeface="Calibri"/>
                <a:cs typeface="Calibri"/>
              </a:rPr>
              <a:t>терминов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51319" y="2328672"/>
            <a:ext cx="3354070" cy="2098675"/>
            <a:chOff x="6751319" y="2328672"/>
            <a:chExt cx="3354070" cy="209867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02495" y="4116323"/>
              <a:ext cx="312420" cy="3108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51319" y="2328672"/>
              <a:ext cx="3353562" cy="96088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208646" y="2419604"/>
            <a:ext cx="213995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Свыше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120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000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закодированных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терминов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190744" y="2502407"/>
            <a:ext cx="4555490" cy="1609090"/>
            <a:chOff x="5190744" y="2502407"/>
            <a:chExt cx="4555490" cy="160909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74123" y="2502407"/>
              <a:ext cx="371855" cy="3093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90744" y="3150107"/>
              <a:ext cx="2929890" cy="96088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098540" y="3240786"/>
            <a:ext cx="18707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17</a:t>
            </a:r>
            <a:r>
              <a:rPr sz="1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000</a:t>
            </a:r>
            <a:r>
              <a:rPr sz="1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диагностических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рубрик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681471" y="1523987"/>
            <a:ext cx="3376929" cy="2143125"/>
            <a:chOff x="5681471" y="1523987"/>
            <a:chExt cx="3376929" cy="214312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81471" y="3355847"/>
              <a:ext cx="312420" cy="3108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82867" y="1523987"/>
              <a:ext cx="2875026" cy="95937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268336" y="1613407"/>
            <a:ext cx="15665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Полностью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30" dirty="0">
                <a:latin typeface="Calibri"/>
                <a:cs typeface="Calibri"/>
              </a:rPr>
              <a:t>э</a:t>
            </a:r>
            <a:r>
              <a:rPr sz="1400" b="1" dirty="0">
                <a:latin typeface="Calibri"/>
                <a:cs typeface="Calibri"/>
              </a:rPr>
              <a:t>л</a:t>
            </a:r>
            <a:r>
              <a:rPr sz="1400" b="1" spc="-5" dirty="0">
                <a:latin typeface="Calibri"/>
                <a:cs typeface="Calibri"/>
              </a:rPr>
              <a:t>ект</a:t>
            </a:r>
            <a:r>
              <a:rPr sz="1400" b="1" dirty="0">
                <a:latin typeface="Calibri"/>
                <a:cs typeface="Calibri"/>
              </a:rPr>
              <a:t>ро</a:t>
            </a:r>
            <a:r>
              <a:rPr sz="1400" b="1" spc="-15" dirty="0">
                <a:latin typeface="Calibri"/>
                <a:cs typeface="Calibri"/>
              </a:rPr>
              <a:t>н</a:t>
            </a:r>
            <a:r>
              <a:rPr sz="1400" b="1" spc="-5" dirty="0">
                <a:latin typeface="Calibri"/>
                <a:cs typeface="Calibri"/>
              </a:rPr>
              <a:t>н</a:t>
            </a:r>
            <a:r>
              <a:rPr sz="1400" b="1" spc="-15" dirty="0">
                <a:latin typeface="Calibri"/>
                <a:cs typeface="Calibri"/>
              </a:rPr>
              <a:t>а</a:t>
            </a:r>
            <a:r>
              <a:rPr sz="1400" b="1" dirty="0">
                <a:latin typeface="Calibri"/>
                <a:cs typeface="Calibri"/>
              </a:rPr>
              <a:t>я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фор</a:t>
            </a:r>
            <a:r>
              <a:rPr sz="1400" b="1" spc="-10" dirty="0">
                <a:latin typeface="Calibri"/>
                <a:cs typeface="Calibri"/>
              </a:rPr>
              <a:t>м</a:t>
            </a:r>
            <a:r>
              <a:rPr sz="1400" b="1" dirty="0">
                <a:latin typeface="Calibri"/>
                <a:cs typeface="Calibri"/>
              </a:rPr>
              <a:t>а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59295" y="1581911"/>
            <a:ext cx="539496" cy="539496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1353800" y="6324600"/>
            <a:ext cx="33134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CAAC91"/>
                </a:solidFill>
                <a:latin typeface="Calibri"/>
                <a:cs typeface="Calibri"/>
              </a:rPr>
              <a:t>21</a:t>
            </a:fld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22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36757" y="6159136"/>
            <a:ext cx="105524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solidFill>
                  <a:srgbClr val="CAAC91"/>
                </a:solidFill>
                <a:latin typeface="Calibri"/>
                <a:cs typeface="Calibri"/>
              </a:rPr>
              <a:t>22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07" y="76187"/>
            <a:ext cx="11490198" cy="126417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32072" y="167766"/>
            <a:ext cx="4931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МКБ-11:</a:t>
            </a:r>
            <a:r>
              <a:rPr spc="-35" dirty="0"/>
              <a:t> </a:t>
            </a:r>
            <a:r>
              <a:rPr spc="-15" dirty="0"/>
              <a:t>что</a:t>
            </a:r>
            <a:r>
              <a:rPr spc="-35" dirty="0"/>
              <a:t> </a:t>
            </a:r>
            <a:r>
              <a:rPr dirty="0"/>
              <a:t>изменилось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31185" y="1107186"/>
            <a:ext cx="10318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МК</a:t>
            </a:r>
            <a:r>
              <a:rPr sz="2000" b="1" spc="-5" dirty="0">
                <a:solidFill>
                  <a:srgbClr val="C00000"/>
                </a:solidFill>
                <a:latin typeface="Comic Sans MS"/>
                <a:cs typeface="Comic Sans MS"/>
              </a:rPr>
              <a:t>Б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-10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65566" y="1107186"/>
            <a:ext cx="1031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МК</a:t>
            </a:r>
            <a:r>
              <a:rPr sz="2000" b="1" spc="-5" dirty="0">
                <a:solidFill>
                  <a:srgbClr val="C00000"/>
                </a:solidFill>
                <a:latin typeface="Comic Sans MS"/>
                <a:cs typeface="Comic Sans MS"/>
              </a:rPr>
              <a:t>Б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-11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7477" y="1419606"/>
            <a:ext cx="24872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omic Sans MS"/>
                <a:cs typeface="Comic Sans MS"/>
              </a:rPr>
              <a:t>Схема</a:t>
            </a:r>
            <a:r>
              <a:rPr sz="2000" b="1" spc="-8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кодирования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1997" y="2145079"/>
            <a:ext cx="3472815" cy="86296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6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Буквенно-цифровой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код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90"/>
              </a:spcBef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от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A00.0</a:t>
            </a:r>
            <a:r>
              <a:rPr sz="28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до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Z99.9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1997" y="3848480"/>
            <a:ext cx="4382135" cy="274891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55600" marR="197485" indent="-342900">
              <a:lnSpc>
                <a:spcPct val="95100"/>
              </a:lnSpc>
              <a:spcBef>
                <a:spcPts val="22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202429"/>
                </a:solidFill>
                <a:latin typeface="Calibri"/>
                <a:cs typeface="Calibri"/>
              </a:rPr>
              <a:t>Буква</a:t>
            </a:r>
            <a:r>
              <a:rPr sz="2000" b="1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02429"/>
                </a:solidFill>
                <a:latin typeface="Calibri"/>
                <a:cs typeface="Calibri"/>
              </a:rPr>
              <a:t>может</a:t>
            </a:r>
            <a:r>
              <a:rPr sz="20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429"/>
                </a:solidFill>
                <a:latin typeface="Calibri"/>
                <a:cs typeface="Calibri"/>
              </a:rPr>
              <a:t>быть</a:t>
            </a:r>
            <a:r>
              <a:rPr sz="2000" spc="-1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429"/>
                </a:solidFill>
                <a:latin typeface="Calibri"/>
                <a:cs typeface="Calibri"/>
              </a:rPr>
              <a:t>одинаковой</a:t>
            </a:r>
            <a:r>
              <a:rPr sz="2000" b="1" spc="-5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02429"/>
                </a:solidFill>
                <a:latin typeface="Calibri"/>
                <a:cs typeface="Calibri"/>
              </a:rPr>
              <a:t>для </a:t>
            </a:r>
            <a:r>
              <a:rPr sz="2000" spc="-434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429"/>
                </a:solidFill>
                <a:latin typeface="Calibri"/>
                <a:cs typeface="Calibri"/>
              </a:rPr>
              <a:t>двух небольших классов </a:t>
            </a:r>
            <a:r>
              <a:rPr sz="2000" b="1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02429"/>
                </a:solidFill>
                <a:latin typeface="Calibri"/>
                <a:cs typeface="Calibri"/>
              </a:rPr>
              <a:t>Например:</a:t>
            </a:r>
            <a:endParaRPr sz="2000">
              <a:latin typeface="Calibri"/>
              <a:cs typeface="Calibri"/>
            </a:endParaRPr>
          </a:p>
          <a:p>
            <a:pPr marL="355600" marR="1808480">
              <a:lnSpc>
                <a:spcPts val="2280"/>
              </a:lnSpc>
              <a:spcBef>
                <a:spcPts val="55"/>
              </a:spcBef>
            </a:pPr>
            <a:r>
              <a:rPr sz="2000" spc="-5" dirty="0">
                <a:solidFill>
                  <a:srgbClr val="202429"/>
                </a:solidFill>
                <a:latin typeface="Calibri"/>
                <a:cs typeface="Calibri"/>
              </a:rPr>
              <a:t>класс</a:t>
            </a:r>
            <a:r>
              <a:rPr sz="2000" spc="-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02429"/>
                </a:solidFill>
                <a:latin typeface="Calibri"/>
                <a:cs typeface="Calibri"/>
              </a:rPr>
              <a:t>VII</a:t>
            </a:r>
            <a:r>
              <a:rPr sz="2000" spc="-1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429"/>
                </a:solidFill>
                <a:latin typeface="Calibri"/>
                <a:cs typeface="Calibri"/>
              </a:rPr>
              <a:t>-</a:t>
            </a:r>
            <a:r>
              <a:rPr sz="2000" spc="-2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02429"/>
                </a:solidFill>
                <a:latin typeface="Calibri"/>
                <a:cs typeface="Calibri"/>
              </a:rPr>
              <a:t>H00-H59</a:t>
            </a:r>
            <a:r>
              <a:rPr sz="2000" spc="-2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429"/>
                </a:solidFill>
                <a:latin typeface="Calibri"/>
                <a:cs typeface="Calibri"/>
              </a:rPr>
              <a:t>и </a:t>
            </a:r>
            <a:r>
              <a:rPr sz="2000" spc="-434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02429"/>
                </a:solidFill>
                <a:latin typeface="Calibri"/>
                <a:cs typeface="Calibri"/>
              </a:rPr>
              <a:t>класс VIII</a:t>
            </a:r>
            <a:r>
              <a:rPr sz="2000" spc="-2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429"/>
                </a:solidFill>
                <a:latin typeface="Calibri"/>
                <a:cs typeface="Calibri"/>
              </a:rPr>
              <a:t>-</a:t>
            </a:r>
            <a:r>
              <a:rPr sz="2000" spc="-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02429"/>
                </a:solidFill>
                <a:latin typeface="Calibri"/>
                <a:cs typeface="Calibri"/>
              </a:rPr>
              <a:t>H60-H95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95100"/>
              </a:lnSpc>
              <a:spcBef>
                <a:spcPts val="73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202429"/>
                </a:solidFill>
                <a:latin typeface="Calibri"/>
                <a:cs typeface="Calibri"/>
              </a:rPr>
              <a:t>Две</a:t>
            </a:r>
            <a:r>
              <a:rPr sz="2000" b="1" spc="-5" dirty="0">
                <a:solidFill>
                  <a:srgbClr val="202429"/>
                </a:solidFill>
                <a:latin typeface="Calibri"/>
                <a:cs typeface="Calibri"/>
              </a:rPr>
              <a:t> буквы</a:t>
            </a:r>
            <a:r>
              <a:rPr sz="2000" b="1" spc="-3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02429"/>
                </a:solidFill>
                <a:latin typeface="Calibri"/>
                <a:cs typeface="Calibri"/>
              </a:rPr>
              <a:t>могут</a:t>
            </a:r>
            <a:r>
              <a:rPr sz="2000" spc="-3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429"/>
                </a:solidFill>
                <a:latin typeface="Calibri"/>
                <a:cs typeface="Calibri"/>
              </a:rPr>
              <a:t>быть</a:t>
            </a:r>
            <a:r>
              <a:rPr sz="2000" spc="-2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02429"/>
                </a:solidFill>
                <a:latin typeface="Calibri"/>
                <a:cs typeface="Calibri"/>
              </a:rPr>
              <a:t>использованы </a:t>
            </a:r>
            <a:r>
              <a:rPr sz="2000" spc="-44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02429"/>
                </a:solidFill>
                <a:latin typeface="Calibri"/>
                <a:cs typeface="Calibri"/>
              </a:rPr>
              <a:t>для </a:t>
            </a:r>
            <a:r>
              <a:rPr sz="2000" b="1" spc="-15" dirty="0">
                <a:solidFill>
                  <a:srgbClr val="202429"/>
                </a:solidFill>
                <a:latin typeface="Calibri"/>
                <a:cs typeface="Calibri"/>
              </a:rPr>
              <a:t>одного </a:t>
            </a:r>
            <a:r>
              <a:rPr sz="2000" b="1" spc="-5" dirty="0">
                <a:solidFill>
                  <a:srgbClr val="202429"/>
                </a:solidFill>
                <a:latin typeface="Calibri"/>
                <a:cs typeface="Calibri"/>
              </a:rPr>
              <a:t>большого класса </a:t>
            </a:r>
            <a:r>
              <a:rPr sz="2000" b="1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02429"/>
                </a:solidFill>
                <a:latin typeface="Calibri"/>
                <a:cs typeface="Calibri"/>
              </a:rPr>
              <a:t>Например: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280"/>
              </a:lnSpc>
            </a:pPr>
            <a:r>
              <a:rPr sz="2000" spc="-5" dirty="0">
                <a:solidFill>
                  <a:srgbClr val="202429"/>
                </a:solidFill>
                <a:latin typeface="Calibri"/>
                <a:cs typeface="Calibri"/>
              </a:rPr>
              <a:t>класс XIX</a:t>
            </a:r>
            <a:r>
              <a:rPr sz="2000" spc="-2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429"/>
                </a:solidFill>
                <a:latin typeface="Calibri"/>
                <a:cs typeface="Calibri"/>
              </a:rPr>
              <a:t>-</a:t>
            </a:r>
            <a:r>
              <a:rPr sz="2000" spc="-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02429"/>
                </a:solidFill>
                <a:latin typeface="Calibri"/>
                <a:cs typeface="Calibri"/>
              </a:rPr>
              <a:t>S00-T98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71338" y="2145079"/>
            <a:ext cx="3561715" cy="86296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6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Буквенно-цифровой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код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90"/>
              </a:spcBef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от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1A00.00</a:t>
            </a:r>
            <a:r>
              <a:rPr sz="2800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до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ZZ9Z.ZZ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71338" y="3848709"/>
            <a:ext cx="6350000" cy="175958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70"/>
              </a:spcBef>
              <a:buFont typeface="Wingdings"/>
              <a:buChar char=""/>
              <a:tabLst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Первый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знак, </a:t>
            </a:r>
            <a:r>
              <a:rPr sz="2000" spc="-5" dirty="0">
                <a:latin typeface="Calibri"/>
                <a:cs typeface="Calibri"/>
              </a:rPr>
              <a:t>равный </a:t>
            </a:r>
            <a:r>
              <a:rPr sz="2000" b="1" dirty="0">
                <a:latin typeface="Calibri"/>
                <a:cs typeface="Calibri"/>
              </a:rPr>
              <a:t>1-9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5" dirty="0">
                <a:latin typeface="Calibri"/>
                <a:cs typeface="Calibri"/>
              </a:rPr>
              <a:t> для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классов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01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по </a:t>
            </a:r>
            <a:r>
              <a:rPr sz="2000" b="1" dirty="0">
                <a:latin typeface="Calibri"/>
                <a:cs typeface="Calibri"/>
              </a:rPr>
              <a:t>09,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70"/>
              </a:spcBef>
            </a:pPr>
            <a:r>
              <a:rPr sz="2000" spc="-5" dirty="0">
                <a:latin typeface="Calibri"/>
                <a:cs typeface="Calibri"/>
              </a:rPr>
              <a:t>для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классов</a:t>
            </a:r>
            <a:r>
              <a:rPr sz="2000" dirty="0">
                <a:latin typeface="Calibri"/>
                <a:cs typeface="Calibri"/>
              </a:rPr>
              <a:t> с </a:t>
            </a:r>
            <a:r>
              <a:rPr sz="2000" b="1" dirty="0">
                <a:latin typeface="Calibri"/>
                <a:cs typeface="Calibri"/>
              </a:rPr>
              <a:t>10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по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26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первым</a:t>
            </a:r>
            <a:r>
              <a:rPr sz="2000" spc="-5" dirty="0">
                <a:latin typeface="Calibri"/>
                <a:cs typeface="Calibri"/>
              </a:rPr>
              <a:t> знаком</a:t>
            </a:r>
            <a:r>
              <a:rPr sz="2000" spc="-10" dirty="0">
                <a:latin typeface="Calibri"/>
                <a:cs typeface="Calibri"/>
              </a:rPr>
              <a:t> является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буква </a:t>
            </a:r>
            <a:r>
              <a:rPr sz="2000" b="1" dirty="0"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70"/>
              </a:spcBef>
            </a:pPr>
            <a:r>
              <a:rPr sz="2000" b="1" spc="-5" dirty="0">
                <a:latin typeface="Calibri"/>
                <a:cs typeface="Calibri"/>
              </a:rPr>
              <a:t>A-Z,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исключая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буквы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O,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I, </a:t>
            </a:r>
            <a:r>
              <a:rPr sz="2000" spc="-15" dirty="0">
                <a:latin typeface="Calibri"/>
                <a:cs typeface="Calibri"/>
              </a:rPr>
              <a:t>всегда</a:t>
            </a:r>
            <a:r>
              <a:rPr sz="2000" spc="-10" dirty="0">
                <a:latin typeface="Calibri"/>
                <a:cs typeface="Calibri"/>
              </a:rPr>
              <a:t> относится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классу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969"/>
              </a:spcBef>
              <a:buFont typeface="Wingdings"/>
              <a:buChar char=""/>
              <a:tabLst>
                <a:tab pos="299720" algn="l"/>
              </a:tabLst>
            </a:pPr>
            <a:r>
              <a:rPr sz="2000" spc="-20" dirty="0">
                <a:latin typeface="Calibri"/>
                <a:cs typeface="Calibri"/>
              </a:rPr>
              <a:t>Коды,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начинающиеся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буквы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«X</a:t>
            </a:r>
            <a:r>
              <a:rPr sz="2000" dirty="0">
                <a:latin typeface="Calibri"/>
                <a:cs typeface="Calibri"/>
              </a:rPr>
              <a:t>»,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обозначают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класс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70"/>
              </a:spcBef>
            </a:pPr>
            <a:r>
              <a:rPr sz="2000" b="1" spc="-15" dirty="0">
                <a:latin typeface="Calibri"/>
                <a:cs typeface="Calibri"/>
              </a:rPr>
              <a:t>«Коды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расширений»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29766" y="2937510"/>
            <a:ext cx="787400" cy="355600"/>
            <a:chOff x="1429766" y="2937510"/>
            <a:chExt cx="787400" cy="355600"/>
          </a:xfrm>
        </p:grpSpPr>
        <p:sp>
          <p:nvSpPr>
            <p:cNvPr id="13" name="object 13"/>
            <p:cNvSpPr/>
            <p:nvPr/>
          </p:nvSpPr>
          <p:spPr>
            <a:xfrm>
              <a:off x="1429766" y="2937510"/>
              <a:ext cx="104775" cy="355600"/>
            </a:xfrm>
            <a:custGeom>
              <a:avLst/>
              <a:gdLst/>
              <a:ahLst/>
              <a:cxnLst/>
              <a:rect l="l" t="t" r="r" b="b"/>
              <a:pathLst>
                <a:path w="104775" h="355600">
                  <a:moveTo>
                    <a:pt x="69850" y="87249"/>
                  </a:moveTo>
                  <a:lnTo>
                    <a:pt x="34925" y="87249"/>
                  </a:lnTo>
                  <a:lnTo>
                    <a:pt x="34797" y="355600"/>
                  </a:lnTo>
                  <a:lnTo>
                    <a:pt x="69722" y="355600"/>
                  </a:lnTo>
                  <a:lnTo>
                    <a:pt x="69850" y="87249"/>
                  </a:lnTo>
                  <a:close/>
                </a:path>
                <a:path w="104775" h="355600">
                  <a:moveTo>
                    <a:pt x="52324" y="0"/>
                  </a:moveTo>
                  <a:lnTo>
                    <a:pt x="0" y="104775"/>
                  </a:lnTo>
                  <a:lnTo>
                    <a:pt x="34916" y="104775"/>
                  </a:lnTo>
                  <a:lnTo>
                    <a:pt x="34925" y="87249"/>
                  </a:lnTo>
                  <a:lnTo>
                    <a:pt x="96001" y="87249"/>
                  </a:lnTo>
                  <a:lnTo>
                    <a:pt x="52324" y="0"/>
                  </a:lnTo>
                  <a:close/>
                </a:path>
                <a:path w="104775" h="355600">
                  <a:moveTo>
                    <a:pt x="96001" y="87249"/>
                  </a:moveTo>
                  <a:lnTo>
                    <a:pt x="69850" y="87249"/>
                  </a:lnTo>
                  <a:lnTo>
                    <a:pt x="69841" y="104775"/>
                  </a:lnTo>
                  <a:lnTo>
                    <a:pt x="104775" y="104775"/>
                  </a:lnTo>
                  <a:lnTo>
                    <a:pt x="96001" y="872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10106" y="2993898"/>
              <a:ext cx="596265" cy="266700"/>
            </a:xfrm>
            <a:custGeom>
              <a:avLst/>
              <a:gdLst/>
              <a:ahLst/>
              <a:cxnLst/>
              <a:rect l="l" t="t" r="r" b="b"/>
              <a:pathLst>
                <a:path w="596264" h="266700">
                  <a:moveTo>
                    <a:pt x="595883" y="0"/>
                  </a:moveTo>
                  <a:lnTo>
                    <a:pt x="594143" y="51911"/>
                  </a:lnTo>
                  <a:lnTo>
                    <a:pt x="589391" y="94297"/>
                  </a:lnTo>
                  <a:lnTo>
                    <a:pt x="582328" y="122872"/>
                  </a:lnTo>
                  <a:lnTo>
                    <a:pt x="573658" y="133350"/>
                  </a:lnTo>
                  <a:lnTo>
                    <a:pt x="320167" y="133350"/>
                  </a:lnTo>
                  <a:lnTo>
                    <a:pt x="311497" y="143827"/>
                  </a:lnTo>
                  <a:lnTo>
                    <a:pt x="304434" y="172402"/>
                  </a:lnTo>
                  <a:lnTo>
                    <a:pt x="299682" y="214788"/>
                  </a:lnTo>
                  <a:lnTo>
                    <a:pt x="297942" y="266700"/>
                  </a:lnTo>
                  <a:lnTo>
                    <a:pt x="296201" y="214788"/>
                  </a:lnTo>
                  <a:lnTo>
                    <a:pt x="291449" y="172402"/>
                  </a:lnTo>
                  <a:lnTo>
                    <a:pt x="284386" y="143827"/>
                  </a:lnTo>
                  <a:lnTo>
                    <a:pt x="275717" y="133350"/>
                  </a:lnTo>
                  <a:lnTo>
                    <a:pt x="22225" y="133350"/>
                  </a:lnTo>
                  <a:lnTo>
                    <a:pt x="13555" y="122872"/>
                  </a:lnTo>
                  <a:lnTo>
                    <a:pt x="6492" y="94297"/>
                  </a:lnTo>
                  <a:lnTo>
                    <a:pt x="1740" y="51911"/>
                  </a:lnTo>
                  <a:lnTo>
                    <a:pt x="0" y="0"/>
                  </a:lnTo>
                </a:path>
              </a:pathLst>
            </a:custGeom>
            <a:ln w="222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01979" y="3240785"/>
            <a:ext cx="1394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буква</a:t>
            </a:r>
            <a:r>
              <a:rPr sz="1800" b="1" spc="3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цифры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03391" y="2948177"/>
            <a:ext cx="290830" cy="355600"/>
          </a:xfrm>
          <a:custGeom>
            <a:avLst/>
            <a:gdLst/>
            <a:ahLst/>
            <a:cxnLst/>
            <a:rect l="l" t="t" r="r" b="b"/>
            <a:pathLst>
              <a:path w="290829" h="355600">
                <a:moveTo>
                  <a:pt x="104775" y="104775"/>
                </a:moveTo>
                <a:lnTo>
                  <a:pt x="96012" y="87249"/>
                </a:lnTo>
                <a:lnTo>
                  <a:pt x="52451" y="0"/>
                </a:lnTo>
                <a:lnTo>
                  <a:pt x="0" y="104775"/>
                </a:lnTo>
                <a:lnTo>
                  <a:pt x="34925" y="104775"/>
                </a:lnTo>
                <a:lnTo>
                  <a:pt x="34925" y="355600"/>
                </a:lnTo>
                <a:lnTo>
                  <a:pt x="69850" y="355600"/>
                </a:lnTo>
                <a:lnTo>
                  <a:pt x="69850" y="104775"/>
                </a:lnTo>
                <a:lnTo>
                  <a:pt x="104775" y="104775"/>
                </a:lnTo>
                <a:close/>
              </a:path>
              <a:path w="290829" h="355600">
                <a:moveTo>
                  <a:pt x="290703" y="104775"/>
                </a:moveTo>
                <a:lnTo>
                  <a:pt x="281940" y="87249"/>
                </a:lnTo>
                <a:lnTo>
                  <a:pt x="238379" y="0"/>
                </a:lnTo>
                <a:lnTo>
                  <a:pt x="185928" y="104775"/>
                </a:lnTo>
                <a:lnTo>
                  <a:pt x="220853" y="104775"/>
                </a:lnTo>
                <a:lnTo>
                  <a:pt x="220853" y="355600"/>
                </a:lnTo>
                <a:lnTo>
                  <a:pt x="255778" y="355600"/>
                </a:lnTo>
                <a:lnTo>
                  <a:pt x="255778" y="104775"/>
                </a:lnTo>
                <a:lnTo>
                  <a:pt x="290703" y="1047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837301" y="3264153"/>
            <a:ext cx="1319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буква</a:t>
            </a:r>
            <a:r>
              <a:rPr sz="1800" b="1" spc="1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цифра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5590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4147" y="1607819"/>
              <a:ext cx="7196328" cy="45628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02140" y="1976627"/>
              <a:ext cx="2442972" cy="4450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5023" y="2263901"/>
              <a:ext cx="85725" cy="2513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52911" y="2257805"/>
              <a:ext cx="85725" cy="2513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952" y="2244089"/>
              <a:ext cx="85725" cy="25133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024109" y="1925573"/>
              <a:ext cx="1786255" cy="360045"/>
            </a:xfrm>
            <a:custGeom>
              <a:avLst/>
              <a:gdLst/>
              <a:ahLst/>
              <a:cxnLst/>
              <a:rect l="l" t="t" r="r" b="b"/>
              <a:pathLst>
                <a:path w="1786254" h="360044">
                  <a:moveTo>
                    <a:pt x="1098804" y="179831"/>
                  </a:moveTo>
                  <a:lnTo>
                    <a:pt x="1104863" y="122992"/>
                  </a:lnTo>
                  <a:lnTo>
                    <a:pt x="1121737" y="73627"/>
                  </a:lnTo>
                  <a:lnTo>
                    <a:pt x="1147468" y="34698"/>
                  </a:lnTo>
                  <a:lnTo>
                    <a:pt x="1180100" y="9168"/>
                  </a:lnTo>
                  <a:lnTo>
                    <a:pt x="1217676" y="0"/>
                  </a:lnTo>
                  <a:lnTo>
                    <a:pt x="1255251" y="9168"/>
                  </a:lnTo>
                  <a:lnTo>
                    <a:pt x="1287883" y="34698"/>
                  </a:lnTo>
                  <a:lnTo>
                    <a:pt x="1313614" y="73627"/>
                  </a:lnTo>
                  <a:lnTo>
                    <a:pt x="1330488" y="122992"/>
                  </a:lnTo>
                  <a:lnTo>
                    <a:pt x="1336548" y="179831"/>
                  </a:lnTo>
                  <a:lnTo>
                    <a:pt x="1330488" y="236671"/>
                  </a:lnTo>
                  <a:lnTo>
                    <a:pt x="1313614" y="286036"/>
                  </a:lnTo>
                  <a:lnTo>
                    <a:pt x="1287883" y="324965"/>
                  </a:lnTo>
                  <a:lnTo>
                    <a:pt x="1255251" y="350495"/>
                  </a:lnTo>
                  <a:lnTo>
                    <a:pt x="1217676" y="359663"/>
                  </a:lnTo>
                  <a:lnTo>
                    <a:pt x="1180100" y="350495"/>
                  </a:lnTo>
                  <a:lnTo>
                    <a:pt x="1147468" y="324965"/>
                  </a:lnTo>
                  <a:lnTo>
                    <a:pt x="1121737" y="286036"/>
                  </a:lnTo>
                  <a:lnTo>
                    <a:pt x="1104863" y="236671"/>
                  </a:lnTo>
                  <a:lnTo>
                    <a:pt x="1098804" y="179831"/>
                  </a:lnTo>
                  <a:close/>
                </a:path>
                <a:path w="1786254" h="360044">
                  <a:moveTo>
                    <a:pt x="0" y="304800"/>
                  </a:moveTo>
                  <a:lnTo>
                    <a:pt x="447040" y="304800"/>
                  </a:lnTo>
                </a:path>
                <a:path w="1786254" h="360044">
                  <a:moveTo>
                    <a:pt x="597408" y="304800"/>
                  </a:moveTo>
                  <a:lnTo>
                    <a:pt x="1044448" y="304800"/>
                  </a:lnTo>
                </a:path>
                <a:path w="1786254" h="360044">
                  <a:moveTo>
                    <a:pt x="1373124" y="301751"/>
                  </a:moveTo>
                  <a:lnTo>
                    <a:pt x="1785747" y="301751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005441" y="2498852"/>
            <a:ext cx="2213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FF0000"/>
                </a:solidFill>
                <a:latin typeface="Calibri"/>
                <a:cs typeface="Calibri"/>
              </a:rPr>
              <a:t>Основные</a:t>
            </a:r>
            <a:r>
              <a:rPr sz="1200" b="1" i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FF0000"/>
                </a:solidFill>
                <a:latin typeface="Calibri"/>
                <a:cs typeface="Calibri"/>
              </a:rPr>
              <a:t>коды</a:t>
            </a:r>
            <a:r>
              <a:rPr sz="12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22" baseline="2314" dirty="0">
                <a:solidFill>
                  <a:srgbClr val="FF0000"/>
                </a:solidFill>
                <a:latin typeface="Calibri"/>
                <a:cs typeface="Calibri"/>
              </a:rPr>
              <a:t>Код</a:t>
            </a:r>
            <a:r>
              <a:rPr sz="1800" b="1" i="1" baseline="23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7" baseline="2314" dirty="0">
                <a:solidFill>
                  <a:srgbClr val="FF0000"/>
                </a:solidFill>
                <a:latin typeface="Calibri"/>
                <a:cs typeface="Calibri"/>
              </a:rPr>
              <a:t>расширения</a:t>
            </a:r>
            <a:endParaRPr sz="1800" baseline="2314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8307" y="76187"/>
            <a:ext cx="11490325" cy="3560445"/>
            <a:chOff x="178307" y="76187"/>
            <a:chExt cx="11490325" cy="3560445"/>
          </a:xfrm>
        </p:grpSpPr>
        <p:sp>
          <p:nvSpPr>
            <p:cNvPr id="11" name="object 11"/>
            <p:cNvSpPr/>
            <p:nvPr/>
          </p:nvSpPr>
          <p:spPr>
            <a:xfrm>
              <a:off x="4994910" y="1660397"/>
              <a:ext cx="5710555" cy="1961514"/>
            </a:xfrm>
            <a:custGeom>
              <a:avLst/>
              <a:gdLst/>
              <a:ahLst/>
              <a:cxnLst/>
              <a:rect l="l" t="t" r="r" b="b"/>
              <a:pathLst>
                <a:path w="5710555" h="1961514">
                  <a:moveTo>
                    <a:pt x="4739640" y="1856993"/>
                  </a:moveTo>
                  <a:lnTo>
                    <a:pt x="4778447" y="1795339"/>
                  </a:lnTo>
                  <a:lnTo>
                    <a:pt x="4821990" y="1772741"/>
                  </a:lnTo>
                  <a:lnTo>
                    <a:pt x="4877214" y="1757921"/>
                  </a:lnTo>
                  <a:lnTo>
                    <a:pt x="4940808" y="1752600"/>
                  </a:lnTo>
                  <a:lnTo>
                    <a:pt x="5004401" y="1757921"/>
                  </a:lnTo>
                  <a:lnTo>
                    <a:pt x="5059625" y="1772741"/>
                  </a:lnTo>
                  <a:lnTo>
                    <a:pt x="5103168" y="1795339"/>
                  </a:lnTo>
                  <a:lnTo>
                    <a:pt x="5131722" y="1823996"/>
                  </a:lnTo>
                  <a:lnTo>
                    <a:pt x="5141975" y="1856993"/>
                  </a:lnTo>
                  <a:lnTo>
                    <a:pt x="5131722" y="1889991"/>
                  </a:lnTo>
                  <a:lnTo>
                    <a:pt x="5103168" y="1918648"/>
                  </a:lnTo>
                  <a:lnTo>
                    <a:pt x="5059625" y="1941246"/>
                  </a:lnTo>
                  <a:lnTo>
                    <a:pt x="5004401" y="1956066"/>
                  </a:lnTo>
                  <a:lnTo>
                    <a:pt x="4940808" y="1961388"/>
                  </a:lnTo>
                  <a:lnTo>
                    <a:pt x="4877214" y="1956066"/>
                  </a:lnTo>
                  <a:lnTo>
                    <a:pt x="4821990" y="1941246"/>
                  </a:lnTo>
                  <a:lnTo>
                    <a:pt x="4778447" y="1918648"/>
                  </a:lnTo>
                  <a:lnTo>
                    <a:pt x="4749893" y="1889991"/>
                  </a:lnTo>
                  <a:lnTo>
                    <a:pt x="4739640" y="1856993"/>
                  </a:lnTo>
                  <a:close/>
                </a:path>
                <a:path w="5710555" h="1961514">
                  <a:moveTo>
                    <a:pt x="2278380" y="1796034"/>
                  </a:moveTo>
                  <a:lnTo>
                    <a:pt x="2317028" y="1734379"/>
                  </a:lnTo>
                  <a:lnTo>
                    <a:pt x="2360401" y="1711781"/>
                  </a:lnTo>
                  <a:lnTo>
                    <a:pt x="2415418" y="1696961"/>
                  </a:lnTo>
                  <a:lnTo>
                    <a:pt x="2478786" y="1691639"/>
                  </a:lnTo>
                  <a:lnTo>
                    <a:pt x="2542153" y="1696961"/>
                  </a:lnTo>
                  <a:lnTo>
                    <a:pt x="2597170" y="1711781"/>
                  </a:lnTo>
                  <a:lnTo>
                    <a:pt x="2640543" y="1734379"/>
                  </a:lnTo>
                  <a:lnTo>
                    <a:pt x="2668981" y="1763036"/>
                  </a:lnTo>
                  <a:lnTo>
                    <a:pt x="2679191" y="1796034"/>
                  </a:lnTo>
                  <a:lnTo>
                    <a:pt x="2668981" y="1829031"/>
                  </a:lnTo>
                  <a:lnTo>
                    <a:pt x="2640543" y="1857688"/>
                  </a:lnTo>
                  <a:lnTo>
                    <a:pt x="2597170" y="1880286"/>
                  </a:lnTo>
                  <a:lnTo>
                    <a:pt x="2542153" y="1895106"/>
                  </a:lnTo>
                  <a:lnTo>
                    <a:pt x="2478786" y="1900427"/>
                  </a:lnTo>
                  <a:lnTo>
                    <a:pt x="2415418" y="1895106"/>
                  </a:lnTo>
                  <a:lnTo>
                    <a:pt x="2360401" y="1880286"/>
                  </a:lnTo>
                  <a:lnTo>
                    <a:pt x="2317028" y="1857688"/>
                  </a:lnTo>
                  <a:lnTo>
                    <a:pt x="2288590" y="1829031"/>
                  </a:lnTo>
                  <a:lnTo>
                    <a:pt x="2278380" y="1796034"/>
                  </a:lnTo>
                  <a:close/>
                </a:path>
                <a:path w="5710555" h="1961514">
                  <a:moveTo>
                    <a:pt x="0" y="104393"/>
                  </a:moveTo>
                  <a:lnTo>
                    <a:pt x="33386" y="51703"/>
                  </a:lnTo>
                  <a:lnTo>
                    <a:pt x="71628" y="30575"/>
                  </a:lnTo>
                  <a:lnTo>
                    <a:pt x="121129" y="14252"/>
                  </a:lnTo>
                  <a:lnTo>
                    <a:pt x="179563" y="3728"/>
                  </a:lnTo>
                  <a:lnTo>
                    <a:pt x="244601" y="0"/>
                  </a:lnTo>
                  <a:lnTo>
                    <a:pt x="309640" y="3728"/>
                  </a:lnTo>
                  <a:lnTo>
                    <a:pt x="368074" y="14252"/>
                  </a:lnTo>
                  <a:lnTo>
                    <a:pt x="417575" y="30575"/>
                  </a:lnTo>
                  <a:lnTo>
                    <a:pt x="455817" y="51703"/>
                  </a:lnTo>
                  <a:lnTo>
                    <a:pt x="489203" y="104393"/>
                  </a:lnTo>
                  <a:lnTo>
                    <a:pt x="480469" y="132147"/>
                  </a:lnTo>
                  <a:lnTo>
                    <a:pt x="417575" y="178212"/>
                  </a:lnTo>
                  <a:lnTo>
                    <a:pt x="368074" y="194535"/>
                  </a:lnTo>
                  <a:lnTo>
                    <a:pt x="309640" y="205059"/>
                  </a:lnTo>
                  <a:lnTo>
                    <a:pt x="244601" y="208787"/>
                  </a:lnTo>
                  <a:lnTo>
                    <a:pt x="179563" y="205059"/>
                  </a:lnTo>
                  <a:lnTo>
                    <a:pt x="121129" y="194535"/>
                  </a:lnTo>
                  <a:lnTo>
                    <a:pt x="71627" y="178212"/>
                  </a:lnTo>
                  <a:lnTo>
                    <a:pt x="33386" y="157084"/>
                  </a:lnTo>
                  <a:lnTo>
                    <a:pt x="0" y="104393"/>
                  </a:lnTo>
                  <a:close/>
                </a:path>
                <a:path w="5710555" h="1961514">
                  <a:moveTo>
                    <a:pt x="41148" y="1382267"/>
                  </a:moveTo>
                  <a:lnTo>
                    <a:pt x="970406" y="1382267"/>
                  </a:lnTo>
                </a:path>
                <a:path w="5710555" h="1961514">
                  <a:moveTo>
                    <a:pt x="5494020" y="452627"/>
                  </a:moveTo>
                  <a:lnTo>
                    <a:pt x="5499530" y="395788"/>
                  </a:lnTo>
                  <a:lnTo>
                    <a:pt x="5514880" y="346423"/>
                  </a:lnTo>
                  <a:lnTo>
                    <a:pt x="5538295" y="307494"/>
                  </a:lnTo>
                  <a:lnTo>
                    <a:pt x="5568001" y="281964"/>
                  </a:lnTo>
                  <a:lnTo>
                    <a:pt x="5602223" y="272796"/>
                  </a:lnTo>
                  <a:lnTo>
                    <a:pt x="5636446" y="281964"/>
                  </a:lnTo>
                  <a:lnTo>
                    <a:pt x="5666152" y="307494"/>
                  </a:lnTo>
                  <a:lnTo>
                    <a:pt x="5689567" y="346423"/>
                  </a:lnTo>
                  <a:lnTo>
                    <a:pt x="5704917" y="395788"/>
                  </a:lnTo>
                  <a:lnTo>
                    <a:pt x="5710428" y="452627"/>
                  </a:lnTo>
                  <a:lnTo>
                    <a:pt x="5704917" y="509467"/>
                  </a:lnTo>
                  <a:lnTo>
                    <a:pt x="5689567" y="558832"/>
                  </a:lnTo>
                  <a:lnTo>
                    <a:pt x="5666152" y="597761"/>
                  </a:lnTo>
                  <a:lnTo>
                    <a:pt x="5636446" y="623291"/>
                  </a:lnTo>
                  <a:lnTo>
                    <a:pt x="5602223" y="632460"/>
                  </a:lnTo>
                  <a:lnTo>
                    <a:pt x="5568001" y="623291"/>
                  </a:lnTo>
                  <a:lnTo>
                    <a:pt x="5538295" y="597761"/>
                  </a:lnTo>
                  <a:lnTo>
                    <a:pt x="5514880" y="558832"/>
                  </a:lnTo>
                  <a:lnTo>
                    <a:pt x="5499530" y="509467"/>
                  </a:lnTo>
                  <a:lnTo>
                    <a:pt x="5494020" y="452627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307" y="76187"/>
              <a:ext cx="11490198" cy="126417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МКБ-11:</a:t>
            </a:r>
            <a:r>
              <a:rPr spc="-65" dirty="0"/>
              <a:t> </a:t>
            </a:r>
            <a:r>
              <a:rPr spc="-10" dirty="0"/>
              <a:t>терминология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8422" y="1270761"/>
            <a:ext cx="4878070" cy="5088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Основные</a:t>
            </a:r>
            <a:r>
              <a:rPr sz="1800" spc="-3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коды</a:t>
            </a:r>
            <a:endParaRPr sz="180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50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0" spc="-220" dirty="0">
                <a:latin typeface="Bahnschrift Light"/>
                <a:cs typeface="Bahnschrift Light"/>
              </a:rPr>
              <a:t>содержатся</a:t>
            </a:r>
            <a:r>
              <a:rPr sz="1600" b="0" spc="-185" dirty="0">
                <a:latin typeface="Bahnschrift Light"/>
                <a:cs typeface="Bahnschrift Light"/>
              </a:rPr>
              <a:t> </a:t>
            </a:r>
            <a:r>
              <a:rPr sz="1600" b="0" spc="-200" dirty="0">
                <a:latin typeface="Bahnschrift Light"/>
                <a:cs typeface="Bahnschrift Light"/>
              </a:rPr>
              <a:t>вполномперечнерубрик</a:t>
            </a:r>
            <a:r>
              <a:rPr sz="1600" b="0" spc="-165" dirty="0">
                <a:latin typeface="Bahnschrift Light"/>
                <a:cs typeface="Bahnschrift Light"/>
              </a:rPr>
              <a:t> </a:t>
            </a:r>
            <a:r>
              <a:rPr sz="1600" b="0" spc="-220" dirty="0">
                <a:latin typeface="Bahnschrift Light"/>
                <a:cs typeface="Bahnschrift Light"/>
              </a:rPr>
              <a:t>МКБ-11</a:t>
            </a:r>
            <a:r>
              <a:rPr sz="1600" b="0" spc="-195" dirty="0">
                <a:latin typeface="Bahnschrift Light"/>
                <a:cs typeface="Bahnschrift Light"/>
              </a:rPr>
              <a:t> </a:t>
            </a:r>
            <a:r>
              <a:rPr sz="1600" b="0" spc="-225" dirty="0">
                <a:latin typeface="Bahnschrift Light"/>
                <a:cs typeface="Bahnschrift Light"/>
              </a:rPr>
              <a:t>дляформирования</a:t>
            </a:r>
            <a:endParaRPr sz="1600">
              <a:latin typeface="Bahnschrift Light"/>
              <a:cs typeface="Bahnschrift Light"/>
            </a:endParaRPr>
          </a:p>
          <a:p>
            <a:pPr marL="299085">
              <a:lnSpc>
                <a:spcPct val="100000"/>
              </a:lnSpc>
              <a:spcBef>
                <a:spcPts val="145"/>
              </a:spcBef>
            </a:pPr>
            <a:r>
              <a:rPr sz="1600" b="0" spc="-229" dirty="0">
                <a:latin typeface="Bahnschrift Light"/>
                <a:cs typeface="Bahnschrift Light"/>
              </a:rPr>
              <a:t>статистикисмертностиистатистикизаболеваемости</a:t>
            </a:r>
            <a:endParaRPr sz="1600">
              <a:latin typeface="Bahnschrift Light"/>
              <a:cs typeface="Bahnschrift Light"/>
            </a:endParaRPr>
          </a:p>
          <a:p>
            <a:pPr marL="299085" indent="-287020">
              <a:lnSpc>
                <a:spcPct val="100000"/>
              </a:lnSpc>
              <a:spcBef>
                <a:spcPts val="735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0" spc="-310" dirty="0">
                <a:latin typeface="Bahnschrift Light"/>
                <a:cs typeface="Bahnschrift Light"/>
              </a:rPr>
              <a:t>м</a:t>
            </a:r>
            <a:r>
              <a:rPr sz="1600" b="0" spc="-275" dirty="0">
                <a:latin typeface="Bahnschrift Light"/>
                <a:cs typeface="Bahnschrift Light"/>
              </a:rPr>
              <a:t>о</a:t>
            </a:r>
            <a:r>
              <a:rPr sz="1600" b="0" spc="-200" dirty="0">
                <a:latin typeface="Bahnschrift Light"/>
                <a:cs typeface="Bahnschrift Light"/>
              </a:rPr>
              <a:t>г</a:t>
            </a:r>
            <a:r>
              <a:rPr sz="1600" b="0" spc="-180" dirty="0">
                <a:latin typeface="Bahnschrift Light"/>
                <a:cs typeface="Bahnschrift Light"/>
              </a:rPr>
              <a:t>у</a:t>
            </a:r>
            <a:r>
              <a:rPr sz="1600" b="0" spc="35" dirty="0">
                <a:latin typeface="Bahnschrift Light"/>
                <a:cs typeface="Bahnschrift Light"/>
              </a:rPr>
              <a:t>т</a:t>
            </a:r>
            <a:r>
              <a:rPr sz="1600" b="0" spc="-285" dirty="0">
                <a:latin typeface="Bahnschrift Light"/>
                <a:cs typeface="Bahnschrift Light"/>
              </a:rPr>
              <a:t>и</a:t>
            </a:r>
            <a:r>
              <a:rPr sz="1600" b="0" spc="-200" dirty="0">
                <a:latin typeface="Bahnschrift Light"/>
                <a:cs typeface="Bahnschrift Light"/>
              </a:rPr>
              <a:t>с</a:t>
            </a:r>
            <a:r>
              <a:rPr sz="1600" b="0" spc="-295" dirty="0">
                <a:latin typeface="Bahnschrift Light"/>
                <a:cs typeface="Bahnschrift Light"/>
              </a:rPr>
              <a:t>п</a:t>
            </a:r>
            <a:r>
              <a:rPr sz="1600" b="0" spc="-275" dirty="0">
                <a:latin typeface="Bahnschrift Light"/>
                <a:cs typeface="Bahnschrift Light"/>
              </a:rPr>
              <a:t>о</a:t>
            </a:r>
            <a:r>
              <a:rPr sz="1600" b="0" spc="-270" dirty="0">
                <a:latin typeface="Bahnschrift Light"/>
                <a:cs typeface="Bahnschrift Light"/>
              </a:rPr>
              <a:t>л</a:t>
            </a:r>
            <a:r>
              <a:rPr sz="1600" b="0" spc="-240" dirty="0">
                <a:latin typeface="Bahnschrift Light"/>
                <a:cs typeface="Bahnschrift Light"/>
              </a:rPr>
              <a:t>ь</a:t>
            </a:r>
            <a:r>
              <a:rPr sz="1600" b="0" spc="-235" dirty="0">
                <a:latin typeface="Bahnschrift Light"/>
                <a:cs typeface="Bahnschrift Light"/>
              </a:rPr>
              <a:t>з</a:t>
            </a:r>
            <a:r>
              <a:rPr sz="1600" b="0" spc="-275" dirty="0">
                <a:latin typeface="Bahnschrift Light"/>
                <a:cs typeface="Bahnschrift Light"/>
              </a:rPr>
              <a:t>о</a:t>
            </a:r>
            <a:r>
              <a:rPr sz="1600" b="0" spc="-260" dirty="0">
                <a:latin typeface="Bahnschrift Light"/>
                <a:cs typeface="Bahnschrift Light"/>
              </a:rPr>
              <a:t>в</a:t>
            </a:r>
            <a:r>
              <a:rPr sz="1600" b="0" spc="-204" dirty="0">
                <a:latin typeface="Bahnschrift Light"/>
                <a:cs typeface="Bahnschrift Light"/>
              </a:rPr>
              <a:t>а</a:t>
            </a:r>
            <a:r>
              <a:rPr sz="1600" b="0" spc="-290" dirty="0">
                <a:latin typeface="Bahnschrift Light"/>
                <a:cs typeface="Bahnschrift Light"/>
              </a:rPr>
              <a:t>т</a:t>
            </a:r>
            <a:r>
              <a:rPr sz="1600" b="0" spc="-235" dirty="0">
                <a:latin typeface="Bahnschrift Light"/>
                <a:cs typeface="Bahnschrift Light"/>
              </a:rPr>
              <a:t>ь</a:t>
            </a:r>
            <a:r>
              <a:rPr sz="1600" b="0" spc="-200" dirty="0">
                <a:latin typeface="Bahnschrift Light"/>
                <a:cs typeface="Bahnschrift Light"/>
              </a:rPr>
              <a:t>с</a:t>
            </a:r>
            <a:r>
              <a:rPr sz="1600" b="0" spc="-5" dirty="0">
                <a:latin typeface="Bahnschrift Light"/>
                <a:cs typeface="Bahnschrift Light"/>
              </a:rPr>
              <a:t>я</a:t>
            </a:r>
            <a:r>
              <a:rPr sz="1600" b="0" spc="-150" dirty="0">
                <a:latin typeface="Bahnschrift Light"/>
                <a:cs typeface="Bahnschrift Light"/>
              </a:rPr>
              <a:t> </a:t>
            </a:r>
            <a:r>
              <a:rPr sz="1600" b="0" spc="-204" dirty="0">
                <a:latin typeface="Bahnschrift Light"/>
                <a:cs typeface="Bahnschrift Light"/>
              </a:rPr>
              <a:t>с</a:t>
            </a:r>
            <a:r>
              <a:rPr sz="1600" b="0" spc="-210" dirty="0">
                <a:latin typeface="Bahnschrift Light"/>
                <a:cs typeface="Bahnschrift Light"/>
              </a:rPr>
              <a:t>а</a:t>
            </a:r>
            <a:r>
              <a:rPr sz="1600" b="0" spc="-310" dirty="0">
                <a:latin typeface="Bahnschrift Light"/>
                <a:cs typeface="Bahnschrift Light"/>
              </a:rPr>
              <a:t>м</a:t>
            </a:r>
            <a:r>
              <a:rPr sz="1600" b="0" spc="-275" dirty="0">
                <a:latin typeface="Bahnschrift Light"/>
                <a:cs typeface="Bahnschrift Light"/>
              </a:rPr>
              <a:t>о</a:t>
            </a:r>
            <a:r>
              <a:rPr sz="1600" b="0" spc="-200" dirty="0">
                <a:latin typeface="Bahnschrift Light"/>
                <a:cs typeface="Bahnschrift Light"/>
              </a:rPr>
              <a:t>с</a:t>
            </a:r>
            <a:r>
              <a:rPr sz="1600" b="0" spc="-290" dirty="0">
                <a:latin typeface="Bahnschrift Light"/>
                <a:cs typeface="Bahnschrift Light"/>
              </a:rPr>
              <a:t>т</a:t>
            </a:r>
            <a:r>
              <a:rPr sz="1600" b="0" spc="-280" dirty="0">
                <a:latin typeface="Bahnschrift Light"/>
                <a:cs typeface="Bahnschrift Light"/>
              </a:rPr>
              <a:t>о</a:t>
            </a:r>
            <a:r>
              <a:rPr sz="1600" b="0" spc="-229" dirty="0">
                <a:latin typeface="Bahnschrift Light"/>
                <a:cs typeface="Bahnschrift Light"/>
              </a:rPr>
              <a:t>я</a:t>
            </a:r>
            <a:r>
              <a:rPr sz="1600" b="0" spc="-290" dirty="0">
                <a:latin typeface="Bahnschrift Light"/>
                <a:cs typeface="Bahnschrift Light"/>
              </a:rPr>
              <a:t>т</a:t>
            </a:r>
            <a:r>
              <a:rPr sz="1600" b="0" spc="-235" dirty="0">
                <a:latin typeface="Bahnschrift Light"/>
                <a:cs typeface="Bahnschrift Light"/>
              </a:rPr>
              <a:t>е</a:t>
            </a:r>
            <a:r>
              <a:rPr sz="1600" b="0" spc="-275" dirty="0">
                <a:latin typeface="Bahnschrift Light"/>
                <a:cs typeface="Bahnschrift Light"/>
              </a:rPr>
              <a:t>л</a:t>
            </a:r>
            <a:r>
              <a:rPr sz="1600" b="0" spc="-225" dirty="0">
                <a:latin typeface="Bahnschrift Light"/>
                <a:cs typeface="Bahnschrift Light"/>
              </a:rPr>
              <a:t>ь</a:t>
            </a:r>
            <a:r>
              <a:rPr sz="1600" b="0" spc="-290" dirty="0">
                <a:latin typeface="Bahnschrift Light"/>
                <a:cs typeface="Bahnschrift Light"/>
              </a:rPr>
              <a:t>н</a:t>
            </a:r>
            <a:r>
              <a:rPr sz="1600" b="0" spc="-5" dirty="0">
                <a:latin typeface="Bahnschrift Light"/>
                <a:cs typeface="Bahnschrift Light"/>
              </a:rPr>
              <a:t>о</a:t>
            </a:r>
            <a:endParaRPr sz="1600">
              <a:latin typeface="Bahnschrift Light"/>
              <a:cs typeface="Bahnschrift Light"/>
            </a:endParaRPr>
          </a:p>
          <a:p>
            <a:pPr marL="299085" marR="144780" indent="-287020">
              <a:lnSpc>
                <a:spcPct val="1069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0" spc="-195" dirty="0">
                <a:latin typeface="Bahnschrift Light"/>
                <a:cs typeface="Bahnschrift Light"/>
              </a:rPr>
              <a:t>могутбыть</a:t>
            </a:r>
            <a:r>
              <a:rPr sz="1600" b="0" spc="-190" dirty="0">
                <a:latin typeface="Bahnschrift Light"/>
                <a:cs typeface="Bahnschrift Light"/>
              </a:rPr>
              <a:t> </a:t>
            </a:r>
            <a:r>
              <a:rPr sz="1600" b="0" spc="-245" dirty="0">
                <a:latin typeface="Bahnschrift Light"/>
                <a:cs typeface="Bahnschrift Light"/>
              </a:rPr>
              <a:t>отдельныминозологическимиединицамиили </a:t>
            </a:r>
            <a:r>
              <a:rPr sz="1600" b="0" spc="-240" dirty="0">
                <a:latin typeface="Bahnschrift Light"/>
                <a:cs typeface="Bahnschrift Light"/>
              </a:rPr>
              <a:t> </a:t>
            </a:r>
            <a:r>
              <a:rPr sz="1600" b="0" spc="-200" dirty="0">
                <a:latin typeface="Bahnschrift Light"/>
                <a:cs typeface="Bahnschrift Light"/>
              </a:rPr>
              <a:t>г</a:t>
            </a:r>
            <a:r>
              <a:rPr sz="1600" b="0" spc="-229" dirty="0">
                <a:latin typeface="Bahnschrift Light"/>
                <a:cs typeface="Bahnschrift Light"/>
              </a:rPr>
              <a:t>р</a:t>
            </a:r>
            <a:r>
              <a:rPr sz="1600" b="0" spc="-180" dirty="0">
                <a:latin typeface="Bahnschrift Light"/>
                <a:cs typeface="Bahnschrift Light"/>
              </a:rPr>
              <a:t>у</a:t>
            </a:r>
            <a:r>
              <a:rPr sz="1600" b="0" spc="-290" dirty="0">
                <a:latin typeface="Bahnschrift Light"/>
                <a:cs typeface="Bahnschrift Light"/>
              </a:rPr>
              <a:t>пп</a:t>
            </a:r>
            <a:r>
              <a:rPr sz="1600" b="0" spc="-210" dirty="0">
                <a:latin typeface="Bahnschrift Light"/>
                <a:cs typeface="Bahnschrift Light"/>
              </a:rPr>
              <a:t>а</a:t>
            </a:r>
            <a:r>
              <a:rPr sz="1600" b="0" spc="-315" dirty="0">
                <a:latin typeface="Bahnschrift Light"/>
                <a:cs typeface="Bahnschrift Light"/>
              </a:rPr>
              <a:t>м</a:t>
            </a:r>
            <a:r>
              <a:rPr sz="1600" b="0" spc="35" dirty="0">
                <a:latin typeface="Bahnschrift Light"/>
                <a:cs typeface="Bahnschrift Light"/>
              </a:rPr>
              <a:t>и</a:t>
            </a:r>
            <a:r>
              <a:rPr sz="1600" b="0" spc="-290" dirty="0">
                <a:latin typeface="Bahnschrift Light"/>
                <a:cs typeface="Bahnschrift Light"/>
              </a:rPr>
              <a:t>н</a:t>
            </a:r>
            <a:r>
              <a:rPr sz="1600" b="0" spc="-275" dirty="0">
                <a:latin typeface="Bahnschrift Light"/>
                <a:cs typeface="Bahnschrift Light"/>
              </a:rPr>
              <a:t>о</a:t>
            </a:r>
            <a:r>
              <a:rPr sz="1600" b="0" spc="-240" dirty="0">
                <a:latin typeface="Bahnschrift Light"/>
                <a:cs typeface="Bahnschrift Light"/>
              </a:rPr>
              <a:t>з</a:t>
            </a:r>
            <a:r>
              <a:rPr sz="1600" b="0" spc="-280" dirty="0">
                <a:latin typeface="Bahnschrift Light"/>
                <a:cs typeface="Bahnschrift Light"/>
              </a:rPr>
              <a:t>о</a:t>
            </a:r>
            <a:r>
              <a:rPr sz="1600" b="0" spc="-275" dirty="0">
                <a:latin typeface="Bahnschrift Light"/>
                <a:cs typeface="Bahnschrift Light"/>
              </a:rPr>
              <a:t>ло</a:t>
            </a:r>
            <a:r>
              <a:rPr sz="1600" b="0" spc="-200" dirty="0">
                <a:latin typeface="Bahnschrift Light"/>
                <a:cs typeface="Bahnschrift Light"/>
              </a:rPr>
              <a:t>г</a:t>
            </a:r>
            <a:r>
              <a:rPr sz="1600" b="0" spc="-285" dirty="0">
                <a:latin typeface="Bahnschrift Light"/>
                <a:cs typeface="Bahnschrift Light"/>
              </a:rPr>
              <a:t>и</a:t>
            </a:r>
            <a:r>
              <a:rPr sz="1600" b="0" spc="-290" dirty="0">
                <a:latin typeface="Bahnschrift Light"/>
                <a:cs typeface="Bahnschrift Light"/>
              </a:rPr>
              <a:t>й</a:t>
            </a:r>
            <a:r>
              <a:rPr sz="1600" b="0" spc="-5" dirty="0">
                <a:latin typeface="Bahnschrift Light"/>
                <a:cs typeface="Bahnschrift Light"/>
              </a:rPr>
              <a:t>, </a:t>
            </a:r>
            <a:r>
              <a:rPr sz="1600" b="0" spc="-215" dirty="0">
                <a:latin typeface="Bahnschrift Light"/>
                <a:cs typeface="Bahnschrift Light"/>
              </a:rPr>
              <a:t>к</a:t>
            </a:r>
            <a:r>
              <a:rPr sz="1600" b="0" spc="-280" dirty="0">
                <a:latin typeface="Bahnschrift Light"/>
                <a:cs typeface="Bahnschrift Light"/>
              </a:rPr>
              <a:t>о</a:t>
            </a:r>
            <a:r>
              <a:rPr sz="1600" b="0" spc="-290" dirty="0">
                <a:latin typeface="Bahnschrift Light"/>
                <a:cs typeface="Bahnschrift Light"/>
              </a:rPr>
              <a:t>т</a:t>
            </a:r>
            <a:r>
              <a:rPr sz="1600" b="0" spc="-280" dirty="0">
                <a:latin typeface="Bahnschrift Light"/>
                <a:cs typeface="Bahnschrift Light"/>
              </a:rPr>
              <a:t>о</a:t>
            </a:r>
            <a:r>
              <a:rPr sz="1600" b="0" spc="-229" dirty="0">
                <a:latin typeface="Bahnschrift Light"/>
                <a:cs typeface="Bahnschrift Light"/>
              </a:rPr>
              <a:t>р</a:t>
            </a:r>
            <a:r>
              <a:rPr sz="1600" b="0" spc="-285" dirty="0">
                <a:latin typeface="Bahnschrift Light"/>
                <a:cs typeface="Bahnschrift Light"/>
              </a:rPr>
              <a:t>ы</a:t>
            </a:r>
            <a:r>
              <a:rPr sz="1600" b="0" spc="-5" dirty="0">
                <a:latin typeface="Bahnschrift Light"/>
                <a:cs typeface="Bahnschrift Light"/>
              </a:rPr>
              <a:t>е</a:t>
            </a:r>
            <a:r>
              <a:rPr sz="1600" b="0" spc="-155" dirty="0">
                <a:latin typeface="Bahnschrift Light"/>
                <a:cs typeface="Bahnschrift Light"/>
              </a:rPr>
              <a:t> </a:t>
            </a:r>
            <a:r>
              <a:rPr sz="1600" b="0" spc="-260" dirty="0">
                <a:latin typeface="Bahnschrift Light"/>
                <a:cs typeface="Bahnschrift Light"/>
              </a:rPr>
              <a:t>в</a:t>
            </a:r>
            <a:r>
              <a:rPr sz="1600" b="0" spc="-200" dirty="0">
                <a:latin typeface="Bahnschrift Light"/>
                <a:cs typeface="Bahnschrift Light"/>
              </a:rPr>
              <a:t>с</a:t>
            </a:r>
            <a:r>
              <a:rPr sz="1600" b="0" spc="-245" dirty="0">
                <a:latin typeface="Bahnschrift Light"/>
                <a:cs typeface="Bahnschrift Light"/>
              </a:rPr>
              <a:t>е</a:t>
            </a:r>
            <a:r>
              <a:rPr sz="1600" b="0" spc="-200" dirty="0">
                <a:latin typeface="Bahnschrift Light"/>
                <a:cs typeface="Bahnschrift Light"/>
              </a:rPr>
              <a:t>г</a:t>
            </a:r>
            <a:r>
              <a:rPr sz="1600" b="0" spc="-290" dirty="0">
                <a:latin typeface="Bahnschrift Light"/>
                <a:cs typeface="Bahnschrift Light"/>
              </a:rPr>
              <a:t>д</a:t>
            </a:r>
            <a:r>
              <a:rPr sz="1600" b="0" spc="-5" dirty="0">
                <a:latin typeface="Bahnschrift Light"/>
                <a:cs typeface="Bahnschrift Light"/>
              </a:rPr>
              <a:t>а</a:t>
            </a:r>
            <a:r>
              <a:rPr sz="1600" b="0" spc="-160" dirty="0">
                <a:latin typeface="Bahnschrift Light"/>
                <a:cs typeface="Bahnschrift Light"/>
              </a:rPr>
              <a:t> </a:t>
            </a:r>
            <a:r>
              <a:rPr sz="1600" b="0" spc="-200" dirty="0">
                <a:latin typeface="Bahnschrift Light"/>
                <a:cs typeface="Bahnschrift Light"/>
              </a:rPr>
              <a:t>с</a:t>
            </a:r>
            <a:r>
              <a:rPr sz="1600" b="0" spc="-275" dirty="0">
                <a:latin typeface="Bahnschrift Light"/>
                <a:cs typeface="Bahnschrift Light"/>
              </a:rPr>
              <a:t>л</a:t>
            </a:r>
            <a:r>
              <a:rPr sz="1600" b="0" spc="-240" dirty="0">
                <a:latin typeface="Bahnschrift Light"/>
                <a:cs typeface="Bahnschrift Light"/>
              </a:rPr>
              <a:t>е</a:t>
            </a:r>
            <a:r>
              <a:rPr sz="1600" b="0" spc="-290" dirty="0">
                <a:latin typeface="Bahnschrift Light"/>
                <a:cs typeface="Bahnschrift Light"/>
              </a:rPr>
              <a:t>д</a:t>
            </a:r>
            <a:r>
              <a:rPr sz="1600" b="0" spc="-180" dirty="0">
                <a:latin typeface="Bahnschrift Light"/>
                <a:cs typeface="Bahnschrift Light"/>
              </a:rPr>
              <a:t>у</a:t>
            </a:r>
            <a:r>
              <a:rPr sz="1600" b="0" spc="-240" dirty="0">
                <a:latin typeface="Bahnschrift Light"/>
                <a:cs typeface="Bahnschrift Light"/>
              </a:rPr>
              <a:t>е</a:t>
            </a:r>
            <a:r>
              <a:rPr sz="1600" b="0" spc="40" dirty="0">
                <a:latin typeface="Bahnschrift Light"/>
                <a:cs typeface="Bahnschrift Light"/>
              </a:rPr>
              <a:t>т</a:t>
            </a:r>
            <a:r>
              <a:rPr sz="1600" b="0" spc="-215" dirty="0">
                <a:latin typeface="Bahnschrift Light"/>
                <a:cs typeface="Bahnschrift Light"/>
              </a:rPr>
              <a:t>к</a:t>
            </a:r>
            <a:r>
              <a:rPr sz="1600" b="0" spc="-280" dirty="0">
                <a:latin typeface="Bahnschrift Light"/>
                <a:cs typeface="Bahnschrift Light"/>
              </a:rPr>
              <a:t>о</a:t>
            </a:r>
            <a:r>
              <a:rPr sz="1600" b="0" spc="-285" dirty="0">
                <a:latin typeface="Bahnschrift Light"/>
                <a:cs typeface="Bahnschrift Light"/>
              </a:rPr>
              <a:t>д</a:t>
            </a:r>
            <a:r>
              <a:rPr sz="1600" b="0" spc="-290" dirty="0">
                <a:latin typeface="Bahnschrift Light"/>
                <a:cs typeface="Bahnschrift Light"/>
              </a:rPr>
              <a:t>и</a:t>
            </a:r>
            <a:r>
              <a:rPr sz="1600" b="0" spc="-229" dirty="0">
                <a:latin typeface="Bahnschrift Light"/>
                <a:cs typeface="Bahnschrift Light"/>
              </a:rPr>
              <a:t>р</a:t>
            </a:r>
            <a:r>
              <a:rPr sz="1600" b="0" spc="-280" dirty="0">
                <a:latin typeface="Bahnschrift Light"/>
                <a:cs typeface="Bahnschrift Light"/>
              </a:rPr>
              <a:t>о</a:t>
            </a:r>
            <a:r>
              <a:rPr sz="1600" b="0" spc="-260" dirty="0">
                <a:latin typeface="Bahnschrift Light"/>
                <a:cs typeface="Bahnschrift Light"/>
              </a:rPr>
              <a:t>в</a:t>
            </a:r>
            <a:r>
              <a:rPr sz="1600" b="0" spc="-204" dirty="0">
                <a:latin typeface="Bahnschrift Light"/>
                <a:cs typeface="Bahnschrift Light"/>
              </a:rPr>
              <a:t>а</a:t>
            </a:r>
            <a:r>
              <a:rPr sz="1600" b="0" spc="-290" dirty="0">
                <a:latin typeface="Bahnschrift Light"/>
                <a:cs typeface="Bahnschrift Light"/>
              </a:rPr>
              <a:t>т</a:t>
            </a:r>
            <a:r>
              <a:rPr sz="1600" b="0" spc="-5" dirty="0">
                <a:latin typeface="Bahnschrift Light"/>
                <a:cs typeface="Bahnschrift Light"/>
              </a:rPr>
              <a:t>ь</a:t>
            </a:r>
            <a:r>
              <a:rPr sz="1600" b="0" spc="-145" dirty="0">
                <a:latin typeface="Bahnschrift Light"/>
                <a:cs typeface="Bahnschrift Light"/>
              </a:rPr>
              <a:t> </a:t>
            </a:r>
            <a:r>
              <a:rPr sz="1600" b="0" spc="-280" dirty="0">
                <a:latin typeface="Bahnschrift Light"/>
                <a:cs typeface="Bahnschrift Light"/>
              </a:rPr>
              <a:t>о</a:t>
            </a:r>
            <a:r>
              <a:rPr sz="1600" b="0" spc="-290" dirty="0">
                <a:latin typeface="Bahnschrift Light"/>
                <a:cs typeface="Bahnschrift Light"/>
              </a:rPr>
              <a:t>дн</a:t>
            </a:r>
            <a:r>
              <a:rPr sz="1600" b="0" spc="-280" dirty="0">
                <a:latin typeface="Bahnschrift Light"/>
                <a:cs typeface="Bahnschrift Light"/>
              </a:rPr>
              <a:t>о</a:t>
            </a:r>
            <a:r>
              <a:rPr sz="1600" b="0" spc="-5" dirty="0">
                <a:latin typeface="Bahnschrift Light"/>
                <a:cs typeface="Bahnschrift Light"/>
              </a:rPr>
              <a:t>й  </a:t>
            </a:r>
            <a:r>
              <a:rPr sz="1600" b="0" spc="-229" dirty="0">
                <a:latin typeface="Bahnschrift Light"/>
                <a:cs typeface="Bahnschrift Light"/>
              </a:rPr>
              <a:t>единственнойрубрикой;</a:t>
            </a:r>
            <a:endParaRPr sz="1600">
              <a:latin typeface="Bahnschrift Light"/>
              <a:cs typeface="Bahnschrift Light"/>
            </a:endParaRPr>
          </a:p>
          <a:p>
            <a:pPr marL="299085" marR="288290" indent="-287020">
              <a:lnSpc>
                <a:spcPct val="106900"/>
              </a:lnSpc>
              <a:spcBef>
                <a:spcPts val="610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0" spc="-195" dirty="0">
                <a:latin typeface="Bahnschrift Light"/>
                <a:cs typeface="Bahnschrift Light"/>
              </a:rPr>
              <a:t>разбитына </a:t>
            </a:r>
            <a:r>
              <a:rPr sz="1600" b="0" spc="-100" dirty="0">
                <a:latin typeface="Bahnschrift Light"/>
                <a:cs typeface="Bahnschrift Light"/>
              </a:rPr>
              <a:t>26 </a:t>
            </a:r>
            <a:r>
              <a:rPr sz="1600" b="0" spc="-204" dirty="0">
                <a:latin typeface="Bahnschrift Light"/>
                <a:cs typeface="Bahnschrift Light"/>
              </a:rPr>
              <a:t>классов,</a:t>
            </a:r>
            <a:r>
              <a:rPr sz="1600" b="0" spc="-200" dirty="0">
                <a:latin typeface="Bahnschrift Light"/>
                <a:cs typeface="Bahnschrift Light"/>
              </a:rPr>
              <a:t> </a:t>
            </a:r>
            <a:r>
              <a:rPr sz="1600" b="0" spc="-225" dirty="0">
                <a:latin typeface="Bahnschrift Light"/>
                <a:cs typeface="Bahnschrift Light"/>
              </a:rPr>
              <a:t>которые</a:t>
            </a:r>
            <a:r>
              <a:rPr sz="1600" b="0" spc="-220" dirty="0">
                <a:latin typeface="Bahnschrift Light"/>
                <a:cs typeface="Bahnschrift Light"/>
              </a:rPr>
              <a:t> </a:t>
            </a:r>
            <a:r>
              <a:rPr sz="1600" b="0" spc="-245" dirty="0">
                <a:latin typeface="Bahnschrift Light"/>
                <a:cs typeface="Bahnschrift Light"/>
              </a:rPr>
              <a:t>соответствуюттрадиционной </a:t>
            </a:r>
            <a:r>
              <a:rPr sz="1600" b="0" spc="-240" dirty="0">
                <a:latin typeface="Bahnschrift Light"/>
                <a:cs typeface="Bahnschrift Light"/>
              </a:rPr>
              <a:t> </a:t>
            </a:r>
            <a:r>
              <a:rPr sz="1600" b="0" spc="-195" dirty="0">
                <a:latin typeface="Bahnschrift Light"/>
                <a:cs typeface="Bahnschrift Light"/>
              </a:rPr>
              <a:t>схемеМКБ</a:t>
            </a:r>
            <a:endParaRPr sz="1600">
              <a:latin typeface="Bahnschrift Light"/>
              <a:cs typeface="Bahnschrift Light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Коды</a:t>
            </a:r>
            <a:r>
              <a:rPr sz="1800" spc="-6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C00000"/>
                </a:solidFill>
                <a:latin typeface="Comic Sans MS"/>
                <a:cs typeface="Comic Sans MS"/>
              </a:rPr>
              <a:t>расширения</a:t>
            </a:r>
            <a:endParaRPr sz="1800">
              <a:latin typeface="Comic Sans MS"/>
              <a:cs typeface="Comic Sans MS"/>
            </a:endParaRPr>
          </a:p>
          <a:p>
            <a:pPr marL="299085" marR="5080" indent="-287020">
              <a:lnSpc>
                <a:spcPct val="100000"/>
              </a:lnSpc>
              <a:spcBef>
                <a:spcPts val="815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0" spc="-200" dirty="0">
                <a:latin typeface="Bahnschrift Light"/>
                <a:cs typeface="Bahnschrift Light"/>
              </a:rPr>
              <a:t>э</a:t>
            </a:r>
            <a:r>
              <a:rPr sz="1600" b="0" spc="-290" dirty="0">
                <a:latin typeface="Bahnschrift Light"/>
                <a:cs typeface="Bahnschrift Light"/>
              </a:rPr>
              <a:t>т</a:t>
            </a:r>
            <a:r>
              <a:rPr sz="1600" b="0" spc="55" dirty="0">
                <a:latin typeface="Bahnschrift Light"/>
                <a:cs typeface="Bahnschrift Light"/>
              </a:rPr>
              <a:t>о</a:t>
            </a:r>
            <a:r>
              <a:rPr sz="1600" b="0" spc="-290" dirty="0">
                <a:latin typeface="Bahnschrift Light"/>
                <a:cs typeface="Bahnschrift Light"/>
              </a:rPr>
              <a:t>п</a:t>
            </a:r>
            <a:r>
              <a:rPr sz="1600" b="0" spc="-235" dirty="0">
                <a:latin typeface="Bahnschrift Light"/>
                <a:cs typeface="Bahnschrift Light"/>
              </a:rPr>
              <a:t>ере</a:t>
            </a:r>
            <a:r>
              <a:rPr sz="1600" b="0" spc="-270" dirty="0">
                <a:latin typeface="Bahnschrift Light"/>
                <a:cs typeface="Bahnschrift Light"/>
              </a:rPr>
              <a:t>ч</a:t>
            </a:r>
            <a:r>
              <a:rPr sz="1600" b="0" spc="-290" dirty="0">
                <a:latin typeface="Bahnschrift Light"/>
                <a:cs typeface="Bahnschrift Light"/>
              </a:rPr>
              <a:t>н</a:t>
            </a:r>
            <a:r>
              <a:rPr sz="1600" b="0" spc="40" dirty="0">
                <a:latin typeface="Bahnschrift Light"/>
                <a:cs typeface="Bahnschrift Light"/>
              </a:rPr>
              <a:t>и</a:t>
            </a:r>
            <a:r>
              <a:rPr sz="1600" b="0" spc="-5" dirty="0">
                <a:latin typeface="Bahnschrift Light"/>
                <a:cs typeface="Bahnschrift Light"/>
              </a:rPr>
              <a:t>c</a:t>
            </a:r>
            <a:r>
              <a:rPr sz="1600" b="0" spc="-150" dirty="0">
                <a:latin typeface="Bahnschrift Light"/>
                <a:cs typeface="Bahnschrift Light"/>
              </a:rPr>
              <a:t> </a:t>
            </a:r>
            <a:r>
              <a:rPr sz="1600" b="0" spc="-290" dirty="0">
                <a:latin typeface="Bahnschrift Light"/>
                <a:cs typeface="Bahnschrift Light"/>
              </a:rPr>
              <a:t>д</a:t>
            </a:r>
            <a:r>
              <a:rPr sz="1600" b="0" spc="-270" dirty="0">
                <a:latin typeface="Bahnschrift Light"/>
                <a:cs typeface="Bahnschrift Light"/>
              </a:rPr>
              <a:t>о</a:t>
            </a:r>
            <a:r>
              <a:rPr sz="1600" b="0" spc="-295" dirty="0">
                <a:latin typeface="Bahnschrift Light"/>
                <a:cs typeface="Bahnschrift Light"/>
              </a:rPr>
              <a:t>п</a:t>
            </a:r>
            <a:r>
              <a:rPr sz="1600" b="0" spc="-275" dirty="0">
                <a:latin typeface="Bahnschrift Light"/>
                <a:cs typeface="Bahnschrift Light"/>
              </a:rPr>
              <a:t>о</a:t>
            </a:r>
            <a:r>
              <a:rPr sz="1600" b="0" spc="-270" dirty="0">
                <a:latin typeface="Bahnschrift Light"/>
                <a:cs typeface="Bahnschrift Light"/>
              </a:rPr>
              <a:t>л</a:t>
            </a:r>
            <a:r>
              <a:rPr sz="1600" b="0" spc="-290" dirty="0">
                <a:latin typeface="Bahnschrift Light"/>
                <a:cs typeface="Bahnschrift Light"/>
              </a:rPr>
              <a:t>нит</a:t>
            </a:r>
            <a:r>
              <a:rPr sz="1600" b="0" spc="-235" dirty="0">
                <a:latin typeface="Bahnschrift Light"/>
                <a:cs typeface="Bahnschrift Light"/>
              </a:rPr>
              <a:t>е</a:t>
            </a:r>
            <a:r>
              <a:rPr sz="1600" b="0" spc="-275" dirty="0">
                <a:latin typeface="Bahnschrift Light"/>
                <a:cs typeface="Bahnschrift Light"/>
              </a:rPr>
              <a:t>л</a:t>
            </a:r>
            <a:r>
              <a:rPr sz="1600" b="0" spc="-229" dirty="0">
                <a:latin typeface="Bahnschrift Light"/>
                <a:cs typeface="Bahnschrift Light"/>
              </a:rPr>
              <a:t>ь</a:t>
            </a:r>
            <a:r>
              <a:rPr sz="1600" b="0" spc="-290" dirty="0">
                <a:latin typeface="Bahnschrift Light"/>
                <a:cs typeface="Bahnschrift Light"/>
              </a:rPr>
              <a:t>н</a:t>
            </a:r>
            <a:r>
              <a:rPr sz="1600" b="0" spc="-280" dirty="0">
                <a:latin typeface="Bahnschrift Light"/>
                <a:cs typeface="Bahnschrift Light"/>
              </a:rPr>
              <a:t>о</a:t>
            </a:r>
            <a:r>
              <a:rPr sz="1600" b="0" spc="85" dirty="0">
                <a:latin typeface="Bahnschrift Light"/>
                <a:cs typeface="Bahnschrift Light"/>
              </a:rPr>
              <a:t>й</a:t>
            </a:r>
            <a:r>
              <a:rPr sz="1600" b="0" spc="-285" dirty="0">
                <a:latin typeface="Bahnschrift Light"/>
                <a:cs typeface="Bahnschrift Light"/>
              </a:rPr>
              <a:t>ин</a:t>
            </a:r>
            <a:r>
              <a:rPr sz="1600" b="0" spc="-229" dirty="0">
                <a:latin typeface="Bahnschrift Light"/>
                <a:cs typeface="Bahnschrift Light"/>
              </a:rPr>
              <a:t>ф</a:t>
            </a:r>
            <a:r>
              <a:rPr sz="1600" b="0" spc="-280" dirty="0">
                <a:latin typeface="Bahnschrift Light"/>
                <a:cs typeface="Bahnschrift Light"/>
              </a:rPr>
              <a:t>о</a:t>
            </a:r>
            <a:r>
              <a:rPr sz="1600" b="0" spc="-229" dirty="0">
                <a:latin typeface="Bahnschrift Light"/>
                <a:cs typeface="Bahnschrift Light"/>
              </a:rPr>
              <a:t>р</a:t>
            </a:r>
            <a:r>
              <a:rPr sz="1600" b="0" spc="-310" dirty="0">
                <a:latin typeface="Bahnschrift Light"/>
                <a:cs typeface="Bahnschrift Light"/>
              </a:rPr>
              <a:t>м</a:t>
            </a:r>
            <a:r>
              <a:rPr sz="1600" b="0" spc="-204" dirty="0">
                <a:latin typeface="Bahnschrift Light"/>
                <a:cs typeface="Bahnschrift Light"/>
              </a:rPr>
              <a:t>а</a:t>
            </a:r>
            <a:r>
              <a:rPr sz="1600" b="0" spc="-305" dirty="0">
                <a:latin typeface="Bahnschrift Light"/>
                <a:cs typeface="Bahnschrift Light"/>
              </a:rPr>
              <a:t>ц</a:t>
            </a:r>
            <a:r>
              <a:rPr sz="1600" b="0" spc="-285" dirty="0">
                <a:latin typeface="Bahnschrift Light"/>
                <a:cs typeface="Bahnschrift Light"/>
              </a:rPr>
              <a:t>и</a:t>
            </a:r>
            <a:r>
              <a:rPr sz="1600" b="0" spc="-235" dirty="0">
                <a:latin typeface="Bahnschrift Light"/>
                <a:cs typeface="Bahnschrift Light"/>
              </a:rPr>
              <a:t>е</a:t>
            </a:r>
            <a:r>
              <a:rPr sz="1600" b="0" spc="-290" dirty="0">
                <a:latin typeface="Bahnschrift Light"/>
                <a:cs typeface="Bahnschrift Light"/>
              </a:rPr>
              <a:t>й</a:t>
            </a:r>
            <a:r>
              <a:rPr sz="1600" b="0" spc="-5" dirty="0">
                <a:latin typeface="Bahnschrift Light"/>
                <a:cs typeface="Bahnschrift Light"/>
              </a:rPr>
              <a:t>,</a:t>
            </a:r>
            <a:r>
              <a:rPr sz="1600" b="0" spc="-15" dirty="0">
                <a:latin typeface="Bahnschrift Light"/>
                <a:cs typeface="Bahnschrift Light"/>
              </a:rPr>
              <a:t> </a:t>
            </a:r>
            <a:r>
              <a:rPr sz="1600" b="0" spc="-215" dirty="0">
                <a:latin typeface="Bahnschrift Light"/>
                <a:cs typeface="Bahnschrift Light"/>
              </a:rPr>
              <a:t>к</a:t>
            </a:r>
            <a:r>
              <a:rPr sz="1600" b="0" spc="-280" dirty="0">
                <a:latin typeface="Bahnschrift Light"/>
                <a:cs typeface="Bahnschrift Light"/>
              </a:rPr>
              <a:t>о</a:t>
            </a:r>
            <a:r>
              <a:rPr sz="1600" b="0" spc="-290" dirty="0">
                <a:latin typeface="Bahnschrift Light"/>
                <a:cs typeface="Bahnschrift Light"/>
              </a:rPr>
              <a:t>т</a:t>
            </a:r>
            <a:r>
              <a:rPr sz="1600" b="0" spc="-270" dirty="0">
                <a:latin typeface="Bahnschrift Light"/>
                <a:cs typeface="Bahnschrift Light"/>
              </a:rPr>
              <a:t>о</a:t>
            </a:r>
            <a:r>
              <a:rPr sz="1600" b="0" spc="-235" dirty="0">
                <a:latin typeface="Bahnschrift Light"/>
                <a:cs typeface="Bahnschrift Light"/>
              </a:rPr>
              <a:t>р</a:t>
            </a:r>
            <a:r>
              <a:rPr sz="1600" b="0" spc="-204" dirty="0">
                <a:latin typeface="Bahnschrift Light"/>
                <a:cs typeface="Bahnschrift Light"/>
              </a:rPr>
              <a:t>а</a:t>
            </a:r>
            <a:r>
              <a:rPr sz="1600" b="0" spc="-5" dirty="0">
                <a:latin typeface="Bahnschrift Light"/>
                <a:cs typeface="Bahnschrift Light"/>
              </a:rPr>
              <a:t>я</a:t>
            </a:r>
            <a:r>
              <a:rPr sz="1600" b="0" spc="-150" dirty="0">
                <a:latin typeface="Bahnschrift Light"/>
                <a:cs typeface="Bahnschrift Light"/>
              </a:rPr>
              <a:t> </a:t>
            </a:r>
            <a:r>
              <a:rPr sz="1600" b="0" spc="-310" dirty="0">
                <a:latin typeface="Bahnschrift Light"/>
                <a:cs typeface="Bahnschrift Light"/>
              </a:rPr>
              <a:t>м</a:t>
            </a:r>
            <a:r>
              <a:rPr sz="1600" b="0" spc="-275" dirty="0">
                <a:latin typeface="Bahnschrift Light"/>
                <a:cs typeface="Bahnschrift Light"/>
              </a:rPr>
              <a:t>о</a:t>
            </a:r>
            <a:r>
              <a:rPr sz="1600" b="0" spc="-270" dirty="0">
                <a:latin typeface="Bahnschrift Light"/>
                <a:cs typeface="Bahnschrift Light"/>
              </a:rPr>
              <a:t>ж</a:t>
            </a:r>
            <a:r>
              <a:rPr sz="1600" b="0" spc="-235" dirty="0">
                <a:latin typeface="Bahnschrift Light"/>
                <a:cs typeface="Bahnschrift Light"/>
              </a:rPr>
              <a:t>е</a:t>
            </a:r>
            <a:r>
              <a:rPr sz="1600" b="0" spc="40" dirty="0">
                <a:latin typeface="Bahnschrift Light"/>
                <a:cs typeface="Bahnschrift Light"/>
              </a:rPr>
              <a:t>т</a:t>
            </a:r>
            <a:r>
              <a:rPr sz="1600" b="0" spc="-280" dirty="0">
                <a:latin typeface="Bahnschrift Light"/>
                <a:cs typeface="Bahnschrift Light"/>
              </a:rPr>
              <a:t>быт</a:t>
            </a:r>
            <a:r>
              <a:rPr sz="1600" b="0" spc="-5" dirty="0">
                <a:latin typeface="Bahnschrift Light"/>
                <a:cs typeface="Bahnschrift Light"/>
              </a:rPr>
              <a:t>ь  </a:t>
            </a:r>
            <a:r>
              <a:rPr sz="1600" b="0" spc="-290" dirty="0">
                <a:latin typeface="Bahnschrift Light"/>
                <a:cs typeface="Bahnschrift Light"/>
              </a:rPr>
              <a:t>д</a:t>
            </a:r>
            <a:r>
              <a:rPr sz="1600" b="0" spc="-280" dirty="0">
                <a:latin typeface="Bahnschrift Light"/>
                <a:cs typeface="Bahnschrift Light"/>
              </a:rPr>
              <a:t>об</a:t>
            </a:r>
            <a:r>
              <a:rPr sz="1600" b="0" spc="-204" dirty="0">
                <a:latin typeface="Bahnschrift Light"/>
                <a:cs typeface="Bahnschrift Light"/>
              </a:rPr>
              <a:t>а</a:t>
            </a:r>
            <a:r>
              <a:rPr sz="1600" b="0" spc="-275" dirty="0">
                <a:latin typeface="Bahnschrift Light"/>
                <a:cs typeface="Bahnschrift Light"/>
              </a:rPr>
              <a:t>в</a:t>
            </a:r>
            <a:r>
              <a:rPr sz="1600" b="0" spc="-270" dirty="0">
                <a:latin typeface="Bahnschrift Light"/>
                <a:cs typeface="Bahnschrift Light"/>
              </a:rPr>
              <a:t>л</a:t>
            </a:r>
            <a:r>
              <a:rPr sz="1600" b="0" spc="-235" dirty="0">
                <a:latin typeface="Bahnschrift Light"/>
                <a:cs typeface="Bahnschrift Light"/>
              </a:rPr>
              <a:t>е</a:t>
            </a:r>
            <a:r>
              <a:rPr sz="1600" b="0" spc="-280" dirty="0">
                <a:latin typeface="Bahnschrift Light"/>
                <a:cs typeface="Bahnschrift Light"/>
              </a:rPr>
              <a:t>н</a:t>
            </a:r>
            <a:r>
              <a:rPr sz="1600" b="0" spc="70" dirty="0">
                <a:latin typeface="Bahnschrift Light"/>
                <a:cs typeface="Bahnschrift Light"/>
              </a:rPr>
              <a:t>ы</a:t>
            </a:r>
            <a:r>
              <a:rPr sz="1600" b="0" spc="-5" dirty="0">
                <a:latin typeface="Bahnschrift Light"/>
                <a:cs typeface="Bahnschrift Light"/>
              </a:rPr>
              <a:t>к</a:t>
            </a:r>
            <a:r>
              <a:rPr sz="1600" b="0" spc="-160" dirty="0">
                <a:latin typeface="Bahnschrift Light"/>
                <a:cs typeface="Bahnschrift Light"/>
              </a:rPr>
              <a:t> </a:t>
            </a:r>
            <a:r>
              <a:rPr sz="1600" b="0" spc="-270" dirty="0">
                <a:latin typeface="Bahnschrift Light"/>
                <a:cs typeface="Bahnschrift Light"/>
              </a:rPr>
              <a:t>о</a:t>
            </a:r>
            <a:r>
              <a:rPr sz="1600" b="0" spc="-204" dirty="0">
                <a:latin typeface="Bahnschrift Light"/>
                <a:cs typeface="Bahnschrift Light"/>
              </a:rPr>
              <a:t>с</a:t>
            </a:r>
            <a:r>
              <a:rPr sz="1600" b="0" spc="-290" dirty="0">
                <a:latin typeface="Bahnschrift Light"/>
                <a:cs typeface="Bahnschrift Light"/>
              </a:rPr>
              <a:t>н</a:t>
            </a:r>
            <a:r>
              <a:rPr sz="1600" b="0" spc="-280" dirty="0">
                <a:latin typeface="Bahnschrift Light"/>
                <a:cs typeface="Bahnschrift Light"/>
              </a:rPr>
              <a:t>о</a:t>
            </a:r>
            <a:r>
              <a:rPr sz="1600" b="0" spc="-260" dirty="0">
                <a:latin typeface="Bahnschrift Light"/>
                <a:cs typeface="Bahnschrift Light"/>
              </a:rPr>
              <a:t>в</a:t>
            </a:r>
            <a:r>
              <a:rPr sz="1600" b="0" spc="-290" dirty="0">
                <a:latin typeface="Bahnschrift Light"/>
                <a:cs typeface="Bahnschrift Light"/>
              </a:rPr>
              <a:t>н</a:t>
            </a:r>
            <a:r>
              <a:rPr sz="1600" b="0" spc="-275" dirty="0">
                <a:latin typeface="Bahnschrift Light"/>
                <a:cs typeface="Bahnschrift Light"/>
              </a:rPr>
              <a:t>о</a:t>
            </a:r>
            <a:r>
              <a:rPr sz="1600" b="0" spc="-310" dirty="0">
                <a:latin typeface="Bahnschrift Light"/>
                <a:cs typeface="Bahnschrift Light"/>
              </a:rPr>
              <a:t>м</a:t>
            </a:r>
            <a:r>
              <a:rPr sz="1600" b="0" spc="-5" dirty="0">
                <a:latin typeface="Bahnschrift Light"/>
                <a:cs typeface="Bahnschrift Light"/>
              </a:rPr>
              <a:t>у</a:t>
            </a:r>
            <a:r>
              <a:rPr sz="1600" b="0" spc="-85" dirty="0">
                <a:latin typeface="Bahnschrift Light"/>
                <a:cs typeface="Bahnschrift Light"/>
              </a:rPr>
              <a:t> </a:t>
            </a:r>
            <a:r>
              <a:rPr sz="1600" b="0" spc="-215" dirty="0">
                <a:latin typeface="Bahnschrift Light"/>
                <a:cs typeface="Bahnschrift Light"/>
              </a:rPr>
              <a:t>к</a:t>
            </a:r>
            <a:r>
              <a:rPr sz="1600" b="0" spc="-280" dirty="0">
                <a:latin typeface="Bahnschrift Light"/>
                <a:cs typeface="Bahnschrift Light"/>
              </a:rPr>
              <a:t>о</a:t>
            </a:r>
            <a:r>
              <a:rPr sz="1600" b="0" spc="-290" dirty="0">
                <a:latin typeface="Bahnschrift Light"/>
                <a:cs typeface="Bahnschrift Light"/>
              </a:rPr>
              <a:t>д</a:t>
            </a:r>
            <a:r>
              <a:rPr sz="1600" b="0" spc="-180" dirty="0">
                <a:latin typeface="Bahnschrift Light"/>
                <a:cs typeface="Bahnschrift Light"/>
              </a:rPr>
              <a:t>у</a:t>
            </a:r>
            <a:r>
              <a:rPr sz="1600" b="0" spc="-5" dirty="0">
                <a:latin typeface="Bahnschrift Light"/>
                <a:cs typeface="Bahnschrift Light"/>
              </a:rPr>
              <a:t>,</a:t>
            </a:r>
            <a:r>
              <a:rPr sz="1600" b="0" spc="-30" dirty="0">
                <a:latin typeface="Bahnschrift Light"/>
                <a:cs typeface="Bahnschrift Light"/>
              </a:rPr>
              <a:t> </a:t>
            </a:r>
            <a:r>
              <a:rPr sz="1600" b="0" spc="-200" dirty="0">
                <a:latin typeface="Bahnschrift Light"/>
                <a:cs typeface="Bahnschrift Light"/>
              </a:rPr>
              <a:t>с</a:t>
            </a:r>
            <a:r>
              <a:rPr sz="1600" b="0" spc="-280" dirty="0">
                <a:latin typeface="Bahnschrift Light"/>
                <a:cs typeface="Bahnschrift Light"/>
              </a:rPr>
              <a:t>о</a:t>
            </a:r>
            <a:r>
              <a:rPr sz="1600" b="0" spc="-275" dirty="0">
                <a:latin typeface="Bahnschrift Light"/>
                <a:cs typeface="Bahnschrift Light"/>
              </a:rPr>
              <a:t>о</a:t>
            </a:r>
            <a:r>
              <a:rPr sz="1600" b="0" spc="-290" dirty="0">
                <a:latin typeface="Bahnschrift Light"/>
                <a:cs typeface="Bahnschrift Light"/>
              </a:rPr>
              <a:t>т</a:t>
            </a:r>
            <a:r>
              <a:rPr sz="1600" b="0" spc="-260" dirty="0">
                <a:latin typeface="Bahnschrift Light"/>
                <a:cs typeface="Bahnschrift Light"/>
              </a:rPr>
              <a:t>в</a:t>
            </a:r>
            <a:r>
              <a:rPr sz="1600" b="0" spc="-235" dirty="0">
                <a:latin typeface="Bahnschrift Light"/>
                <a:cs typeface="Bahnschrift Light"/>
              </a:rPr>
              <a:t>е</a:t>
            </a:r>
            <a:r>
              <a:rPr sz="1600" b="0" spc="-290" dirty="0">
                <a:latin typeface="Bahnschrift Light"/>
                <a:cs typeface="Bahnschrift Light"/>
              </a:rPr>
              <a:t>т</a:t>
            </a:r>
            <a:r>
              <a:rPr sz="1600" b="0" spc="-200" dirty="0">
                <a:latin typeface="Bahnschrift Light"/>
                <a:cs typeface="Bahnschrift Light"/>
              </a:rPr>
              <a:t>с</a:t>
            </a:r>
            <a:r>
              <a:rPr sz="1600" b="0" spc="-290" dirty="0">
                <a:latin typeface="Bahnschrift Light"/>
                <a:cs typeface="Bahnschrift Light"/>
              </a:rPr>
              <a:t>т</a:t>
            </a:r>
            <a:r>
              <a:rPr sz="1600" b="0" spc="-260" dirty="0">
                <a:latin typeface="Bahnschrift Light"/>
                <a:cs typeface="Bahnschrift Light"/>
              </a:rPr>
              <a:t>в</a:t>
            </a:r>
            <a:r>
              <a:rPr sz="1600" b="0" spc="-235" dirty="0">
                <a:latin typeface="Bahnschrift Light"/>
                <a:cs typeface="Bahnschrift Light"/>
              </a:rPr>
              <a:t>е</a:t>
            </a:r>
            <a:r>
              <a:rPr sz="1600" b="0" spc="-290" dirty="0">
                <a:latin typeface="Bahnschrift Light"/>
                <a:cs typeface="Bahnschrift Light"/>
              </a:rPr>
              <a:t>нн</a:t>
            </a:r>
            <a:r>
              <a:rPr sz="1600" b="0" spc="80" dirty="0">
                <a:latin typeface="Bahnschrift Light"/>
                <a:cs typeface="Bahnschrift Light"/>
              </a:rPr>
              <a:t>о</a:t>
            </a:r>
            <a:r>
              <a:rPr sz="1600" b="0" spc="-290" dirty="0">
                <a:latin typeface="Bahnschrift Light"/>
                <a:cs typeface="Bahnschrift Light"/>
              </a:rPr>
              <a:t>н</a:t>
            </a:r>
            <a:r>
              <a:rPr sz="1600" b="0" spc="95" dirty="0">
                <a:latin typeface="Bahnschrift Light"/>
                <a:cs typeface="Bahnschrift Light"/>
              </a:rPr>
              <a:t>е</a:t>
            </a:r>
            <a:r>
              <a:rPr sz="1600" b="0" spc="-310" dirty="0">
                <a:latin typeface="Bahnschrift Light"/>
                <a:cs typeface="Bahnschrift Light"/>
              </a:rPr>
              <a:t>м</a:t>
            </a:r>
            <a:r>
              <a:rPr sz="1600" b="0" spc="-275" dirty="0">
                <a:latin typeface="Bahnschrift Light"/>
                <a:cs typeface="Bahnschrift Light"/>
              </a:rPr>
              <a:t>о</a:t>
            </a:r>
            <a:r>
              <a:rPr sz="1600" b="0" spc="-200" dirty="0">
                <a:latin typeface="Bahnschrift Light"/>
                <a:cs typeface="Bahnschrift Light"/>
              </a:rPr>
              <a:t>г</a:t>
            </a:r>
            <a:r>
              <a:rPr sz="1600" b="0" spc="-180" dirty="0">
                <a:latin typeface="Bahnschrift Light"/>
                <a:cs typeface="Bahnschrift Light"/>
              </a:rPr>
              <a:t>у</a:t>
            </a:r>
            <a:r>
              <a:rPr sz="1600" b="0" spc="30" dirty="0">
                <a:latin typeface="Bahnschrift Light"/>
                <a:cs typeface="Bahnschrift Light"/>
              </a:rPr>
              <a:t>т</a:t>
            </a:r>
            <a:r>
              <a:rPr sz="1600" b="0" spc="-280" dirty="0">
                <a:latin typeface="Bahnschrift Light"/>
                <a:cs typeface="Bahnschrift Light"/>
              </a:rPr>
              <a:t>быт</a:t>
            </a:r>
            <a:r>
              <a:rPr sz="1600" b="0" spc="-5" dirty="0">
                <a:latin typeface="Bahnschrift Light"/>
                <a:cs typeface="Bahnschrift Light"/>
              </a:rPr>
              <a:t>ь  </a:t>
            </a:r>
            <a:r>
              <a:rPr sz="1600" b="0" spc="-285" dirty="0">
                <a:latin typeface="Bahnschrift Light"/>
                <a:cs typeface="Bahnschrift Light"/>
              </a:rPr>
              <a:t>и</a:t>
            </a:r>
            <a:r>
              <a:rPr sz="1600" b="0" spc="-200" dirty="0">
                <a:latin typeface="Bahnschrift Light"/>
                <a:cs typeface="Bahnschrift Light"/>
              </a:rPr>
              <a:t>с</a:t>
            </a:r>
            <a:r>
              <a:rPr sz="1600" b="0" spc="-295" dirty="0">
                <a:latin typeface="Bahnschrift Light"/>
                <a:cs typeface="Bahnschrift Light"/>
              </a:rPr>
              <a:t>п</a:t>
            </a:r>
            <a:r>
              <a:rPr sz="1600" b="0" spc="-275" dirty="0">
                <a:latin typeface="Bahnschrift Light"/>
                <a:cs typeface="Bahnschrift Light"/>
              </a:rPr>
              <a:t>о</a:t>
            </a:r>
            <a:r>
              <a:rPr sz="1600" b="0" spc="-270" dirty="0">
                <a:latin typeface="Bahnschrift Light"/>
                <a:cs typeface="Bahnschrift Light"/>
              </a:rPr>
              <a:t>л</a:t>
            </a:r>
            <a:r>
              <a:rPr sz="1600" b="0" spc="-240" dirty="0">
                <a:latin typeface="Bahnschrift Light"/>
                <a:cs typeface="Bahnschrift Light"/>
              </a:rPr>
              <a:t>ь</a:t>
            </a:r>
            <a:r>
              <a:rPr sz="1600" b="0" spc="-235" dirty="0">
                <a:latin typeface="Bahnschrift Light"/>
                <a:cs typeface="Bahnschrift Light"/>
              </a:rPr>
              <a:t>з</a:t>
            </a:r>
            <a:r>
              <a:rPr sz="1600" b="0" spc="-275" dirty="0">
                <a:latin typeface="Bahnschrift Light"/>
                <a:cs typeface="Bahnschrift Light"/>
              </a:rPr>
              <a:t>о</a:t>
            </a:r>
            <a:r>
              <a:rPr sz="1600" b="0" spc="-260" dirty="0">
                <a:latin typeface="Bahnschrift Light"/>
                <a:cs typeface="Bahnschrift Light"/>
              </a:rPr>
              <a:t>в</a:t>
            </a:r>
            <a:r>
              <a:rPr sz="1600" b="0" spc="-204" dirty="0">
                <a:latin typeface="Bahnschrift Light"/>
                <a:cs typeface="Bahnschrift Light"/>
              </a:rPr>
              <a:t>а</a:t>
            </a:r>
            <a:r>
              <a:rPr sz="1600" b="0" spc="-280" dirty="0">
                <a:latin typeface="Bahnschrift Light"/>
                <a:cs typeface="Bahnschrift Light"/>
              </a:rPr>
              <a:t>н</a:t>
            </a:r>
            <a:r>
              <a:rPr sz="1600" b="0" spc="80" dirty="0">
                <a:latin typeface="Bahnschrift Light"/>
                <a:cs typeface="Bahnschrift Light"/>
              </a:rPr>
              <a:t>ы</a:t>
            </a:r>
            <a:r>
              <a:rPr sz="1600" b="0" spc="-280" dirty="0">
                <a:latin typeface="Bahnschrift Light"/>
                <a:cs typeface="Bahnschrift Light"/>
              </a:rPr>
              <a:t>б</a:t>
            </a:r>
            <a:r>
              <a:rPr sz="1600" b="0" spc="-235" dirty="0">
                <a:latin typeface="Bahnschrift Light"/>
                <a:cs typeface="Bahnschrift Light"/>
              </a:rPr>
              <a:t>е</a:t>
            </a:r>
            <a:r>
              <a:rPr sz="1600" b="0" spc="-5" dirty="0">
                <a:latin typeface="Bahnschrift Light"/>
                <a:cs typeface="Bahnschrift Light"/>
              </a:rPr>
              <a:t>з</a:t>
            </a:r>
            <a:r>
              <a:rPr sz="1600" b="0" spc="-180" dirty="0">
                <a:latin typeface="Bahnschrift Light"/>
                <a:cs typeface="Bahnschrift Light"/>
              </a:rPr>
              <a:t> </a:t>
            </a:r>
            <a:r>
              <a:rPr sz="1600" b="0" spc="-275" dirty="0">
                <a:latin typeface="Bahnschrift Light"/>
                <a:cs typeface="Bahnschrift Light"/>
              </a:rPr>
              <a:t>о</a:t>
            </a:r>
            <a:r>
              <a:rPr sz="1600" b="0" spc="-200" dirty="0">
                <a:latin typeface="Bahnschrift Light"/>
                <a:cs typeface="Bahnschrift Light"/>
              </a:rPr>
              <a:t>с</a:t>
            </a:r>
            <a:r>
              <a:rPr sz="1600" b="0" spc="-290" dirty="0">
                <a:latin typeface="Bahnschrift Light"/>
                <a:cs typeface="Bahnschrift Light"/>
              </a:rPr>
              <a:t>н</a:t>
            </a:r>
            <a:r>
              <a:rPr sz="1600" b="0" spc="-280" dirty="0">
                <a:latin typeface="Bahnschrift Light"/>
                <a:cs typeface="Bahnschrift Light"/>
              </a:rPr>
              <a:t>о</a:t>
            </a:r>
            <a:r>
              <a:rPr sz="1600" b="0" spc="-260" dirty="0">
                <a:latin typeface="Bahnschrift Light"/>
                <a:cs typeface="Bahnschrift Light"/>
              </a:rPr>
              <a:t>в</a:t>
            </a:r>
            <a:r>
              <a:rPr sz="1600" b="0" spc="-290" dirty="0">
                <a:latin typeface="Bahnschrift Light"/>
                <a:cs typeface="Bahnschrift Light"/>
              </a:rPr>
              <a:t>н</a:t>
            </a:r>
            <a:r>
              <a:rPr sz="1600" b="0" spc="-275" dirty="0">
                <a:latin typeface="Bahnschrift Light"/>
                <a:cs typeface="Bahnschrift Light"/>
              </a:rPr>
              <a:t>о</a:t>
            </a:r>
            <a:r>
              <a:rPr sz="1600" b="0" spc="-200" dirty="0">
                <a:latin typeface="Bahnschrift Light"/>
                <a:cs typeface="Bahnschrift Light"/>
              </a:rPr>
              <a:t>г</a:t>
            </a:r>
            <a:r>
              <a:rPr sz="1600" b="0" spc="95" dirty="0">
                <a:latin typeface="Bahnschrift Light"/>
                <a:cs typeface="Bahnschrift Light"/>
              </a:rPr>
              <a:t>о</a:t>
            </a:r>
            <a:r>
              <a:rPr sz="1600" b="0" spc="-215" dirty="0">
                <a:latin typeface="Bahnschrift Light"/>
                <a:cs typeface="Bahnschrift Light"/>
              </a:rPr>
              <a:t>к</a:t>
            </a:r>
            <a:r>
              <a:rPr sz="1600" b="0" spc="-280" dirty="0">
                <a:latin typeface="Bahnschrift Light"/>
                <a:cs typeface="Bahnschrift Light"/>
              </a:rPr>
              <a:t>о</a:t>
            </a:r>
            <a:r>
              <a:rPr sz="1600" b="0" spc="-290" dirty="0">
                <a:latin typeface="Bahnschrift Light"/>
                <a:cs typeface="Bahnschrift Light"/>
              </a:rPr>
              <a:t>д</a:t>
            </a:r>
            <a:r>
              <a:rPr sz="1600" b="0" spc="-5" dirty="0">
                <a:latin typeface="Bahnschrift Light"/>
                <a:cs typeface="Bahnschrift Light"/>
              </a:rPr>
              <a:t>а</a:t>
            </a:r>
            <a:r>
              <a:rPr sz="1600" b="0" spc="-145" dirty="0">
                <a:latin typeface="Bahnschrift Light"/>
                <a:cs typeface="Bahnschrift Light"/>
              </a:rPr>
              <a:t> </a:t>
            </a:r>
            <a:r>
              <a:rPr sz="1600" b="0" spc="-290" dirty="0">
                <a:latin typeface="Bahnschrift Light"/>
                <a:cs typeface="Bahnschrift Light"/>
              </a:rPr>
              <a:t>д</a:t>
            </a:r>
            <a:r>
              <a:rPr sz="1600" b="0" spc="-275" dirty="0">
                <a:latin typeface="Bahnschrift Light"/>
                <a:cs typeface="Bahnschrift Light"/>
              </a:rPr>
              <a:t>л</a:t>
            </a:r>
            <a:r>
              <a:rPr sz="1600" b="0" spc="-5" dirty="0">
                <a:latin typeface="Bahnschrift Light"/>
                <a:cs typeface="Bahnschrift Light"/>
              </a:rPr>
              <a:t>я</a:t>
            </a:r>
            <a:r>
              <a:rPr sz="1600" b="0" spc="-160" dirty="0">
                <a:latin typeface="Bahnschrift Light"/>
                <a:cs typeface="Bahnschrift Light"/>
              </a:rPr>
              <a:t> </a:t>
            </a:r>
            <a:r>
              <a:rPr sz="1600" b="0" spc="-200" dirty="0">
                <a:latin typeface="Bahnschrift Light"/>
                <a:cs typeface="Bahnschrift Light"/>
              </a:rPr>
              <a:t>с</a:t>
            </a:r>
            <a:r>
              <a:rPr sz="1600" b="0" spc="-290" dirty="0">
                <a:latin typeface="Bahnschrift Light"/>
                <a:cs typeface="Bahnschrift Light"/>
              </a:rPr>
              <a:t>т</a:t>
            </a:r>
            <a:r>
              <a:rPr sz="1600" b="0" spc="-204" dirty="0">
                <a:latin typeface="Bahnschrift Light"/>
                <a:cs typeface="Bahnschrift Light"/>
              </a:rPr>
              <a:t>а</a:t>
            </a:r>
            <a:r>
              <a:rPr sz="1600" b="0" spc="-285" dirty="0">
                <a:latin typeface="Bahnschrift Light"/>
                <a:cs typeface="Bahnschrift Light"/>
              </a:rPr>
              <a:t>т</a:t>
            </a:r>
            <a:r>
              <a:rPr sz="1600" b="0" spc="-290" dirty="0">
                <a:latin typeface="Bahnschrift Light"/>
                <a:cs typeface="Bahnschrift Light"/>
              </a:rPr>
              <a:t>и</a:t>
            </a:r>
            <a:r>
              <a:rPr sz="1600" b="0" spc="-200" dirty="0">
                <a:latin typeface="Bahnschrift Light"/>
                <a:cs typeface="Bahnschrift Light"/>
              </a:rPr>
              <a:t>с</a:t>
            </a:r>
            <a:r>
              <a:rPr sz="1600" b="0" spc="-290" dirty="0">
                <a:latin typeface="Bahnschrift Light"/>
                <a:cs typeface="Bahnschrift Light"/>
              </a:rPr>
              <a:t>ти</a:t>
            </a:r>
            <a:r>
              <a:rPr sz="1600" b="0" spc="-270" dirty="0">
                <a:latin typeface="Bahnschrift Light"/>
                <a:cs typeface="Bahnschrift Light"/>
              </a:rPr>
              <a:t>ч</a:t>
            </a:r>
            <a:r>
              <a:rPr sz="1600" b="0" spc="-245" dirty="0">
                <a:latin typeface="Bahnschrift Light"/>
                <a:cs typeface="Bahnschrift Light"/>
              </a:rPr>
              <a:t>е</a:t>
            </a:r>
            <a:r>
              <a:rPr sz="1600" b="0" spc="-200" dirty="0">
                <a:latin typeface="Bahnschrift Light"/>
                <a:cs typeface="Bahnschrift Light"/>
              </a:rPr>
              <a:t>ск</a:t>
            </a:r>
            <a:r>
              <a:rPr sz="1600" b="0" spc="-290" dirty="0">
                <a:latin typeface="Bahnschrift Light"/>
                <a:cs typeface="Bahnschrift Light"/>
              </a:rPr>
              <a:t>и</a:t>
            </a:r>
            <a:r>
              <a:rPr sz="1600" b="0" spc="-5" dirty="0">
                <a:latin typeface="Bahnschrift Light"/>
                <a:cs typeface="Bahnschrift Light"/>
              </a:rPr>
              <a:t>х</a:t>
            </a:r>
            <a:r>
              <a:rPr sz="1600" b="0" spc="-155" dirty="0">
                <a:latin typeface="Bahnschrift Light"/>
                <a:cs typeface="Bahnschrift Light"/>
              </a:rPr>
              <a:t> </a:t>
            </a:r>
            <a:r>
              <a:rPr sz="1600" b="0" spc="-300" dirty="0">
                <a:latin typeface="Bahnschrift Light"/>
                <a:cs typeface="Bahnschrift Light"/>
              </a:rPr>
              <a:t>ц</a:t>
            </a:r>
            <a:r>
              <a:rPr sz="1600" b="0" spc="-240" dirty="0">
                <a:latin typeface="Bahnschrift Light"/>
                <a:cs typeface="Bahnschrift Light"/>
              </a:rPr>
              <a:t>е</a:t>
            </a:r>
            <a:r>
              <a:rPr sz="1600" b="0" spc="-270" dirty="0">
                <a:latin typeface="Bahnschrift Light"/>
                <a:cs typeface="Bahnschrift Light"/>
              </a:rPr>
              <a:t>л</a:t>
            </a:r>
            <a:r>
              <a:rPr sz="1600" b="0" spc="-235" dirty="0">
                <a:latin typeface="Bahnschrift Light"/>
                <a:cs typeface="Bahnschrift Light"/>
              </a:rPr>
              <a:t>е</a:t>
            </a:r>
            <a:r>
              <a:rPr sz="1600" b="0" spc="-5" dirty="0">
                <a:latin typeface="Bahnschrift Light"/>
                <a:cs typeface="Bahnschrift Light"/>
              </a:rPr>
              <a:t>й</a:t>
            </a:r>
            <a:endParaRPr sz="1600">
              <a:latin typeface="Bahnschrift Light"/>
              <a:cs typeface="Bahnschrift Light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0" spc="-185" dirty="0">
                <a:latin typeface="Bahnschrift Light"/>
                <a:cs typeface="Bahnschrift Light"/>
              </a:rPr>
              <a:t>немогутстоять</a:t>
            </a:r>
            <a:r>
              <a:rPr sz="1600" b="0" spc="-160" dirty="0">
                <a:latin typeface="Bahnschrift Light"/>
                <a:cs typeface="Bahnschrift Light"/>
              </a:rPr>
              <a:t> </a:t>
            </a:r>
            <a:r>
              <a:rPr sz="1600" b="0" spc="-145" dirty="0">
                <a:latin typeface="Bahnschrift Light"/>
                <a:cs typeface="Bahnschrift Light"/>
              </a:rPr>
              <a:t>на</a:t>
            </a:r>
            <a:r>
              <a:rPr sz="1600" b="0" spc="-155" dirty="0">
                <a:latin typeface="Bahnschrift Light"/>
                <a:cs typeface="Bahnschrift Light"/>
              </a:rPr>
              <a:t> </a:t>
            </a:r>
            <a:r>
              <a:rPr sz="1600" b="0" spc="-195" dirty="0">
                <a:latin typeface="Bahnschrift Light"/>
                <a:cs typeface="Bahnschrift Light"/>
              </a:rPr>
              <a:t>первомместевкластере,</a:t>
            </a:r>
            <a:endParaRPr sz="1600">
              <a:latin typeface="Bahnschrift Light"/>
              <a:cs typeface="Bahnschrift Light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0" spc="-210" dirty="0">
                <a:latin typeface="Bahnschrift Light"/>
                <a:cs typeface="Bahnschrift Light"/>
              </a:rPr>
              <a:t>можетбыть</a:t>
            </a:r>
            <a:r>
              <a:rPr sz="1600" b="0" spc="-160" dirty="0">
                <a:latin typeface="Bahnschrift Light"/>
                <a:cs typeface="Bahnschrift Light"/>
              </a:rPr>
              <a:t> </a:t>
            </a:r>
            <a:r>
              <a:rPr sz="1600" b="0" spc="-220" dirty="0">
                <a:latin typeface="Bahnschrift Light"/>
                <a:cs typeface="Bahnschrift Light"/>
              </a:rPr>
              <a:t>несколькокодоврасширения</a:t>
            </a:r>
            <a:r>
              <a:rPr sz="1600" b="0" spc="-215" dirty="0">
                <a:latin typeface="Bahnschrift Light"/>
                <a:cs typeface="Bahnschrift Light"/>
              </a:rPr>
              <a:t> </a:t>
            </a:r>
            <a:r>
              <a:rPr sz="1600" b="0" spc="-175" dirty="0">
                <a:latin typeface="Bahnschrift Light"/>
                <a:cs typeface="Bahnschrift Light"/>
              </a:rPr>
              <a:t>вкластере</a:t>
            </a:r>
            <a:endParaRPr sz="1600">
              <a:latin typeface="Bahnschrift Light"/>
              <a:cs typeface="Bahnschrift Light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0" spc="-290" dirty="0">
                <a:latin typeface="Bahnschrift Light"/>
                <a:cs typeface="Bahnschrift Light"/>
              </a:rPr>
              <a:t>н</a:t>
            </a:r>
            <a:r>
              <a:rPr sz="1600" b="0" spc="85" dirty="0">
                <a:latin typeface="Bahnschrift Light"/>
                <a:cs typeface="Bahnschrift Light"/>
              </a:rPr>
              <a:t>е</a:t>
            </a:r>
            <a:r>
              <a:rPr sz="1600" b="0" spc="-229" dirty="0">
                <a:latin typeface="Bahnschrift Light"/>
                <a:cs typeface="Bahnschrift Light"/>
              </a:rPr>
              <a:t>я</a:t>
            </a:r>
            <a:r>
              <a:rPr sz="1600" b="0" spc="-275" dirty="0">
                <a:latin typeface="Bahnschrift Light"/>
                <a:cs typeface="Bahnschrift Light"/>
              </a:rPr>
              <a:t>в</a:t>
            </a:r>
            <a:r>
              <a:rPr sz="1600" b="0" spc="-270" dirty="0">
                <a:latin typeface="Bahnschrift Light"/>
                <a:cs typeface="Bahnschrift Light"/>
              </a:rPr>
              <a:t>л</a:t>
            </a:r>
            <a:r>
              <a:rPr sz="1600" b="0" spc="-229" dirty="0">
                <a:latin typeface="Bahnschrift Light"/>
                <a:cs typeface="Bahnschrift Light"/>
              </a:rPr>
              <a:t>я</a:t>
            </a:r>
            <a:r>
              <a:rPr sz="1600" b="0" spc="-360" dirty="0">
                <a:latin typeface="Bahnschrift Light"/>
                <a:cs typeface="Bahnschrift Light"/>
              </a:rPr>
              <a:t>ю</a:t>
            </a:r>
            <a:r>
              <a:rPr sz="1600" b="0" spc="-290" dirty="0">
                <a:latin typeface="Bahnschrift Light"/>
                <a:cs typeface="Bahnschrift Light"/>
              </a:rPr>
              <a:t>т</a:t>
            </a:r>
            <a:r>
              <a:rPr sz="1600" b="0" spc="-200" dirty="0">
                <a:latin typeface="Bahnschrift Light"/>
                <a:cs typeface="Bahnschrift Light"/>
              </a:rPr>
              <a:t>с</a:t>
            </a:r>
            <a:r>
              <a:rPr sz="1600" b="0" spc="-5" dirty="0">
                <a:latin typeface="Bahnschrift Light"/>
                <a:cs typeface="Bahnschrift Light"/>
              </a:rPr>
              <a:t>я</a:t>
            </a:r>
            <a:r>
              <a:rPr sz="1600" b="0" spc="-165" dirty="0">
                <a:latin typeface="Bahnschrift Light"/>
                <a:cs typeface="Bahnschrift Light"/>
              </a:rPr>
              <a:t> </a:t>
            </a:r>
            <a:r>
              <a:rPr sz="1600" b="0" spc="-260" dirty="0">
                <a:latin typeface="Bahnschrift Light"/>
                <a:cs typeface="Bahnschrift Light"/>
              </a:rPr>
              <a:t>в</a:t>
            </a:r>
            <a:r>
              <a:rPr sz="1600" b="0" spc="-240" dirty="0">
                <a:latin typeface="Bahnschrift Light"/>
                <a:cs typeface="Bahnschrift Light"/>
              </a:rPr>
              <a:t>з</a:t>
            </a:r>
            <a:r>
              <a:rPr sz="1600" b="0" spc="-204" dirty="0">
                <a:latin typeface="Bahnschrift Light"/>
                <a:cs typeface="Bahnschrift Light"/>
              </a:rPr>
              <a:t>а</a:t>
            </a:r>
            <a:r>
              <a:rPr sz="1600" b="0" spc="-285" dirty="0">
                <a:latin typeface="Bahnschrift Light"/>
                <a:cs typeface="Bahnschrift Light"/>
              </a:rPr>
              <a:t>и</a:t>
            </a:r>
            <a:r>
              <a:rPr sz="1600" b="0" spc="-315" dirty="0">
                <a:latin typeface="Bahnschrift Light"/>
                <a:cs typeface="Bahnschrift Light"/>
              </a:rPr>
              <a:t>м</a:t>
            </a:r>
            <a:r>
              <a:rPr sz="1600" b="0" spc="-270" dirty="0">
                <a:latin typeface="Bahnschrift Light"/>
                <a:cs typeface="Bahnschrift Light"/>
              </a:rPr>
              <a:t>ои</a:t>
            </a:r>
            <a:r>
              <a:rPr sz="1600" b="0" spc="-204" dirty="0">
                <a:latin typeface="Bahnschrift Light"/>
                <a:cs typeface="Bahnschrift Light"/>
              </a:rPr>
              <a:t>с</a:t>
            </a:r>
            <a:r>
              <a:rPr sz="1600" b="0" spc="-215" dirty="0">
                <a:latin typeface="Bahnschrift Light"/>
                <a:cs typeface="Bahnschrift Light"/>
              </a:rPr>
              <a:t>к</a:t>
            </a:r>
            <a:r>
              <a:rPr sz="1600" b="0" spc="-275" dirty="0">
                <a:latin typeface="Bahnschrift Light"/>
                <a:cs typeface="Bahnschrift Light"/>
              </a:rPr>
              <a:t>л</a:t>
            </a:r>
            <a:r>
              <a:rPr sz="1600" b="0" spc="-360" dirty="0">
                <a:latin typeface="Bahnschrift Light"/>
                <a:cs typeface="Bahnschrift Light"/>
              </a:rPr>
              <a:t>ю</a:t>
            </a:r>
            <a:r>
              <a:rPr sz="1600" b="0" spc="-270" dirty="0">
                <a:latin typeface="Bahnschrift Light"/>
                <a:cs typeface="Bahnschrift Light"/>
              </a:rPr>
              <a:t>ч</a:t>
            </a:r>
            <a:r>
              <a:rPr sz="1600" b="0" spc="-204" dirty="0">
                <a:latin typeface="Bahnschrift Light"/>
                <a:cs typeface="Bahnschrift Light"/>
              </a:rPr>
              <a:t>а</a:t>
            </a:r>
            <a:r>
              <a:rPr sz="1600" b="0" spc="-365" dirty="0">
                <a:latin typeface="Bahnschrift Light"/>
                <a:cs typeface="Bahnschrift Light"/>
              </a:rPr>
              <a:t>ю</a:t>
            </a:r>
            <a:r>
              <a:rPr sz="1600" b="0" spc="-490" dirty="0">
                <a:latin typeface="Bahnschrift Light"/>
                <a:cs typeface="Bahnschrift Light"/>
              </a:rPr>
              <a:t>щ</a:t>
            </a:r>
            <a:r>
              <a:rPr sz="1600" b="0" spc="-285" dirty="0">
                <a:latin typeface="Bahnschrift Light"/>
                <a:cs typeface="Bahnschrift Light"/>
              </a:rPr>
              <a:t>и</a:t>
            </a:r>
            <a:r>
              <a:rPr sz="1600" b="0" spc="-310" dirty="0">
                <a:latin typeface="Bahnschrift Light"/>
                <a:cs typeface="Bahnschrift Light"/>
              </a:rPr>
              <a:t>м</a:t>
            </a:r>
            <a:r>
              <a:rPr sz="1600" b="0" spc="-5" dirty="0">
                <a:latin typeface="Bahnschrift Light"/>
                <a:cs typeface="Bahnschrift Light"/>
              </a:rPr>
              <a:t>и</a:t>
            </a:r>
            <a:endParaRPr sz="1600">
              <a:latin typeface="Bahnschrift Light"/>
              <a:cs typeface="Bahnschrift Light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0" spc="-170" dirty="0">
                <a:latin typeface="Bahnschrift Light"/>
                <a:cs typeface="Bahnschrift Light"/>
              </a:rPr>
              <a:t>невсемогутбыть</a:t>
            </a:r>
            <a:r>
              <a:rPr sz="1600" b="0" spc="-155" dirty="0">
                <a:latin typeface="Bahnschrift Light"/>
                <a:cs typeface="Bahnschrift Light"/>
              </a:rPr>
              <a:t> </a:t>
            </a:r>
            <a:r>
              <a:rPr sz="1600" b="0" spc="-210" dirty="0">
                <a:latin typeface="Bahnschrift Light"/>
                <a:cs typeface="Bahnschrift Light"/>
              </a:rPr>
              <a:t>использованыс</a:t>
            </a:r>
            <a:r>
              <a:rPr sz="1600" b="0" spc="-200" dirty="0">
                <a:latin typeface="Bahnschrift Light"/>
                <a:cs typeface="Bahnschrift Light"/>
              </a:rPr>
              <a:t> </a:t>
            </a:r>
            <a:r>
              <a:rPr sz="1600" b="0" spc="-220" dirty="0">
                <a:latin typeface="Bahnschrift Light"/>
                <a:cs typeface="Bahnschrift Light"/>
              </a:rPr>
              <a:t>каждымосновнымкодом</a:t>
            </a:r>
            <a:endParaRPr sz="1600">
              <a:latin typeface="Bahnschrift Light"/>
              <a:cs typeface="Bahnschrift Light"/>
            </a:endParaRPr>
          </a:p>
        </p:txBody>
      </p:sp>
    </p:spTree>
    <p:extLst>
      <p:ext uri="{BB962C8B-B14F-4D97-AF65-F5344CB8AC3E}">
        <p14:creationId xmlns:p14="http://schemas.microsoft.com/office/powerpoint/2010/main" val="1486713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07" y="76187"/>
            <a:ext cx="11490198" cy="12641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МКБ-11:</a:t>
            </a:r>
            <a:r>
              <a:rPr spc="-65" dirty="0"/>
              <a:t> </a:t>
            </a:r>
            <a:r>
              <a:rPr spc="-10" dirty="0"/>
              <a:t>терминология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1355" y="1117549"/>
            <a:ext cx="6164580" cy="502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Comic Sans MS"/>
                <a:cs typeface="Comic Sans MS"/>
              </a:rPr>
              <a:t>Посткоординация</a:t>
            </a:r>
            <a:endParaRPr sz="240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110"/>
              </a:spcBef>
              <a:buClr>
                <a:srgbClr val="C00000"/>
              </a:buClr>
              <a:buFont typeface="Wingdings"/>
              <a:buChar char=""/>
              <a:tabLst>
                <a:tab pos="299720" algn="l"/>
              </a:tabLst>
            </a:pPr>
            <a:r>
              <a:rPr sz="2400" b="0" spc="-484" dirty="0">
                <a:latin typeface="Bahnschrift Light"/>
                <a:cs typeface="Bahnschrift Light"/>
              </a:rPr>
              <a:t>С</a:t>
            </a:r>
            <a:r>
              <a:rPr sz="2400" b="0" spc="-260" dirty="0">
                <a:latin typeface="Bahnschrift Light"/>
                <a:cs typeface="Bahnschrift Light"/>
              </a:rPr>
              <a:t>у</a:t>
            </a:r>
            <a:r>
              <a:rPr sz="2400" b="0" spc="-725" dirty="0">
                <a:latin typeface="Bahnschrift Light"/>
                <a:cs typeface="Bahnschrift Light"/>
              </a:rPr>
              <a:t>щ</a:t>
            </a:r>
            <a:r>
              <a:rPr sz="2400" b="0" spc="-350" dirty="0">
                <a:latin typeface="Bahnschrift Light"/>
                <a:cs typeface="Bahnschrift Light"/>
              </a:rPr>
              <a:t>е</a:t>
            </a:r>
            <a:r>
              <a:rPr sz="2400" b="0" spc="-305" dirty="0">
                <a:latin typeface="Bahnschrift Light"/>
                <a:cs typeface="Bahnschrift Light"/>
              </a:rPr>
              <a:t>с</a:t>
            </a:r>
            <a:r>
              <a:rPr sz="2400" b="0" spc="-430" dirty="0">
                <a:latin typeface="Bahnschrift Light"/>
                <a:cs typeface="Bahnschrift Light"/>
              </a:rPr>
              <a:t>т</a:t>
            </a:r>
            <a:r>
              <a:rPr sz="2400" b="0" spc="-375" dirty="0">
                <a:latin typeface="Bahnschrift Light"/>
                <a:cs typeface="Bahnschrift Light"/>
              </a:rPr>
              <a:t>в</a:t>
            </a:r>
            <a:r>
              <a:rPr sz="2400" b="0" spc="-350" dirty="0">
                <a:latin typeface="Bahnschrift Light"/>
                <a:cs typeface="Bahnschrift Light"/>
              </a:rPr>
              <a:t>е</a:t>
            </a:r>
            <a:r>
              <a:rPr sz="2400" b="0" spc="-430" dirty="0">
                <a:latin typeface="Bahnschrift Light"/>
                <a:cs typeface="Bahnschrift Light"/>
              </a:rPr>
              <a:t>нн</a:t>
            </a:r>
            <a:r>
              <a:rPr sz="2400" b="0" spc="-300" dirty="0">
                <a:latin typeface="Bahnschrift Light"/>
                <a:cs typeface="Bahnschrift Light"/>
              </a:rPr>
              <a:t>а</a:t>
            </a:r>
            <a:r>
              <a:rPr sz="2400" b="0" spc="130" dirty="0">
                <a:latin typeface="Bahnschrift Light"/>
                <a:cs typeface="Bahnschrift Light"/>
              </a:rPr>
              <a:t>я</a:t>
            </a:r>
            <a:r>
              <a:rPr sz="2400" b="0" spc="-430" dirty="0">
                <a:latin typeface="Bahnschrift Light"/>
                <a:cs typeface="Bahnschrift Light"/>
              </a:rPr>
              <a:t>н</a:t>
            </a:r>
            <a:r>
              <a:rPr sz="2400" b="0" spc="-380" dirty="0">
                <a:latin typeface="Bahnschrift Light"/>
                <a:cs typeface="Bahnschrift Light"/>
              </a:rPr>
              <a:t>о</a:t>
            </a:r>
            <a:r>
              <a:rPr sz="2400" b="0" spc="-375" dirty="0">
                <a:latin typeface="Bahnschrift Light"/>
                <a:cs typeface="Bahnschrift Light"/>
              </a:rPr>
              <a:t>в</a:t>
            </a:r>
            <a:r>
              <a:rPr sz="2400" b="0" spc="-300" dirty="0">
                <a:latin typeface="Bahnschrift Light"/>
                <a:cs typeface="Bahnschrift Light"/>
              </a:rPr>
              <a:t>а</a:t>
            </a:r>
            <a:r>
              <a:rPr sz="2400" b="0" spc="140" dirty="0">
                <a:latin typeface="Bahnschrift Light"/>
                <a:cs typeface="Bahnschrift Light"/>
              </a:rPr>
              <a:t>я</a:t>
            </a:r>
            <a:r>
              <a:rPr sz="2400" b="0" spc="-330" dirty="0">
                <a:latin typeface="Bahnschrift Light"/>
                <a:cs typeface="Bahnschrift Light"/>
              </a:rPr>
              <a:t>ф</a:t>
            </a:r>
            <a:r>
              <a:rPr sz="2400" b="0" spc="-260" dirty="0">
                <a:latin typeface="Bahnschrift Light"/>
                <a:cs typeface="Bahnschrift Light"/>
              </a:rPr>
              <a:t>у</a:t>
            </a:r>
            <a:r>
              <a:rPr sz="2400" b="0" spc="-430" dirty="0">
                <a:latin typeface="Bahnschrift Light"/>
                <a:cs typeface="Bahnschrift Light"/>
              </a:rPr>
              <a:t>н</a:t>
            </a:r>
            <a:r>
              <a:rPr sz="2400" b="0" spc="-315" dirty="0">
                <a:latin typeface="Bahnschrift Light"/>
                <a:cs typeface="Bahnschrift Light"/>
              </a:rPr>
              <a:t>к</a:t>
            </a:r>
            <a:r>
              <a:rPr sz="2400" b="0" spc="-440" dirty="0">
                <a:latin typeface="Bahnschrift Light"/>
                <a:cs typeface="Bahnschrift Light"/>
              </a:rPr>
              <a:t>ци</a:t>
            </a:r>
            <a:r>
              <a:rPr sz="2400" b="0" dirty="0">
                <a:latin typeface="Bahnschrift Light"/>
                <a:cs typeface="Bahnschrift Light"/>
              </a:rPr>
              <a:t>я</a:t>
            </a:r>
            <a:r>
              <a:rPr sz="2400" b="0" spc="-250" dirty="0">
                <a:latin typeface="Bahnschrift Light"/>
                <a:cs typeface="Bahnschrift Light"/>
              </a:rPr>
              <a:t> </a:t>
            </a:r>
            <a:r>
              <a:rPr sz="2400" b="0" spc="100" dirty="0">
                <a:latin typeface="Bahnschrift Light"/>
                <a:cs typeface="Bahnschrift Light"/>
              </a:rPr>
              <a:t>в</a:t>
            </a:r>
            <a:r>
              <a:rPr sz="2400" b="0" spc="-540" dirty="0">
                <a:latin typeface="Bahnschrift Light"/>
                <a:cs typeface="Bahnschrift Light"/>
              </a:rPr>
              <a:t>М</a:t>
            </a:r>
            <a:r>
              <a:rPr sz="2400" b="0" spc="-505" dirty="0">
                <a:latin typeface="Bahnschrift Light"/>
                <a:cs typeface="Bahnschrift Light"/>
              </a:rPr>
              <a:t>К</a:t>
            </a:r>
            <a:r>
              <a:rPr sz="2400" b="0" spc="-484" dirty="0">
                <a:latin typeface="Bahnschrift Light"/>
                <a:cs typeface="Bahnschrift Light"/>
              </a:rPr>
              <a:t>Б</a:t>
            </a:r>
            <a:r>
              <a:rPr sz="2400" b="0" spc="-300" dirty="0">
                <a:latin typeface="Bahnschrift Light"/>
                <a:cs typeface="Bahnschrift Light"/>
              </a:rPr>
              <a:t>-</a:t>
            </a:r>
            <a:r>
              <a:rPr sz="2400" b="0" spc="-150" dirty="0">
                <a:latin typeface="Bahnschrift Light"/>
                <a:cs typeface="Bahnschrift Light"/>
              </a:rPr>
              <a:t>11</a:t>
            </a:r>
            <a:endParaRPr sz="2400">
              <a:latin typeface="Bahnschrift Light"/>
              <a:cs typeface="Bahnschrift Light"/>
            </a:endParaRPr>
          </a:p>
          <a:p>
            <a:pPr marL="299085" marR="207010" indent="-28702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"/>
              <a:tabLst>
                <a:tab pos="299720" algn="l"/>
              </a:tabLst>
            </a:pPr>
            <a:r>
              <a:rPr sz="2400" b="0" u="sng" spc="-340" dirty="0">
                <a:uFill>
                  <a:solidFill>
                    <a:srgbClr val="000000"/>
                  </a:solidFill>
                </a:uFill>
                <a:latin typeface="Bahnschrift Light"/>
                <a:cs typeface="Bahnschrift Light"/>
              </a:rPr>
              <a:t>Позволяетиспользоватьнескольких</a:t>
            </a:r>
            <a:r>
              <a:rPr sz="2400" b="0" u="sng" spc="-335" dirty="0">
                <a:uFill>
                  <a:solidFill>
                    <a:srgbClr val="000000"/>
                  </a:solidFill>
                </a:uFill>
                <a:latin typeface="Bahnschrift Light"/>
                <a:cs typeface="Bahnschrift Light"/>
              </a:rPr>
              <a:t> </a:t>
            </a:r>
            <a:r>
              <a:rPr sz="2400" b="0" u="sng" spc="-290" dirty="0">
                <a:uFill>
                  <a:solidFill>
                    <a:srgbClr val="000000"/>
                  </a:solidFill>
                </a:uFill>
                <a:latin typeface="Bahnschrift Light"/>
                <a:cs typeface="Bahnschrift Light"/>
              </a:rPr>
              <a:t>кодоввместе</a:t>
            </a:r>
            <a:r>
              <a:rPr sz="2400" b="0" spc="-290" dirty="0">
                <a:latin typeface="Bahnschrift Light"/>
                <a:cs typeface="Bahnschrift Light"/>
              </a:rPr>
              <a:t>для </a:t>
            </a:r>
            <a:r>
              <a:rPr sz="2400" b="0" spc="-285" dirty="0">
                <a:latin typeface="Bahnschrift Light"/>
                <a:cs typeface="Bahnschrift Light"/>
              </a:rPr>
              <a:t> </a:t>
            </a:r>
            <a:r>
              <a:rPr sz="2400" b="0" spc="-340" dirty="0">
                <a:latin typeface="Bahnschrift Light"/>
                <a:cs typeface="Bahnschrift Light"/>
              </a:rPr>
              <a:t>полногокодирования</a:t>
            </a:r>
            <a:r>
              <a:rPr sz="2400" b="0" spc="-320" dirty="0">
                <a:latin typeface="Bahnschrift Light"/>
                <a:cs typeface="Bahnschrift Light"/>
              </a:rPr>
              <a:t> </a:t>
            </a:r>
            <a:r>
              <a:rPr sz="2400" b="0" spc="-330" dirty="0">
                <a:latin typeface="Bahnschrift Light"/>
                <a:cs typeface="Bahnschrift Light"/>
              </a:rPr>
              <a:t>диагноза:</a:t>
            </a:r>
            <a:endParaRPr sz="2400">
              <a:latin typeface="Bahnschrift Light"/>
              <a:cs typeface="Bahnschrift Light"/>
            </a:endParaRPr>
          </a:p>
          <a:p>
            <a:pPr marL="812800" lvl="1" indent="-344170">
              <a:lnSpc>
                <a:spcPct val="100000"/>
              </a:lnSpc>
              <a:spcBef>
                <a:spcPts val="595"/>
              </a:spcBef>
              <a:buClr>
                <a:srgbClr val="C00000"/>
              </a:buClr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200" b="0" spc="-400" dirty="0">
                <a:latin typeface="Bahnschrift Light"/>
                <a:cs typeface="Bahnschrift Light"/>
              </a:rPr>
              <a:t>д</a:t>
            </a:r>
            <a:r>
              <a:rPr sz="2200" b="0" spc="-355" dirty="0">
                <a:latin typeface="Bahnschrift Light"/>
                <a:cs typeface="Bahnschrift Light"/>
              </a:rPr>
              <a:t>в</a:t>
            </a:r>
            <a:r>
              <a:rPr sz="2200" b="0" spc="-240" dirty="0">
                <a:latin typeface="Bahnschrift Light"/>
                <a:cs typeface="Bahnschrift Light"/>
              </a:rPr>
              <a:t>у</a:t>
            </a:r>
            <a:r>
              <a:rPr sz="2200" b="0" spc="-5" dirty="0">
                <a:latin typeface="Bahnschrift Light"/>
                <a:cs typeface="Bahnschrift Light"/>
              </a:rPr>
              <a:t>х</a:t>
            </a:r>
            <a:r>
              <a:rPr sz="2200" b="0" spc="-220" dirty="0">
                <a:latin typeface="Bahnschrift Light"/>
                <a:cs typeface="Bahnschrift Light"/>
              </a:rPr>
              <a:t> </a:t>
            </a:r>
            <a:r>
              <a:rPr sz="2200" b="0" spc="-390" dirty="0">
                <a:latin typeface="Bahnschrift Light"/>
                <a:cs typeface="Bahnschrift Light"/>
              </a:rPr>
              <a:t>ил</a:t>
            </a:r>
            <a:r>
              <a:rPr sz="2200" b="0" spc="45" dirty="0">
                <a:latin typeface="Bahnschrift Light"/>
                <a:cs typeface="Bahnschrift Light"/>
              </a:rPr>
              <a:t>и</a:t>
            </a:r>
            <a:r>
              <a:rPr sz="2200" b="0" spc="-375" dirty="0">
                <a:latin typeface="Bahnschrift Light"/>
                <a:cs typeface="Bahnschrift Light"/>
              </a:rPr>
              <a:t>бо</a:t>
            </a:r>
            <a:r>
              <a:rPr sz="2200" b="0" spc="-380" dirty="0">
                <a:latin typeface="Bahnschrift Light"/>
                <a:cs typeface="Bahnschrift Light"/>
              </a:rPr>
              <a:t>л</a:t>
            </a:r>
            <a:r>
              <a:rPr sz="2200" b="0" spc="-325" dirty="0">
                <a:latin typeface="Bahnschrift Light"/>
                <a:cs typeface="Bahnschrift Light"/>
              </a:rPr>
              <a:t>е</a:t>
            </a:r>
            <a:r>
              <a:rPr sz="2200" b="0" spc="-5" dirty="0">
                <a:latin typeface="Bahnschrift Light"/>
                <a:cs typeface="Bahnschrift Light"/>
              </a:rPr>
              <a:t>е</a:t>
            </a:r>
            <a:r>
              <a:rPr sz="2200" b="0" spc="-235" dirty="0">
                <a:latin typeface="Bahnschrift Light"/>
                <a:cs typeface="Bahnschrift Light"/>
              </a:rPr>
              <a:t> </a:t>
            </a:r>
            <a:r>
              <a:rPr sz="2200" b="0" spc="-370" dirty="0">
                <a:latin typeface="Bahnschrift Light"/>
                <a:cs typeface="Bahnschrift Light"/>
              </a:rPr>
              <a:t>о</a:t>
            </a:r>
            <a:r>
              <a:rPr sz="2200" b="0" spc="-275" dirty="0">
                <a:latin typeface="Bahnschrift Light"/>
                <a:cs typeface="Bahnschrift Light"/>
              </a:rPr>
              <a:t>с</a:t>
            </a:r>
            <a:r>
              <a:rPr sz="2200" b="0" spc="-395" dirty="0">
                <a:latin typeface="Bahnschrift Light"/>
                <a:cs typeface="Bahnschrift Light"/>
              </a:rPr>
              <a:t>н</a:t>
            </a:r>
            <a:r>
              <a:rPr sz="2200" b="0" spc="-380" dirty="0">
                <a:latin typeface="Bahnschrift Light"/>
                <a:cs typeface="Bahnschrift Light"/>
              </a:rPr>
              <a:t>о</a:t>
            </a:r>
            <a:r>
              <a:rPr sz="2200" b="0" spc="-355" dirty="0">
                <a:latin typeface="Bahnschrift Light"/>
                <a:cs typeface="Bahnschrift Light"/>
              </a:rPr>
              <a:t>в</a:t>
            </a:r>
            <a:r>
              <a:rPr sz="2200" b="0" spc="-395" dirty="0">
                <a:latin typeface="Bahnschrift Light"/>
                <a:cs typeface="Bahnschrift Light"/>
              </a:rPr>
              <a:t>ны</a:t>
            </a:r>
            <a:r>
              <a:rPr sz="2200" b="0" spc="-5" dirty="0">
                <a:latin typeface="Bahnschrift Light"/>
                <a:cs typeface="Bahnschrift Light"/>
              </a:rPr>
              <a:t>х</a:t>
            </a:r>
            <a:r>
              <a:rPr sz="2200" b="0" spc="-204" dirty="0">
                <a:latin typeface="Bahnschrift Light"/>
                <a:cs typeface="Bahnschrift Light"/>
              </a:rPr>
              <a:t> </a:t>
            </a:r>
            <a:r>
              <a:rPr sz="2200" b="0" spc="-290" dirty="0">
                <a:latin typeface="Bahnschrift Light"/>
                <a:cs typeface="Bahnschrift Light"/>
              </a:rPr>
              <a:t>к</a:t>
            </a:r>
            <a:r>
              <a:rPr sz="2200" b="0" spc="-370" dirty="0">
                <a:latin typeface="Bahnschrift Light"/>
                <a:cs typeface="Bahnschrift Light"/>
              </a:rPr>
              <a:t>о</a:t>
            </a:r>
            <a:r>
              <a:rPr sz="2200" b="0" spc="-400" dirty="0">
                <a:latin typeface="Bahnschrift Light"/>
                <a:cs typeface="Bahnschrift Light"/>
              </a:rPr>
              <a:t>д</a:t>
            </a:r>
            <a:r>
              <a:rPr sz="2200" b="0" spc="-370" dirty="0">
                <a:latin typeface="Bahnschrift Light"/>
                <a:cs typeface="Bahnschrift Light"/>
              </a:rPr>
              <a:t>о</a:t>
            </a:r>
            <a:r>
              <a:rPr sz="2200" b="0" spc="-5" dirty="0">
                <a:latin typeface="Bahnschrift Light"/>
                <a:cs typeface="Bahnschrift Light"/>
              </a:rPr>
              <a:t>в</a:t>
            </a:r>
            <a:r>
              <a:rPr sz="2200" b="0" dirty="0">
                <a:latin typeface="Bahnschrift Light"/>
                <a:cs typeface="Bahnschrift Light"/>
              </a:rPr>
              <a:t> </a:t>
            </a:r>
            <a:r>
              <a:rPr sz="2200" b="0" spc="-170" dirty="0">
                <a:latin typeface="Bahnschrift Light"/>
                <a:cs typeface="Bahnschrift Light"/>
              </a:rPr>
              <a:t> </a:t>
            </a:r>
            <a:r>
              <a:rPr sz="2200" b="0" spc="-5" dirty="0">
                <a:latin typeface="Bahnschrift Light"/>
                <a:cs typeface="Bahnschrift Light"/>
              </a:rPr>
              <a:t>-</a:t>
            </a:r>
            <a:endParaRPr sz="2200">
              <a:latin typeface="Bahnschrift Light"/>
              <a:cs typeface="Bahnschrift Light"/>
            </a:endParaRPr>
          </a:p>
          <a:p>
            <a:pPr marL="812800">
              <a:lnSpc>
                <a:spcPct val="100000"/>
              </a:lnSpc>
            </a:pPr>
            <a:r>
              <a:rPr sz="2200" b="0" spc="-254" dirty="0">
                <a:latin typeface="Bahnschrift Light"/>
                <a:cs typeface="Bahnschrift Light"/>
              </a:rPr>
              <a:t>(</a:t>
            </a:r>
            <a:r>
              <a:rPr sz="2200" b="0" spc="-290" dirty="0">
                <a:latin typeface="Bahnschrift Light"/>
                <a:cs typeface="Bahnschrift Light"/>
              </a:rPr>
              <a:t>к</a:t>
            </a:r>
            <a:r>
              <a:rPr sz="2200" b="0" spc="-370" dirty="0">
                <a:latin typeface="Bahnschrift Light"/>
                <a:cs typeface="Bahnschrift Light"/>
              </a:rPr>
              <a:t>о</a:t>
            </a:r>
            <a:r>
              <a:rPr sz="2200" b="0" spc="55" dirty="0">
                <a:latin typeface="Bahnschrift Light"/>
                <a:cs typeface="Bahnschrift Light"/>
              </a:rPr>
              <a:t>д</a:t>
            </a:r>
            <a:r>
              <a:rPr sz="2200" b="0" spc="-5" dirty="0">
                <a:latin typeface="Bahnschrift Light"/>
                <a:cs typeface="Bahnschrift Light"/>
              </a:rPr>
              <a:t>1</a:t>
            </a:r>
            <a:r>
              <a:rPr sz="2200" b="0" spc="-90" dirty="0">
                <a:latin typeface="Bahnschrift Light"/>
                <a:cs typeface="Bahnschrift Light"/>
              </a:rPr>
              <a:t> </a:t>
            </a:r>
            <a:r>
              <a:rPr sz="2200" b="0" spc="-5" dirty="0">
                <a:latin typeface="Bahnschrift Light"/>
                <a:cs typeface="Bahnschrift Light"/>
              </a:rPr>
              <a:t>/</a:t>
            </a:r>
            <a:r>
              <a:rPr sz="2200" b="0" spc="-175" dirty="0">
                <a:latin typeface="Bahnschrift Light"/>
                <a:cs typeface="Bahnschrift Light"/>
              </a:rPr>
              <a:t> </a:t>
            </a:r>
            <a:r>
              <a:rPr sz="2200" b="0" spc="-290" dirty="0">
                <a:latin typeface="Bahnschrift Light"/>
                <a:cs typeface="Bahnschrift Light"/>
              </a:rPr>
              <a:t>к</a:t>
            </a:r>
            <a:r>
              <a:rPr sz="2200" b="0" spc="-370" dirty="0">
                <a:latin typeface="Bahnschrift Light"/>
                <a:cs typeface="Bahnschrift Light"/>
              </a:rPr>
              <a:t>о</a:t>
            </a:r>
            <a:r>
              <a:rPr sz="2200" b="0" spc="50" dirty="0">
                <a:latin typeface="Bahnschrift Light"/>
                <a:cs typeface="Bahnschrift Light"/>
              </a:rPr>
              <a:t>д</a:t>
            </a:r>
            <a:r>
              <a:rPr sz="2200" b="0" spc="-5" dirty="0">
                <a:latin typeface="Bahnschrift Light"/>
                <a:cs typeface="Bahnschrift Light"/>
              </a:rPr>
              <a:t>2</a:t>
            </a:r>
            <a:r>
              <a:rPr sz="2200" b="0" spc="-195" dirty="0">
                <a:latin typeface="Bahnschrift Light"/>
                <a:cs typeface="Bahnschrift Light"/>
              </a:rPr>
              <a:t> </a:t>
            </a:r>
            <a:r>
              <a:rPr sz="2200" b="0" spc="-5" dirty="0">
                <a:latin typeface="Bahnschrift Light"/>
                <a:cs typeface="Bahnschrift Light"/>
              </a:rPr>
              <a:t>)</a:t>
            </a:r>
            <a:endParaRPr sz="2200">
              <a:latin typeface="Bahnschrift Light"/>
              <a:cs typeface="Bahnschrift Light"/>
            </a:endParaRPr>
          </a:p>
          <a:p>
            <a:pPr marL="812800" lvl="1" indent="-34417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200" b="0" spc="-320" dirty="0">
                <a:latin typeface="Bahnschrift Light"/>
                <a:cs typeface="Bahnschrift Light"/>
              </a:rPr>
              <a:t>основных</a:t>
            </a:r>
            <a:r>
              <a:rPr sz="2200" b="0" spc="-310" dirty="0">
                <a:latin typeface="Bahnschrift Light"/>
                <a:cs typeface="Bahnschrift Light"/>
              </a:rPr>
              <a:t> </a:t>
            </a:r>
            <a:r>
              <a:rPr sz="2200" b="0" spc="-220" dirty="0">
                <a:latin typeface="Bahnschrift Light"/>
                <a:cs typeface="Bahnschrift Light"/>
              </a:rPr>
              <a:t>кодовс</a:t>
            </a:r>
            <a:r>
              <a:rPr sz="2200" b="0" spc="-210" dirty="0">
                <a:latin typeface="Bahnschrift Light"/>
                <a:cs typeface="Bahnschrift Light"/>
              </a:rPr>
              <a:t> </a:t>
            </a:r>
            <a:r>
              <a:rPr sz="2200" b="0" spc="-295" dirty="0">
                <a:latin typeface="Bahnschrift Light"/>
                <a:cs typeface="Bahnschrift Light"/>
              </a:rPr>
              <a:t>однимилинесколькимикодами</a:t>
            </a:r>
            <a:endParaRPr sz="2200">
              <a:latin typeface="Bahnschrift Light"/>
              <a:cs typeface="Bahnschrift Light"/>
            </a:endParaRPr>
          </a:p>
          <a:p>
            <a:pPr marL="812800">
              <a:lnSpc>
                <a:spcPct val="100000"/>
              </a:lnSpc>
              <a:spcBef>
                <a:spcPts val="5"/>
              </a:spcBef>
            </a:pPr>
            <a:r>
              <a:rPr sz="2200" b="0" spc="-335" dirty="0">
                <a:latin typeface="Bahnschrift Light"/>
                <a:cs typeface="Bahnschrift Light"/>
              </a:rPr>
              <a:t>расширения</a:t>
            </a:r>
            <a:endParaRPr sz="2200">
              <a:latin typeface="Bahnschrift Light"/>
              <a:cs typeface="Bahnschrift Light"/>
            </a:endParaRPr>
          </a:p>
          <a:p>
            <a:pPr marL="812800">
              <a:lnSpc>
                <a:spcPct val="100000"/>
              </a:lnSpc>
            </a:pPr>
            <a:r>
              <a:rPr sz="2200" b="0" spc="-254" dirty="0">
                <a:latin typeface="Bahnschrift Light"/>
                <a:cs typeface="Bahnschrift Light"/>
              </a:rPr>
              <a:t>(</a:t>
            </a:r>
            <a:r>
              <a:rPr sz="2200" b="0" spc="-385" dirty="0">
                <a:latin typeface="Bahnschrift Light"/>
                <a:cs typeface="Bahnschrift Light"/>
              </a:rPr>
              <a:t>о</a:t>
            </a:r>
            <a:r>
              <a:rPr sz="2200" b="0" spc="-275" dirty="0">
                <a:latin typeface="Bahnschrift Light"/>
                <a:cs typeface="Bahnschrift Light"/>
              </a:rPr>
              <a:t>с</a:t>
            </a:r>
            <a:r>
              <a:rPr sz="2200" b="0" spc="-395" dirty="0">
                <a:latin typeface="Bahnschrift Light"/>
                <a:cs typeface="Bahnschrift Light"/>
              </a:rPr>
              <a:t>н</a:t>
            </a:r>
            <a:r>
              <a:rPr sz="2200" b="0" spc="-370" dirty="0">
                <a:latin typeface="Bahnschrift Light"/>
                <a:cs typeface="Bahnschrift Light"/>
              </a:rPr>
              <a:t>ов</a:t>
            </a:r>
            <a:r>
              <a:rPr sz="2200" b="0" spc="-395" dirty="0">
                <a:latin typeface="Bahnschrift Light"/>
                <a:cs typeface="Bahnschrift Light"/>
              </a:rPr>
              <a:t>н</a:t>
            </a:r>
            <a:r>
              <a:rPr sz="2200" b="0" spc="-385" dirty="0">
                <a:latin typeface="Bahnschrift Light"/>
                <a:cs typeface="Bahnschrift Light"/>
              </a:rPr>
              <a:t>о</a:t>
            </a:r>
            <a:r>
              <a:rPr sz="2200" b="0" spc="75" dirty="0">
                <a:latin typeface="Bahnschrift Light"/>
                <a:cs typeface="Bahnschrift Light"/>
              </a:rPr>
              <a:t>й</a:t>
            </a:r>
            <a:r>
              <a:rPr sz="2200" b="0" spc="-290" dirty="0">
                <a:latin typeface="Bahnschrift Light"/>
                <a:cs typeface="Bahnschrift Light"/>
              </a:rPr>
              <a:t>к</a:t>
            </a:r>
            <a:r>
              <a:rPr sz="2200" b="0" spc="-370" dirty="0">
                <a:latin typeface="Bahnschrift Light"/>
                <a:cs typeface="Bahnschrift Light"/>
              </a:rPr>
              <a:t>о</a:t>
            </a:r>
            <a:r>
              <a:rPr sz="2200" b="0" spc="50" dirty="0">
                <a:latin typeface="Bahnschrift Light"/>
                <a:cs typeface="Bahnschrift Light"/>
              </a:rPr>
              <a:t>д</a:t>
            </a:r>
            <a:r>
              <a:rPr sz="2200" b="0" spc="100" dirty="0">
                <a:latin typeface="Bahnschrift Light"/>
                <a:cs typeface="Bahnschrift Light"/>
              </a:rPr>
              <a:t>&amp;</a:t>
            </a:r>
            <a:r>
              <a:rPr sz="2200" b="0" spc="-290" dirty="0">
                <a:latin typeface="Bahnschrift Light"/>
                <a:cs typeface="Bahnschrift Light"/>
              </a:rPr>
              <a:t>к</a:t>
            </a:r>
            <a:r>
              <a:rPr sz="2200" b="0" spc="-370" dirty="0">
                <a:latin typeface="Bahnschrift Light"/>
                <a:cs typeface="Bahnschrift Light"/>
              </a:rPr>
              <a:t>о</a:t>
            </a:r>
            <a:r>
              <a:rPr sz="2200" b="0" spc="60" dirty="0">
                <a:latin typeface="Bahnschrift Light"/>
                <a:cs typeface="Bahnschrift Light"/>
              </a:rPr>
              <a:t>д</a:t>
            </a:r>
            <a:r>
              <a:rPr sz="2200" b="0" spc="-320" dirty="0">
                <a:latin typeface="Bahnschrift Light"/>
                <a:cs typeface="Bahnschrift Light"/>
              </a:rPr>
              <a:t>р</a:t>
            </a:r>
            <a:r>
              <a:rPr sz="2200" b="0" spc="-275" dirty="0">
                <a:latin typeface="Bahnschrift Light"/>
                <a:cs typeface="Bahnschrift Light"/>
              </a:rPr>
              <a:t>ас</a:t>
            </a:r>
            <a:r>
              <a:rPr sz="2200" b="0" spc="-630" dirty="0">
                <a:latin typeface="Bahnschrift Light"/>
                <a:cs typeface="Bahnschrift Light"/>
              </a:rPr>
              <a:t>ш</a:t>
            </a:r>
            <a:r>
              <a:rPr sz="2200" b="0" spc="-390" dirty="0">
                <a:latin typeface="Bahnschrift Light"/>
                <a:cs typeface="Bahnschrift Light"/>
              </a:rPr>
              <a:t>и</a:t>
            </a:r>
            <a:r>
              <a:rPr sz="2200" b="0" spc="-325" dirty="0">
                <a:latin typeface="Bahnschrift Light"/>
                <a:cs typeface="Bahnschrift Light"/>
              </a:rPr>
              <a:t>р</a:t>
            </a:r>
            <a:r>
              <a:rPr sz="2200" b="0" spc="-320" dirty="0">
                <a:latin typeface="Bahnschrift Light"/>
                <a:cs typeface="Bahnschrift Light"/>
              </a:rPr>
              <a:t>е</a:t>
            </a:r>
            <a:r>
              <a:rPr sz="2200" b="0" spc="-395" dirty="0">
                <a:latin typeface="Bahnschrift Light"/>
                <a:cs typeface="Bahnschrift Light"/>
              </a:rPr>
              <a:t>ни</a:t>
            </a:r>
            <a:r>
              <a:rPr sz="2200" b="0" spc="120" dirty="0">
                <a:latin typeface="Bahnschrift Light"/>
                <a:cs typeface="Bahnschrift Light"/>
              </a:rPr>
              <a:t>я</a:t>
            </a:r>
            <a:r>
              <a:rPr sz="2200" b="0" spc="-5" dirty="0">
                <a:latin typeface="Bahnschrift Light"/>
                <a:cs typeface="Bahnschrift Light"/>
              </a:rPr>
              <a:t>1</a:t>
            </a:r>
            <a:r>
              <a:rPr sz="2200" b="0" spc="-90" dirty="0">
                <a:latin typeface="Bahnschrift Light"/>
                <a:cs typeface="Bahnschrift Light"/>
              </a:rPr>
              <a:t> </a:t>
            </a:r>
            <a:r>
              <a:rPr sz="2200" b="0" spc="105" dirty="0">
                <a:latin typeface="Bahnschrift Light"/>
                <a:cs typeface="Bahnschrift Light"/>
              </a:rPr>
              <a:t>&amp;</a:t>
            </a:r>
            <a:r>
              <a:rPr sz="2200" b="0" spc="-290" dirty="0">
                <a:latin typeface="Bahnschrift Light"/>
                <a:cs typeface="Bahnschrift Light"/>
              </a:rPr>
              <a:t>к</a:t>
            </a:r>
            <a:r>
              <a:rPr sz="2200" b="0" spc="-370" dirty="0">
                <a:latin typeface="Bahnschrift Light"/>
                <a:cs typeface="Bahnschrift Light"/>
              </a:rPr>
              <a:t>о</a:t>
            </a:r>
            <a:r>
              <a:rPr sz="2200" b="0" spc="50" dirty="0">
                <a:latin typeface="Bahnschrift Light"/>
                <a:cs typeface="Bahnschrift Light"/>
              </a:rPr>
              <a:t>д</a:t>
            </a:r>
            <a:r>
              <a:rPr sz="2200" b="0" spc="-320" dirty="0">
                <a:latin typeface="Bahnschrift Light"/>
                <a:cs typeface="Bahnschrift Light"/>
              </a:rPr>
              <a:t>р</a:t>
            </a:r>
            <a:r>
              <a:rPr sz="2200" b="0" spc="-275" dirty="0">
                <a:latin typeface="Bahnschrift Light"/>
                <a:cs typeface="Bahnschrift Light"/>
              </a:rPr>
              <a:t>ас</a:t>
            </a:r>
            <a:r>
              <a:rPr sz="2200" b="0" spc="-630" dirty="0">
                <a:latin typeface="Bahnschrift Light"/>
                <a:cs typeface="Bahnschrift Light"/>
              </a:rPr>
              <a:t>ш</a:t>
            </a:r>
            <a:r>
              <a:rPr sz="2200" b="0" spc="-390" dirty="0">
                <a:latin typeface="Bahnschrift Light"/>
                <a:cs typeface="Bahnschrift Light"/>
              </a:rPr>
              <a:t>и</a:t>
            </a:r>
            <a:r>
              <a:rPr sz="2200" b="0" spc="-325" dirty="0">
                <a:latin typeface="Bahnschrift Light"/>
                <a:cs typeface="Bahnschrift Light"/>
              </a:rPr>
              <a:t>р</a:t>
            </a:r>
            <a:r>
              <a:rPr sz="2200" b="0" spc="-320" dirty="0">
                <a:latin typeface="Bahnschrift Light"/>
                <a:cs typeface="Bahnschrift Light"/>
              </a:rPr>
              <a:t>е</a:t>
            </a:r>
            <a:r>
              <a:rPr sz="2200" b="0" spc="-395" dirty="0">
                <a:latin typeface="Bahnschrift Light"/>
                <a:cs typeface="Bahnschrift Light"/>
              </a:rPr>
              <a:t>ни</a:t>
            </a:r>
            <a:r>
              <a:rPr sz="2200" b="0" spc="120" dirty="0">
                <a:latin typeface="Bahnschrift Light"/>
                <a:cs typeface="Bahnschrift Light"/>
              </a:rPr>
              <a:t>я</a:t>
            </a:r>
            <a:r>
              <a:rPr sz="2200" b="0" spc="-254" dirty="0">
                <a:latin typeface="Bahnschrift Light"/>
                <a:cs typeface="Bahnschrift Light"/>
              </a:rPr>
              <a:t>2)</a:t>
            </a:r>
            <a:endParaRPr sz="2200">
              <a:latin typeface="Bahnschrift Light"/>
              <a:cs typeface="Bahnschrift Light"/>
            </a:endParaRPr>
          </a:p>
          <a:p>
            <a:pPr marL="299085" indent="-287020">
              <a:lnSpc>
                <a:spcPct val="100000"/>
              </a:lnSpc>
              <a:spcBef>
                <a:spcPts val="605"/>
              </a:spcBef>
              <a:buClr>
                <a:srgbClr val="C00000"/>
              </a:buClr>
              <a:buFont typeface="Wingdings"/>
              <a:buChar char=""/>
              <a:tabLst>
                <a:tab pos="299720" algn="l"/>
              </a:tabLst>
            </a:pPr>
            <a:r>
              <a:rPr sz="2400" b="0" spc="-370" dirty="0">
                <a:latin typeface="Bahnschrift Light"/>
                <a:cs typeface="Bahnschrift Light"/>
              </a:rPr>
              <a:t>Принципиальноразрешена</a:t>
            </a:r>
            <a:r>
              <a:rPr sz="2400" b="0" spc="-355" dirty="0">
                <a:latin typeface="Bahnschrift Light"/>
                <a:cs typeface="Bahnschrift Light"/>
              </a:rPr>
              <a:t> </a:t>
            </a:r>
            <a:r>
              <a:rPr sz="2400" b="0" spc="-260" dirty="0">
                <a:latin typeface="Bahnschrift Light"/>
                <a:cs typeface="Bahnschrift Light"/>
              </a:rPr>
              <a:t>повсемосям,</a:t>
            </a:r>
            <a:r>
              <a:rPr sz="2400" b="0" spc="-210" dirty="0">
                <a:latin typeface="Bahnschrift Light"/>
                <a:cs typeface="Bahnschrift Light"/>
              </a:rPr>
              <a:t> </a:t>
            </a:r>
            <a:r>
              <a:rPr sz="2400" b="0" spc="-265" dirty="0">
                <a:latin typeface="Bahnschrift Light"/>
                <a:cs typeface="Bahnschrift Light"/>
              </a:rPr>
              <a:t>если</a:t>
            </a:r>
            <a:endParaRPr sz="2400">
              <a:latin typeface="Bahnschrift Light"/>
              <a:cs typeface="Bahnschrift Light"/>
            </a:endParaRPr>
          </a:p>
          <a:p>
            <a:pPr marL="299085">
              <a:lnSpc>
                <a:spcPct val="100000"/>
              </a:lnSpc>
            </a:pPr>
            <a:r>
              <a:rPr sz="2400" b="0" spc="-300" dirty="0">
                <a:latin typeface="Bahnschrift Light"/>
                <a:cs typeface="Bahnschrift Light"/>
              </a:rPr>
              <a:t>используетсяхотябыодиносновнойкод,</a:t>
            </a:r>
            <a:endParaRPr sz="2400">
              <a:latin typeface="Bahnschrift Light"/>
              <a:cs typeface="Bahnschrift Light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"/>
              <a:tabLst>
                <a:tab pos="299720" algn="l"/>
              </a:tabLst>
            </a:pPr>
            <a:r>
              <a:rPr sz="2400" b="0" spc="-340" dirty="0">
                <a:latin typeface="Bahnschrift Light"/>
                <a:cs typeface="Bahnschrift Light"/>
              </a:rPr>
              <a:t>Позволяетохватыватьбольшоеколичествоклинических </a:t>
            </a:r>
            <a:r>
              <a:rPr sz="2400" b="0" spc="-335" dirty="0">
                <a:latin typeface="Bahnschrift Light"/>
                <a:cs typeface="Bahnschrift Light"/>
              </a:rPr>
              <a:t> </a:t>
            </a:r>
            <a:r>
              <a:rPr sz="2400" b="0" spc="-430" dirty="0">
                <a:latin typeface="Bahnschrift Light"/>
                <a:cs typeface="Bahnschrift Light"/>
              </a:rPr>
              <a:t>п</a:t>
            </a:r>
            <a:r>
              <a:rPr sz="2400" b="0" spc="-400" dirty="0">
                <a:latin typeface="Bahnschrift Light"/>
                <a:cs typeface="Bahnschrift Light"/>
              </a:rPr>
              <a:t>о</a:t>
            </a:r>
            <a:r>
              <a:rPr sz="2400" b="0" spc="-430" dirty="0">
                <a:latin typeface="Bahnschrift Light"/>
                <a:cs typeface="Bahnschrift Light"/>
              </a:rPr>
              <a:t>н</a:t>
            </a:r>
            <a:r>
              <a:rPr sz="2400" b="0" spc="-345" dirty="0">
                <a:latin typeface="Bahnschrift Light"/>
                <a:cs typeface="Bahnschrift Light"/>
              </a:rPr>
              <a:t>я</a:t>
            </a:r>
            <a:r>
              <a:rPr sz="2400" b="0" spc="-425" dirty="0">
                <a:latin typeface="Bahnschrift Light"/>
                <a:cs typeface="Bahnschrift Light"/>
              </a:rPr>
              <a:t>т</a:t>
            </a:r>
            <a:r>
              <a:rPr sz="2400" b="0" spc="-420" dirty="0">
                <a:latin typeface="Bahnschrift Light"/>
                <a:cs typeface="Bahnschrift Light"/>
              </a:rPr>
              <a:t>и</a:t>
            </a:r>
            <a:r>
              <a:rPr sz="2400" b="0" spc="65" dirty="0">
                <a:latin typeface="Bahnschrift Light"/>
                <a:cs typeface="Bahnschrift Light"/>
              </a:rPr>
              <a:t>й</a:t>
            </a:r>
            <a:r>
              <a:rPr sz="2400" b="0" dirty="0">
                <a:latin typeface="Bahnschrift Light"/>
                <a:cs typeface="Bahnschrift Light"/>
              </a:rPr>
              <a:t>с</a:t>
            </a:r>
            <a:r>
              <a:rPr sz="2400" b="0" spc="-215" dirty="0">
                <a:latin typeface="Bahnschrift Light"/>
                <a:cs typeface="Bahnschrift Light"/>
              </a:rPr>
              <a:t> </a:t>
            </a:r>
            <a:r>
              <a:rPr sz="2400" b="0" spc="-400" dirty="0">
                <a:latin typeface="Bahnschrift Light"/>
                <a:cs typeface="Bahnschrift Light"/>
              </a:rPr>
              <a:t>о</a:t>
            </a:r>
            <a:r>
              <a:rPr sz="2400" b="0" spc="-290" dirty="0">
                <a:latin typeface="Bahnschrift Light"/>
                <a:cs typeface="Bahnschrift Light"/>
              </a:rPr>
              <a:t>г</a:t>
            </a:r>
            <a:r>
              <a:rPr sz="2400" b="0" spc="-355" dirty="0">
                <a:latin typeface="Bahnschrift Light"/>
                <a:cs typeface="Bahnschrift Light"/>
              </a:rPr>
              <a:t>р</a:t>
            </a:r>
            <a:r>
              <a:rPr sz="2400" b="0" spc="-300" dirty="0">
                <a:latin typeface="Bahnschrift Light"/>
                <a:cs typeface="Bahnschrift Light"/>
              </a:rPr>
              <a:t>а</a:t>
            </a:r>
            <a:r>
              <a:rPr sz="2400" b="0" spc="-430" dirty="0">
                <a:latin typeface="Bahnschrift Light"/>
                <a:cs typeface="Bahnschrift Light"/>
              </a:rPr>
              <a:t>ни</a:t>
            </a:r>
            <a:r>
              <a:rPr sz="2400" b="0" spc="-395" dirty="0">
                <a:latin typeface="Bahnschrift Light"/>
                <a:cs typeface="Bahnschrift Light"/>
              </a:rPr>
              <a:t>ч</a:t>
            </a:r>
            <a:r>
              <a:rPr sz="2400" b="0" spc="-350" dirty="0">
                <a:latin typeface="Bahnschrift Light"/>
                <a:cs typeface="Bahnschrift Light"/>
              </a:rPr>
              <a:t>е</a:t>
            </a:r>
            <a:r>
              <a:rPr sz="2400" b="0" spc="-430" dirty="0">
                <a:latin typeface="Bahnschrift Light"/>
                <a:cs typeface="Bahnschrift Light"/>
              </a:rPr>
              <a:t>нны</a:t>
            </a:r>
            <a:r>
              <a:rPr sz="2400" b="0" spc="30" dirty="0">
                <a:latin typeface="Bahnschrift Light"/>
                <a:cs typeface="Bahnschrift Light"/>
              </a:rPr>
              <a:t>м</a:t>
            </a:r>
            <a:r>
              <a:rPr sz="2400" b="0" spc="-430" dirty="0">
                <a:latin typeface="Bahnschrift Light"/>
                <a:cs typeface="Bahnschrift Light"/>
              </a:rPr>
              <a:t>н</a:t>
            </a:r>
            <a:r>
              <a:rPr sz="2400" b="0" spc="-300" dirty="0">
                <a:latin typeface="Bahnschrift Light"/>
                <a:cs typeface="Bahnschrift Light"/>
              </a:rPr>
              <a:t>а</a:t>
            </a:r>
            <a:r>
              <a:rPr sz="2400" b="0" spc="-400" dirty="0">
                <a:latin typeface="Bahnschrift Light"/>
                <a:cs typeface="Bahnschrift Light"/>
              </a:rPr>
              <a:t>б</a:t>
            </a:r>
            <a:r>
              <a:rPr sz="2400" b="0" spc="-395" dirty="0">
                <a:latin typeface="Bahnschrift Light"/>
                <a:cs typeface="Bahnschrift Light"/>
              </a:rPr>
              <a:t>о</a:t>
            </a:r>
            <a:r>
              <a:rPr sz="2400" b="0" spc="-345" dirty="0">
                <a:latin typeface="Bahnschrift Light"/>
                <a:cs typeface="Bahnschrift Light"/>
              </a:rPr>
              <a:t>р</a:t>
            </a:r>
            <a:r>
              <a:rPr sz="2400" b="0" spc="-400" dirty="0">
                <a:latin typeface="Bahnschrift Light"/>
                <a:cs typeface="Bahnschrift Light"/>
              </a:rPr>
              <a:t>о</a:t>
            </a:r>
            <a:r>
              <a:rPr sz="2400" b="0" spc="15" dirty="0">
                <a:latin typeface="Bahnschrift Light"/>
                <a:cs typeface="Bahnschrift Light"/>
              </a:rPr>
              <a:t>м</a:t>
            </a:r>
            <a:r>
              <a:rPr sz="2400" b="0" spc="-345" dirty="0">
                <a:latin typeface="Bahnschrift Light"/>
                <a:cs typeface="Bahnschrift Light"/>
              </a:rPr>
              <a:t>р</a:t>
            </a:r>
            <a:r>
              <a:rPr sz="2400" b="0" spc="-260" dirty="0">
                <a:latin typeface="Bahnschrift Light"/>
                <a:cs typeface="Bahnschrift Light"/>
              </a:rPr>
              <a:t>у</a:t>
            </a:r>
            <a:r>
              <a:rPr sz="2400" b="0" spc="-409" dirty="0">
                <a:latin typeface="Bahnschrift Light"/>
                <a:cs typeface="Bahnschrift Light"/>
              </a:rPr>
              <a:t>б</a:t>
            </a:r>
            <a:r>
              <a:rPr sz="2400" b="0" spc="-345" dirty="0">
                <a:latin typeface="Bahnschrift Light"/>
                <a:cs typeface="Bahnschrift Light"/>
              </a:rPr>
              <a:t>р</a:t>
            </a:r>
            <a:r>
              <a:rPr sz="2400" b="0" spc="-425" dirty="0">
                <a:latin typeface="Bahnschrift Light"/>
                <a:cs typeface="Bahnschrift Light"/>
              </a:rPr>
              <a:t>и</a:t>
            </a:r>
            <a:r>
              <a:rPr sz="2400" b="0" dirty="0">
                <a:latin typeface="Bahnschrift Light"/>
                <a:cs typeface="Bahnschrift Light"/>
              </a:rPr>
              <a:t>к</a:t>
            </a:r>
            <a:endParaRPr sz="2400">
              <a:latin typeface="Bahnschrift Light"/>
              <a:cs typeface="Bahnschrift Ligh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763511" y="1702307"/>
            <a:ext cx="5428615" cy="4566285"/>
            <a:chOff x="6763511" y="1702307"/>
            <a:chExt cx="5428615" cy="45662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91527" y="1702307"/>
              <a:ext cx="5300472" cy="45659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782561" y="3737609"/>
              <a:ext cx="5300980" cy="2346960"/>
            </a:xfrm>
            <a:custGeom>
              <a:avLst/>
              <a:gdLst/>
              <a:ahLst/>
              <a:cxnLst/>
              <a:rect l="l" t="t" r="r" b="b"/>
              <a:pathLst>
                <a:path w="5300980" h="2346960">
                  <a:moveTo>
                    <a:pt x="0" y="391159"/>
                  </a:moveTo>
                  <a:lnTo>
                    <a:pt x="3047" y="342094"/>
                  </a:lnTo>
                  <a:lnTo>
                    <a:pt x="11946" y="294847"/>
                  </a:lnTo>
                  <a:lnTo>
                    <a:pt x="26330" y="249785"/>
                  </a:lnTo>
                  <a:lnTo>
                    <a:pt x="45831" y="207275"/>
                  </a:lnTo>
                  <a:lnTo>
                    <a:pt x="70084" y="167683"/>
                  </a:lnTo>
                  <a:lnTo>
                    <a:pt x="98721" y="131376"/>
                  </a:lnTo>
                  <a:lnTo>
                    <a:pt x="131376" y="98721"/>
                  </a:lnTo>
                  <a:lnTo>
                    <a:pt x="167683" y="70084"/>
                  </a:lnTo>
                  <a:lnTo>
                    <a:pt x="207275" y="45831"/>
                  </a:lnTo>
                  <a:lnTo>
                    <a:pt x="249785" y="26330"/>
                  </a:lnTo>
                  <a:lnTo>
                    <a:pt x="294847" y="11946"/>
                  </a:lnTo>
                  <a:lnTo>
                    <a:pt x="342094" y="3047"/>
                  </a:lnTo>
                  <a:lnTo>
                    <a:pt x="391160" y="0"/>
                  </a:lnTo>
                  <a:lnTo>
                    <a:pt x="4909312" y="0"/>
                  </a:lnTo>
                  <a:lnTo>
                    <a:pt x="4958377" y="3047"/>
                  </a:lnTo>
                  <a:lnTo>
                    <a:pt x="5005624" y="11946"/>
                  </a:lnTo>
                  <a:lnTo>
                    <a:pt x="5050686" y="26330"/>
                  </a:lnTo>
                  <a:lnTo>
                    <a:pt x="5093196" y="45831"/>
                  </a:lnTo>
                  <a:lnTo>
                    <a:pt x="5132788" y="70084"/>
                  </a:lnTo>
                  <a:lnTo>
                    <a:pt x="5169095" y="98721"/>
                  </a:lnTo>
                  <a:lnTo>
                    <a:pt x="5201750" y="131376"/>
                  </a:lnTo>
                  <a:lnTo>
                    <a:pt x="5230387" y="167683"/>
                  </a:lnTo>
                  <a:lnTo>
                    <a:pt x="5254640" y="207275"/>
                  </a:lnTo>
                  <a:lnTo>
                    <a:pt x="5274141" y="249785"/>
                  </a:lnTo>
                  <a:lnTo>
                    <a:pt x="5288525" y="294847"/>
                  </a:lnTo>
                  <a:lnTo>
                    <a:pt x="5297424" y="342094"/>
                  </a:lnTo>
                  <a:lnTo>
                    <a:pt x="5300472" y="391159"/>
                  </a:lnTo>
                  <a:lnTo>
                    <a:pt x="5300472" y="1955787"/>
                  </a:lnTo>
                  <a:lnTo>
                    <a:pt x="5297424" y="2004855"/>
                  </a:lnTo>
                  <a:lnTo>
                    <a:pt x="5288525" y="2052104"/>
                  </a:lnTo>
                  <a:lnTo>
                    <a:pt x="5274141" y="2097168"/>
                  </a:lnTo>
                  <a:lnTo>
                    <a:pt x="5254640" y="2139679"/>
                  </a:lnTo>
                  <a:lnTo>
                    <a:pt x="5230387" y="2179273"/>
                  </a:lnTo>
                  <a:lnTo>
                    <a:pt x="5201750" y="2215581"/>
                  </a:lnTo>
                  <a:lnTo>
                    <a:pt x="5169095" y="2248237"/>
                  </a:lnTo>
                  <a:lnTo>
                    <a:pt x="5132788" y="2276875"/>
                  </a:lnTo>
                  <a:lnTo>
                    <a:pt x="5093196" y="2301128"/>
                  </a:lnTo>
                  <a:lnTo>
                    <a:pt x="5050686" y="2320629"/>
                  </a:lnTo>
                  <a:lnTo>
                    <a:pt x="5005624" y="2335013"/>
                  </a:lnTo>
                  <a:lnTo>
                    <a:pt x="4958377" y="2343912"/>
                  </a:lnTo>
                  <a:lnTo>
                    <a:pt x="4909312" y="2346960"/>
                  </a:lnTo>
                  <a:lnTo>
                    <a:pt x="391160" y="2346960"/>
                  </a:lnTo>
                  <a:lnTo>
                    <a:pt x="342094" y="2343912"/>
                  </a:lnTo>
                  <a:lnTo>
                    <a:pt x="294847" y="2335013"/>
                  </a:lnTo>
                  <a:lnTo>
                    <a:pt x="249785" y="2320629"/>
                  </a:lnTo>
                  <a:lnTo>
                    <a:pt x="207275" y="2301128"/>
                  </a:lnTo>
                  <a:lnTo>
                    <a:pt x="167683" y="2276875"/>
                  </a:lnTo>
                  <a:lnTo>
                    <a:pt x="131376" y="2248237"/>
                  </a:lnTo>
                  <a:lnTo>
                    <a:pt x="98721" y="2215581"/>
                  </a:lnTo>
                  <a:lnTo>
                    <a:pt x="70084" y="2179273"/>
                  </a:lnTo>
                  <a:lnTo>
                    <a:pt x="45831" y="2139679"/>
                  </a:lnTo>
                  <a:lnTo>
                    <a:pt x="26330" y="2097168"/>
                  </a:lnTo>
                  <a:lnTo>
                    <a:pt x="11946" y="2052104"/>
                  </a:lnTo>
                  <a:lnTo>
                    <a:pt x="3047" y="2004855"/>
                  </a:lnTo>
                  <a:lnTo>
                    <a:pt x="0" y="1955787"/>
                  </a:lnTo>
                  <a:lnTo>
                    <a:pt x="0" y="391159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5737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07" y="76187"/>
            <a:ext cx="11490198" cy="12641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МКБ-11:</a:t>
            </a:r>
            <a:r>
              <a:rPr spc="-65" dirty="0"/>
              <a:t> </a:t>
            </a:r>
            <a:r>
              <a:rPr spc="-10" dirty="0"/>
              <a:t>терминология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062471" y="2307335"/>
            <a:ext cx="6004560" cy="1986280"/>
            <a:chOff x="6062471" y="2307335"/>
            <a:chExt cx="6004560" cy="19862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2471" y="2307335"/>
              <a:ext cx="5949696" cy="19857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97211" y="2421635"/>
              <a:ext cx="2314955" cy="4328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733025" y="2582417"/>
              <a:ext cx="2315210" cy="276225"/>
            </a:xfrm>
            <a:custGeom>
              <a:avLst/>
              <a:gdLst/>
              <a:ahLst/>
              <a:cxnLst/>
              <a:rect l="l" t="t" r="r" b="b"/>
              <a:pathLst>
                <a:path w="2315209" h="276225">
                  <a:moveTo>
                    <a:pt x="0" y="229870"/>
                  </a:moveTo>
                  <a:lnTo>
                    <a:pt x="3611" y="247769"/>
                  </a:lnTo>
                  <a:lnTo>
                    <a:pt x="13461" y="262382"/>
                  </a:lnTo>
                  <a:lnTo>
                    <a:pt x="28074" y="272232"/>
                  </a:lnTo>
                  <a:lnTo>
                    <a:pt x="45974" y="275844"/>
                  </a:lnTo>
                  <a:lnTo>
                    <a:pt x="2268981" y="275844"/>
                  </a:lnTo>
                  <a:lnTo>
                    <a:pt x="2286881" y="272232"/>
                  </a:lnTo>
                  <a:lnTo>
                    <a:pt x="2301493" y="262382"/>
                  </a:lnTo>
                  <a:lnTo>
                    <a:pt x="2311344" y="247769"/>
                  </a:lnTo>
                  <a:lnTo>
                    <a:pt x="2314955" y="229870"/>
                  </a:lnTo>
                  <a:lnTo>
                    <a:pt x="2314955" y="45974"/>
                  </a:lnTo>
                  <a:lnTo>
                    <a:pt x="2311344" y="28074"/>
                  </a:lnTo>
                  <a:lnTo>
                    <a:pt x="2301494" y="13462"/>
                  </a:lnTo>
                  <a:lnTo>
                    <a:pt x="2286881" y="3611"/>
                  </a:lnTo>
                  <a:lnTo>
                    <a:pt x="2268981" y="0"/>
                  </a:lnTo>
                  <a:lnTo>
                    <a:pt x="45974" y="0"/>
                  </a:lnTo>
                  <a:lnTo>
                    <a:pt x="28074" y="3611"/>
                  </a:lnTo>
                  <a:lnTo>
                    <a:pt x="13462" y="13462"/>
                  </a:lnTo>
                  <a:lnTo>
                    <a:pt x="3611" y="28074"/>
                  </a:lnTo>
                  <a:lnTo>
                    <a:pt x="0" y="45974"/>
                  </a:lnTo>
                  <a:lnTo>
                    <a:pt x="0" y="22987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0065" y="2672968"/>
              <a:ext cx="822960" cy="123825"/>
            </a:xfrm>
            <a:custGeom>
              <a:avLst/>
              <a:gdLst/>
              <a:ahLst/>
              <a:cxnLst/>
              <a:rect l="l" t="t" r="r" b="b"/>
              <a:pathLst>
                <a:path w="822959" h="123825">
                  <a:moveTo>
                    <a:pt x="698626" y="82546"/>
                  </a:moveTo>
                  <a:lnTo>
                    <a:pt x="698626" y="123825"/>
                  </a:lnTo>
                  <a:lnTo>
                    <a:pt x="781092" y="82550"/>
                  </a:lnTo>
                  <a:lnTo>
                    <a:pt x="698626" y="82546"/>
                  </a:lnTo>
                  <a:close/>
                </a:path>
                <a:path w="822959" h="123825">
                  <a:moveTo>
                    <a:pt x="698626" y="41271"/>
                  </a:moveTo>
                  <a:lnTo>
                    <a:pt x="698626" y="82546"/>
                  </a:lnTo>
                  <a:lnTo>
                    <a:pt x="719201" y="82550"/>
                  </a:lnTo>
                  <a:lnTo>
                    <a:pt x="719201" y="41275"/>
                  </a:lnTo>
                  <a:lnTo>
                    <a:pt x="698626" y="41271"/>
                  </a:lnTo>
                  <a:close/>
                </a:path>
                <a:path w="822959" h="123825">
                  <a:moveTo>
                    <a:pt x="698626" y="0"/>
                  </a:moveTo>
                  <a:lnTo>
                    <a:pt x="698626" y="41271"/>
                  </a:lnTo>
                  <a:lnTo>
                    <a:pt x="719201" y="41275"/>
                  </a:lnTo>
                  <a:lnTo>
                    <a:pt x="719201" y="82550"/>
                  </a:lnTo>
                  <a:lnTo>
                    <a:pt x="781099" y="82546"/>
                  </a:lnTo>
                  <a:lnTo>
                    <a:pt x="822451" y="61848"/>
                  </a:lnTo>
                  <a:lnTo>
                    <a:pt x="698626" y="0"/>
                  </a:lnTo>
                  <a:close/>
                </a:path>
                <a:path w="822959" h="123825">
                  <a:moveTo>
                    <a:pt x="0" y="41147"/>
                  </a:moveTo>
                  <a:lnTo>
                    <a:pt x="0" y="82422"/>
                  </a:lnTo>
                  <a:lnTo>
                    <a:pt x="698626" y="82546"/>
                  </a:lnTo>
                  <a:lnTo>
                    <a:pt x="698626" y="41271"/>
                  </a:lnTo>
                  <a:lnTo>
                    <a:pt x="0" y="4114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6761" y="2582417"/>
              <a:ext cx="1270000" cy="542925"/>
            </a:xfrm>
            <a:custGeom>
              <a:avLst/>
              <a:gdLst/>
              <a:ahLst/>
              <a:cxnLst/>
              <a:rect l="l" t="t" r="r" b="b"/>
              <a:pathLst>
                <a:path w="1270000" h="542925">
                  <a:moveTo>
                    <a:pt x="0" y="452120"/>
                  </a:moveTo>
                  <a:lnTo>
                    <a:pt x="7110" y="487304"/>
                  </a:lnTo>
                  <a:lnTo>
                    <a:pt x="26495" y="516048"/>
                  </a:lnTo>
                  <a:lnTo>
                    <a:pt x="55239" y="535433"/>
                  </a:lnTo>
                  <a:lnTo>
                    <a:pt x="90424" y="542544"/>
                  </a:lnTo>
                  <a:lnTo>
                    <a:pt x="1179067" y="542544"/>
                  </a:lnTo>
                  <a:lnTo>
                    <a:pt x="1214252" y="535433"/>
                  </a:lnTo>
                  <a:lnTo>
                    <a:pt x="1242996" y="516048"/>
                  </a:lnTo>
                  <a:lnTo>
                    <a:pt x="1262381" y="487304"/>
                  </a:lnTo>
                  <a:lnTo>
                    <a:pt x="1269491" y="452120"/>
                  </a:lnTo>
                  <a:lnTo>
                    <a:pt x="1269491" y="90424"/>
                  </a:lnTo>
                  <a:lnTo>
                    <a:pt x="1262381" y="55239"/>
                  </a:lnTo>
                  <a:lnTo>
                    <a:pt x="1242996" y="26495"/>
                  </a:lnTo>
                  <a:lnTo>
                    <a:pt x="1214252" y="7110"/>
                  </a:lnTo>
                  <a:lnTo>
                    <a:pt x="1179067" y="0"/>
                  </a:lnTo>
                  <a:lnTo>
                    <a:pt x="90424" y="0"/>
                  </a:lnTo>
                  <a:lnTo>
                    <a:pt x="55239" y="7110"/>
                  </a:lnTo>
                  <a:lnTo>
                    <a:pt x="26495" y="26495"/>
                  </a:lnTo>
                  <a:lnTo>
                    <a:pt x="7110" y="55239"/>
                  </a:lnTo>
                  <a:lnTo>
                    <a:pt x="0" y="90424"/>
                  </a:lnTo>
                  <a:lnTo>
                    <a:pt x="0" y="45212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05790" y="1076284"/>
            <a:ext cx="10245090" cy="548386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270"/>
              </a:spcBef>
            </a:pPr>
            <a:r>
              <a:rPr sz="2000" dirty="0">
                <a:solidFill>
                  <a:srgbClr val="C00000"/>
                </a:solidFill>
                <a:latin typeface="Comic Sans MS"/>
                <a:cs typeface="Comic Sans MS"/>
              </a:rPr>
              <a:t>Кластерное</a:t>
            </a:r>
            <a:r>
              <a:rPr sz="2000" spc="1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omic Sans MS"/>
                <a:cs typeface="Comic Sans MS"/>
              </a:rPr>
              <a:t>кодирование</a:t>
            </a:r>
            <a:r>
              <a:rPr sz="2000" spc="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C00000"/>
                </a:solidFill>
                <a:latin typeface="Comic Sans MS"/>
                <a:cs typeface="Comic Sans MS"/>
              </a:rPr>
              <a:t>–</a:t>
            </a:r>
            <a:r>
              <a:rPr sz="2000" spc="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omic Sans MS"/>
                <a:cs typeface="Comic Sans MS"/>
              </a:rPr>
              <a:t>основное</a:t>
            </a:r>
            <a:r>
              <a:rPr sz="2000" spc="1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omic Sans MS"/>
                <a:cs typeface="Comic Sans MS"/>
              </a:rPr>
              <a:t>нововведение</a:t>
            </a:r>
            <a:r>
              <a:rPr sz="2000" spc="5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C00000"/>
                </a:solidFill>
                <a:latin typeface="Comic Sans MS"/>
                <a:cs typeface="Comic Sans MS"/>
              </a:rPr>
              <a:t>МКБ</a:t>
            </a:r>
            <a:r>
              <a:rPr sz="2000" i="1" dirty="0">
                <a:solidFill>
                  <a:srgbClr val="C00000"/>
                </a:solidFill>
                <a:latin typeface="Comic Sans MS"/>
                <a:cs typeface="Comic Sans MS"/>
              </a:rPr>
              <a:t>-11,</a:t>
            </a:r>
            <a:endParaRPr sz="2000" dirty="0">
              <a:latin typeface="Comic Sans MS"/>
              <a:cs typeface="Comic Sans MS"/>
            </a:endParaRPr>
          </a:p>
          <a:p>
            <a:pPr marL="27305">
              <a:lnSpc>
                <a:spcPct val="100000"/>
              </a:lnSpc>
              <a:spcBef>
                <a:spcPts val="170"/>
              </a:spcBef>
            </a:pPr>
            <a:r>
              <a:rPr sz="2000" dirty="0">
                <a:solidFill>
                  <a:srgbClr val="C00000"/>
                </a:solidFill>
                <a:latin typeface="Comic Sans MS"/>
                <a:cs typeface="Comic Sans MS"/>
              </a:rPr>
              <a:t>т.е. </a:t>
            </a:r>
            <a:r>
              <a:rPr sz="2000" spc="-5" dirty="0">
                <a:solidFill>
                  <a:srgbClr val="C00000"/>
                </a:solidFill>
                <a:latin typeface="Comic Sans MS"/>
                <a:cs typeface="Comic Sans MS"/>
              </a:rPr>
              <a:t>формирование</a:t>
            </a:r>
            <a:r>
              <a:rPr sz="2000" spc="4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omic Sans MS"/>
                <a:cs typeface="Comic Sans MS"/>
              </a:rPr>
              <a:t>кластера</a:t>
            </a:r>
            <a:r>
              <a:rPr sz="2000" spc="2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C00000"/>
                </a:solidFill>
                <a:latin typeface="Comic Sans MS"/>
                <a:cs typeface="Comic Sans MS"/>
              </a:rPr>
              <a:t>в</a:t>
            </a:r>
            <a:r>
              <a:rPr sz="2000" spc="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omic Sans MS"/>
                <a:cs typeface="Comic Sans MS"/>
              </a:rPr>
              <a:t>результате</a:t>
            </a:r>
            <a:r>
              <a:rPr sz="2000" spc="2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omic Sans MS"/>
                <a:cs typeface="Comic Sans MS"/>
              </a:rPr>
              <a:t>посткоординации</a:t>
            </a:r>
            <a:r>
              <a:rPr sz="2000" spc="3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omic Sans MS"/>
                <a:cs typeface="Comic Sans MS"/>
              </a:rPr>
              <a:t>основных</a:t>
            </a:r>
            <a:r>
              <a:rPr sz="2000" spc="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omic Sans MS"/>
                <a:cs typeface="Comic Sans MS"/>
              </a:rPr>
              <a:t>кодов</a:t>
            </a:r>
            <a:r>
              <a:rPr sz="2000" spc="1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C00000"/>
                </a:solidFill>
                <a:latin typeface="Comic Sans MS"/>
                <a:cs typeface="Comic Sans MS"/>
              </a:rPr>
              <a:t>с</a:t>
            </a:r>
            <a:endParaRPr sz="2000" dirty="0">
              <a:latin typeface="Comic Sans MS"/>
              <a:cs typeface="Comic Sans MS"/>
            </a:endParaRPr>
          </a:p>
          <a:p>
            <a:pPr marL="27305">
              <a:lnSpc>
                <a:spcPct val="100000"/>
              </a:lnSpc>
              <a:spcBef>
                <a:spcPts val="170"/>
              </a:spcBef>
              <a:tabLst>
                <a:tab pos="8248015" algn="l"/>
              </a:tabLst>
            </a:pPr>
            <a:r>
              <a:rPr sz="2000" dirty="0">
                <a:solidFill>
                  <a:srgbClr val="C00000"/>
                </a:solidFill>
                <a:latin typeface="Comic Sans MS"/>
                <a:cs typeface="Comic Sans MS"/>
              </a:rPr>
              <a:t>помощью</a:t>
            </a:r>
            <a:r>
              <a:rPr sz="2000" spc="1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C00000"/>
                </a:solidFill>
                <a:latin typeface="Comic Sans MS"/>
                <a:cs typeface="Comic Sans MS"/>
              </a:rPr>
              <a:t>косой</a:t>
            </a:r>
            <a:r>
              <a:rPr sz="2000" spc="1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C00000"/>
                </a:solidFill>
                <a:latin typeface="Comic Sans MS"/>
                <a:cs typeface="Comic Sans MS"/>
              </a:rPr>
              <a:t>черты</a:t>
            </a:r>
            <a:r>
              <a:rPr sz="2000" spc="1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omic Sans MS"/>
                <a:cs typeface="Comic Sans MS"/>
              </a:rPr>
              <a:t>«/»,</a:t>
            </a:r>
            <a:r>
              <a:rPr sz="2000" spc="1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C00000"/>
                </a:solidFill>
                <a:latin typeface="Comic Sans MS"/>
                <a:cs typeface="Comic Sans MS"/>
              </a:rPr>
              <a:t>и/или</a:t>
            </a:r>
            <a:r>
              <a:rPr sz="2000" spc="2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C00000"/>
                </a:solidFill>
                <a:latin typeface="Comic Sans MS"/>
                <a:cs typeface="Comic Sans MS"/>
              </a:rPr>
              <a:t>кодов</a:t>
            </a:r>
            <a:r>
              <a:rPr sz="2000" spc="2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C00000"/>
                </a:solidFill>
                <a:latin typeface="Comic Sans MS"/>
                <a:cs typeface="Comic Sans MS"/>
              </a:rPr>
              <a:t>расширения</a:t>
            </a:r>
            <a:r>
              <a:rPr sz="2000" spc="5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C00000"/>
                </a:solidFill>
                <a:latin typeface="Comic Sans MS"/>
                <a:cs typeface="Comic Sans MS"/>
              </a:rPr>
              <a:t>с</a:t>
            </a:r>
            <a:r>
              <a:rPr sz="2000" spc="1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C00000"/>
                </a:solidFill>
                <a:latin typeface="Comic Sans MS"/>
                <a:cs typeface="Comic Sans MS"/>
              </a:rPr>
              <a:t>помощью	амперсанда</a:t>
            </a:r>
            <a:r>
              <a:rPr sz="2000" spc="-3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C00000"/>
                </a:solidFill>
                <a:latin typeface="Comic Sans MS"/>
                <a:cs typeface="Comic Sans MS"/>
              </a:rPr>
              <a:t>«&amp;»</a:t>
            </a:r>
            <a:endParaRPr sz="2000" dirty="0">
              <a:latin typeface="Comic Sans MS"/>
              <a:cs typeface="Comic Sans MS"/>
            </a:endParaRPr>
          </a:p>
          <a:p>
            <a:pPr marL="299085" marR="4794885" indent="-287020">
              <a:lnSpc>
                <a:spcPct val="100000"/>
              </a:lnSpc>
              <a:spcBef>
                <a:spcPts val="2135"/>
              </a:spcBef>
              <a:buClr>
                <a:srgbClr val="C00000"/>
              </a:buClr>
              <a:buFont typeface="Wingdings"/>
              <a:buChar char=""/>
              <a:tabLst>
                <a:tab pos="299720" algn="l"/>
              </a:tabLst>
            </a:pPr>
            <a:r>
              <a:rPr sz="2400" b="0" spc="-315" dirty="0">
                <a:latin typeface="Bahnschrift Light"/>
                <a:cs typeface="Bahnschrift Light"/>
              </a:rPr>
              <a:t>к</a:t>
            </a:r>
            <a:r>
              <a:rPr sz="2400" b="0" spc="-400" dirty="0">
                <a:latin typeface="Bahnschrift Light"/>
                <a:cs typeface="Bahnschrift Light"/>
              </a:rPr>
              <a:t>о</a:t>
            </a:r>
            <a:r>
              <a:rPr sz="2400" b="0" spc="-295" dirty="0">
                <a:latin typeface="Bahnschrift Light"/>
                <a:cs typeface="Bahnschrift Light"/>
              </a:rPr>
              <a:t>са</a:t>
            </a:r>
            <a:r>
              <a:rPr sz="2400" b="0" spc="140" dirty="0">
                <a:latin typeface="Bahnschrift Light"/>
                <a:cs typeface="Bahnschrift Light"/>
              </a:rPr>
              <a:t>я</a:t>
            </a:r>
            <a:r>
              <a:rPr sz="2400" b="0" spc="-395" dirty="0">
                <a:latin typeface="Bahnschrift Light"/>
                <a:cs typeface="Bahnschrift Light"/>
              </a:rPr>
              <a:t>ч</a:t>
            </a:r>
            <a:r>
              <a:rPr sz="2400" b="0" spc="-350" dirty="0">
                <a:latin typeface="Bahnschrift Light"/>
                <a:cs typeface="Bahnschrift Light"/>
              </a:rPr>
              <a:t>ер</a:t>
            </a:r>
            <a:r>
              <a:rPr sz="2400" b="0" spc="-430" dirty="0">
                <a:latin typeface="Bahnschrift Light"/>
                <a:cs typeface="Bahnschrift Light"/>
              </a:rPr>
              <a:t>т</a:t>
            </a:r>
            <a:r>
              <a:rPr sz="2400" b="0" dirty="0">
                <a:latin typeface="Bahnschrift Light"/>
                <a:cs typeface="Bahnschrift Light"/>
              </a:rPr>
              <a:t>а</a:t>
            </a:r>
            <a:r>
              <a:rPr sz="2400" b="0" spc="-229" dirty="0">
                <a:latin typeface="Bahnschrift Light"/>
                <a:cs typeface="Bahnschrift Light"/>
              </a:rPr>
              <a:t> </a:t>
            </a:r>
            <a:r>
              <a:rPr sz="2400" b="0" spc="-175" dirty="0">
                <a:latin typeface="Bahnschrift Light"/>
                <a:cs typeface="Bahnschrift Light"/>
              </a:rPr>
              <a:t>«</a:t>
            </a:r>
            <a:r>
              <a:rPr sz="2400" b="0" spc="-265" dirty="0">
                <a:latin typeface="Bahnschrift Light"/>
                <a:cs typeface="Bahnschrift Light"/>
              </a:rPr>
              <a:t>/</a:t>
            </a:r>
            <a:r>
              <a:rPr sz="2400" b="0" dirty="0">
                <a:latin typeface="Bahnschrift Light"/>
                <a:cs typeface="Bahnschrift Light"/>
              </a:rPr>
              <a:t>»</a:t>
            </a:r>
            <a:r>
              <a:rPr sz="2400" b="0" spc="-80" dirty="0">
                <a:latin typeface="Bahnschrift Light"/>
                <a:cs typeface="Bahnschrift Light"/>
              </a:rPr>
              <a:t> </a:t>
            </a:r>
            <a:r>
              <a:rPr sz="2400" b="0" spc="-400" dirty="0">
                <a:latin typeface="Bahnschrift Light"/>
                <a:cs typeface="Bahnschrift Light"/>
              </a:rPr>
              <a:t>о</a:t>
            </a:r>
            <a:r>
              <a:rPr sz="2400" b="0" spc="-425" dirty="0">
                <a:latin typeface="Bahnschrift Light"/>
                <a:cs typeface="Bahnschrift Light"/>
              </a:rPr>
              <a:t>т</a:t>
            </a:r>
            <a:r>
              <a:rPr sz="2400" b="0" spc="-430" dirty="0">
                <a:latin typeface="Bahnschrift Light"/>
                <a:cs typeface="Bahnschrift Light"/>
              </a:rPr>
              <a:t>д</a:t>
            </a:r>
            <a:r>
              <a:rPr sz="2400" b="0" spc="-360" dirty="0">
                <a:latin typeface="Bahnschrift Light"/>
                <a:cs typeface="Bahnschrift Light"/>
              </a:rPr>
              <a:t>е</a:t>
            </a:r>
            <a:r>
              <a:rPr sz="2400" b="0" spc="-405" dirty="0">
                <a:latin typeface="Bahnschrift Light"/>
                <a:cs typeface="Bahnschrift Light"/>
              </a:rPr>
              <a:t>л</a:t>
            </a:r>
            <a:r>
              <a:rPr sz="2400" b="0" spc="-345" dirty="0">
                <a:latin typeface="Bahnschrift Light"/>
                <a:cs typeface="Bahnschrift Light"/>
              </a:rPr>
              <a:t>яе</a:t>
            </a:r>
            <a:r>
              <a:rPr sz="2400" b="0" spc="60" dirty="0">
                <a:latin typeface="Bahnschrift Light"/>
                <a:cs typeface="Bahnschrift Light"/>
              </a:rPr>
              <a:t>т</a:t>
            </a:r>
            <a:r>
              <a:rPr sz="2400" b="0" spc="-430" dirty="0">
                <a:latin typeface="Bahnschrift Light"/>
                <a:cs typeface="Bahnschrift Light"/>
              </a:rPr>
              <a:t>п</a:t>
            </a:r>
            <a:r>
              <a:rPr sz="2400" b="0" spc="-345" dirty="0">
                <a:latin typeface="Bahnschrift Light"/>
                <a:cs typeface="Bahnschrift Light"/>
              </a:rPr>
              <a:t>е</a:t>
            </a:r>
            <a:r>
              <a:rPr sz="2400" b="0" spc="-350" dirty="0">
                <a:latin typeface="Bahnschrift Light"/>
                <a:cs typeface="Bahnschrift Light"/>
              </a:rPr>
              <a:t>р</a:t>
            </a:r>
            <a:r>
              <a:rPr sz="2400" b="0" spc="-380" dirty="0">
                <a:latin typeface="Bahnschrift Light"/>
                <a:cs typeface="Bahnschrift Light"/>
              </a:rPr>
              <a:t>в</a:t>
            </a:r>
            <a:r>
              <a:rPr sz="2400" b="0" spc="-260" dirty="0">
                <a:latin typeface="Bahnschrift Light"/>
                <a:cs typeface="Bahnschrift Light"/>
              </a:rPr>
              <a:t>у</a:t>
            </a:r>
            <a:r>
              <a:rPr sz="2400" b="0" spc="-40" dirty="0">
                <a:latin typeface="Bahnschrift Light"/>
                <a:cs typeface="Bahnschrift Light"/>
              </a:rPr>
              <a:t>ю</a:t>
            </a:r>
            <a:r>
              <a:rPr sz="2400" b="0" spc="-395" dirty="0">
                <a:latin typeface="Bahnschrift Light"/>
                <a:cs typeface="Bahnschrift Light"/>
              </a:rPr>
              <a:t>ч</a:t>
            </a:r>
            <a:r>
              <a:rPr sz="2400" b="0" spc="-295" dirty="0">
                <a:latin typeface="Bahnschrift Light"/>
                <a:cs typeface="Bahnschrift Light"/>
              </a:rPr>
              <a:t>ас</a:t>
            </a:r>
            <a:r>
              <a:rPr sz="2400" b="0" spc="-430" dirty="0">
                <a:latin typeface="Bahnschrift Light"/>
                <a:cs typeface="Bahnschrift Light"/>
              </a:rPr>
              <a:t>т</a:t>
            </a:r>
            <a:r>
              <a:rPr sz="2400" b="0" spc="120" dirty="0">
                <a:latin typeface="Bahnschrift Light"/>
                <a:cs typeface="Bahnschrift Light"/>
              </a:rPr>
              <a:t>ь</a:t>
            </a:r>
            <a:r>
              <a:rPr sz="2400" b="0" spc="-315" dirty="0">
                <a:latin typeface="Bahnschrift Light"/>
                <a:cs typeface="Bahnschrift Light"/>
              </a:rPr>
              <a:t>к</a:t>
            </a:r>
            <a:r>
              <a:rPr sz="2400" b="0" spc="-405" dirty="0">
                <a:latin typeface="Bahnschrift Light"/>
                <a:cs typeface="Bahnschrift Light"/>
              </a:rPr>
              <a:t>л</a:t>
            </a:r>
            <a:r>
              <a:rPr sz="2400" b="0" spc="-300" dirty="0">
                <a:latin typeface="Bahnschrift Light"/>
                <a:cs typeface="Bahnschrift Light"/>
              </a:rPr>
              <a:t>ас</a:t>
            </a:r>
            <a:r>
              <a:rPr sz="2400" b="0" spc="-430" dirty="0">
                <a:latin typeface="Bahnschrift Light"/>
                <a:cs typeface="Bahnschrift Light"/>
              </a:rPr>
              <a:t>т</a:t>
            </a:r>
            <a:r>
              <a:rPr sz="2400" b="0" spc="-350" dirty="0">
                <a:latin typeface="Bahnschrift Light"/>
                <a:cs typeface="Bahnschrift Light"/>
              </a:rPr>
              <a:t>ер</a:t>
            </a:r>
            <a:r>
              <a:rPr sz="2400" b="0" dirty="0">
                <a:latin typeface="Bahnschrift Light"/>
                <a:cs typeface="Bahnschrift Light"/>
              </a:rPr>
              <a:t>а  </a:t>
            </a:r>
            <a:r>
              <a:rPr sz="2400" b="0" spc="-320" dirty="0">
                <a:latin typeface="Bahnschrift Light"/>
                <a:cs typeface="Bahnschrift Light"/>
              </a:rPr>
              <a:t>отследующегоосновногокода:</a:t>
            </a:r>
            <a:endParaRPr sz="2400" dirty="0">
              <a:latin typeface="Bahnschrift Light"/>
              <a:cs typeface="Bahnschrift Light"/>
            </a:endParaRPr>
          </a:p>
          <a:p>
            <a:pPr marL="469900" marR="5102860">
              <a:lnSpc>
                <a:spcPct val="100000"/>
              </a:lnSpc>
              <a:spcBef>
                <a:spcPts val="605"/>
              </a:spcBef>
            </a:pPr>
            <a:r>
              <a:rPr sz="2000" b="0" spc="-335" dirty="0">
                <a:latin typeface="Bahnschrift Light"/>
                <a:cs typeface="Bahnschrift Light"/>
              </a:rPr>
              <a:t>о</a:t>
            </a:r>
            <a:r>
              <a:rPr sz="2000" b="0" spc="-245" dirty="0">
                <a:latin typeface="Bahnschrift Light"/>
                <a:cs typeface="Bahnschrift Light"/>
              </a:rPr>
              <a:t>с</a:t>
            </a:r>
            <a:r>
              <a:rPr sz="2000" b="0" spc="-360" dirty="0">
                <a:latin typeface="Bahnschrift Light"/>
                <a:cs typeface="Bahnschrift Light"/>
              </a:rPr>
              <a:t>н</a:t>
            </a:r>
            <a:r>
              <a:rPr sz="2000" b="0" spc="-335" dirty="0">
                <a:latin typeface="Bahnschrift Light"/>
                <a:cs typeface="Bahnschrift Light"/>
              </a:rPr>
              <a:t>ов</a:t>
            </a:r>
            <a:r>
              <a:rPr sz="2000" b="0" spc="-360" dirty="0">
                <a:latin typeface="Bahnschrift Light"/>
                <a:cs typeface="Bahnschrift Light"/>
              </a:rPr>
              <a:t>н</a:t>
            </a:r>
            <a:r>
              <a:rPr sz="2000" b="0" spc="-335" dirty="0">
                <a:latin typeface="Bahnschrift Light"/>
                <a:cs typeface="Bahnschrift Light"/>
              </a:rPr>
              <a:t>о</a:t>
            </a:r>
            <a:r>
              <a:rPr sz="2000" b="0" spc="70" dirty="0">
                <a:latin typeface="Bahnschrift Light"/>
                <a:cs typeface="Bahnschrift Light"/>
              </a:rPr>
              <a:t>й</a:t>
            </a:r>
            <a:r>
              <a:rPr sz="2000" b="0" spc="-270" dirty="0">
                <a:latin typeface="Bahnschrift Light"/>
                <a:cs typeface="Bahnschrift Light"/>
              </a:rPr>
              <a:t>к</a:t>
            </a:r>
            <a:r>
              <a:rPr sz="2000" b="0" spc="-335" dirty="0">
                <a:latin typeface="Bahnschrift Light"/>
                <a:cs typeface="Bahnschrift Light"/>
              </a:rPr>
              <a:t>о</a:t>
            </a:r>
            <a:r>
              <a:rPr sz="2000" b="0" spc="45" dirty="0">
                <a:latin typeface="Bahnschrift Light"/>
                <a:cs typeface="Bahnschrift Light"/>
              </a:rPr>
              <a:t>д</a:t>
            </a:r>
            <a:r>
              <a:rPr sz="2000" b="0" spc="95" dirty="0">
                <a:latin typeface="Bahnschrift Light"/>
                <a:cs typeface="Bahnschrift Light"/>
              </a:rPr>
              <a:t>&amp;</a:t>
            </a:r>
            <a:r>
              <a:rPr sz="2000" b="0" spc="-270" dirty="0">
                <a:latin typeface="Bahnschrift Light"/>
                <a:cs typeface="Bahnschrift Light"/>
              </a:rPr>
              <a:t>к</a:t>
            </a:r>
            <a:r>
              <a:rPr sz="2000" b="0" spc="-335" dirty="0">
                <a:latin typeface="Bahnschrift Light"/>
                <a:cs typeface="Bahnschrift Light"/>
              </a:rPr>
              <a:t>о</a:t>
            </a:r>
            <a:r>
              <a:rPr sz="2000" b="0" spc="50" dirty="0">
                <a:latin typeface="Bahnschrift Light"/>
                <a:cs typeface="Bahnschrift Light"/>
              </a:rPr>
              <a:t>д</a:t>
            </a:r>
            <a:r>
              <a:rPr sz="2000" b="0" spc="-285" dirty="0">
                <a:latin typeface="Bahnschrift Light"/>
                <a:cs typeface="Bahnschrift Light"/>
              </a:rPr>
              <a:t>р</a:t>
            </a:r>
            <a:r>
              <a:rPr sz="2000" b="0" spc="-250" dirty="0">
                <a:latin typeface="Bahnschrift Light"/>
                <a:cs typeface="Bahnschrift Light"/>
              </a:rPr>
              <a:t>ас</a:t>
            </a:r>
            <a:r>
              <a:rPr sz="2000" b="0" spc="-570" dirty="0">
                <a:latin typeface="Bahnschrift Light"/>
                <a:cs typeface="Bahnschrift Light"/>
              </a:rPr>
              <a:t>ш</a:t>
            </a:r>
            <a:r>
              <a:rPr sz="2000" b="0" spc="-350" dirty="0">
                <a:latin typeface="Bahnschrift Light"/>
                <a:cs typeface="Bahnschrift Light"/>
              </a:rPr>
              <a:t>и</a:t>
            </a:r>
            <a:r>
              <a:rPr sz="2000" b="0" spc="-290" dirty="0">
                <a:latin typeface="Bahnschrift Light"/>
                <a:cs typeface="Bahnschrift Light"/>
              </a:rPr>
              <a:t>р</a:t>
            </a:r>
            <a:r>
              <a:rPr sz="2000" b="0" spc="-300" dirty="0">
                <a:latin typeface="Bahnschrift Light"/>
                <a:cs typeface="Bahnschrift Light"/>
              </a:rPr>
              <a:t>е</a:t>
            </a:r>
            <a:r>
              <a:rPr sz="2000" b="0" spc="-350" dirty="0">
                <a:latin typeface="Bahnschrift Light"/>
                <a:cs typeface="Bahnschrift Light"/>
              </a:rPr>
              <a:t>н</a:t>
            </a:r>
            <a:r>
              <a:rPr sz="2000" b="0" spc="-345" dirty="0">
                <a:latin typeface="Bahnschrift Light"/>
                <a:cs typeface="Bahnschrift Light"/>
              </a:rPr>
              <a:t>и</a:t>
            </a:r>
            <a:r>
              <a:rPr sz="2000" b="0" spc="85" dirty="0">
                <a:latin typeface="Bahnschrift Light"/>
                <a:cs typeface="Bahnschrift Light"/>
              </a:rPr>
              <a:t>я</a:t>
            </a:r>
            <a:r>
              <a:rPr sz="2000" b="0" dirty="0">
                <a:latin typeface="Bahnschrift Light"/>
                <a:cs typeface="Bahnschrift Light"/>
              </a:rPr>
              <a:t>/</a:t>
            </a:r>
            <a:r>
              <a:rPr sz="2000" b="0" spc="-160" dirty="0">
                <a:latin typeface="Bahnschrift Light"/>
                <a:cs typeface="Bahnschrift Light"/>
              </a:rPr>
              <a:t> </a:t>
            </a:r>
            <a:r>
              <a:rPr sz="2000" b="0" spc="-345" dirty="0">
                <a:latin typeface="Bahnschrift Light"/>
                <a:cs typeface="Bahnschrift Light"/>
              </a:rPr>
              <a:t>о</a:t>
            </a:r>
            <a:r>
              <a:rPr sz="2000" b="0" spc="-245" dirty="0">
                <a:latin typeface="Bahnschrift Light"/>
                <a:cs typeface="Bahnschrift Light"/>
              </a:rPr>
              <a:t>с</a:t>
            </a:r>
            <a:r>
              <a:rPr sz="2000" b="0" spc="-360" dirty="0">
                <a:latin typeface="Bahnschrift Light"/>
                <a:cs typeface="Bahnschrift Light"/>
              </a:rPr>
              <a:t>н</a:t>
            </a:r>
            <a:r>
              <a:rPr sz="2000" b="0" spc="-335" dirty="0">
                <a:latin typeface="Bahnschrift Light"/>
                <a:cs typeface="Bahnschrift Light"/>
              </a:rPr>
              <a:t>ов</a:t>
            </a:r>
            <a:r>
              <a:rPr sz="2000" b="0" spc="-355" dirty="0">
                <a:latin typeface="Bahnschrift Light"/>
                <a:cs typeface="Bahnschrift Light"/>
              </a:rPr>
              <a:t>н</a:t>
            </a:r>
            <a:r>
              <a:rPr sz="2000" b="0" spc="-335" dirty="0">
                <a:latin typeface="Bahnschrift Light"/>
                <a:cs typeface="Bahnschrift Light"/>
              </a:rPr>
              <a:t>о</a:t>
            </a:r>
            <a:r>
              <a:rPr sz="2000" b="0" spc="60" dirty="0">
                <a:latin typeface="Bahnschrift Light"/>
                <a:cs typeface="Bahnschrift Light"/>
              </a:rPr>
              <a:t>й</a:t>
            </a:r>
            <a:r>
              <a:rPr sz="2000" b="0" spc="-260" dirty="0">
                <a:latin typeface="Bahnschrift Light"/>
                <a:cs typeface="Bahnschrift Light"/>
              </a:rPr>
              <a:t>к</a:t>
            </a:r>
            <a:r>
              <a:rPr sz="2000" b="0" spc="-345" dirty="0">
                <a:latin typeface="Bahnschrift Light"/>
                <a:cs typeface="Bahnschrift Light"/>
              </a:rPr>
              <a:t>о</a:t>
            </a:r>
            <a:r>
              <a:rPr sz="2000" b="0" spc="50" dirty="0">
                <a:latin typeface="Bahnschrift Light"/>
                <a:cs typeface="Bahnschrift Light"/>
              </a:rPr>
              <a:t>д</a:t>
            </a:r>
            <a:r>
              <a:rPr sz="2000" b="0" spc="90" dirty="0">
                <a:latin typeface="Bahnschrift Light"/>
                <a:cs typeface="Bahnschrift Light"/>
              </a:rPr>
              <a:t>&amp;</a:t>
            </a:r>
            <a:r>
              <a:rPr sz="2000" b="0" spc="-260" dirty="0">
                <a:latin typeface="Bahnschrift Light"/>
                <a:cs typeface="Bahnschrift Light"/>
              </a:rPr>
              <a:t>к</a:t>
            </a:r>
            <a:r>
              <a:rPr sz="2000" b="0" spc="-345" dirty="0">
                <a:latin typeface="Bahnschrift Light"/>
                <a:cs typeface="Bahnschrift Light"/>
              </a:rPr>
              <a:t>о</a:t>
            </a:r>
            <a:r>
              <a:rPr sz="2000" b="0" dirty="0">
                <a:latin typeface="Bahnschrift Light"/>
                <a:cs typeface="Bahnschrift Light"/>
              </a:rPr>
              <a:t>д  </a:t>
            </a:r>
            <a:r>
              <a:rPr sz="2000" b="0" spc="-285" dirty="0">
                <a:latin typeface="Bahnschrift Light"/>
                <a:cs typeface="Bahnschrift Light"/>
              </a:rPr>
              <a:t>р</a:t>
            </a:r>
            <a:r>
              <a:rPr sz="2000" b="0" spc="-250" dirty="0">
                <a:latin typeface="Bahnschrift Light"/>
                <a:cs typeface="Bahnschrift Light"/>
              </a:rPr>
              <a:t>ас</a:t>
            </a:r>
            <a:r>
              <a:rPr sz="2000" b="0" spc="-570" dirty="0">
                <a:latin typeface="Bahnschrift Light"/>
                <a:cs typeface="Bahnschrift Light"/>
              </a:rPr>
              <a:t>ш</a:t>
            </a:r>
            <a:r>
              <a:rPr sz="2000" b="0" spc="-350" dirty="0">
                <a:latin typeface="Bahnschrift Light"/>
                <a:cs typeface="Bahnschrift Light"/>
              </a:rPr>
              <a:t>и</a:t>
            </a:r>
            <a:r>
              <a:rPr sz="2000" b="0" spc="-290" dirty="0">
                <a:latin typeface="Bahnschrift Light"/>
                <a:cs typeface="Bahnschrift Light"/>
              </a:rPr>
              <a:t>р</a:t>
            </a:r>
            <a:r>
              <a:rPr sz="2000" b="0" spc="-300" dirty="0">
                <a:latin typeface="Bahnschrift Light"/>
                <a:cs typeface="Bahnschrift Light"/>
              </a:rPr>
              <a:t>е</a:t>
            </a:r>
            <a:r>
              <a:rPr sz="2000" b="0" spc="-350" dirty="0">
                <a:latin typeface="Bahnschrift Light"/>
                <a:cs typeface="Bahnschrift Light"/>
              </a:rPr>
              <a:t>н</a:t>
            </a:r>
            <a:r>
              <a:rPr sz="2000" b="0" spc="-345" dirty="0">
                <a:latin typeface="Bahnschrift Light"/>
                <a:cs typeface="Bahnschrift Light"/>
              </a:rPr>
              <a:t>и</a:t>
            </a:r>
            <a:r>
              <a:rPr sz="2000" b="0" spc="85" dirty="0">
                <a:latin typeface="Bahnschrift Light"/>
                <a:cs typeface="Bahnschrift Light"/>
              </a:rPr>
              <a:t>я</a:t>
            </a:r>
            <a:r>
              <a:rPr sz="2000" b="0" dirty="0">
                <a:latin typeface="Bahnschrift Light"/>
                <a:cs typeface="Bahnschrift Light"/>
              </a:rPr>
              <a:t>1</a:t>
            </a:r>
            <a:r>
              <a:rPr sz="2000" b="0" spc="-70" dirty="0">
                <a:latin typeface="Bahnschrift Light"/>
                <a:cs typeface="Bahnschrift Light"/>
              </a:rPr>
              <a:t> </a:t>
            </a:r>
            <a:r>
              <a:rPr sz="2000" b="0" spc="90" dirty="0">
                <a:latin typeface="Bahnschrift Light"/>
                <a:cs typeface="Bahnschrift Light"/>
              </a:rPr>
              <a:t>&amp;</a:t>
            </a:r>
            <a:r>
              <a:rPr sz="2000" b="0" spc="-260" dirty="0">
                <a:latin typeface="Bahnschrift Light"/>
                <a:cs typeface="Bahnschrift Light"/>
              </a:rPr>
              <a:t>к</a:t>
            </a:r>
            <a:r>
              <a:rPr sz="2000" b="0" spc="-345" dirty="0">
                <a:latin typeface="Bahnschrift Light"/>
                <a:cs typeface="Bahnschrift Light"/>
              </a:rPr>
              <a:t>о</a:t>
            </a:r>
            <a:r>
              <a:rPr sz="2000" b="0" spc="50" dirty="0">
                <a:latin typeface="Bahnschrift Light"/>
                <a:cs typeface="Bahnschrift Light"/>
              </a:rPr>
              <a:t>д</a:t>
            </a:r>
            <a:r>
              <a:rPr sz="2000" b="0" spc="-285" dirty="0">
                <a:latin typeface="Bahnschrift Light"/>
                <a:cs typeface="Bahnschrift Light"/>
              </a:rPr>
              <a:t>р</a:t>
            </a:r>
            <a:r>
              <a:rPr sz="2000" b="0" spc="-250" dirty="0">
                <a:latin typeface="Bahnschrift Light"/>
                <a:cs typeface="Bahnschrift Light"/>
              </a:rPr>
              <a:t>ас</a:t>
            </a:r>
            <a:r>
              <a:rPr sz="2000" b="0" spc="-570" dirty="0">
                <a:latin typeface="Bahnschrift Light"/>
                <a:cs typeface="Bahnschrift Light"/>
              </a:rPr>
              <a:t>ш</a:t>
            </a:r>
            <a:r>
              <a:rPr sz="2000" b="0" spc="-350" dirty="0">
                <a:latin typeface="Bahnschrift Light"/>
                <a:cs typeface="Bahnschrift Light"/>
              </a:rPr>
              <a:t>и</a:t>
            </a:r>
            <a:r>
              <a:rPr sz="2000" b="0" spc="-285" dirty="0">
                <a:latin typeface="Bahnschrift Light"/>
                <a:cs typeface="Bahnschrift Light"/>
              </a:rPr>
              <a:t>ре</a:t>
            </a:r>
            <a:r>
              <a:rPr sz="2000" b="0" spc="-360" dirty="0">
                <a:latin typeface="Bahnschrift Light"/>
                <a:cs typeface="Bahnschrift Light"/>
              </a:rPr>
              <a:t>ни</a:t>
            </a:r>
            <a:r>
              <a:rPr sz="2000" b="0" spc="90" dirty="0">
                <a:latin typeface="Bahnschrift Light"/>
                <a:cs typeface="Bahnschrift Light"/>
              </a:rPr>
              <a:t>я</a:t>
            </a:r>
            <a:r>
              <a:rPr sz="2000" b="0" dirty="0">
                <a:latin typeface="Bahnschrift Light"/>
                <a:cs typeface="Bahnschrift Light"/>
              </a:rPr>
              <a:t>2</a:t>
            </a:r>
            <a:endParaRPr sz="2000" dirty="0">
              <a:latin typeface="Bahnschrift Light"/>
              <a:cs typeface="Bahnschrift Light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600" spc="-5" dirty="0">
                <a:latin typeface="Comic Sans MS"/>
                <a:cs typeface="Comic Sans MS"/>
              </a:rPr>
              <a:t>Пример:</a:t>
            </a:r>
            <a:endParaRPr sz="1600" dirty="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latin typeface="Comic Sans MS"/>
                <a:cs typeface="Comic Sans MS"/>
              </a:rPr>
              <a:t>Левосторонняя</a:t>
            </a:r>
            <a:r>
              <a:rPr sz="1600" spc="4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паховая</a:t>
            </a:r>
            <a:r>
              <a:rPr sz="1600" spc="3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грыжа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с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острой</a:t>
            </a:r>
            <a:endParaRPr sz="1600" dirty="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</a:pPr>
            <a:r>
              <a:rPr sz="1600" spc="-5" dirty="0">
                <a:latin typeface="Comic Sans MS"/>
                <a:cs typeface="Comic Sans MS"/>
              </a:rPr>
              <a:t>непроходимостью</a:t>
            </a:r>
            <a:r>
              <a:rPr sz="1600" spc="3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желудочно</a:t>
            </a:r>
            <a:r>
              <a:rPr sz="1600" i="1" spc="-5" dirty="0">
                <a:latin typeface="Comic Sans MS"/>
                <a:cs typeface="Comic Sans MS"/>
              </a:rPr>
              <a:t>-</a:t>
            </a:r>
            <a:r>
              <a:rPr sz="1600" spc="-5" dirty="0">
                <a:latin typeface="Comic Sans MS"/>
                <a:cs typeface="Comic Sans MS"/>
              </a:rPr>
              <a:t>кишечного</a:t>
            </a:r>
            <a:r>
              <a:rPr sz="1600" spc="3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тракта</a:t>
            </a:r>
            <a:endParaRPr sz="1600" dirty="0">
              <a:latin typeface="Comic Sans MS"/>
              <a:cs typeface="Comic Sans MS"/>
            </a:endParaRPr>
          </a:p>
          <a:p>
            <a:pPr marL="469900" marR="4772025">
              <a:lnSpc>
                <a:spcPct val="131200"/>
              </a:lnSpc>
              <a:spcBef>
                <a:spcPts val="5"/>
              </a:spcBef>
            </a:pPr>
            <a:r>
              <a:rPr sz="1600" spc="-10" dirty="0">
                <a:latin typeface="Comic Sans MS"/>
                <a:cs typeface="Comic Sans MS"/>
              </a:rPr>
              <a:t>Основное</a:t>
            </a:r>
            <a:r>
              <a:rPr sz="1600" spc="4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состояние</a:t>
            </a:r>
            <a:r>
              <a:rPr sz="1600" spc="4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–</a:t>
            </a:r>
            <a:r>
              <a:rPr sz="1600" spc="-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«Паховая</a:t>
            </a:r>
            <a:r>
              <a:rPr sz="1600" spc="3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грыжа»,</a:t>
            </a:r>
            <a:r>
              <a:rPr sz="1600" spc="-1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код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DD51 </a:t>
            </a:r>
            <a:r>
              <a:rPr sz="1600" spc="-459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Сторона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–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Левосторонняя,</a:t>
            </a:r>
            <a:r>
              <a:rPr sz="1600" spc="4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код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XK8G</a:t>
            </a:r>
            <a:endParaRPr sz="1600" dirty="0">
              <a:latin typeface="Comic Sans MS"/>
              <a:cs typeface="Comic Sans MS"/>
            </a:endParaRPr>
          </a:p>
          <a:p>
            <a:pPr marL="469900" marR="5383530">
              <a:lnSpc>
                <a:spcPct val="100000"/>
              </a:lnSpc>
              <a:spcBef>
                <a:spcPts val="600"/>
              </a:spcBef>
            </a:pPr>
            <a:r>
              <a:rPr sz="1600" spc="-10" dirty="0">
                <a:latin typeface="Comic Sans MS"/>
                <a:cs typeface="Comic Sans MS"/>
              </a:rPr>
              <a:t>Паховая</a:t>
            </a:r>
            <a:r>
              <a:rPr sz="1600" spc="4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грыжа </a:t>
            </a:r>
            <a:r>
              <a:rPr sz="1600" spc="-10" dirty="0">
                <a:latin typeface="Comic Sans MS"/>
                <a:cs typeface="Comic Sans MS"/>
              </a:rPr>
              <a:t>связана</a:t>
            </a:r>
            <a:r>
              <a:rPr sz="1600" spc="6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с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Непроходимостью </a:t>
            </a:r>
            <a:r>
              <a:rPr sz="1600" spc="-46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желудочно</a:t>
            </a:r>
            <a:r>
              <a:rPr sz="1600" i="1" spc="-5" dirty="0">
                <a:latin typeface="Comic Sans MS"/>
                <a:cs typeface="Comic Sans MS"/>
              </a:rPr>
              <a:t>-</a:t>
            </a:r>
            <a:r>
              <a:rPr sz="1600" spc="-5" dirty="0">
                <a:latin typeface="Comic Sans MS"/>
                <a:cs typeface="Comic Sans MS"/>
              </a:rPr>
              <a:t>кишечного</a:t>
            </a:r>
            <a:r>
              <a:rPr sz="1600" spc="5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тракта,</a:t>
            </a:r>
            <a:r>
              <a:rPr sz="1600" spc="-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код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ME24.2</a:t>
            </a:r>
            <a:endParaRPr sz="1600" dirty="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latin typeface="Comic Sans MS"/>
                <a:cs typeface="Comic Sans MS"/>
              </a:rPr>
              <a:t>Течение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–</a:t>
            </a:r>
            <a:r>
              <a:rPr sz="1600" spc="-10" dirty="0">
                <a:latin typeface="Comic Sans MS"/>
                <a:cs typeface="Comic Sans MS"/>
              </a:rPr>
              <a:t> Острое,</a:t>
            </a:r>
            <a:r>
              <a:rPr sz="1600" spc="-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код XT5R</a:t>
            </a:r>
            <a:endParaRPr sz="1600" dirty="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sz="2000" b="0" spc="-260" dirty="0">
                <a:solidFill>
                  <a:srgbClr val="C00000"/>
                </a:solidFill>
                <a:latin typeface="Bahnschrift Light"/>
                <a:cs typeface="Bahnschrift Light"/>
              </a:rPr>
              <a:t>Кодыкластера:</a:t>
            </a:r>
            <a:r>
              <a:rPr sz="2000" b="0" spc="-225" dirty="0">
                <a:solidFill>
                  <a:srgbClr val="C00000"/>
                </a:solidFill>
                <a:latin typeface="Bahnschrift Light"/>
                <a:cs typeface="Bahnschrift Light"/>
              </a:rPr>
              <a:t> </a:t>
            </a:r>
            <a:r>
              <a:rPr sz="2000" b="0" spc="-295" dirty="0">
                <a:solidFill>
                  <a:srgbClr val="C00000"/>
                </a:solidFill>
                <a:latin typeface="Bahnschrift Light"/>
                <a:cs typeface="Bahnschrift Light"/>
              </a:rPr>
              <a:t>DD51</a:t>
            </a:r>
            <a:r>
              <a:rPr sz="2000" b="0" spc="-265" dirty="0">
                <a:solidFill>
                  <a:srgbClr val="C00000"/>
                </a:solidFill>
                <a:latin typeface="Bahnschrift Light"/>
                <a:cs typeface="Bahnschrift Light"/>
              </a:rPr>
              <a:t> </a:t>
            </a:r>
            <a:r>
              <a:rPr sz="2000" b="0" spc="-170" dirty="0">
                <a:solidFill>
                  <a:srgbClr val="C00000"/>
                </a:solidFill>
                <a:latin typeface="Bahnschrift Light"/>
                <a:cs typeface="Bahnschrift Light"/>
              </a:rPr>
              <a:t>&amp;XK8G/ </a:t>
            </a:r>
            <a:r>
              <a:rPr sz="2000" b="0" spc="-254" dirty="0">
                <a:solidFill>
                  <a:srgbClr val="C00000"/>
                </a:solidFill>
                <a:latin typeface="Bahnschrift Light"/>
                <a:cs typeface="Bahnschrift Light"/>
              </a:rPr>
              <a:t>ME24.2</a:t>
            </a:r>
            <a:r>
              <a:rPr sz="2000" b="0" spc="-190" dirty="0">
                <a:solidFill>
                  <a:srgbClr val="C00000"/>
                </a:solidFill>
                <a:latin typeface="Bahnschrift Light"/>
                <a:cs typeface="Bahnschrift Light"/>
              </a:rPr>
              <a:t> </a:t>
            </a:r>
            <a:r>
              <a:rPr sz="2000" b="0" spc="-165" dirty="0">
                <a:solidFill>
                  <a:srgbClr val="C00000"/>
                </a:solidFill>
                <a:latin typeface="Bahnschrift Light"/>
                <a:cs typeface="Bahnschrift Light"/>
              </a:rPr>
              <a:t>&amp;XT5R</a:t>
            </a:r>
            <a:endParaRPr sz="2000" dirty="0">
              <a:latin typeface="Bahnschrift Light"/>
              <a:cs typeface="Bahnschrift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9529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07" y="76187"/>
            <a:ext cx="11490198" cy="12641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2072" y="167766"/>
            <a:ext cx="4931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МКБ-11:</a:t>
            </a:r>
            <a:r>
              <a:rPr spc="-35" dirty="0"/>
              <a:t> </a:t>
            </a:r>
            <a:r>
              <a:rPr spc="-15" dirty="0"/>
              <a:t>что</a:t>
            </a:r>
            <a:r>
              <a:rPr spc="-35" dirty="0"/>
              <a:t> </a:t>
            </a:r>
            <a:r>
              <a:rPr dirty="0"/>
              <a:t>изменилось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9351" y="1121156"/>
            <a:ext cx="1031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МК</a:t>
            </a:r>
            <a:r>
              <a:rPr sz="2000" b="1" spc="-5" dirty="0">
                <a:solidFill>
                  <a:srgbClr val="C00000"/>
                </a:solidFill>
                <a:latin typeface="Comic Sans MS"/>
                <a:cs typeface="Comic Sans MS"/>
              </a:rPr>
              <a:t>Б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-10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4858" y="1121156"/>
            <a:ext cx="4787900" cy="641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МКБ-11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000" b="1" spc="-5" dirty="0">
                <a:latin typeface="Comic Sans MS"/>
                <a:cs typeface="Comic Sans MS"/>
              </a:rPr>
              <a:t>Система</a:t>
            </a:r>
            <a:r>
              <a:rPr sz="2000" b="1" spc="-5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«крестик-</a:t>
            </a:r>
            <a:r>
              <a:rPr sz="2000" b="1" spc="-3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звездочка»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9495" y="1812163"/>
            <a:ext cx="4132579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4965" algn="l"/>
                <a:tab pos="356235" algn="l"/>
              </a:tabLst>
            </a:pPr>
            <a:r>
              <a:rPr sz="1800" dirty="0">
                <a:solidFill>
                  <a:srgbClr val="202429"/>
                </a:solidFill>
                <a:latin typeface="Calibri"/>
                <a:cs typeface="Calibri"/>
              </a:rPr>
              <a:t>для</a:t>
            </a:r>
            <a:r>
              <a:rPr sz="1800" spc="-2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02429"/>
                </a:solidFill>
                <a:latin typeface="Calibri"/>
                <a:cs typeface="Calibri"/>
              </a:rPr>
              <a:t>описания причины</a:t>
            </a:r>
            <a:r>
              <a:rPr sz="1800" spc="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429"/>
                </a:solidFill>
                <a:latin typeface="Calibri"/>
                <a:cs typeface="Calibri"/>
              </a:rPr>
              <a:t>состояния</a:t>
            </a:r>
            <a:r>
              <a:rPr sz="1800" spc="2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429"/>
                </a:solidFill>
                <a:latin typeface="Calibri"/>
                <a:cs typeface="Calibri"/>
              </a:rPr>
              <a:t>для </a:t>
            </a:r>
            <a:r>
              <a:rPr sz="1800" spc="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429"/>
                </a:solidFill>
                <a:latin typeface="Calibri"/>
                <a:cs typeface="Calibri"/>
              </a:rPr>
              <a:t>первичной</a:t>
            </a:r>
            <a:r>
              <a:rPr sz="1800" spc="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429"/>
                </a:solidFill>
                <a:latin typeface="Calibri"/>
                <a:cs typeface="Calibri"/>
              </a:rPr>
              <a:t>статистической</a:t>
            </a:r>
            <a:r>
              <a:rPr sz="1800" spc="4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429"/>
                </a:solidFill>
                <a:latin typeface="Calibri"/>
                <a:cs typeface="Calibri"/>
              </a:rPr>
              <a:t>разработки </a:t>
            </a:r>
            <a:r>
              <a:rPr sz="1800" spc="-39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02429"/>
                </a:solidFill>
                <a:latin typeface="Calibri"/>
                <a:cs typeface="Calibri"/>
              </a:rPr>
              <a:t>(код</a:t>
            </a:r>
            <a:r>
              <a:rPr sz="1800" spc="-1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429"/>
                </a:solidFill>
                <a:latin typeface="Calibri"/>
                <a:cs typeface="Calibri"/>
              </a:rPr>
              <a:t>с</a:t>
            </a:r>
            <a:r>
              <a:rPr sz="1800" spc="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02429"/>
                </a:solidFill>
                <a:latin typeface="Calibri"/>
                <a:cs typeface="Calibri"/>
              </a:rPr>
              <a:t>«</a:t>
            </a:r>
            <a:r>
              <a:rPr sz="1800" b="1" spc="-5" dirty="0">
                <a:solidFill>
                  <a:srgbClr val="202429"/>
                </a:solidFill>
                <a:latin typeface="Calibri"/>
                <a:cs typeface="Calibri"/>
              </a:rPr>
              <a:t>крестиком</a:t>
            </a:r>
            <a:r>
              <a:rPr sz="1800" spc="-5" dirty="0">
                <a:solidFill>
                  <a:srgbClr val="202429"/>
                </a:solidFill>
                <a:latin typeface="Calibri"/>
                <a:cs typeface="Calibri"/>
              </a:rPr>
              <a:t>»)</a:t>
            </a:r>
            <a:r>
              <a:rPr sz="18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429"/>
                </a:solidFill>
                <a:latin typeface="Calibri"/>
                <a:cs typeface="Calibri"/>
              </a:rPr>
              <a:t>и</a:t>
            </a:r>
            <a:r>
              <a:rPr sz="1800" spc="-5" dirty="0">
                <a:solidFill>
                  <a:srgbClr val="202429"/>
                </a:solidFill>
                <a:latin typeface="Calibri"/>
                <a:cs typeface="Calibri"/>
              </a:rPr>
              <a:t> клинического</a:t>
            </a:r>
            <a:endParaRPr sz="1800">
              <a:latin typeface="Calibri"/>
              <a:cs typeface="Calibri"/>
            </a:endParaRPr>
          </a:p>
          <a:p>
            <a:pPr marL="355600" marR="149860">
              <a:lnSpc>
                <a:spcPct val="100000"/>
              </a:lnSpc>
            </a:pPr>
            <a:r>
              <a:rPr sz="1800" spc="-5" dirty="0">
                <a:solidFill>
                  <a:srgbClr val="202429"/>
                </a:solidFill>
                <a:latin typeface="Calibri"/>
                <a:cs typeface="Calibri"/>
              </a:rPr>
              <a:t>проявления, </a:t>
            </a:r>
            <a:r>
              <a:rPr sz="1800" spc="-10" dirty="0">
                <a:solidFill>
                  <a:srgbClr val="202429"/>
                </a:solidFill>
                <a:latin typeface="Calibri"/>
                <a:cs typeface="Calibri"/>
              </a:rPr>
              <a:t>соответствующего </a:t>
            </a:r>
            <a:r>
              <a:rPr sz="1800" spc="-5" dirty="0">
                <a:solidFill>
                  <a:srgbClr val="202429"/>
                </a:solidFill>
                <a:latin typeface="Calibri"/>
                <a:cs typeface="Calibri"/>
              </a:rPr>
              <a:t> локализации </a:t>
            </a:r>
            <a:r>
              <a:rPr sz="1800" dirty="0">
                <a:solidFill>
                  <a:srgbClr val="202429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202429"/>
                </a:solidFill>
                <a:latin typeface="Calibri"/>
                <a:cs typeface="Calibri"/>
              </a:rPr>
              <a:t>другим аспектам </a:t>
            </a:r>
            <a:r>
              <a:rPr sz="1800" spc="-25" dirty="0">
                <a:solidFill>
                  <a:srgbClr val="202429"/>
                </a:solidFill>
                <a:latin typeface="Calibri"/>
                <a:cs typeface="Calibri"/>
              </a:rPr>
              <a:t>(код </a:t>
            </a:r>
            <a:r>
              <a:rPr sz="1800" spc="-39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02429"/>
                </a:solidFill>
                <a:latin typeface="Calibri"/>
                <a:cs typeface="Calibri"/>
              </a:rPr>
              <a:t>со</a:t>
            </a:r>
            <a:r>
              <a:rPr sz="180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02429"/>
                </a:solidFill>
                <a:latin typeface="Calibri"/>
                <a:cs typeface="Calibri"/>
              </a:rPr>
              <a:t>«</a:t>
            </a:r>
            <a:r>
              <a:rPr sz="1800" b="1" spc="-5" dirty="0">
                <a:solidFill>
                  <a:srgbClr val="202429"/>
                </a:solidFill>
                <a:latin typeface="Calibri"/>
                <a:cs typeface="Calibri"/>
              </a:rPr>
              <a:t>звездочкой</a:t>
            </a:r>
            <a:r>
              <a:rPr sz="1800" spc="-5" dirty="0">
                <a:solidFill>
                  <a:srgbClr val="202429"/>
                </a:solidFill>
                <a:latin typeface="Calibri"/>
                <a:cs typeface="Calibri"/>
              </a:rPr>
              <a:t>»)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9414" y="1710055"/>
            <a:ext cx="5436870" cy="7785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60375" indent="-448309">
              <a:lnSpc>
                <a:spcPct val="100000"/>
              </a:lnSpc>
              <a:spcBef>
                <a:spcPts val="900"/>
              </a:spcBef>
              <a:buFont typeface="Wingdings"/>
              <a:buChar char=""/>
              <a:tabLst>
                <a:tab pos="460375" algn="l"/>
                <a:tab pos="461009" algn="l"/>
              </a:tabLst>
            </a:pPr>
            <a:r>
              <a:rPr sz="1800" spc="-15" dirty="0">
                <a:latin typeface="Calibri"/>
                <a:cs typeface="Calibri"/>
              </a:rPr>
              <a:t>удалена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МКБ-11</a:t>
            </a:r>
            <a:endParaRPr sz="1800">
              <a:latin typeface="Calibri"/>
              <a:cs typeface="Calibri"/>
            </a:endParaRPr>
          </a:p>
          <a:p>
            <a:pPr marL="460375" indent="-448309">
              <a:lnSpc>
                <a:spcPct val="100000"/>
              </a:lnSpc>
              <a:spcBef>
                <a:spcPts val="805"/>
              </a:spcBef>
              <a:buFont typeface="Wingdings"/>
              <a:buChar char=""/>
              <a:tabLst>
                <a:tab pos="460375" algn="l"/>
                <a:tab pos="461009" algn="l"/>
              </a:tabLst>
            </a:pPr>
            <a:r>
              <a:rPr sz="1800" dirty="0">
                <a:latin typeface="Calibri"/>
                <a:cs typeface="Calibri"/>
              </a:rPr>
              <a:t>эквиваленты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кодов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звездочкой,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которые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служат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79414" y="2361243"/>
            <a:ext cx="5095875" cy="10528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детализациии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частично:</a:t>
            </a:r>
            <a:endParaRPr sz="1800">
              <a:latin typeface="Calibri"/>
              <a:cs typeface="Calibri"/>
            </a:endParaRPr>
          </a:p>
          <a:p>
            <a:pPr marL="297180" indent="-285115">
              <a:lnSpc>
                <a:spcPct val="100000"/>
              </a:lnSpc>
              <a:spcBef>
                <a:spcPts val="805"/>
              </a:spcBef>
              <a:buClr>
                <a:srgbClr val="C00000"/>
              </a:buClr>
              <a:buFont typeface="Wingdings"/>
              <a:buChar char=""/>
              <a:tabLst>
                <a:tab pos="297815" algn="l"/>
              </a:tabLst>
            </a:pPr>
            <a:r>
              <a:rPr sz="1800" spc="-10" dirty="0">
                <a:latin typeface="Calibri"/>
                <a:cs typeface="Calibri"/>
              </a:rPr>
              <a:t>закодированы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качестве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прекоординированных</a:t>
            </a:r>
            <a:endParaRPr sz="1800">
              <a:latin typeface="Calibri"/>
              <a:cs typeface="Calibri"/>
            </a:endParaRPr>
          </a:p>
          <a:p>
            <a:pPr marL="2971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рубрик: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9414" y="4141470"/>
            <a:ext cx="5298440" cy="170053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890"/>
              </a:spcBef>
              <a:buClr>
                <a:srgbClr val="C00000"/>
              </a:buClr>
              <a:buFont typeface="Wingdings"/>
              <a:buChar char=""/>
              <a:tabLst>
                <a:tab pos="297815" algn="l"/>
              </a:tabLst>
            </a:pP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перемещены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90"/>
              </a:spcBef>
            </a:pPr>
            <a:r>
              <a:rPr sz="1800" spc="-5" dirty="0">
                <a:latin typeface="Calibri"/>
                <a:cs typeface="Calibri"/>
              </a:rPr>
              <a:t>класс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21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«Симптомы,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признаки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 </a:t>
            </a:r>
            <a:r>
              <a:rPr sz="1800" spc="-5" dirty="0">
                <a:latin typeface="Calibri"/>
                <a:cs typeface="Calibri"/>
              </a:rPr>
              <a:t>клинические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данные,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классифицированные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других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рубриках»,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800" spc="-5" dirty="0">
                <a:latin typeface="Calibri"/>
                <a:cs typeface="Calibri"/>
              </a:rPr>
              <a:t>класс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«Коды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расширений»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 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классах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систем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организма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28192" y="3587496"/>
            <a:ext cx="10778490" cy="3003550"/>
            <a:chOff x="528192" y="3587496"/>
            <a:chExt cx="10778490" cy="300355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192" y="4672257"/>
              <a:ext cx="3534791" cy="19182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59" y="3730475"/>
              <a:ext cx="3439607" cy="7339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5687" y="3587496"/>
              <a:ext cx="5420868" cy="35661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868161" y="3646170"/>
              <a:ext cx="581025" cy="226060"/>
            </a:xfrm>
            <a:custGeom>
              <a:avLst/>
              <a:gdLst/>
              <a:ahLst/>
              <a:cxnLst/>
              <a:rect l="l" t="t" r="r" b="b"/>
              <a:pathLst>
                <a:path w="581025" h="226060">
                  <a:moveTo>
                    <a:pt x="0" y="37591"/>
                  </a:moveTo>
                  <a:lnTo>
                    <a:pt x="2962" y="22985"/>
                  </a:lnTo>
                  <a:lnTo>
                    <a:pt x="11033" y="11033"/>
                  </a:lnTo>
                  <a:lnTo>
                    <a:pt x="22985" y="2962"/>
                  </a:lnTo>
                  <a:lnTo>
                    <a:pt x="37591" y="0"/>
                  </a:lnTo>
                  <a:lnTo>
                    <a:pt x="543051" y="0"/>
                  </a:lnTo>
                  <a:lnTo>
                    <a:pt x="557658" y="2962"/>
                  </a:lnTo>
                  <a:lnTo>
                    <a:pt x="569610" y="11033"/>
                  </a:lnTo>
                  <a:lnTo>
                    <a:pt x="577681" y="22985"/>
                  </a:lnTo>
                  <a:lnTo>
                    <a:pt x="580643" y="37591"/>
                  </a:lnTo>
                  <a:lnTo>
                    <a:pt x="580643" y="187959"/>
                  </a:lnTo>
                  <a:lnTo>
                    <a:pt x="577681" y="202566"/>
                  </a:lnTo>
                  <a:lnTo>
                    <a:pt x="569610" y="214518"/>
                  </a:lnTo>
                  <a:lnTo>
                    <a:pt x="557658" y="222589"/>
                  </a:lnTo>
                  <a:lnTo>
                    <a:pt x="543051" y="225551"/>
                  </a:lnTo>
                  <a:lnTo>
                    <a:pt x="37591" y="225551"/>
                  </a:lnTo>
                  <a:lnTo>
                    <a:pt x="22985" y="222589"/>
                  </a:lnTo>
                  <a:lnTo>
                    <a:pt x="11033" y="214518"/>
                  </a:lnTo>
                  <a:lnTo>
                    <a:pt x="2962" y="202566"/>
                  </a:lnTo>
                  <a:lnTo>
                    <a:pt x="0" y="187959"/>
                  </a:lnTo>
                  <a:lnTo>
                    <a:pt x="0" y="3759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706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1905000"/>
              <a:ext cx="5797296" cy="304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307" y="76187"/>
              <a:ext cx="11490198" cy="126417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03245" y="167766"/>
            <a:ext cx="5986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МКБ-11:</a:t>
            </a:r>
            <a:r>
              <a:rPr spc="-30" dirty="0"/>
              <a:t> </a:t>
            </a:r>
            <a:r>
              <a:rPr sz="2800" spc="-15" dirty="0">
                <a:latin typeface="Arial"/>
                <a:cs typeface="Arial"/>
              </a:rPr>
              <a:t>другие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общие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различия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355" y="1117549"/>
            <a:ext cx="5467985" cy="3415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Comic Sans MS"/>
                <a:cs typeface="Comic Sans MS"/>
              </a:rPr>
              <a:t>Описание</a:t>
            </a:r>
            <a:r>
              <a:rPr sz="2400" spc="-5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omic Sans MS"/>
                <a:cs typeface="Comic Sans MS"/>
              </a:rPr>
              <a:t>рубрик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Comic Sans MS"/>
              <a:cs typeface="Comic Sans MS"/>
            </a:endParaRPr>
          </a:p>
          <a:p>
            <a:pPr marL="299085" marR="5080" indent="-287020">
              <a:lnSpc>
                <a:spcPct val="100099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2000" spc="-5" dirty="0">
                <a:solidFill>
                  <a:srgbClr val="C00000"/>
                </a:solidFill>
                <a:latin typeface="Comic Sans MS"/>
                <a:cs typeface="Comic Sans MS"/>
              </a:rPr>
              <a:t>Кр</a:t>
            </a:r>
            <a:r>
              <a:rPr sz="2000" spc="-10" dirty="0">
                <a:solidFill>
                  <a:srgbClr val="C00000"/>
                </a:solidFill>
                <a:latin typeface="Comic Sans MS"/>
                <a:cs typeface="Comic Sans MS"/>
              </a:rPr>
              <a:t>а</a:t>
            </a:r>
            <a:r>
              <a:rPr sz="2000" spc="-5" dirty="0">
                <a:solidFill>
                  <a:srgbClr val="C00000"/>
                </a:solidFill>
                <a:latin typeface="Comic Sans MS"/>
                <a:cs typeface="Comic Sans MS"/>
              </a:rPr>
              <a:t>тко</a:t>
            </a:r>
            <a:r>
              <a:rPr sz="2000" dirty="0">
                <a:solidFill>
                  <a:srgbClr val="C00000"/>
                </a:solidFill>
                <a:latin typeface="Comic Sans MS"/>
                <a:cs typeface="Comic Sans MS"/>
              </a:rPr>
              <a:t>е </a:t>
            </a:r>
            <a:r>
              <a:rPr sz="2000" spc="-5" dirty="0">
                <a:solidFill>
                  <a:srgbClr val="C00000"/>
                </a:solidFill>
                <a:latin typeface="Comic Sans MS"/>
                <a:cs typeface="Comic Sans MS"/>
              </a:rPr>
              <a:t>описа</a:t>
            </a:r>
            <a:r>
              <a:rPr sz="2000" spc="-15" dirty="0">
                <a:solidFill>
                  <a:srgbClr val="C00000"/>
                </a:solidFill>
                <a:latin typeface="Comic Sans MS"/>
                <a:cs typeface="Comic Sans MS"/>
              </a:rPr>
              <a:t>н</a:t>
            </a:r>
            <a:r>
              <a:rPr sz="2000" dirty="0">
                <a:solidFill>
                  <a:srgbClr val="C00000"/>
                </a:solidFill>
                <a:latin typeface="Comic Sans MS"/>
                <a:cs typeface="Comic Sans MS"/>
              </a:rPr>
              <a:t>ие</a:t>
            </a:r>
            <a:r>
              <a:rPr sz="2000" spc="2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400" b="0" spc="160" dirty="0">
                <a:latin typeface="Bahnschrift Light"/>
                <a:cs typeface="Bahnschrift Light"/>
              </a:rPr>
              <a:t>–</a:t>
            </a:r>
            <a:r>
              <a:rPr sz="2400" b="0" spc="-295" dirty="0">
                <a:latin typeface="Bahnschrift Light"/>
                <a:cs typeface="Bahnschrift Light"/>
              </a:rPr>
              <a:t>э</a:t>
            </a:r>
            <a:r>
              <a:rPr sz="2400" b="0" spc="-430" dirty="0">
                <a:latin typeface="Bahnschrift Light"/>
                <a:cs typeface="Bahnschrift Light"/>
              </a:rPr>
              <a:t>т</a:t>
            </a:r>
            <a:r>
              <a:rPr sz="2400" b="0" spc="95" dirty="0">
                <a:latin typeface="Bahnschrift Light"/>
                <a:cs typeface="Bahnschrift Light"/>
              </a:rPr>
              <a:t>о</a:t>
            </a:r>
            <a:r>
              <a:rPr sz="2400" b="0" spc="-465" dirty="0">
                <a:latin typeface="Bahnschrift Light"/>
                <a:cs typeface="Bahnschrift Light"/>
              </a:rPr>
              <a:t>м</a:t>
            </a:r>
            <a:r>
              <a:rPr sz="2400" b="0" spc="-295" dirty="0">
                <a:latin typeface="Bahnschrift Light"/>
                <a:cs typeface="Bahnschrift Light"/>
              </a:rPr>
              <a:t>а</a:t>
            </a:r>
            <a:r>
              <a:rPr sz="2400" b="0" spc="-315" dirty="0">
                <a:latin typeface="Bahnschrift Light"/>
                <a:cs typeface="Bahnschrift Light"/>
              </a:rPr>
              <a:t>кс</a:t>
            </a:r>
            <a:r>
              <a:rPr sz="2400" b="0" spc="-420" dirty="0">
                <a:latin typeface="Bahnschrift Light"/>
                <a:cs typeface="Bahnschrift Light"/>
              </a:rPr>
              <a:t>и</a:t>
            </a:r>
            <a:r>
              <a:rPr sz="2400" b="0" spc="-465" dirty="0">
                <a:latin typeface="Bahnschrift Light"/>
                <a:cs typeface="Bahnschrift Light"/>
              </a:rPr>
              <a:t>м</a:t>
            </a:r>
            <a:r>
              <a:rPr sz="2400" b="0" spc="-254" dirty="0">
                <a:latin typeface="Bahnschrift Light"/>
                <a:cs typeface="Bahnschrift Light"/>
              </a:rPr>
              <a:t>у</a:t>
            </a:r>
            <a:r>
              <a:rPr sz="2400" b="0" spc="25" dirty="0">
                <a:latin typeface="Bahnschrift Light"/>
                <a:cs typeface="Bahnschrift Light"/>
              </a:rPr>
              <a:t>м</a:t>
            </a:r>
            <a:r>
              <a:rPr sz="2400" b="0" spc="-155" dirty="0">
                <a:latin typeface="Bahnschrift Light"/>
                <a:cs typeface="Bahnschrift Light"/>
              </a:rPr>
              <a:t>1</a:t>
            </a:r>
            <a:r>
              <a:rPr sz="2400" b="0" spc="-330" dirty="0">
                <a:latin typeface="Bahnschrift Light"/>
                <a:cs typeface="Bahnschrift Light"/>
              </a:rPr>
              <a:t>0</a:t>
            </a:r>
            <a:r>
              <a:rPr sz="2400" b="0" dirty="0">
                <a:latin typeface="Bahnschrift Light"/>
                <a:cs typeface="Bahnschrift Light"/>
              </a:rPr>
              <a:t>0</a:t>
            </a:r>
            <a:r>
              <a:rPr sz="2400" b="0" spc="-229" dirty="0">
                <a:latin typeface="Bahnschrift Light"/>
                <a:cs typeface="Bahnschrift Light"/>
              </a:rPr>
              <a:t> </a:t>
            </a:r>
            <a:r>
              <a:rPr sz="2400" b="0" spc="-295" dirty="0">
                <a:latin typeface="Bahnschrift Light"/>
                <a:cs typeface="Bahnschrift Light"/>
              </a:rPr>
              <a:t>с</a:t>
            </a:r>
            <a:r>
              <a:rPr sz="2400" b="0" spc="-380" dirty="0">
                <a:latin typeface="Bahnschrift Light"/>
                <a:cs typeface="Bahnschrift Light"/>
              </a:rPr>
              <a:t>ло</a:t>
            </a:r>
            <a:r>
              <a:rPr sz="2400" b="0" spc="-370" dirty="0">
                <a:latin typeface="Bahnschrift Light"/>
                <a:cs typeface="Bahnschrift Light"/>
              </a:rPr>
              <a:t>в</a:t>
            </a:r>
            <a:r>
              <a:rPr sz="2400" b="0" dirty="0">
                <a:latin typeface="Bahnschrift Light"/>
                <a:cs typeface="Bahnschrift Light"/>
              </a:rPr>
              <a:t>,  </a:t>
            </a:r>
            <a:r>
              <a:rPr sz="2400" b="0" spc="-330" dirty="0">
                <a:latin typeface="Bahnschrift Light"/>
                <a:cs typeface="Bahnschrift Light"/>
              </a:rPr>
              <a:t>относящихсяк</a:t>
            </a:r>
            <a:r>
              <a:rPr sz="2400" b="0" spc="-310" dirty="0">
                <a:latin typeface="Bahnschrift Light"/>
                <a:cs typeface="Bahnschrift Light"/>
              </a:rPr>
              <a:t> </a:t>
            </a:r>
            <a:r>
              <a:rPr sz="2400" b="0" spc="-295" dirty="0">
                <a:latin typeface="Bahnschrift Light"/>
                <a:cs typeface="Bahnschrift Light"/>
              </a:rPr>
              <a:t>записивполномперечнерубрик </a:t>
            </a:r>
            <a:r>
              <a:rPr sz="2400" b="0" spc="-290" dirty="0">
                <a:latin typeface="Bahnschrift Light"/>
                <a:cs typeface="Bahnschrift Light"/>
              </a:rPr>
              <a:t> </a:t>
            </a:r>
            <a:r>
              <a:rPr sz="2400" b="0" spc="-315" dirty="0">
                <a:latin typeface="Bahnschrift Light"/>
                <a:cs typeface="Bahnschrift Light"/>
              </a:rPr>
              <a:t>к</a:t>
            </a:r>
            <a:r>
              <a:rPr sz="2400" b="0" spc="-405" dirty="0">
                <a:latin typeface="Bahnschrift Light"/>
                <a:cs typeface="Bahnschrift Light"/>
              </a:rPr>
              <a:t>л</a:t>
            </a:r>
            <a:r>
              <a:rPr sz="2400" b="0" spc="-300" dirty="0">
                <a:latin typeface="Bahnschrift Light"/>
                <a:cs typeface="Bahnschrift Light"/>
              </a:rPr>
              <a:t>асс</a:t>
            </a:r>
            <a:r>
              <a:rPr sz="2400" b="0" spc="-420" dirty="0">
                <a:latin typeface="Bahnschrift Light"/>
                <a:cs typeface="Bahnschrift Light"/>
              </a:rPr>
              <a:t>и</a:t>
            </a:r>
            <a:r>
              <a:rPr sz="2400" b="0" spc="-335" dirty="0">
                <a:latin typeface="Bahnschrift Light"/>
                <a:cs typeface="Bahnschrift Light"/>
              </a:rPr>
              <a:t>ф</a:t>
            </a:r>
            <a:r>
              <a:rPr sz="2400" b="0" spc="-420" dirty="0">
                <a:latin typeface="Bahnschrift Light"/>
                <a:cs typeface="Bahnschrift Light"/>
              </a:rPr>
              <a:t>и</a:t>
            </a:r>
            <a:r>
              <a:rPr sz="2400" b="0" spc="-315" dirty="0">
                <a:latin typeface="Bahnschrift Light"/>
                <a:cs typeface="Bahnschrift Light"/>
              </a:rPr>
              <a:t>ка</a:t>
            </a:r>
            <a:r>
              <a:rPr sz="2400" b="0" spc="-440" dirty="0">
                <a:latin typeface="Bahnschrift Light"/>
                <a:cs typeface="Bahnschrift Light"/>
              </a:rPr>
              <a:t>ци</a:t>
            </a:r>
            <a:r>
              <a:rPr sz="2400" b="0" spc="40" dirty="0">
                <a:latin typeface="Bahnschrift Light"/>
                <a:cs typeface="Bahnschrift Light"/>
              </a:rPr>
              <a:t>и</a:t>
            </a:r>
            <a:r>
              <a:rPr sz="2400" b="0" dirty="0">
                <a:latin typeface="Bahnschrift Light"/>
                <a:cs typeface="Bahnschrift Light"/>
              </a:rPr>
              <a:t>,</a:t>
            </a:r>
            <a:r>
              <a:rPr sz="2400" b="0" spc="-70" dirty="0">
                <a:latin typeface="Bahnschrift Light"/>
                <a:cs typeface="Bahnschrift Light"/>
              </a:rPr>
              <a:t> </a:t>
            </a:r>
            <a:r>
              <a:rPr sz="2400" b="0" spc="114" dirty="0">
                <a:latin typeface="Bahnschrift Light"/>
                <a:cs typeface="Bahnschrift Light"/>
              </a:rPr>
              <a:t>в</a:t>
            </a:r>
            <a:r>
              <a:rPr sz="2400" b="0" spc="-315" dirty="0">
                <a:latin typeface="Bahnschrift Light"/>
                <a:cs typeface="Bahnschrift Light"/>
              </a:rPr>
              <a:t>к</a:t>
            </a:r>
            <a:r>
              <a:rPr sz="2400" b="0" spc="-400" dirty="0">
                <a:latin typeface="Bahnschrift Light"/>
                <a:cs typeface="Bahnschrift Light"/>
              </a:rPr>
              <a:t>о</a:t>
            </a:r>
            <a:r>
              <a:rPr sz="2400" b="0" spc="-425" dirty="0">
                <a:latin typeface="Bahnschrift Light"/>
                <a:cs typeface="Bahnschrift Light"/>
              </a:rPr>
              <a:t>т</a:t>
            </a:r>
            <a:r>
              <a:rPr sz="2400" b="0" spc="-400" dirty="0">
                <a:latin typeface="Bahnschrift Light"/>
                <a:cs typeface="Bahnschrift Light"/>
              </a:rPr>
              <a:t>о</a:t>
            </a:r>
            <a:r>
              <a:rPr sz="2400" b="0" spc="-345" dirty="0">
                <a:latin typeface="Bahnschrift Light"/>
                <a:cs typeface="Bahnschrift Light"/>
              </a:rPr>
              <a:t>р</a:t>
            </a:r>
            <a:r>
              <a:rPr sz="2400" b="0" spc="-400" dirty="0">
                <a:latin typeface="Bahnschrift Light"/>
                <a:cs typeface="Bahnschrift Light"/>
              </a:rPr>
              <a:t>о</a:t>
            </a:r>
            <a:r>
              <a:rPr sz="2400" b="0" spc="90" dirty="0">
                <a:latin typeface="Bahnschrift Light"/>
                <a:cs typeface="Bahnschrift Light"/>
              </a:rPr>
              <a:t>й</a:t>
            </a:r>
            <a:r>
              <a:rPr sz="2400" b="0" spc="-260" dirty="0">
                <a:latin typeface="Bahnschrift Light"/>
                <a:cs typeface="Bahnschrift Light"/>
              </a:rPr>
              <a:t>у</a:t>
            </a:r>
            <a:r>
              <a:rPr sz="2400" b="0" spc="-315" dirty="0">
                <a:latin typeface="Bahnschrift Light"/>
                <a:cs typeface="Bahnschrift Light"/>
              </a:rPr>
              <a:t>ка</a:t>
            </a:r>
            <a:r>
              <a:rPr sz="2400" b="0" spc="-350" dirty="0">
                <a:latin typeface="Bahnschrift Light"/>
                <a:cs typeface="Bahnschrift Light"/>
              </a:rPr>
              <a:t>з</a:t>
            </a:r>
            <a:r>
              <a:rPr sz="2400" b="0" spc="-300" dirty="0">
                <a:latin typeface="Bahnschrift Light"/>
                <a:cs typeface="Bahnschrift Light"/>
              </a:rPr>
              <a:t>а</a:t>
            </a:r>
            <a:r>
              <a:rPr sz="2400" b="0" spc="-425" dirty="0">
                <a:latin typeface="Bahnschrift Light"/>
                <a:cs typeface="Bahnschrift Light"/>
              </a:rPr>
              <a:t>н</a:t>
            </a:r>
            <a:r>
              <a:rPr sz="2400" b="0" spc="45" dirty="0">
                <a:latin typeface="Bahnschrift Light"/>
                <a:cs typeface="Bahnschrift Light"/>
              </a:rPr>
              <a:t>ы</a:t>
            </a:r>
            <a:r>
              <a:rPr sz="2400" b="0" spc="-430" dirty="0">
                <a:latin typeface="Bahnschrift Light"/>
                <a:cs typeface="Bahnschrift Light"/>
              </a:rPr>
              <a:t>д</a:t>
            </a:r>
            <a:r>
              <a:rPr sz="2400" b="0" spc="-400" dirty="0">
                <a:latin typeface="Bahnschrift Light"/>
                <a:cs typeface="Bahnschrift Light"/>
              </a:rPr>
              <a:t>о</a:t>
            </a:r>
            <a:r>
              <a:rPr sz="2400" b="0" spc="-295" dirty="0">
                <a:latin typeface="Bahnschrift Light"/>
                <a:cs typeface="Bahnschrift Light"/>
              </a:rPr>
              <a:t>с</a:t>
            </a:r>
            <a:r>
              <a:rPr sz="2400" b="0" spc="-430" dirty="0">
                <a:latin typeface="Bahnschrift Light"/>
                <a:cs typeface="Bahnschrift Light"/>
              </a:rPr>
              <a:t>т</a:t>
            </a:r>
            <a:r>
              <a:rPr sz="2400" b="0" spc="-400" dirty="0">
                <a:latin typeface="Bahnschrift Light"/>
                <a:cs typeface="Bahnschrift Light"/>
              </a:rPr>
              <a:t>ов</a:t>
            </a:r>
            <a:r>
              <a:rPr sz="2400" b="0" spc="-350" dirty="0">
                <a:latin typeface="Bahnschrift Light"/>
                <a:cs typeface="Bahnschrift Light"/>
              </a:rPr>
              <a:t>ер</a:t>
            </a:r>
            <a:r>
              <a:rPr sz="2400" b="0" spc="-430" dirty="0">
                <a:latin typeface="Bahnschrift Light"/>
                <a:cs typeface="Bahnschrift Light"/>
              </a:rPr>
              <a:t>ны</a:t>
            </a:r>
            <a:r>
              <a:rPr sz="2400" b="0" dirty="0">
                <a:latin typeface="Bahnschrift Light"/>
                <a:cs typeface="Bahnschrift Light"/>
              </a:rPr>
              <a:t>е  </a:t>
            </a:r>
            <a:r>
              <a:rPr sz="2400" b="0" spc="-300" dirty="0">
                <a:latin typeface="Bahnschrift Light"/>
                <a:cs typeface="Bahnschrift Light"/>
              </a:rPr>
              <a:t>сведенияоболезниилисостоянииикоторые </a:t>
            </a:r>
            <a:r>
              <a:rPr sz="2400" b="0" spc="-295" dirty="0">
                <a:latin typeface="Bahnschrift Light"/>
                <a:cs typeface="Bahnschrift Light"/>
              </a:rPr>
              <a:t> </a:t>
            </a:r>
            <a:r>
              <a:rPr sz="2400" b="0" spc="-430" dirty="0">
                <a:latin typeface="Bahnschrift Light"/>
                <a:cs typeface="Bahnschrift Light"/>
              </a:rPr>
              <a:t>н</a:t>
            </a:r>
            <a:r>
              <a:rPr sz="2400" b="0" spc="-350" dirty="0">
                <a:latin typeface="Bahnschrift Light"/>
                <a:cs typeface="Bahnschrift Light"/>
              </a:rPr>
              <a:t>е</a:t>
            </a:r>
            <a:r>
              <a:rPr sz="2400" b="0" spc="-400" dirty="0">
                <a:latin typeface="Bahnschrift Light"/>
                <a:cs typeface="Bahnschrift Light"/>
              </a:rPr>
              <a:t>об</a:t>
            </a:r>
            <a:r>
              <a:rPr sz="2400" b="0" spc="-300" dirty="0">
                <a:latin typeface="Bahnschrift Light"/>
                <a:cs typeface="Bahnschrift Light"/>
              </a:rPr>
              <a:t>х</a:t>
            </a:r>
            <a:r>
              <a:rPr sz="2400" b="0" spc="-400" dirty="0">
                <a:latin typeface="Bahnschrift Light"/>
                <a:cs typeface="Bahnschrift Light"/>
              </a:rPr>
              <a:t>о</a:t>
            </a:r>
            <a:r>
              <a:rPr sz="2400" b="0" spc="-430" dirty="0">
                <a:latin typeface="Bahnschrift Light"/>
                <a:cs typeface="Bahnschrift Light"/>
              </a:rPr>
              <a:t>ди</a:t>
            </a:r>
            <a:r>
              <a:rPr sz="2400" b="0" spc="-465" dirty="0">
                <a:latin typeface="Bahnschrift Light"/>
                <a:cs typeface="Bahnschrift Light"/>
              </a:rPr>
              <a:t>м</a:t>
            </a:r>
            <a:r>
              <a:rPr sz="2400" b="0" spc="75" dirty="0">
                <a:latin typeface="Bahnschrift Light"/>
                <a:cs typeface="Bahnschrift Light"/>
              </a:rPr>
              <a:t>ы</a:t>
            </a:r>
            <a:r>
              <a:rPr sz="2400" b="0" spc="-430" dirty="0">
                <a:latin typeface="Bahnschrift Light"/>
                <a:cs typeface="Bahnschrift Light"/>
              </a:rPr>
              <a:t>д</a:t>
            </a:r>
            <a:r>
              <a:rPr sz="2400" b="0" spc="-405" dirty="0">
                <a:latin typeface="Bahnschrift Light"/>
                <a:cs typeface="Bahnschrift Light"/>
              </a:rPr>
              <a:t>л</a:t>
            </a:r>
            <a:r>
              <a:rPr sz="2400" b="0" spc="140" dirty="0">
                <a:latin typeface="Bahnschrift Light"/>
                <a:cs typeface="Bahnschrift Light"/>
              </a:rPr>
              <a:t>я</a:t>
            </a:r>
            <a:r>
              <a:rPr sz="2400" b="0" spc="-430" dirty="0">
                <a:latin typeface="Bahnschrift Light"/>
                <a:cs typeface="Bahnschrift Light"/>
              </a:rPr>
              <a:t>п</a:t>
            </a:r>
            <a:r>
              <a:rPr sz="2400" b="0" spc="-400" dirty="0">
                <a:latin typeface="Bahnschrift Light"/>
                <a:cs typeface="Bahnschrift Light"/>
              </a:rPr>
              <a:t>о</a:t>
            </a:r>
            <a:r>
              <a:rPr sz="2400" b="0" spc="-430" dirty="0">
                <a:latin typeface="Bahnschrift Light"/>
                <a:cs typeface="Bahnschrift Light"/>
              </a:rPr>
              <a:t>ни</a:t>
            </a:r>
            <a:r>
              <a:rPr sz="2400" b="0" spc="-465" dirty="0">
                <a:latin typeface="Bahnschrift Light"/>
                <a:cs typeface="Bahnschrift Light"/>
              </a:rPr>
              <a:t>м</a:t>
            </a:r>
            <a:r>
              <a:rPr sz="2400" b="0" spc="-300" dirty="0">
                <a:latin typeface="Bahnschrift Light"/>
                <a:cs typeface="Bahnschrift Light"/>
              </a:rPr>
              <a:t>а</a:t>
            </a:r>
            <a:r>
              <a:rPr sz="2400" b="0" spc="-425" dirty="0">
                <a:latin typeface="Bahnschrift Light"/>
                <a:cs typeface="Bahnschrift Light"/>
              </a:rPr>
              <a:t>н</a:t>
            </a:r>
            <a:r>
              <a:rPr sz="2400" b="0" spc="-420" dirty="0">
                <a:latin typeface="Bahnschrift Light"/>
                <a:cs typeface="Bahnschrift Light"/>
              </a:rPr>
              <a:t>и</a:t>
            </a:r>
            <a:r>
              <a:rPr sz="2400" b="0" spc="155" dirty="0">
                <a:latin typeface="Bahnschrift Light"/>
                <a:cs typeface="Bahnschrift Light"/>
              </a:rPr>
              <a:t>я</a:t>
            </a:r>
            <a:r>
              <a:rPr sz="2400" b="0" spc="-295" dirty="0">
                <a:latin typeface="Bahnschrift Light"/>
                <a:cs typeface="Bahnschrift Light"/>
              </a:rPr>
              <a:t>с</a:t>
            </a:r>
            <a:r>
              <a:rPr sz="2400" b="0" spc="-400" dirty="0">
                <a:latin typeface="Bahnschrift Light"/>
                <a:cs typeface="Bahnschrift Light"/>
              </a:rPr>
              <a:t>о</a:t>
            </a:r>
            <a:r>
              <a:rPr sz="2400" b="0" spc="-440" dirty="0">
                <a:latin typeface="Bahnschrift Light"/>
                <a:cs typeface="Bahnschrift Light"/>
              </a:rPr>
              <a:t>д</a:t>
            </a:r>
            <a:r>
              <a:rPr sz="2400" b="0" spc="-345" dirty="0">
                <a:latin typeface="Bahnschrift Light"/>
                <a:cs typeface="Bahnschrift Light"/>
              </a:rPr>
              <a:t>е</a:t>
            </a:r>
            <a:r>
              <a:rPr sz="2400" b="0" spc="-355" dirty="0">
                <a:latin typeface="Bahnschrift Light"/>
                <a:cs typeface="Bahnschrift Light"/>
              </a:rPr>
              <a:t>р</a:t>
            </a:r>
            <a:r>
              <a:rPr sz="2400" b="0" spc="-395" dirty="0">
                <a:latin typeface="Bahnschrift Light"/>
                <a:cs typeface="Bahnschrift Light"/>
              </a:rPr>
              <a:t>ж</a:t>
            </a:r>
            <a:r>
              <a:rPr sz="2400" b="0" spc="-300" dirty="0">
                <a:latin typeface="Bahnschrift Light"/>
                <a:cs typeface="Bahnschrift Light"/>
              </a:rPr>
              <a:t>а</a:t>
            </a:r>
            <a:r>
              <a:rPr sz="2400" b="0" spc="-430" dirty="0">
                <a:latin typeface="Bahnschrift Light"/>
                <a:cs typeface="Bahnschrift Light"/>
              </a:rPr>
              <a:t>ни</a:t>
            </a:r>
            <a:r>
              <a:rPr sz="2400" b="0" spc="155" dirty="0">
                <a:latin typeface="Bahnschrift Light"/>
                <a:cs typeface="Bahnschrift Light"/>
              </a:rPr>
              <a:t>я</a:t>
            </a:r>
            <a:r>
              <a:rPr sz="2400" b="0" spc="-345" dirty="0">
                <a:latin typeface="Bahnschrift Light"/>
                <a:cs typeface="Bahnschrift Light"/>
              </a:rPr>
              <a:t>р</a:t>
            </a:r>
            <a:r>
              <a:rPr sz="2400" b="0" spc="-260" dirty="0">
                <a:latin typeface="Bahnschrift Light"/>
                <a:cs typeface="Bahnschrift Light"/>
              </a:rPr>
              <a:t>у</a:t>
            </a:r>
            <a:r>
              <a:rPr sz="2400" b="0" spc="-409" dirty="0">
                <a:latin typeface="Bahnschrift Light"/>
                <a:cs typeface="Bahnschrift Light"/>
              </a:rPr>
              <a:t>б</a:t>
            </a:r>
            <a:r>
              <a:rPr sz="2400" b="0" spc="-355" dirty="0">
                <a:latin typeface="Bahnschrift Light"/>
                <a:cs typeface="Bahnschrift Light"/>
              </a:rPr>
              <a:t>р</a:t>
            </a:r>
            <a:r>
              <a:rPr sz="2400" b="0" spc="-420" dirty="0">
                <a:latin typeface="Bahnschrift Light"/>
                <a:cs typeface="Bahnschrift Light"/>
              </a:rPr>
              <a:t>и</a:t>
            </a:r>
            <a:r>
              <a:rPr sz="2400" b="0" spc="-315" dirty="0">
                <a:latin typeface="Bahnschrift Light"/>
                <a:cs typeface="Bahnschrift Light"/>
              </a:rPr>
              <a:t>к</a:t>
            </a:r>
            <a:r>
              <a:rPr sz="2400" b="0" dirty="0">
                <a:latin typeface="Bahnschrift Light"/>
                <a:cs typeface="Bahnschrift Light"/>
              </a:rPr>
              <a:t>и</a:t>
            </a:r>
            <a:endParaRPr sz="2400">
              <a:latin typeface="Bahnschrift Light"/>
              <a:cs typeface="Bahnschrift Light"/>
            </a:endParaRPr>
          </a:p>
          <a:p>
            <a:pPr marL="299085" marR="93345" indent="-287020">
              <a:lnSpc>
                <a:spcPct val="102899"/>
              </a:lnSpc>
              <a:spcBef>
                <a:spcPts val="430"/>
              </a:spcBef>
              <a:buFont typeface="Wingdings"/>
              <a:buChar char=""/>
              <a:tabLst>
                <a:tab pos="299720" algn="l"/>
              </a:tabLst>
            </a:pPr>
            <a:r>
              <a:rPr sz="2000" spc="-5" dirty="0">
                <a:solidFill>
                  <a:srgbClr val="C00000"/>
                </a:solidFill>
                <a:latin typeface="Comic Sans MS"/>
                <a:cs typeface="Comic Sans MS"/>
              </a:rPr>
              <a:t>«Дополнительная</a:t>
            </a:r>
            <a:r>
              <a:rPr sz="2000" spc="2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omic Sans MS"/>
                <a:cs typeface="Comic Sans MS"/>
              </a:rPr>
              <a:t>информация</a:t>
            </a:r>
            <a:r>
              <a:rPr sz="2400" spc="-5" dirty="0">
                <a:solidFill>
                  <a:srgbClr val="C00000"/>
                </a:solidFill>
                <a:latin typeface="Comic Sans MS"/>
                <a:cs typeface="Comic Sans MS"/>
              </a:rPr>
              <a:t>»</a:t>
            </a:r>
            <a:r>
              <a:rPr sz="2400" spc="1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400" b="0" spc="-270" dirty="0">
                <a:latin typeface="Bahnschrift Light"/>
                <a:cs typeface="Bahnschrift Light"/>
              </a:rPr>
              <a:t>-полное </a:t>
            </a:r>
            <a:r>
              <a:rPr sz="2400" b="0" spc="-265" dirty="0">
                <a:latin typeface="Bahnschrift Light"/>
                <a:cs typeface="Bahnschrift Light"/>
              </a:rPr>
              <a:t> </a:t>
            </a:r>
            <a:r>
              <a:rPr sz="2400" b="0" spc="-400" dirty="0">
                <a:latin typeface="Bahnschrift Light"/>
                <a:cs typeface="Bahnschrift Light"/>
              </a:rPr>
              <a:t>о</a:t>
            </a:r>
            <a:r>
              <a:rPr sz="2400" b="0" spc="-430" dirty="0">
                <a:latin typeface="Bahnschrift Light"/>
                <a:cs typeface="Bahnschrift Light"/>
              </a:rPr>
              <a:t>пи</a:t>
            </a:r>
            <a:r>
              <a:rPr sz="2400" b="0" spc="-295" dirty="0">
                <a:latin typeface="Bahnschrift Light"/>
                <a:cs typeface="Bahnschrift Light"/>
              </a:rPr>
              <a:t>са</a:t>
            </a:r>
            <a:r>
              <a:rPr sz="2400" b="0" spc="-425" dirty="0">
                <a:latin typeface="Bahnschrift Light"/>
                <a:cs typeface="Bahnschrift Light"/>
              </a:rPr>
              <a:t>н</a:t>
            </a:r>
            <a:r>
              <a:rPr sz="2400" b="0" spc="-420" dirty="0">
                <a:latin typeface="Bahnschrift Light"/>
                <a:cs typeface="Bahnschrift Light"/>
              </a:rPr>
              <a:t>и</a:t>
            </a:r>
            <a:r>
              <a:rPr sz="2400" b="0" spc="135" dirty="0">
                <a:latin typeface="Bahnschrift Light"/>
                <a:cs typeface="Bahnschrift Light"/>
              </a:rPr>
              <a:t>е</a:t>
            </a:r>
            <a:r>
              <a:rPr sz="2400" b="0" spc="-405" dirty="0">
                <a:latin typeface="Bahnschrift Light"/>
                <a:cs typeface="Bahnschrift Light"/>
              </a:rPr>
              <a:t>б</a:t>
            </a:r>
            <a:r>
              <a:rPr sz="2400" b="0" spc="-350" dirty="0">
                <a:latin typeface="Bahnschrift Light"/>
                <a:cs typeface="Bahnschrift Light"/>
              </a:rPr>
              <a:t>е</a:t>
            </a:r>
            <a:r>
              <a:rPr sz="2400" b="0" spc="135" dirty="0">
                <a:latin typeface="Bahnschrift Light"/>
                <a:cs typeface="Bahnschrift Light"/>
              </a:rPr>
              <a:t>з</a:t>
            </a:r>
            <a:r>
              <a:rPr sz="2400" b="0" spc="-400" dirty="0">
                <a:latin typeface="Bahnschrift Light"/>
                <a:cs typeface="Bahnschrift Light"/>
              </a:rPr>
              <a:t>о</a:t>
            </a:r>
            <a:r>
              <a:rPr sz="2400" b="0" spc="-290" dirty="0">
                <a:latin typeface="Bahnschrift Light"/>
                <a:cs typeface="Bahnschrift Light"/>
              </a:rPr>
              <a:t>г</a:t>
            </a:r>
            <a:r>
              <a:rPr sz="2400" b="0" spc="-355" dirty="0">
                <a:latin typeface="Bahnschrift Light"/>
                <a:cs typeface="Bahnschrift Light"/>
              </a:rPr>
              <a:t>р</a:t>
            </a:r>
            <a:r>
              <a:rPr sz="2400" b="0" spc="-300" dirty="0">
                <a:latin typeface="Bahnschrift Light"/>
                <a:cs typeface="Bahnschrift Light"/>
              </a:rPr>
              <a:t>а</a:t>
            </a:r>
            <a:r>
              <a:rPr sz="2400" b="0" spc="-425" dirty="0">
                <a:latin typeface="Bahnschrift Light"/>
                <a:cs typeface="Bahnschrift Light"/>
              </a:rPr>
              <a:t>н</a:t>
            </a:r>
            <a:r>
              <a:rPr sz="2400" b="0" spc="-420" dirty="0">
                <a:latin typeface="Bahnschrift Light"/>
                <a:cs typeface="Bahnschrift Light"/>
              </a:rPr>
              <a:t>ич</a:t>
            </a:r>
            <a:r>
              <a:rPr sz="2400" b="0" spc="-350" dirty="0">
                <a:latin typeface="Bahnschrift Light"/>
                <a:cs typeface="Bahnschrift Light"/>
              </a:rPr>
              <a:t>е</a:t>
            </a:r>
            <a:r>
              <a:rPr sz="2400" b="0" spc="-430" dirty="0">
                <a:latin typeface="Bahnschrift Light"/>
                <a:cs typeface="Bahnschrift Light"/>
              </a:rPr>
              <a:t>ни</a:t>
            </a:r>
            <a:r>
              <a:rPr sz="2400" b="0" dirty="0">
                <a:latin typeface="Bahnschrift Light"/>
                <a:cs typeface="Bahnschrift Light"/>
              </a:rPr>
              <a:t>я</a:t>
            </a:r>
            <a:r>
              <a:rPr sz="2400" b="0" spc="-250" dirty="0">
                <a:latin typeface="Bahnschrift Light"/>
                <a:cs typeface="Bahnschrift Light"/>
              </a:rPr>
              <a:t> </a:t>
            </a:r>
            <a:r>
              <a:rPr sz="2400" b="0" spc="-430" dirty="0">
                <a:latin typeface="Bahnschrift Light"/>
                <a:cs typeface="Bahnschrift Light"/>
              </a:rPr>
              <a:t>д</a:t>
            </a:r>
            <a:r>
              <a:rPr sz="2400" b="0" spc="-405" dirty="0">
                <a:latin typeface="Bahnschrift Light"/>
                <a:cs typeface="Bahnschrift Light"/>
              </a:rPr>
              <a:t>ли</a:t>
            </a:r>
            <a:r>
              <a:rPr sz="2400" b="0" spc="-430" dirty="0">
                <a:latin typeface="Bahnschrift Light"/>
                <a:cs typeface="Bahnschrift Light"/>
              </a:rPr>
              <a:t>н</a:t>
            </a:r>
            <a:r>
              <a:rPr sz="2400" b="0" spc="65" dirty="0">
                <a:latin typeface="Bahnschrift Light"/>
                <a:cs typeface="Bahnschrift Light"/>
              </a:rPr>
              <a:t>ы</a:t>
            </a:r>
            <a:r>
              <a:rPr sz="2400" b="0" spc="-355" dirty="0">
                <a:latin typeface="Bahnschrift Light"/>
                <a:cs typeface="Bahnschrift Light"/>
              </a:rPr>
              <a:t>з</a:t>
            </a:r>
            <a:r>
              <a:rPr sz="2400" b="0" spc="-295" dirty="0">
                <a:latin typeface="Bahnschrift Light"/>
                <a:cs typeface="Bahnschrift Light"/>
              </a:rPr>
              <a:t>а</a:t>
            </a:r>
            <a:r>
              <a:rPr sz="2400" b="0" spc="-430" dirty="0">
                <a:latin typeface="Bahnschrift Light"/>
                <a:cs typeface="Bahnschrift Light"/>
              </a:rPr>
              <a:t>пи</a:t>
            </a:r>
            <a:r>
              <a:rPr sz="2400" b="0" spc="-295" dirty="0">
                <a:latin typeface="Bahnschrift Light"/>
                <a:cs typeface="Bahnschrift Light"/>
              </a:rPr>
              <a:t>с</a:t>
            </a:r>
            <a:r>
              <a:rPr sz="2400" b="0" dirty="0">
                <a:latin typeface="Bahnschrift Light"/>
                <a:cs typeface="Bahnschrift Light"/>
              </a:rPr>
              <a:t>и</a:t>
            </a:r>
            <a:endParaRPr sz="2400">
              <a:latin typeface="Bahnschrift Light"/>
              <a:cs typeface="Bahnschrift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955791" y="2028444"/>
            <a:ext cx="2637790" cy="2352040"/>
            <a:chOff x="5955791" y="2028444"/>
            <a:chExt cx="2637790" cy="2352040"/>
          </a:xfrm>
        </p:grpSpPr>
        <p:sp>
          <p:nvSpPr>
            <p:cNvPr id="8" name="object 8"/>
            <p:cNvSpPr/>
            <p:nvPr/>
          </p:nvSpPr>
          <p:spPr>
            <a:xfrm>
              <a:off x="5974841" y="2047494"/>
              <a:ext cx="1874520" cy="2313940"/>
            </a:xfrm>
            <a:custGeom>
              <a:avLst/>
              <a:gdLst/>
              <a:ahLst/>
              <a:cxnLst/>
              <a:rect l="l" t="t" r="r" b="b"/>
              <a:pathLst>
                <a:path w="1874520" h="2313940">
                  <a:moveTo>
                    <a:pt x="71628" y="704088"/>
                  </a:moveTo>
                  <a:lnTo>
                    <a:pt x="95514" y="668461"/>
                  </a:lnTo>
                  <a:lnTo>
                    <a:pt x="161420" y="638303"/>
                  </a:lnTo>
                  <a:lnTo>
                    <a:pt x="207434" y="625996"/>
                  </a:lnTo>
                  <a:lnTo>
                    <a:pt x="260716" y="615921"/>
                  </a:lnTo>
                  <a:lnTo>
                    <a:pt x="320189" y="608368"/>
                  </a:lnTo>
                  <a:lnTo>
                    <a:pt x="384773" y="603625"/>
                  </a:lnTo>
                  <a:lnTo>
                    <a:pt x="453390" y="601979"/>
                  </a:lnTo>
                  <a:lnTo>
                    <a:pt x="522006" y="603625"/>
                  </a:lnTo>
                  <a:lnTo>
                    <a:pt x="586590" y="608368"/>
                  </a:lnTo>
                  <a:lnTo>
                    <a:pt x="646063" y="615921"/>
                  </a:lnTo>
                  <a:lnTo>
                    <a:pt x="699345" y="625996"/>
                  </a:lnTo>
                  <a:lnTo>
                    <a:pt x="745359" y="638303"/>
                  </a:lnTo>
                  <a:lnTo>
                    <a:pt x="783025" y="652554"/>
                  </a:lnTo>
                  <a:lnTo>
                    <a:pt x="829000" y="685735"/>
                  </a:lnTo>
                  <a:lnTo>
                    <a:pt x="835152" y="704088"/>
                  </a:lnTo>
                  <a:lnTo>
                    <a:pt x="829000" y="722440"/>
                  </a:lnTo>
                  <a:lnTo>
                    <a:pt x="783025" y="755621"/>
                  </a:lnTo>
                  <a:lnTo>
                    <a:pt x="745359" y="769872"/>
                  </a:lnTo>
                  <a:lnTo>
                    <a:pt x="699345" y="782179"/>
                  </a:lnTo>
                  <a:lnTo>
                    <a:pt x="646063" y="792254"/>
                  </a:lnTo>
                  <a:lnTo>
                    <a:pt x="586590" y="799807"/>
                  </a:lnTo>
                  <a:lnTo>
                    <a:pt x="522006" y="804550"/>
                  </a:lnTo>
                  <a:lnTo>
                    <a:pt x="453390" y="806195"/>
                  </a:lnTo>
                  <a:lnTo>
                    <a:pt x="384773" y="804550"/>
                  </a:lnTo>
                  <a:lnTo>
                    <a:pt x="320189" y="799807"/>
                  </a:lnTo>
                  <a:lnTo>
                    <a:pt x="260716" y="792254"/>
                  </a:lnTo>
                  <a:lnTo>
                    <a:pt x="207434" y="782179"/>
                  </a:lnTo>
                  <a:lnTo>
                    <a:pt x="161420" y="769872"/>
                  </a:lnTo>
                  <a:lnTo>
                    <a:pt x="123754" y="755621"/>
                  </a:lnTo>
                  <a:lnTo>
                    <a:pt x="77779" y="722440"/>
                  </a:lnTo>
                  <a:lnTo>
                    <a:pt x="71628" y="704088"/>
                  </a:lnTo>
                  <a:close/>
                </a:path>
                <a:path w="1874520" h="2313940">
                  <a:moveTo>
                    <a:pt x="71628" y="1392935"/>
                  </a:moveTo>
                  <a:lnTo>
                    <a:pt x="100596" y="1359848"/>
                  </a:lnTo>
                  <a:lnTo>
                    <a:pt x="149841" y="1339454"/>
                  </a:lnTo>
                  <a:lnTo>
                    <a:pt x="220506" y="1320759"/>
                  </a:lnTo>
                  <a:lnTo>
                    <a:pt x="263194" y="1312146"/>
                  </a:lnTo>
                  <a:lnTo>
                    <a:pt x="310426" y="1304076"/>
                  </a:lnTo>
                  <a:lnTo>
                    <a:pt x="361930" y="1296588"/>
                  </a:lnTo>
                  <a:lnTo>
                    <a:pt x="417435" y="1289722"/>
                  </a:lnTo>
                  <a:lnTo>
                    <a:pt x="476672" y="1283515"/>
                  </a:lnTo>
                  <a:lnTo>
                    <a:pt x="539370" y="1278009"/>
                  </a:lnTo>
                  <a:lnTo>
                    <a:pt x="605258" y="1273242"/>
                  </a:lnTo>
                  <a:lnTo>
                    <a:pt x="674065" y="1269254"/>
                  </a:lnTo>
                  <a:lnTo>
                    <a:pt x="745520" y="1266083"/>
                  </a:lnTo>
                  <a:lnTo>
                    <a:pt x="819354" y="1263769"/>
                  </a:lnTo>
                  <a:lnTo>
                    <a:pt x="895295" y="1262353"/>
                  </a:lnTo>
                  <a:lnTo>
                    <a:pt x="973074" y="1261871"/>
                  </a:lnTo>
                  <a:lnTo>
                    <a:pt x="1050852" y="1262353"/>
                  </a:lnTo>
                  <a:lnTo>
                    <a:pt x="1126793" y="1263769"/>
                  </a:lnTo>
                  <a:lnTo>
                    <a:pt x="1200627" y="1266083"/>
                  </a:lnTo>
                  <a:lnTo>
                    <a:pt x="1272082" y="1269254"/>
                  </a:lnTo>
                  <a:lnTo>
                    <a:pt x="1340889" y="1273242"/>
                  </a:lnTo>
                  <a:lnTo>
                    <a:pt x="1406777" y="1278009"/>
                  </a:lnTo>
                  <a:lnTo>
                    <a:pt x="1469475" y="1283515"/>
                  </a:lnTo>
                  <a:lnTo>
                    <a:pt x="1528712" y="1289722"/>
                  </a:lnTo>
                  <a:lnTo>
                    <a:pt x="1584217" y="1296588"/>
                  </a:lnTo>
                  <a:lnTo>
                    <a:pt x="1635721" y="1304076"/>
                  </a:lnTo>
                  <a:lnTo>
                    <a:pt x="1682953" y="1312146"/>
                  </a:lnTo>
                  <a:lnTo>
                    <a:pt x="1725641" y="1320759"/>
                  </a:lnTo>
                  <a:lnTo>
                    <a:pt x="1763516" y="1329875"/>
                  </a:lnTo>
                  <a:lnTo>
                    <a:pt x="1823741" y="1349459"/>
                  </a:lnTo>
                  <a:lnTo>
                    <a:pt x="1861464" y="1370584"/>
                  </a:lnTo>
                  <a:lnTo>
                    <a:pt x="1874519" y="1392935"/>
                  </a:lnTo>
                  <a:lnTo>
                    <a:pt x="1871211" y="1404245"/>
                  </a:lnTo>
                  <a:lnTo>
                    <a:pt x="1823741" y="1436412"/>
                  </a:lnTo>
                  <a:lnTo>
                    <a:pt x="1763516" y="1455996"/>
                  </a:lnTo>
                  <a:lnTo>
                    <a:pt x="1725641" y="1465112"/>
                  </a:lnTo>
                  <a:lnTo>
                    <a:pt x="1682953" y="1473725"/>
                  </a:lnTo>
                  <a:lnTo>
                    <a:pt x="1635721" y="1481795"/>
                  </a:lnTo>
                  <a:lnTo>
                    <a:pt x="1584217" y="1489283"/>
                  </a:lnTo>
                  <a:lnTo>
                    <a:pt x="1528712" y="1496149"/>
                  </a:lnTo>
                  <a:lnTo>
                    <a:pt x="1469475" y="1502356"/>
                  </a:lnTo>
                  <a:lnTo>
                    <a:pt x="1406777" y="1507862"/>
                  </a:lnTo>
                  <a:lnTo>
                    <a:pt x="1340889" y="1512629"/>
                  </a:lnTo>
                  <a:lnTo>
                    <a:pt x="1272082" y="1516617"/>
                  </a:lnTo>
                  <a:lnTo>
                    <a:pt x="1200627" y="1519788"/>
                  </a:lnTo>
                  <a:lnTo>
                    <a:pt x="1126793" y="1522102"/>
                  </a:lnTo>
                  <a:lnTo>
                    <a:pt x="1050852" y="1523518"/>
                  </a:lnTo>
                  <a:lnTo>
                    <a:pt x="973074" y="1524000"/>
                  </a:lnTo>
                  <a:lnTo>
                    <a:pt x="895295" y="1523518"/>
                  </a:lnTo>
                  <a:lnTo>
                    <a:pt x="819354" y="1522102"/>
                  </a:lnTo>
                  <a:lnTo>
                    <a:pt x="745520" y="1519788"/>
                  </a:lnTo>
                  <a:lnTo>
                    <a:pt x="674065" y="1516617"/>
                  </a:lnTo>
                  <a:lnTo>
                    <a:pt x="605258" y="1512629"/>
                  </a:lnTo>
                  <a:lnTo>
                    <a:pt x="539370" y="1507862"/>
                  </a:lnTo>
                  <a:lnTo>
                    <a:pt x="476672" y="1502356"/>
                  </a:lnTo>
                  <a:lnTo>
                    <a:pt x="417435" y="1496149"/>
                  </a:lnTo>
                  <a:lnTo>
                    <a:pt x="361930" y="1489283"/>
                  </a:lnTo>
                  <a:lnTo>
                    <a:pt x="310426" y="1481795"/>
                  </a:lnTo>
                  <a:lnTo>
                    <a:pt x="263194" y="1473725"/>
                  </a:lnTo>
                  <a:lnTo>
                    <a:pt x="220506" y="1465112"/>
                  </a:lnTo>
                  <a:lnTo>
                    <a:pt x="182631" y="1455996"/>
                  </a:lnTo>
                  <a:lnTo>
                    <a:pt x="122406" y="1436412"/>
                  </a:lnTo>
                  <a:lnTo>
                    <a:pt x="84683" y="1415287"/>
                  </a:lnTo>
                  <a:lnTo>
                    <a:pt x="71628" y="1392935"/>
                  </a:lnTo>
                  <a:close/>
                </a:path>
                <a:path w="1874520" h="2313940">
                  <a:moveTo>
                    <a:pt x="62484" y="2219705"/>
                  </a:moveTo>
                  <a:lnTo>
                    <a:pt x="111144" y="2176610"/>
                  </a:lnTo>
                  <a:lnTo>
                    <a:pt x="190166" y="2153411"/>
                  </a:lnTo>
                  <a:lnTo>
                    <a:pt x="240956" y="2144048"/>
                  </a:lnTo>
                  <a:lnTo>
                    <a:pt x="298068" y="2136431"/>
                  </a:lnTo>
                  <a:lnTo>
                    <a:pt x="360602" y="2130753"/>
                  </a:lnTo>
                  <a:lnTo>
                    <a:pt x="427662" y="2127205"/>
                  </a:lnTo>
                  <a:lnTo>
                    <a:pt x="498348" y="2125979"/>
                  </a:lnTo>
                  <a:lnTo>
                    <a:pt x="569033" y="2127205"/>
                  </a:lnTo>
                  <a:lnTo>
                    <a:pt x="636093" y="2130753"/>
                  </a:lnTo>
                  <a:lnTo>
                    <a:pt x="698627" y="2136431"/>
                  </a:lnTo>
                  <a:lnTo>
                    <a:pt x="755739" y="2144048"/>
                  </a:lnTo>
                  <a:lnTo>
                    <a:pt x="806529" y="2153411"/>
                  </a:lnTo>
                  <a:lnTo>
                    <a:pt x="850099" y="2164329"/>
                  </a:lnTo>
                  <a:lnTo>
                    <a:pt x="911985" y="2190061"/>
                  </a:lnTo>
                  <a:lnTo>
                    <a:pt x="934212" y="2219705"/>
                  </a:lnTo>
                  <a:lnTo>
                    <a:pt x="928505" y="2234921"/>
                  </a:lnTo>
                  <a:lnTo>
                    <a:pt x="885551" y="2262801"/>
                  </a:lnTo>
                  <a:lnTo>
                    <a:pt x="806529" y="2285999"/>
                  </a:lnTo>
                  <a:lnTo>
                    <a:pt x="755739" y="2295363"/>
                  </a:lnTo>
                  <a:lnTo>
                    <a:pt x="698627" y="2302980"/>
                  </a:lnTo>
                  <a:lnTo>
                    <a:pt x="636093" y="2308658"/>
                  </a:lnTo>
                  <a:lnTo>
                    <a:pt x="569033" y="2312206"/>
                  </a:lnTo>
                  <a:lnTo>
                    <a:pt x="498348" y="2313431"/>
                  </a:lnTo>
                  <a:lnTo>
                    <a:pt x="427662" y="2312206"/>
                  </a:lnTo>
                  <a:lnTo>
                    <a:pt x="360602" y="2308658"/>
                  </a:lnTo>
                  <a:lnTo>
                    <a:pt x="298068" y="2302980"/>
                  </a:lnTo>
                  <a:lnTo>
                    <a:pt x="240956" y="2295363"/>
                  </a:lnTo>
                  <a:lnTo>
                    <a:pt x="190166" y="2285999"/>
                  </a:lnTo>
                  <a:lnTo>
                    <a:pt x="146596" y="2275082"/>
                  </a:lnTo>
                  <a:lnTo>
                    <a:pt x="84710" y="2249350"/>
                  </a:lnTo>
                  <a:lnTo>
                    <a:pt x="62484" y="2219705"/>
                  </a:lnTo>
                  <a:close/>
                </a:path>
                <a:path w="1874520" h="2313940">
                  <a:moveTo>
                    <a:pt x="0" y="93725"/>
                  </a:moveTo>
                  <a:lnTo>
                    <a:pt x="48660" y="50630"/>
                  </a:lnTo>
                  <a:lnTo>
                    <a:pt x="127682" y="27432"/>
                  </a:lnTo>
                  <a:lnTo>
                    <a:pt x="178472" y="18068"/>
                  </a:lnTo>
                  <a:lnTo>
                    <a:pt x="235584" y="10451"/>
                  </a:lnTo>
                  <a:lnTo>
                    <a:pt x="298118" y="4773"/>
                  </a:lnTo>
                  <a:lnTo>
                    <a:pt x="365178" y="1225"/>
                  </a:lnTo>
                  <a:lnTo>
                    <a:pt x="435863" y="0"/>
                  </a:lnTo>
                  <a:lnTo>
                    <a:pt x="506549" y="1225"/>
                  </a:lnTo>
                  <a:lnTo>
                    <a:pt x="573609" y="4773"/>
                  </a:lnTo>
                  <a:lnTo>
                    <a:pt x="636143" y="10451"/>
                  </a:lnTo>
                  <a:lnTo>
                    <a:pt x="693255" y="18068"/>
                  </a:lnTo>
                  <a:lnTo>
                    <a:pt x="744045" y="27431"/>
                  </a:lnTo>
                  <a:lnTo>
                    <a:pt x="787615" y="38349"/>
                  </a:lnTo>
                  <a:lnTo>
                    <a:pt x="849501" y="64081"/>
                  </a:lnTo>
                  <a:lnTo>
                    <a:pt x="871728" y="93725"/>
                  </a:lnTo>
                  <a:lnTo>
                    <a:pt x="866021" y="108941"/>
                  </a:lnTo>
                  <a:lnTo>
                    <a:pt x="823067" y="136821"/>
                  </a:lnTo>
                  <a:lnTo>
                    <a:pt x="744045" y="160020"/>
                  </a:lnTo>
                  <a:lnTo>
                    <a:pt x="693255" y="169383"/>
                  </a:lnTo>
                  <a:lnTo>
                    <a:pt x="636143" y="177000"/>
                  </a:lnTo>
                  <a:lnTo>
                    <a:pt x="573609" y="182678"/>
                  </a:lnTo>
                  <a:lnTo>
                    <a:pt x="506549" y="186226"/>
                  </a:lnTo>
                  <a:lnTo>
                    <a:pt x="435863" y="187451"/>
                  </a:lnTo>
                  <a:lnTo>
                    <a:pt x="365178" y="186226"/>
                  </a:lnTo>
                  <a:lnTo>
                    <a:pt x="298118" y="182678"/>
                  </a:lnTo>
                  <a:lnTo>
                    <a:pt x="235584" y="177000"/>
                  </a:lnTo>
                  <a:lnTo>
                    <a:pt x="178472" y="169383"/>
                  </a:lnTo>
                  <a:lnTo>
                    <a:pt x="127682" y="160020"/>
                  </a:lnTo>
                  <a:lnTo>
                    <a:pt x="84112" y="149102"/>
                  </a:lnTo>
                  <a:lnTo>
                    <a:pt x="22226" y="123370"/>
                  </a:lnTo>
                  <a:lnTo>
                    <a:pt x="0" y="9372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46570" y="2675889"/>
              <a:ext cx="1746885" cy="824865"/>
            </a:xfrm>
            <a:custGeom>
              <a:avLst/>
              <a:gdLst/>
              <a:ahLst/>
              <a:cxnLst/>
              <a:rect l="l" t="t" r="r" b="b"/>
              <a:pathLst>
                <a:path w="1746884" h="824864">
                  <a:moveTo>
                    <a:pt x="688975" y="41275"/>
                  </a:moveTo>
                  <a:lnTo>
                    <a:pt x="123825" y="41275"/>
                  </a:lnTo>
                  <a:lnTo>
                    <a:pt x="123825" y="0"/>
                  </a:lnTo>
                  <a:lnTo>
                    <a:pt x="0" y="61976"/>
                  </a:lnTo>
                  <a:lnTo>
                    <a:pt x="123825" y="123825"/>
                  </a:lnTo>
                  <a:lnTo>
                    <a:pt x="123825" y="82550"/>
                  </a:lnTo>
                  <a:lnTo>
                    <a:pt x="688975" y="82550"/>
                  </a:lnTo>
                  <a:lnTo>
                    <a:pt x="688975" y="41275"/>
                  </a:lnTo>
                  <a:close/>
                </a:path>
                <a:path w="1746884" h="824864">
                  <a:moveTo>
                    <a:pt x="1746631" y="742315"/>
                  </a:moveTo>
                  <a:lnTo>
                    <a:pt x="1181481" y="742315"/>
                  </a:lnTo>
                  <a:lnTo>
                    <a:pt x="1181481" y="701040"/>
                  </a:lnTo>
                  <a:lnTo>
                    <a:pt x="1057656" y="763016"/>
                  </a:lnTo>
                  <a:lnTo>
                    <a:pt x="1181481" y="824865"/>
                  </a:lnTo>
                  <a:lnTo>
                    <a:pt x="1181481" y="783590"/>
                  </a:lnTo>
                  <a:lnTo>
                    <a:pt x="1746631" y="783590"/>
                  </a:lnTo>
                  <a:lnTo>
                    <a:pt x="1746631" y="74231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102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0094" y="329311"/>
            <a:ext cx="91039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5" dirty="0">
                <a:solidFill>
                  <a:srgbClr val="48443E"/>
                </a:solidFill>
                <a:latin typeface="Bahnschrift SemiBold"/>
                <a:cs typeface="Bahnschrift SemiBold"/>
              </a:rPr>
              <a:t>Формирование</a:t>
            </a:r>
            <a:r>
              <a:rPr sz="2000" b="1" spc="-20" dirty="0">
                <a:solidFill>
                  <a:srgbClr val="48443E"/>
                </a:solidFill>
                <a:latin typeface="Bahnschrift SemiBold"/>
                <a:cs typeface="Bahnschrift SemiBold"/>
              </a:rPr>
              <a:t> </a:t>
            </a:r>
            <a:r>
              <a:rPr sz="2000" b="1" spc="-145" dirty="0">
                <a:solidFill>
                  <a:srgbClr val="48443E"/>
                </a:solidFill>
                <a:latin typeface="Bahnschrift SemiBold"/>
                <a:cs typeface="Bahnschrift SemiBold"/>
              </a:rPr>
              <a:t>перечней</a:t>
            </a:r>
            <a:r>
              <a:rPr sz="2000" b="1" spc="-20" dirty="0">
                <a:solidFill>
                  <a:srgbClr val="48443E"/>
                </a:solidFill>
                <a:latin typeface="Bahnschrift SemiBold"/>
                <a:cs typeface="Bahnschrift SemiBold"/>
              </a:rPr>
              <a:t> </a:t>
            </a:r>
            <a:r>
              <a:rPr sz="2000" b="1" spc="-140" dirty="0">
                <a:solidFill>
                  <a:srgbClr val="48443E"/>
                </a:solidFill>
                <a:latin typeface="Bahnschrift SemiBold"/>
                <a:cs typeface="Bahnschrift SemiBold"/>
              </a:rPr>
              <a:t>ученой</a:t>
            </a:r>
            <a:r>
              <a:rPr sz="2000" b="1" spc="-15" dirty="0">
                <a:solidFill>
                  <a:srgbClr val="48443E"/>
                </a:solidFill>
                <a:latin typeface="Bahnschrift SemiBold"/>
                <a:cs typeface="Bahnschrift SemiBold"/>
              </a:rPr>
              <a:t> </a:t>
            </a:r>
            <a:r>
              <a:rPr sz="2000" b="1" spc="-155" dirty="0">
                <a:solidFill>
                  <a:srgbClr val="48443E"/>
                </a:solidFill>
                <a:latin typeface="Bahnschrift SemiBold"/>
                <a:cs typeface="Bahnschrift SemiBold"/>
              </a:rPr>
              <a:t>медицинской</a:t>
            </a:r>
            <a:r>
              <a:rPr sz="2000" b="1" spc="-25" dirty="0">
                <a:solidFill>
                  <a:srgbClr val="48443E"/>
                </a:solidFill>
                <a:latin typeface="Bahnschrift SemiBold"/>
                <a:cs typeface="Bahnschrift SemiBold"/>
              </a:rPr>
              <a:t> </a:t>
            </a:r>
            <a:r>
              <a:rPr sz="2000" b="1" spc="-150" dirty="0">
                <a:solidFill>
                  <a:srgbClr val="48443E"/>
                </a:solidFill>
                <a:latin typeface="Bahnschrift SemiBold"/>
                <a:cs typeface="Bahnschrift SemiBold"/>
              </a:rPr>
              <a:t>документации,</a:t>
            </a:r>
            <a:r>
              <a:rPr sz="2000" b="1" spc="85" dirty="0">
                <a:solidFill>
                  <a:srgbClr val="48443E"/>
                </a:solidFill>
                <a:latin typeface="Bahnschrift SemiBold"/>
                <a:cs typeface="Bahnschrift SemiBold"/>
              </a:rPr>
              <a:t> </a:t>
            </a:r>
            <a:r>
              <a:rPr sz="2000" b="1" spc="-150" dirty="0">
                <a:solidFill>
                  <a:srgbClr val="48443E"/>
                </a:solidFill>
                <a:latin typeface="Bahnschrift SemiBold"/>
                <a:cs typeface="Bahnschrift SemiBold"/>
              </a:rPr>
              <a:t>содержащей</a:t>
            </a:r>
            <a:r>
              <a:rPr sz="2000" b="1" spc="-40" dirty="0">
                <a:solidFill>
                  <a:srgbClr val="48443E"/>
                </a:solidFill>
                <a:latin typeface="Bahnschrift SemiBold"/>
                <a:cs typeface="Bahnschrift SemiBold"/>
              </a:rPr>
              <a:t> </a:t>
            </a:r>
            <a:r>
              <a:rPr sz="2000" b="1" spc="-120" dirty="0">
                <a:solidFill>
                  <a:srgbClr val="48443E"/>
                </a:solidFill>
                <a:latin typeface="Bahnschrift SemiBold"/>
                <a:cs typeface="Bahnschrift SemiBold"/>
              </a:rPr>
              <a:t>коды</a:t>
            </a:r>
            <a:r>
              <a:rPr sz="2000" b="1" spc="-45" dirty="0">
                <a:solidFill>
                  <a:srgbClr val="48443E"/>
                </a:solidFill>
                <a:latin typeface="Bahnschrift SemiBold"/>
                <a:cs typeface="Bahnschrift SemiBold"/>
              </a:rPr>
              <a:t> </a:t>
            </a:r>
            <a:r>
              <a:rPr sz="2000" b="1" spc="-135" dirty="0">
                <a:solidFill>
                  <a:srgbClr val="48443E"/>
                </a:solidFill>
                <a:latin typeface="Bahnschrift SemiBold"/>
                <a:cs typeface="Bahnschrift SemiBold"/>
              </a:rPr>
              <a:t>МКБ-10</a:t>
            </a:r>
            <a:endParaRPr sz="2000">
              <a:latin typeface="Bahnschrift SemiBold"/>
              <a:cs typeface="Bahnschrift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7719" y="1310639"/>
            <a:ext cx="10556875" cy="830580"/>
          </a:xfrm>
          <a:custGeom>
            <a:avLst/>
            <a:gdLst/>
            <a:ahLst/>
            <a:cxnLst/>
            <a:rect l="l" t="t" r="r" b="b"/>
            <a:pathLst>
              <a:path w="10556875" h="830580">
                <a:moveTo>
                  <a:pt x="10355834" y="0"/>
                </a:moveTo>
                <a:lnTo>
                  <a:pt x="200914" y="0"/>
                </a:lnTo>
                <a:lnTo>
                  <a:pt x="154846" y="5304"/>
                </a:lnTo>
                <a:lnTo>
                  <a:pt x="112557" y="20414"/>
                </a:lnTo>
                <a:lnTo>
                  <a:pt x="75253" y="44127"/>
                </a:lnTo>
                <a:lnTo>
                  <a:pt x="44139" y="75237"/>
                </a:lnTo>
                <a:lnTo>
                  <a:pt x="20421" y="112541"/>
                </a:lnTo>
                <a:lnTo>
                  <a:pt x="5306" y="154834"/>
                </a:lnTo>
                <a:lnTo>
                  <a:pt x="0" y="200913"/>
                </a:lnTo>
                <a:lnTo>
                  <a:pt x="0" y="629665"/>
                </a:lnTo>
                <a:lnTo>
                  <a:pt x="5306" y="675745"/>
                </a:lnTo>
                <a:lnTo>
                  <a:pt x="20421" y="718038"/>
                </a:lnTo>
                <a:lnTo>
                  <a:pt x="44139" y="755342"/>
                </a:lnTo>
                <a:lnTo>
                  <a:pt x="75253" y="786452"/>
                </a:lnTo>
                <a:lnTo>
                  <a:pt x="112557" y="810165"/>
                </a:lnTo>
                <a:lnTo>
                  <a:pt x="154846" y="825275"/>
                </a:lnTo>
                <a:lnTo>
                  <a:pt x="200914" y="830580"/>
                </a:lnTo>
                <a:lnTo>
                  <a:pt x="10355834" y="830580"/>
                </a:lnTo>
                <a:lnTo>
                  <a:pt x="10401913" y="825275"/>
                </a:lnTo>
                <a:lnTo>
                  <a:pt x="10444206" y="810165"/>
                </a:lnTo>
                <a:lnTo>
                  <a:pt x="10481510" y="786452"/>
                </a:lnTo>
                <a:lnTo>
                  <a:pt x="10512620" y="755342"/>
                </a:lnTo>
                <a:lnTo>
                  <a:pt x="10536333" y="718038"/>
                </a:lnTo>
                <a:lnTo>
                  <a:pt x="10551443" y="675745"/>
                </a:lnTo>
                <a:lnTo>
                  <a:pt x="10556748" y="629665"/>
                </a:lnTo>
                <a:lnTo>
                  <a:pt x="10556748" y="200913"/>
                </a:lnTo>
                <a:lnTo>
                  <a:pt x="10551443" y="154834"/>
                </a:lnTo>
                <a:lnTo>
                  <a:pt x="10536333" y="112541"/>
                </a:lnTo>
                <a:lnTo>
                  <a:pt x="10512620" y="75237"/>
                </a:lnTo>
                <a:lnTo>
                  <a:pt x="10481510" y="44127"/>
                </a:lnTo>
                <a:lnTo>
                  <a:pt x="10444206" y="20414"/>
                </a:lnTo>
                <a:lnTo>
                  <a:pt x="10401913" y="5304"/>
                </a:lnTo>
                <a:lnTo>
                  <a:pt x="10355834" y="0"/>
                </a:lnTo>
                <a:close/>
              </a:path>
            </a:pathLst>
          </a:custGeom>
          <a:solidFill>
            <a:srgbClr val="CAA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4151" y="1487805"/>
            <a:ext cx="89522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3A3838"/>
                </a:solidFill>
                <a:latin typeface="Calibri"/>
                <a:cs typeface="Calibri"/>
              </a:rPr>
              <a:t>Утверждение</a:t>
            </a:r>
            <a:r>
              <a:rPr sz="1400" dirty="0">
                <a:solidFill>
                  <a:srgbClr val="3A3838"/>
                </a:solidFill>
                <a:latin typeface="Calibri"/>
                <a:cs typeface="Calibri"/>
              </a:rPr>
              <a:t> Перечня</a:t>
            </a:r>
            <a:r>
              <a:rPr sz="14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A3838"/>
                </a:solidFill>
                <a:latin typeface="Calibri"/>
                <a:cs typeface="Calibri"/>
              </a:rPr>
              <a:t>учетной</a:t>
            </a:r>
            <a:r>
              <a:rPr sz="1400" spc="-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838"/>
                </a:solidFill>
                <a:latin typeface="Calibri"/>
                <a:cs typeface="Calibri"/>
              </a:rPr>
              <a:t>медицинской</a:t>
            </a:r>
            <a:r>
              <a:rPr sz="1400" spc="2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A3838"/>
                </a:solidFill>
                <a:latin typeface="Calibri"/>
                <a:cs typeface="Calibri"/>
              </a:rPr>
              <a:t>документации,</a:t>
            </a:r>
            <a:r>
              <a:rPr sz="1400" spc="3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838"/>
                </a:solidFill>
                <a:latin typeface="Calibri"/>
                <a:cs typeface="Calibri"/>
              </a:rPr>
              <a:t>содержащих</a:t>
            </a:r>
            <a:r>
              <a:rPr sz="1400" spc="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3A3838"/>
                </a:solidFill>
                <a:latin typeface="Calibri"/>
                <a:cs typeface="Calibri"/>
              </a:rPr>
              <a:t>коды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3A3838"/>
                </a:solidFill>
                <a:latin typeface="Calibri"/>
                <a:cs typeface="Calibri"/>
              </a:rPr>
              <a:t>Международной статистической</a:t>
            </a:r>
            <a:r>
              <a:rPr sz="1400" spc="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A3838"/>
                </a:solidFill>
                <a:latin typeface="Calibri"/>
                <a:cs typeface="Calibri"/>
              </a:rPr>
              <a:t>классификации</a:t>
            </a:r>
            <a:r>
              <a:rPr sz="1400" spc="3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A3838"/>
                </a:solidFill>
                <a:latin typeface="Calibri"/>
                <a:cs typeface="Calibri"/>
              </a:rPr>
              <a:t>болезней </a:t>
            </a:r>
            <a:r>
              <a:rPr sz="1400" dirty="0">
                <a:solidFill>
                  <a:srgbClr val="3A3838"/>
                </a:solidFill>
                <a:latin typeface="Calibri"/>
                <a:cs typeface="Calibri"/>
              </a:rPr>
              <a:t>и</a:t>
            </a:r>
            <a:r>
              <a:rPr sz="1400" spc="-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838"/>
                </a:solidFill>
                <a:latin typeface="Calibri"/>
                <a:cs typeface="Calibri"/>
              </a:rPr>
              <a:t>проблем,</a:t>
            </a:r>
            <a:r>
              <a:rPr sz="14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A3838"/>
                </a:solidFill>
                <a:latin typeface="Calibri"/>
                <a:cs typeface="Calibri"/>
              </a:rPr>
              <a:t>связанных со</a:t>
            </a:r>
            <a:r>
              <a:rPr sz="14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838"/>
                </a:solidFill>
                <a:latin typeface="Calibri"/>
                <a:cs typeface="Calibri"/>
              </a:rPr>
              <a:t>здоровьем,</a:t>
            </a:r>
            <a:r>
              <a:rPr sz="14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838"/>
                </a:solidFill>
                <a:latin typeface="Calibri"/>
                <a:cs typeface="Calibri"/>
              </a:rPr>
              <a:t>десятого</a:t>
            </a:r>
            <a:r>
              <a:rPr sz="1400" spc="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A3838"/>
                </a:solidFill>
                <a:latin typeface="Calibri"/>
                <a:cs typeface="Calibri"/>
              </a:rPr>
              <a:t>пересмотра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6835" y="1507223"/>
            <a:ext cx="1532381" cy="73229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245343" y="1551889"/>
            <a:ext cx="862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0" dirty="0">
                <a:solidFill>
                  <a:srgbClr val="C00000"/>
                </a:solidFill>
                <a:latin typeface="Bahnschrift SemiBold"/>
                <a:cs typeface="Bahnschrift SemiBold"/>
              </a:rPr>
              <a:t>30.06.2022</a:t>
            </a:r>
            <a:endParaRPr sz="1600">
              <a:latin typeface="Bahnschrift SemiBold"/>
              <a:cs typeface="Bahnschrift SemiBold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90244" y="2468879"/>
            <a:ext cx="8337550" cy="1623695"/>
            <a:chOff x="1190244" y="2468879"/>
            <a:chExt cx="8337550" cy="1623695"/>
          </a:xfrm>
        </p:grpSpPr>
        <p:sp>
          <p:nvSpPr>
            <p:cNvPr id="8" name="object 8"/>
            <p:cNvSpPr/>
            <p:nvPr/>
          </p:nvSpPr>
          <p:spPr>
            <a:xfrm>
              <a:off x="2848610" y="3640073"/>
              <a:ext cx="111125" cy="452120"/>
            </a:xfrm>
            <a:custGeom>
              <a:avLst/>
              <a:gdLst/>
              <a:ahLst/>
              <a:cxnLst/>
              <a:rect l="l" t="t" r="r" b="b"/>
              <a:pathLst>
                <a:path w="111125" h="452120">
                  <a:moveTo>
                    <a:pt x="10667" y="345948"/>
                  </a:moveTo>
                  <a:lnTo>
                    <a:pt x="1523" y="351281"/>
                  </a:lnTo>
                  <a:lnTo>
                    <a:pt x="0" y="357124"/>
                  </a:lnTo>
                  <a:lnTo>
                    <a:pt x="55371" y="451993"/>
                  </a:lnTo>
                  <a:lnTo>
                    <a:pt x="66416" y="433069"/>
                  </a:lnTo>
                  <a:lnTo>
                    <a:pt x="45846" y="433069"/>
                  </a:lnTo>
                  <a:lnTo>
                    <a:pt x="45846" y="397763"/>
                  </a:lnTo>
                  <a:lnTo>
                    <a:pt x="16509" y="347471"/>
                  </a:lnTo>
                  <a:lnTo>
                    <a:pt x="10667" y="345948"/>
                  </a:lnTo>
                  <a:close/>
                </a:path>
                <a:path w="111125" h="452120">
                  <a:moveTo>
                    <a:pt x="45846" y="397763"/>
                  </a:moveTo>
                  <a:lnTo>
                    <a:pt x="45846" y="433069"/>
                  </a:lnTo>
                  <a:lnTo>
                    <a:pt x="64896" y="433069"/>
                  </a:lnTo>
                  <a:lnTo>
                    <a:pt x="64896" y="428244"/>
                  </a:lnTo>
                  <a:lnTo>
                    <a:pt x="47116" y="428244"/>
                  </a:lnTo>
                  <a:lnTo>
                    <a:pt x="55371" y="414092"/>
                  </a:lnTo>
                  <a:lnTo>
                    <a:pt x="45846" y="397763"/>
                  </a:lnTo>
                  <a:close/>
                </a:path>
                <a:path w="111125" h="452120">
                  <a:moveTo>
                    <a:pt x="100075" y="345948"/>
                  </a:moveTo>
                  <a:lnTo>
                    <a:pt x="94233" y="347471"/>
                  </a:lnTo>
                  <a:lnTo>
                    <a:pt x="64896" y="397763"/>
                  </a:lnTo>
                  <a:lnTo>
                    <a:pt x="64896" y="433069"/>
                  </a:lnTo>
                  <a:lnTo>
                    <a:pt x="66416" y="433069"/>
                  </a:lnTo>
                  <a:lnTo>
                    <a:pt x="110743" y="357124"/>
                  </a:lnTo>
                  <a:lnTo>
                    <a:pt x="109219" y="351281"/>
                  </a:lnTo>
                  <a:lnTo>
                    <a:pt x="100075" y="345948"/>
                  </a:lnTo>
                  <a:close/>
                </a:path>
                <a:path w="111125" h="452120">
                  <a:moveTo>
                    <a:pt x="55371" y="414092"/>
                  </a:moveTo>
                  <a:lnTo>
                    <a:pt x="47116" y="428244"/>
                  </a:lnTo>
                  <a:lnTo>
                    <a:pt x="63626" y="428244"/>
                  </a:lnTo>
                  <a:lnTo>
                    <a:pt x="55371" y="414092"/>
                  </a:lnTo>
                  <a:close/>
                </a:path>
                <a:path w="111125" h="452120">
                  <a:moveTo>
                    <a:pt x="64896" y="397763"/>
                  </a:moveTo>
                  <a:lnTo>
                    <a:pt x="55371" y="414092"/>
                  </a:lnTo>
                  <a:lnTo>
                    <a:pt x="63626" y="428244"/>
                  </a:lnTo>
                  <a:lnTo>
                    <a:pt x="64896" y="428244"/>
                  </a:lnTo>
                  <a:lnTo>
                    <a:pt x="64896" y="397763"/>
                  </a:lnTo>
                  <a:close/>
                </a:path>
                <a:path w="111125" h="452120">
                  <a:moveTo>
                    <a:pt x="64896" y="0"/>
                  </a:moveTo>
                  <a:lnTo>
                    <a:pt x="45846" y="0"/>
                  </a:lnTo>
                  <a:lnTo>
                    <a:pt x="45846" y="397763"/>
                  </a:lnTo>
                  <a:lnTo>
                    <a:pt x="55371" y="414092"/>
                  </a:lnTo>
                  <a:lnTo>
                    <a:pt x="64896" y="397763"/>
                  </a:lnTo>
                  <a:lnTo>
                    <a:pt x="6489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0244" y="2468879"/>
              <a:ext cx="8337042" cy="133426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662429" y="2520822"/>
            <a:ext cx="77838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</a:pPr>
            <a:r>
              <a:rPr sz="1800" b="1" spc="-150" dirty="0">
                <a:solidFill>
                  <a:srgbClr val="312B25"/>
                </a:solidFill>
                <a:latin typeface="Bahnschrift SemiBold"/>
                <a:cs typeface="Bahnschrift SemiBold"/>
              </a:rPr>
              <a:t>Общее</a:t>
            </a:r>
            <a:r>
              <a:rPr sz="1800" b="1" spc="-14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8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число</a:t>
            </a:r>
            <a:r>
              <a:rPr sz="18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800" b="1" spc="-140" dirty="0">
                <a:solidFill>
                  <a:srgbClr val="312B25"/>
                </a:solidFill>
                <a:latin typeface="Bahnschrift SemiBold"/>
                <a:cs typeface="Bahnschrift SemiBold"/>
              </a:rPr>
              <a:t>нормативных</a:t>
            </a:r>
            <a:r>
              <a:rPr sz="18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800" b="1" spc="-130" dirty="0">
                <a:solidFill>
                  <a:srgbClr val="312B25"/>
                </a:solidFill>
                <a:latin typeface="Bahnschrift SemiBold"/>
                <a:cs typeface="Bahnschrift SemiBold"/>
              </a:rPr>
              <a:t>правовых</a:t>
            </a:r>
            <a:r>
              <a:rPr sz="18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8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актов,</a:t>
            </a:r>
            <a:r>
              <a:rPr sz="18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800" b="1" spc="-150" dirty="0">
                <a:solidFill>
                  <a:srgbClr val="312B25"/>
                </a:solidFill>
                <a:latin typeface="Bahnschrift SemiBold"/>
                <a:cs typeface="Bahnschrift SemiBold"/>
              </a:rPr>
              <a:t>утверждающих</a:t>
            </a:r>
            <a:r>
              <a:rPr sz="1800" b="1" spc="-14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8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формы </a:t>
            </a:r>
            <a:r>
              <a:rPr sz="1800" b="1" spc="-145" dirty="0">
                <a:solidFill>
                  <a:srgbClr val="312B25"/>
                </a:solidFill>
                <a:latin typeface="Bahnschrift SemiBold"/>
                <a:cs typeface="Bahnschrift SemiBold"/>
              </a:rPr>
              <a:t>учетной </a:t>
            </a:r>
            <a:r>
              <a:rPr sz="1800" b="1" spc="-14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8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медицинской</a:t>
            </a:r>
            <a:r>
              <a:rPr sz="1800" b="1" spc="-1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800" b="1" spc="-140" dirty="0">
                <a:solidFill>
                  <a:srgbClr val="312B25"/>
                </a:solidFill>
                <a:latin typeface="Bahnschrift SemiBold"/>
                <a:cs typeface="Bahnschrift SemiBold"/>
              </a:rPr>
              <a:t>документации,</a:t>
            </a:r>
            <a:r>
              <a:rPr sz="18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 содержащих</a:t>
            </a:r>
            <a:r>
              <a:rPr sz="1800" b="1" spc="-1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8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коды </a:t>
            </a:r>
            <a:r>
              <a:rPr sz="18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Международной</a:t>
            </a:r>
            <a:r>
              <a:rPr sz="1800" b="1" spc="-1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800" b="1" spc="-145" dirty="0">
                <a:solidFill>
                  <a:srgbClr val="312B25"/>
                </a:solidFill>
                <a:latin typeface="Bahnschrift SemiBold"/>
                <a:cs typeface="Bahnschrift SemiBold"/>
              </a:rPr>
              <a:t>статистической </a:t>
            </a:r>
            <a:r>
              <a:rPr sz="1800" b="1" spc="-14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8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классификации</a:t>
            </a:r>
            <a:r>
              <a:rPr sz="18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800" b="1" spc="-130" dirty="0">
                <a:solidFill>
                  <a:srgbClr val="312B25"/>
                </a:solidFill>
                <a:latin typeface="Bahnschrift SemiBold"/>
                <a:cs typeface="Bahnschrift SemiBold"/>
              </a:rPr>
              <a:t>болезней</a:t>
            </a:r>
            <a:r>
              <a:rPr sz="1800" b="1" spc="-2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8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800" b="1" spc="-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8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проблем,</a:t>
            </a:r>
            <a:r>
              <a:rPr sz="18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8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связанных</a:t>
            </a:r>
            <a:r>
              <a:rPr sz="18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800" b="1" spc="-55" dirty="0">
                <a:solidFill>
                  <a:srgbClr val="312B25"/>
                </a:solidFill>
                <a:latin typeface="Bahnschrift SemiBold"/>
                <a:cs typeface="Bahnschrift SemiBold"/>
              </a:rPr>
              <a:t>со</a:t>
            </a:r>
            <a:r>
              <a:rPr sz="1800" b="1" spc="-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8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здоровьем,</a:t>
            </a:r>
            <a:r>
              <a:rPr sz="1800" b="1" spc="-7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8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десятого</a:t>
            </a:r>
            <a:r>
              <a:rPr sz="1800" b="1" spc="-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800" b="1" spc="-140" dirty="0">
                <a:solidFill>
                  <a:srgbClr val="312B25"/>
                </a:solidFill>
                <a:latin typeface="Bahnschrift SemiBold"/>
                <a:cs typeface="Bahnschrift SemiBold"/>
              </a:rPr>
              <a:t>пересмотра</a:t>
            </a:r>
            <a:endParaRPr sz="1800">
              <a:latin typeface="Bahnschrift SemiBold"/>
              <a:cs typeface="Bahnschrift SemiBold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31452" y="2354579"/>
            <a:ext cx="1608581" cy="158572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034143" y="2518994"/>
            <a:ext cx="6254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335" dirty="0">
                <a:solidFill>
                  <a:srgbClr val="C00000"/>
                </a:solidFill>
                <a:latin typeface="Bahnschrift SemiBold"/>
                <a:cs typeface="Bahnschrift SemiBold"/>
              </a:rPr>
              <a:t>35</a:t>
            </a:r>
            <a:endParaRPr sz="4800">
              <a:latin typeface="Bahnschrift SemiBold"/>
              <a:cs typeface="Bahnschrift SemiBold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92606" y="3640073"/>
            <a:ext cx="8703945" cy="2733675"/>
            <a:chOff x="1092606" y="3640073"/>
            <a:chExt cx="8703945" cy="2733675"/>
          </a:xfrm>
        </p:grpSpPr>
        <p:sp>
          <p:nvSpPr>
            <p:cNvPr id="14" name="object 14"/>
            <p:cNvSpPr/>
            <p:nvPr/>
          </p:nvSpPr>
          <p:spPr>
            <a:xfrm>
              <a:off x="6329426" y="3640073"/>
              <a:ext cx="3467100" cy="452120"/>
            </a:xfrm>
            <a:custGeom>
              <a:avLst/>
              <a:gdLst/>
              <a:ahLst/>
              <a:cxnLst/>
              <a:rect l="l" t="t" r="r" b="b"/>
              <a:pathLst>
                <a:path w="3467100" h="452120">
                  <a:moveTo>
                    <a:pt x="110744" y="357124"/>
                  </a:moveTo>
                  <a:lnTo>
                    <a:pt x="109220" y="351282"/>
                  </a:lnTo>
                  <a:lnTo>
                    <a:pt x="100076" y="345948"/>
                  </a:lnTo>
                  <a:lnTo>
                    <a:pt x="94234" y="347472"/>
                  </a:lnTo>
                  <a:lnTo>
                    <a:pt x="64897" y="397776"/>
                  </a:lnTo>
                  <a:lnTo>
                    <a:pt x="55372" y="414096"/>
                  </a:lnTo>
                  <a:lnTo>
                    <a:pt x="64884" y="397776"/>
                  </a:lnTo>
                  <a:lnTo>
                    <a:pt x="64897" y="0"/>
                  </a:lnTo>
                  <a:lnTo>
                    <a:pt x="45847" y="0"/>
                  </a:lnTo>
                  <a:lnTo>
                    <a:pt x="45847" y="397776"/>
                  </a:lnTo>
                  <a:lnTo>
                    <a:pt x="16510" y="347472"/>
                  </a:lnTo>
                  <a:lnTo>
                    <a:pt x="10668" y="345948"/>
                  </a:lnTo>
                  <a:lnTo>
                    <a:pt x="1524" y="351282"/>
                  </a:lnTo>
                  <a:lnTo>
                    <a:pt x="0" y="357124"/>
                  </a:lnTo>
                  <a:lnTo>
                    <a:pt x="55372" y="451993"/>
                  </a:lnTo>
                  <a:lnTo>
                    <a:pt x="66408" y="433070"/>
                  </a:lnTo>
                  <a:lnTo>
                    <a:pt x="110744" y="357124"/>
                  </a:lnTo>
                  <a:close/>
                </a:path>
                <a:path w="3467100" h="452120">
                  <a:moveTo>
                    <a:pt x="3466592" y="357124"/>
                  </a:moveTo>
                  <a:lnTo>
                    <a:pt x="3465068" y="351282"/>
                  </a:lnTo>
                  <a:lnTo>
                    <a:pt x="3455924" y="345948"/>
                  </a:lnTo>
                  <a:lnTo>
                    <a:pt x="3450082" y="347472"/>
                  </a:lnTo>
                  <a:lnTo>
                    <a:pt x="3420745" y="397776"/>
                  </a:lnTo>
                  <a:lnTo>
                    <a:pt x="3420745" y="0"/>
                  </a:lnTo>
                  <a:lnTo>
                    <a:pt x="3401695" y="0"/>
                  </a:lnTo>
                  <a:lnTo>
                    <a:pt x="3401695" y="397776"/>
                  </a:lnTo>
                  <a:lnTo>
                    <a:pt x="3372358" y="347472"/>
                  </a:lnTo>
                  <a:lnTo>
                    <a:pt x="3366516" y="345948"/>
                  </a:lnTo>
                  <a:lnTo>
                    <a:pt x="3357372" y="351282"/>
                  </a:lnTo>
                  <a:lnTo>
                    <a:pt x="3355848" y="357124"/>
                  </a:lnTo>
                  <a:lnTo>
                    <a:pt x="3411220" y="451993"/>
                  </a:lnTo>
                  <a:lnTo>
                    <a:pt x="3422256" y="433070"/>
                  </a:lnTo>
                  <a:lnTo>
                    <a:pt x="3466592" y="35712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2606" y="5382023"/>
              <a:ext cx="3225778" cy="99154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375663" y="5272785"/>
            <a:ext cx="306705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документов</a:t>
            </a:r>
            <a:r>
              <a:rPr sz="14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включены 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в </a:t>
            </a:r>
            <a:r>
              <a:rPr sz="14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перечень</a:t>
            </a:r>
            <a:r>
              <a:rPr sz="14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НПА,</a:t>
            </a:r>
            <a:r>
              <a:rPr sz="14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65" dirty="0">
                <a:solidFill>
                  <a:srgbClr val="312B25"/>
                </a:solidFill>
                <a:latin typeface="Bahnschrift SemiBold"/>
                <a:cs typeface="Bahnschrift SemiBold"/>
              </a:rPr>
              <a:t>на </a:t>
            </a:r>
            <a:r>
              <a:rPr sz="1400" b="1" spc="-22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к</a:t>
            </a:r>
            <a:r>
              <a:rPr sz="14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ото</a:t>
            </a:r>
            <a:r>
              <a:rPr sz="14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ы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2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2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ра</a:t>
            </a:r>
            <a:r>
              <a:rPr sz="14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п</a:t>
            </a:r>
            <a:r>
              <a:rPr sz="14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4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4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4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4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ра</a:t>
            </a:r>
            <a:r>
              <a:rPr sz="1400" b="1" spc="-13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4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4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400" b="1" spc="-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4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130" dirty="0">
                <a:solidFill>
                  <a:srgbClr val="312B25"/>
                </a:solidFill>
                <a:latin typeface="Bahnschrift SemiBold"/>
                <a:cs typeface="Bahnschrift SemiBold"/>
              </a:rPr>
              <a:t>б</a:t>
            </a:r>
            <a:r>
              <a:rPr sz="14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ов</a:t>
            </a:r>
            <a:r>
              <a:rPr sz="14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ни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е  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б</a:t>
            </a:r>
            <a:r>
              <a:rPr sz="1400" b="1" spc="-4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от</a:t>
            </a:r>
            <a:r>
              <a:rPr sz="14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4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1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400" b="1" spc="-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0</a:t>
            </a:r>
            <a:r>
              <a:rPr sz="1400" b="1" spc="-45" dirty="0">
                <a:solidFill>
                  <a:srgbClr val="312B25"/>
                </a:solidFill>
                <a:latin typeface="Bahnschrift SemiBold"/>
                <a:cs typeface="Bahnschrift SemiBold"/>
              </a:rPr>
              <a:t>1.</a:t>
            </a:r>
            <a:r>
              <a:rPr sz="14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0</a:t>
            </a:r>
            <a:r>
              <a:rPr sz="1400" b="1" spc="-45" dirty="0">
                <a:solidFill>
                  <a:srgbClr val="312B25"/>
                </a:solidFill>
                <a:latin typeface="Bahnschrift SemiBold"/>
                <a:cs typeface="Bahnschrift SemiBold"/>
              </a:rPr>
              <a:t>1.</a:t>
            </a:r>
            <a:r>
              <a:rPr sz="14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2</a:t>
            </a:r>
            <a:r>
              <a:rPr sz="14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0</a:t>
            </a:r>
            <a:r>
              <a:rPr sz="14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2</a:t>
            </a:r>
            <a:r>
              <a:rPr sz="1400" b="1" spc="-45" dirty="0">
                <a:solidFill>
                  <a:srgbClr val="312B25"/>
                </a:solidFill>
                <a:latin typeface="Bahnschrift SemiBold"/>
                <a:cs typeface="Bahnschrift SemiBold"/>
              </a:rPr>
              <a:t>1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, </a:t>
            </a:r>
            <a:r>
              <a:rPr sz="14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у</a:t>
            </a:r>
            <a:r>
              <a:rPr sz="14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4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4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нов</a:t>
            </a:r>
            <a:r>
              <a:rPr sz="14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л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13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но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е </a:t>
            </a:r>
            <a:r>
              <a:rPr sz="1400" b="1" spc="-155" dirty="0">
                <a:solidFill>
                  <a:srgbClr val="312B25"/>
                </a:solidFill>
                <a:latin typeface="Bahnschrift SemiBold"/>
                <a:cs typeface="Bahnschrift SemiBold"/>
              </a:rPr>
              <a:t>Ф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З  </a:t>
            </a:r>
            <a:r>
              <a:rPr sz="1400" b="1" spc="-13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400" b="1" spc="-5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3</a:t>
            </a:r>
            <a:r>
              <a:rPr sz="1400" b="1" spc="-55" dirty="0">
                <a:solidFill>
                  <a:srgbClr val="312B25"/>
                </a:solidFill>
                <a:latin typeface="Bahnschrift SemiBold"/>
                <a:cs typeface="Bahnschrift SemiBold"/>
              </a:rPr>
              <a:t>1</a:t>
            </a:r>
            <a:r>
              <a:rPr sz="1400" b="1" spc="-45" dirty="0">
                <a:solidFill>
                  <a:srgbClr val="312B25"/>
                </a:solidFill>
                <a:latin typeface="Bahnschrift SemiBold"/>
                <a:cs typeface="Bahnschrift SemiBold"/>
              </a:rPr>
              <a:t>.</a:t>
            </a:r>
            <a:r>
              <a:rPr sz="14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0</a:t>
            </a:r>
            <a:r>
              <a:rPr sz="14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7</a:t>
            </a:r>
            <a:r>
              <a:rPr sz="1400" b="1" spc="-45" dirty="0">
                <a:solidFill>
                  <a:srgbClr val="312B25"/>
                </a:solidFill>
                <a:latin typeface="Bahnschrift SemiBold"/>
                <a:cs typeface="Bahnschrift SemiBold"/>
              </a:rPr>
              <a:t>.</a:t>
            </a:r>
            <a:r>
              <a:rPr sz="14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2</a:t>
            </a:r>
            <a:r>
              <a:rPr sz="14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0</a:t>
            </a:r>
            <a:r>
              <a:rPr sz="14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2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0   </a:t>
            </a:r>
            <a:r>
              <a:rPr sz="14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5" dirty="0">
                <a:solidFill>
                  <a:srgbClr val="312B25"/>
                </a:solidFill>
                <a:latin typeface="Bahnschrift SemiBold"/>
                <a:cs typeface="Bahnschrift SemiBold"/>
              </a:rPr>
              <a:t>№</a:t>
            </a:r>
            <a:r>
              <a:rPr sz="1400" b="1" spc="-14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2</a:t>
            </a:r>
            <a:r>
              <a:rPr sz="14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4</a:t>
            </a:r>
            <a:r>
              <a:rPr sz="14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7</a:t>
            </a:r>
            <a:r>
              <a:rPr sz="14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-</a:t>
            </a:r>
            <a:r>
              <a:rPr sz="1400" b="1" spc="-155" dirty="0">
                <a:solidFill>
                  <a:srgbClr val="312B25"/>
                </a:solidFill>
                <a:latin typeface="Bahnschrift SemiBold"/>
                <a:cs typeface="Bahnschrift SemiBold"/>
              </a:rPr>
              <a:t>Ф</a:t>
            </a:r>
            <a:r>
              <a:rPr sz="14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З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.</a:t>
            </a:r>
            <a:endParaRPr sz="1400">
              <a:latin typeface="Bahnschrift SemiBold"/>
              <a:cs typeface="Bahnschrift SemiBold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64435" y="4096511"/>
            <a:ext cx="1532382" cy="126415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781680" y="4214876"/>
            <a:ext cx="274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00000"/>
                </a:solidFill>
                <a:latin typeface="Bahnschrift SemiBold"/>
                <a:cs typeface="Bahnschrift SemiBold"/>
              </a:rPr>
              <a:t>5</a:t>
            </a:r>
            <a:endParaRPr sz="3600">
              <a:latin typeface="Bahnschrift SemiBold"/>
              <a:cs typeface="Bahnschrift SemiBold"/>
            </a:endParaRPr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20184" y="5236464"/>
            <a:ext cx="3402329" cy="1105662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104638" y="5272785"/>
            <a:ext cx="258826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715" algn="ctr">
              <a:lnSpc>
                <a:spcPct val="100000"/>
              </a:lnSpc>
              <a:spcBef>
                <a:spcPts val="100"/>
              </a:spcBef>
            </a:pP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до</a:t>
            </a:r>
            <a:r>
              <a:rPr sz="14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к</a:t>
            </a:r>
            <a:r>
              <a:rPr sz="14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у</a:t>
            </a:r>
            <a:r>
              <a:rPr sz="14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13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то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400" b="1" spc="-1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1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з</a:t>
            </a:r>
            <a:r>
              <a:rPr sz="14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ре</a:t>
            </a:r>
            <a:r>
              <a:rPr sz="14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г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4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4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4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4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4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ы в  </a:t>
            </a:r>
            <a:r>
              <a:rPr sz="1400" b="1" spc="-160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ини</a:t>
            </a:r>
            <a:r>
              <a:rPr sz="14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4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4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4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4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4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60" dirty="0">
                <a:solidFill>
                  <a:srgbClr val="312B25"/>
                </a:solidFill>
                <a:latin typeface="Bahnschrift SemiBold"/>
                <a:cs typeface="Bahnschrift SemiBold"/>
              </a:rPr>
              <a:t>ю</a:t>
            </a:r>
            <a:r>
              <a:rPr sz="14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тици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400" b="1" spc="-4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30" dirty="0">
                <a:solidFill>
                  <a:srgbClr val="312B25"/>
                </a:solidFill>
                <a:latin typeface="Bahnschrift SemiBold"/>
                <a:cs typeface="Bahnschrift SemiBold"/>
              </a:rPr>
              <a:t>Ро</a:t>
            </a:r>
            <a:r>
              <a:rPr sz="14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4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ий</a:t>
            </a:r>
            <a:r>
              <a:rPr sz="14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ск</a:t>
            </a:r>
            <a:r>
              <a:rPr sz="14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ой  Федерации</a:t>
            </a:r>
            <a:endParaRPr sz="1400">
              <a:latin typeface="Bahnschrift SemiBold"/>
              <a:cs typeface="Bahnschrift SemiBold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55920" y="4096511"/>
            <a:ext cx="1532381" cy="126415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210427" y="4214876"/>
            <a:ext cx="397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20" dirty="0">
                <a:solidFill>
                  <a:srgbClr val="FF0000"/>
                </a:solidFill>
                <a:latin typeface="Bahnschrift SemiBold"/>
                <a:cs typeface="Bahnschrift SemiBold"/>
              </a:rPr>
              <a:t>1</a:t>
            </a:r>
            <a:r>
              <a:rPr sz="3600" b="1" dirty="0">
                <a:solidFill>
                  <a:srgbClr val="FF0000"/>
                </a:solidFill>
                <a:latin typeface="Bahnschrift SemiBold"/>
                <a:cs typeface="Bahnschrift SemiBold"/>
              </a:rPr>
              <a:t>6</a:t>
            </a:r>
            <a:endParaRPr sz="3600">
              <a:latin typeface="Bahnschrift SemiBold"/>
              <a:cs typeface="Bahnschrift SemiBold"/>
            </a:endParaRPr>
          </a:p>
        </p:txBody>
      </p: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19643" y="5236464"/>
            <a:ext cx="3490722" cy="110566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8263508" y="5272785"/>
            <a:ext cx="295783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400" b="1" spc="-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до</a:t>
            </a:r>
            <a:r>
              <a:rPr sz="14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к</a:t>
            </a:r>
            <a:r>
              <a:rPr sz="14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у</a:t>
            </a:r>
            <a:r>
              <a:rPr sz="14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13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ы</a:t>
            </a:r>
            <a:r>
              <a:rPr sz="1400" b="1" spc="-4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4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4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гу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400" b="1" spc="-6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30" dirty="0">
                <a:solidFill>
                  <a:srgbClr val="312B25"/>
                </a:solidFill>
                <a:latin typeface="Bahnschrift SemiBold"/>
                <a:cs typeface="Bahnschrift SemiBold"/>
              </a:rPr>
              <a:t>б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ыт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ь</a:t>
            </a:r>
            <a:r>
              <a:rPr sz="1400" b="1" spc="-2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вн</a:t>
            </a:r>
            <a:r>
              <a:rPr sz="14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4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ны  и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з</a:t>
            </a:r>
            <a:r>
              <a:rPr sz="14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4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ни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400" b="1" spc="-1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ил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400" b="1" spc="-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п</a:t>
            </a:r>
            <a:r>
              <a:rPr sz="14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4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у</a:t>
            </a:r>
            <a:r>
              <a:rPr sz="1400" b="1" spc="-130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4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ве</a:t>
            </a:r>
            <a:r>
              <a:rPr sz="14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ж</a:t>
            </a:r>
            <a:r>
              <a:rPr sz="1400" b="1" spc="-13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13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ы</a:t>
            </a:r>
            <a:r>
              <a:rPr sz="1400" b="1" spc="-1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иным  но</a:t>
            </a:r>
            <a:r>
              <a:rPr sz="14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4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4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ти</a:t>
            </a:r>
            <a:r>
              <a:rPr sz="14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вны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400" b="1" spc="-4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30" dirty="0">
                <a:solidFill>
                  <a:srgbClr val="312B25"/>
                </a:solidFill>
                <a:latin typeface="Bahnschrift SemiBold"/>
                <a:cs typeface="Bahnschrift SemiBold"/>
              </a:rPr>
              <a:t>п</a:t>
            </a:r>
            <a:r>
              <a:rPr sz="14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рав</a:t>
            </a:r>
            <a:r>
              <a:rPr sz="14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овы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400" b="1" spc="-4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4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к</a:t>
            </a:r>
            <a:r>
              <a:rPr sz="14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том</a:t>
            </a:r>
            <a:endParaRPr sz="1400">
              <a:latin typeface="Bahnschrift SemiBold"/>
              <a:cs typeface="Bahnschrift SemiBold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01100" y="4096511"/>
            <a:ext cx="1532381" cy="1264158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9546081" y="4214876"/>
            <a:ext cx="4229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20" dirty="0">
                <a:solidFill>
                  <a:srgbClr val="843B0C"/>
                </a:solidFill>
                <a:latin typeface="Bahnschrift SemiBold"/>
                <a:cs typeface="Bahnschrift SemiBold"/>
              </a:rPr>
              <a:t>1</a:t>
            </a:r>
            <a:r>
              <a:rPr sz="3600" b="1" dirty="0">
                <a:solidFill>
                  <a:srgbClr val="843B0C"/>
                </a:solidFill>
                <a:latin typeface="Bahnschrift SemiBold"/>
                <a:cs typeface="Bahnschrift SemiBold"/>
              </a:rPr>
              <a:t>4</a:t>
            </a:r>
            <a:endParaRPr sz="3600">
              <a:latin typeface="Bahnschrift SemiBold"/>
              <a:cs typeface="Bahnschrift SemiBold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8693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29664" y="329311"/>
            <a:ext cx="91649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5" dirty="0">
                <a:solidFill>
                  <a:srgbClr val="48443E"/>
                </a:solidFill>
                <a:latin typeface="Bahnschrift SemiBold"/>
                <a:cs typeface="Bahnschrift SemiBold"/>
              </a:rPr>
              <a:t>Формирование</a:t>
            </a:r>
            <a:r>
              <a:rPr sz="2000" b="1" spc="-20" dirty="0">
                <a:solidFill>
                  <a:srgbClr val="48443E"/>
                </a:solidFill>
                <a:latin typeface="Bahnschrift SemiBold"/>
                <a:cs typeface="Bahnschrift SemiBold"/>
              </a:rPr>
              <a:t> </a:t>
            </a:r>
            <a:r>
              <a:rPr sz="2000" b="1" spc="-145" dirty="0">
                <a:solidFill>
                  <a:srgbClr val="48443E"/>
                </a:solidFill>
                <a:latin typeface="Bahnschrift SemiBold"/>
                <a:cs typeface="Bahnschrift SemiBold"/>
              </a:rPr>
              <a:t>перечней</a:t>
            </a:r>
            <a:r>
              <a:rPr sz="2000" b="1" spc="-20" dirty="0">
                <a:solidFill>
                  <a:srgbClr val="48443E"/>
                </a:solidFill>
                <a:latin typeface="Bahnschrift SemiBold"/>
                <a:cs typeface="Bahnschrift SemiBold"/>
              </a:rPr>
              <a:t> </a:t>
            </a:r>
            <a:r>
              <a:rPr sz="2000" b="1" spc="-140" dirty="0">
                <a:solidFill>
                  <a:srgbClr val="48443E"/>
                </a:solidFill>
                <a:latin typeface="Bahnschrift SemiBold"/>
                <a:cs typeface="Bahnschrift SemiBold"/>
              </a:rPr>
              <a:t>ученой</a:t>
            </a:r>
            <a:r>
              <a:rPr sz="2000" b="1" spc="-20" dirty="0">
                <a:solidFill>
                  <a:srgbClr val="48443E"/>
                </a:solidFill>
                <a:latin typeface="Bahnschrift SemiBold"/>
                <a:cs typeface="Bahnschrift SemiBold"/>
              </a:rPr>
              <a:t> </a:t>
            </a:r>
            <a:r>
              <a:rPr sz="2000" b="1" spc="-155" dirty="0">
                <a:solidFill>
                  <a:srgbClr val="48443E"/>
                </a:solidFill>
                <a:latin typeface="Bahnschrift SemiBold"/>
                <a:cs typeface="Bahnschrift SemiBold"/>
              </a:rPr>
              <a:t>медицинской</a:t>
            </a:r>
            <a:r>
              <a:rPr sz="2000" b="1" spc="-25" dirty="0">
                <a:solidFill>
                  <a:srgbClr val="48443E"/>
                </a:solidFill>
                <a:latin typeface="Bahnschrift SemiBold"/>
                <a:cs typeface="Bahnschrift SemiBold"/>
              </a:rPr>
              <a:t> </a:t>
            </a:r>
            <a:r>
              <a:rPr sz="2000" b="1" spc="-150" dirty="0">
                <a:solidFill>
                  <a:srgbClr val="48443E"/>
                </a:solidFill>
                <a:latin typeface="Bahnschrift SemiBold"/>
                <a:cs typeface="Bahnschrift SemiBold"/>
              </a:rPr>
              <a:t>документации,</a:t>
            </a:r>
            <a:r>
              <a:rPr sz="2000" b="1" spc="80" dirty="0">
                <a:solidFill>
                  <a:srgbClr val="48443E"/>
                </a:solidFill>
                <a:latin typeface="Bahnschrift SemiBold"/>
                <a:cs typeface="Bahnschrift SemiBold"/>
              </a:rPr>
              <a:t> </a:t>
            </a:r>
            <a:r>
              <a:rPr sz="2000" b="1" spc="-150" dirty="0">
                <a:solidFill>
                  <a:srgbClr val="48443E"/>
                </a:solidFill>
                <a:latin typeface="Bahnschrift SemiBold"/>
                <a:cs typeface="Bahnschrift SemiBold"/>
              </a:rPr>
              <a:t>содержащей</a:t>
            </a:r>
            <a:r>
              <a:rPr sz="2000" b="1" spc="-40" dirty="0">
                <a:solidFill>
                  <a:srgbClr val="48443E"/>
                </a:solidFill>
                <a:latin typeface="Bahnschrift SemiBold"/>
                <a:cs typeface="Bahnschrift SemiBold"/>
              </a:rPr>
              <a:t> </a:t>
            </a:r>
            <a:r>
              <a:rPr sz="2000" b="1" spc="-120" dirty="0">
                <a:solidFill>
                  <a:srgbClr val="48443E"/>
                </a:solidFill>
                <a:latin typeface="Bahnschrift SemiBold"/>
                <a:cs typeface="Bahnschrift SemiBold"/>
              </a:rPr>
              <a:t>коды</a:t>
            </a:r>
            <a:r>
              <a:rPr sz="2000" b="1" spc="445" dirty="0">
                <a:solidFill>
                  <a:srgbClr val="48443E"/>
                </a:solidFill>
                <a:latin typeface="Bahnschrift SemiBold"/>
                <a:cs typeface="Bahnschrift SemiBold"/>
              </a:rPr>
              <a:t> </a:t>
            </a:r>
            <a:r>
              <a:rPr sz="2000" b="1" spc="-135" dirty="0">
                <a:solidFill>
                  <a:srgbClr val="48443E"/>
                </a:solidFill>
                <a:latin typeface="Bahnschrift SemiBold"/>
                <a:cs typeface="Bahnschrift SemiBold"/>
              </a:rPr>
              <a:t>МКБ-10</a:t>
            </a:r>
            <a:endParaRPr sz="2000">
              <a:latin typeface="Bahnschrift SemiBold"/>
              <a:cs typeface="Bahnschrift Semi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95" y="990587"/>
            <a:ext cx="11590782" cy="67895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68172" y="1026668"/>
            <a:ext cx="109220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документов</a:t>
            </a:r>
            <a:r>
              <a:rPr sz="1400" b="1" spc="-2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включены</a:t>
            </a:r>
            <a:r>
              <a:rPr sz="1400" b="1" spc="-4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400" b="1" spc="-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перечень</a:t>
            </a:r>
            <a:r>
              <a:rPr sz="1400" b="1" spc="-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НПА,</a:t>
            </a:r>
            <a:r>
              <a:rPr sz="1400" b="1" spc="4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65" dirty="0">
                <a:solidFill>
                  <a:srgbClr val="312B25"/>
                </a:solidFill>
                <a:latin typeface="Bahnschrift SemiBold"/>
                <a:cs typeface="Bahnschrift SemiBold"/>
              </a:rPr>
              <a:t>на</a:t>
            </a:r>
            <a:r>
              <a:rPr sz="1400" b="1" spc="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которые</a:t>
            </a:r>
            <a:r>
              <a:rPr sz="1400" b="1" spc="-2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65" dirty="0">
                <a:solidFill>
                  <a:srgbClr val="312B25"/>
                </a:solidFill>
                <a:latin typeface="Bahnschrift SemiBold"/>
                <a:cs typeface="Bahnschrift SemiBold"/>
              </a:rPr>
              <a:t>не</a:t>
            </a:r>
            <a:r>
              <a:rPr sz="1400" b="1" spc="-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распространяется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требование</a:t>
            </a:r>
            <a:r>
              <a:rPr sz="1400" b="1" spc="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65" dirty="0">
                <a:solidFill>
                  <a:srgbClr val="312B25"/>
                </a:solidFill>
                <a:latin typeface="Bahnschrift SemiBold"/>
                <a:cs typeface="Bahnschrift SemiBold"/>
              </a:rPr>
              <a:t>об</a:t>
            </a:r>
            <a:r>
              <a:rPr sz="1400" b="1" spc="-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отмене</a:t>
            </a:r>
            <a:r>
              <a:rPr sz="1400" b="1" spc="-1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с </a:t>
            </a:r>
            <a:r>
              <a:rPr sz="1400" b="1" spc="-60" dirty="0">
                <a:solidFill>
                  <a:srgbClr val="312B25"/>
                </a:solidFill>
                <a:latin typeface="Bahnschrift SemiBold"/>
                <a:cs typeface="Bahnschrift SemiBold"/>
              </a:rPr>
              <a:t>01.01.2021,</a:t>
            </a:r>
            <a:r>
              <a:rPr sz="1400" b="1" spc="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установленное</a:t>
            </a:r>
            <a:r>
              <a:rPr sz="1400" b="1" spc="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ФЗ</a:t>
            </a:r>
            <a:r>
              <a:rPr sz="1400" b="1" spc="-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60" dirty="0">
                <a:solidFill>
                  <a:srgbClr val="312B25"/>
                </a:solidFill>
                <a:latin typeface="Bahnschrift SemiBold"/>
                <a:cs typeface="Bahnschrift SemiBold"/>
              </a:rPr>
              <a:t>от</a:t>
            </a:r>
            <a:r>
              <a:rPr sz="1400" b="1" spc="-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65" dirty="0">
                <a:solidFill>
                  <a:srgbClr val="312B25"/>
                </a:solidFill>
                <a:latin typeface="Bahnschrift SemiBold"/>
                <a:cs typeface="Bahnschrift SemiBold"/>
              </a:rPr>
              <a:t>31.07.2020</a:t>
            </a:r>
            <a:r>
              <a:rPr sz="1400" b="1" spc="459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№</a:t>
            </a:r>
            <a:r>
              <a:rPr sz="1400" b="1" spc="-1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247-ФЗ.</a:t>
            </a:r>
            <a:endParaRPr sz="1400">
              <a:latin typeface="Bahnschrift SemiBold"/>
              <a:cs typeface="Bahnschrift SemiBold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26008"/>
            <a:ext cx="1117854" cy="126568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3047" y="944321"/>
            <a:ext cx="2749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00000"/>
                </a:solidFill>
                <a:latin typeface="Bahnschrift SemiBold"/>
                <a:cs typeface="Bahnschrift SemiBold"/>
              </a:rPr>
              <a:t>5</a:t>
            </a:r>
            <a:endParaRPr sz="3600">
              <a:latin typeface="Bahnschrift SemiBold"/>
              <a:cs typeface="Bahnschrift SemiBol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2615183"/>
            <a:ext cx="11844020" cy="1266190"/>
            <a:chOff x="0" y="2615183"/>
            <a:chExt cx="11844020" cy="12661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195" y="2884931"/>
              <a:ext cx="11418570" cy="6774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615183"/>
              <a:ext cx="1184910" cy="126568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81304" y="2641853"/>
            <a:ext cx="6530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spc="-89" baseline="-10802" dirty="0">
                <a:solidFill>
                  <a:srgbClr val="FF0000"/>
                </a:solidFill>
                <a:latin typeface="Bahnschrift SemiBold"/>
                <a:cs typeface="Bahnschrift SemiBold"/>
              </a:rPr>
              <a:t>16</a:t>
            </a:r>
            <a:r>
              <a:rPr sz="5400" b="1" spc="157" baseline="-10802" dirty="0">
                <a:solidFill>
                  <a:srgbClr val="FF0000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документов</a:t>
            </a:r>
            <a:r>
              <a:rPr sz="1400" b="1" spc="-2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65" dirty="0">
                <a:solidFill>
                  <a:srgbClr val="312B25"/>
                </a:solidFill>
                <a:latin typeface="Bahnschrift SemiBold"/>
                <a:cs typeface="Bahnschrift SemiBold"/>
              </a:rPr>
              <a:t>не</a:t>
            </a:r>
            <a:r>
              <a:rPr sz="1400" b="1" spc="-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зарегистрированы</a:t>
            </a:r>
            <a:r>
              <a:rPr sz="1400" b="1" spc="-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400" b="1" spc="-2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Министерстве</a:t>
            </a:r>
            <a:r>
              <a:rPr sz="1400" b="1" spc="-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юстиции</a:t>
            </a:r>
            <a:r>
              <a:rPr sz="1400" b="1" spc="-4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Российской</a:t>
            </a:r>
            <a:r>
              <a:rPr sz="1400" b="1" spc="-2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Федерации</a:t>
            </a:r>
            <a:endParaRPr sz="1400">
              <a:latin typeface="Bahnschrift SemiBold"/>
              <a:cs typeface="Bahnschrift SemiBold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7358" y="6273493"/>
            <a:ext cx="3389070" cy="58222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54735" y="6151270"/>
            <a:ext cx="322326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400" b="1" spc="-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до</a:t>
            </a:r>
            <a:r>
              <a:rPr sz="14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к</a:t>
            </a:r>
            <a:r>
              <a:rPr sz="14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у</a:t>
            </a:r>
            <a:r>
              <a:rPr sz="14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13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ы</a:t>
            </a:r>
            <a:r>
              <a:rPr sz="1400" b="1" spc="-4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4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4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гу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400" b="1" spc="-6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30" dirty="0">
                <a:solidFill>
                  <a:srgbClr val="312B25"/>
                </a:solidFill>
                <a:latin typeface="Bahnschrift SemiBold"/>
                <a:cs typeface="Bahnschrift SemiBold"/>
              </a:rPr>
              <a:t>б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ыт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ь</a:t>
            </a:r>
            <a:r>
              <a:rPr sz="1400" b="1" spc="-2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вн</a:t>
            </a:r>
            <a:r>
              <a:rPr sz="14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4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ы</a:t>
            </a:r>
            <a:r>
              <a:rPr sz="1400" b="1" spc="-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з</a:t>
            </a:r>
            <a:r>
              <a:rPr sz="14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4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ни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  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ил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400" b="1" spc="-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п</a:t>
            </a:r>
            <a:r>
              <a:rPr sz="14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4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у</a:t>
            </a:r>
            <a:r>
              <a:rPr sz="1400" b="1" spc="-130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4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ве</a:t>
            </a:r>
            <a:r>
              <a:rPr sz="14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ж</a:t>
            </a:r>
            <a:r>
              <a:rPr sz="1400" b="1" spc="-13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13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ы</a:t>
            </a:r>
            <a:r>
              <a:rPr sz="1400" b="1" spc="-1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4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ины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400" b="1" spc="-2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но</a:t>
            </a:r>
            <a:r>
              <a:rPr sz="14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4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4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ти</a:t>
            </a:r>
            <a:r>
              <a:rPr sz="14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вны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м  </a:t>
            </a:r>
            <a:r>
              <a:rPr sz="1400" b="1" spc="-125" dirty="0">
                <a:solidFill>
                  <a:srgbClr val="312B25"/>
                </a:solidFill>
                <a:latin typeface="Bahnschrift SemiBold"/>
                <a:cs typeface="Bahnschrift SemiBold"/>
              </a:rPr>
              <a:t>п</a:t>
            </a:r>
            <a:r>
              <a:rPr sz="14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4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4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вовы</a:t>
            </a:r>
            <a:r>
              <a:rPr sz="14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400" b="1" spc="-4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4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4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к</a:t>
            </a:r>
            <a:r>
              <a:rPr sz="1400" b="1" spc="-135" dirty="0">
                <a:solidFill>
                  <a:srgbClr val="312B25"/>
                </a:solidFill>
                <a:latin typeface="Bahnschrift SemiBold"/>
                <a:cs typeface="Bahnschrift SemiBold"/>
              </a:rPr>
              <a:t>том</a:t>
            </a:r>
            <a:endParaRPr sz="1400">
              <a:latin typeface="Bahnschrift SemiBold"/>
              <a:cs typeface="Bahnschrift SemiBol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861303"/>
            <a:ext cx="1184910" cy="99441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96036" y="5980582"/>
            <a:ext cx="4229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20" dirty="0">
                <a:solidFill>
                  <a:srgbClr val="843B0C"/>
                </a:solidFill>
                <a:latin typeface="Bahnschrift SemiBold"/>
                <a:cs typeface="Bahnschrift SemiBold"/>
              </a:rPr>
              <a:t>1</a:t>
            </a:r>
            <a:r>
              <a:rPr sz="3600" b="1" dirty="0">
                <a:solidFill>
                  <a:srgbClr val="843B0C"/>
                </a:solidFill>
                <a:latin typeface="Bahnschrift SemiBold"/>
                <a:cs typeface="Bahnschrift SemiBold"/>
              </a:rPr>
              <a:t>4</a:t>
            </a:r>
            <a:endParaRPr sz="3600">
              <a:latin typeface="Bahnschrift SemiBold"/>
              <a:cs typeface="Bahnschrift SemiBold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69925" y="1324991"/>
          <a:ext cx="11301095" cy="1419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01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189230" indent="-18034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"/>
                        <a:tabLst>
                          <a:tab pos="189865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Приказ Минздрава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России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08.06.2016</a:t>
                      </a:r>
                      <a:r>
                        <a:rPr sz="10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355н</a:t>
                      </a:r>
                      <a:r>
                        <a:rPr sz="1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"Об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утверждении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порядка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учета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донорских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органов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тканей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человека,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доноров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органов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тканей,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пациентов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(реципиентов),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форм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медицинской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документации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формы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статистической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отчетности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целях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осуществления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учета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донорских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органов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 тканей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человека,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доноров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органов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тканей,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пациентов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(реципиентов)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порядка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их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заполнения"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75" spc="15" baseline="34188" dirty="0">
                          <a:latin typeface="Calibri"/>
                          <a:cs typeface="Calibri"/>
                        </a:rPr>
                        <a:t>1</a:t>
                      </a:r>
                      <a:endParaRPr sz="975" baseline="34188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189230" indent="-18034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"/>
                        <a:tabLst>
                          <a:tab pos="189865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Минздравсоцразвития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России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14.12.2009</a:t>
                      </a:r>
                      <a:r>
                        <a:rPr sz="10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1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984н</a:t>
                      </a:r>
                      <a:r>
                        <a:rPr sz="100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"Об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утверждении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Порядка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прохождения</a:t>
                      </a:r>
                      <a:r>
                        <a:rPr sz="1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диспансеризации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государственными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гражданскими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служащими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Российской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Федерации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525" marR="1524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муниципальными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служащими,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перечня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заболеваний,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препятствующих</a:t>
                      </a:r>
                      <a:r>
                        <a:rPr sz="1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поступлению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государственную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гражданскую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службу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Российской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Федерации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муниципальную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службу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ее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прохождению,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а также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формы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заключения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медицинского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учреждения"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75" spc="15" baseline="34188" dirty="0">
                          <a:latin typeface="Calibri"/>
                          <a:cs typeface="Calibri"/>
                        </a:rPr>
                        <a:t>1</a:t>
                      </a:r>
                      <a:endParaRPr sz="975" baseline="34188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89230" indent="-18034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"/>
                        <a:tabLst>
                          <a:tab pos="189865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Приказ Минздрава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России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15.12.2014</a:t>
                      </a:r>
                      <a:r>
                        <a:rPr sz="1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834н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"Об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утверждении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унифицированных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форм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медицинской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документации,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используемых</a:t>
                      </a:r>
                      <a:r>
                        <a:rPr sz="1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медицинских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организациях,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оказывающих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медицинскую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помощь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амбулаторных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условиях,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порядков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их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заполнению"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189230" indent="-180340">
                        <a:lnSpc>
                          <a:spcPts val="1160"/>
                        </a:lnSpc>
                        <a:spcBef>
                          <a:spcPts val="15"/>
                        </a:spcBef>
                        <a:buFont typeface="Wingdings"/>
                        <a:buChar char=""/>
                        <a:tabLst>
                          <a:tab pos="189865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Приказ Минздравсоцразвития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России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15.04.2005</a:t>
                      </a:r>
                      <a:r>
                        <a:rPr sz="10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275</a:t>
                      </a:r>
                      <a:r>
                        <a:rPr sz="10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"О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формах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документов,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необходимых</a:t>
                      </a:r>
                      <a:r>
                        <a:rPr sz="1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расследования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несчастных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случаев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производстве"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75" spc="15" baseline="34188" dirty="0">
                          <a:latin typeface="Calibri"/>
                          <a:cs typeface="Calibri"/>
                        </a:rPr>
                        <a:t>1</a:t>
                      </a:r>
                      <a:endParaRPr sz="975" baseline="34188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189230" indent="-180340">
                        <a:lnSpc>
                          <a:spcPts val="1160"/>
                        </a:lnSpc>
                        <a:spcBef>
                          <a:spcPts val="15"/>
                        </a:spcBef>
                        <a:buFont typeface="Wingdings"/>
                        <a:buChar char=""/>
                        <a:tabLst>
                          <a:tab pos="189865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Минздрава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России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06.06.2013</a:t>
                      </a:r>
                      <a:r>
                        <a:rPr sz="10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354н</a:t>
                      </a:r>
                      <a:r>
                        <a:rPr sz="1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"О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порядке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проведения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патолого-анатомических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вскрытий"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75" spc="15" baseline="34188" dirty="0">
                          <a:latin typeface="Calibri"/>
                          <a:cs typeface="Calibri"/>
                        </a:rPr>
                        <a:t>1</a:t>
                      </a:r>
                      <a:endParaRPr sz="975" baseline="34188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688975" y="3275838"/>
          <a:ext cx="6143625" cy="281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4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9525" marR="772160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10489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Приказ Минздрава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России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31.12.2002</a:t>
                      </a:r>
                      <a:r>
                        <a:rPr sz="10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№420</a:t>
                      </a:r>
                      <a:r>
                        <a:rPr sz="1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"Об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утверждении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форм первичной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медицинской </a:t>
                      </a:r>
                      <a:r>
                        <a:rPr sz="1000" spc="-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документации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психиатрических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наркологических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учреждений"</a:t>
                      </a:r>
                      <a:r>
                        <a:rPr sz="975" spc="-7" baseline="34188" dirty="0">
                          <a:latin typeface="Calibri"/>
                          <a:cs typeface="Calibri"/>
                        </a:rPr>
                        <a:t>3</a:t>
                      </a:r>
                      <a:endParaRPr sz="975" baseline="34188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9525" marR="788035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10489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Приказ Минздрава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РФ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03.07.2000</a:t>
                      </a:r>
                      <a:r>
                        <a:rPr sz="10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241</a:t>
                      </a:r>
                      <a:r>
                        <a:rPr sz="1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"Об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утверждении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"Медицинской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карты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ребенка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000" spc="-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учреждений"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75" spc="15" baseline="34188" dirty="0">
                          <a:latin typeface="Calibri"/>
                          <a:cs typeface="Calibri"/>
                        </a:rPr>
                        <a:t>3</a:t>
                      </a:r>
                      <a:endParaRPr sz="975" baseline="34188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109855" indent="-100965">
                        <a:lnSpc>
                          <a:spcPts val="1155"/>
                        </a:lnSpc>
                        <a:spcBef>
                          <a:spcPts val="20"/>
                        </a:spcBef>
                        <a:buSzPct val="90000"/>
                        <a:buFont typeface="Wingdings"/>
                        <a:buChar char=""/>
                        <a:tabLst>
                          <a:tab pos="110489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Приказ Минздравсоцразвития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РФ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09.02.2007</a:t>
                      </a:r>
                      <a:r>
                        <a:rPr sz="10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№102</a:t>
                      </a:r>
                      <a:r>
                        <a:rPr sz="1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"О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паспорте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врачебного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участка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(педиатрического)"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75" spc="15" baseline="34188" dirty="0">
                          <a:latin typeface="Calibri"/>
                          <a:cs typeface="Calibri"/>
                        </a:rPr>
                        <a:t>3</a:t>
                      </a:r>
                      <a:endParaRPr sz="975" baseline="34188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9525" marR="72390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10489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Минздрава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России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29.12.2000</a:t>
                      </a:r>
                      <a:r>
                        <a:rPr sz="10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1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460</a:t>
                      </a:r>
                      <a:r>
                        <a:rPr sz="10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"Об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утверждении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учетной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документации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токсикологического </a:t>
                      </a:r>
                      <a:r>
                        <a:rPr sz="1000" spc="-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мониторинга"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75" spc="15" baseline="34188" dirty="0">
                          <a:latin typeface="Calibri"/>
                          <a:cs typeface="Calibri"/>
                        </a:rPr>
                        <a:t>3</a:t>
                      </a:r>
                      <a:endParaRPr sz="975" baseline="34188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09855" indent="-100965">
                        <a:lnSpc>
                          <a:spcPct val="100000"/>
                        </a:lnSpc>
                        <a:spcBef>
                          <a:spcPts val="20"/>
                        </a:spcBef>
                        <a:buSzPct val="90000"/>
                        <a:buFont typeface="Wingdings"/>
                        <a:buChar char=""/>
                        <a:tabLst>
                          <a:tab pos="110489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Минздрава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России от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21.05.2002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154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"О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введении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формы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учета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клинико-экспертной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работы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115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лечебно-профилактических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учреждениях"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9525" marR="404495" algn="just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10489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Приказ Минздравсоцразвития России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от 05.10.2005 № 617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"О порядке направления граждан органами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исполнительной власти субъектов Российской Федерации в сфере здравоохранения к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месту лечения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при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наличии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медицинских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показаний"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9525" marR="33655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10489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Минздравсоцразвития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России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02.12.2009</a:t>
                      </a:r>
                      <a:r>
                        <a:rPr sz="10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1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942</a:t>
                      </a:r>
                      <a:r>
                        <a:rPr sz="10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"Об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утверждении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статистического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инструментария </a:t>
                      </a:r>
                      <a:r>
                        <a:rPr sz="1000" spc="-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станции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(отделения),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больницы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скорой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медицинской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помощи"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109855" indent="-100965">
                        <a:lnSpc>
                          <a:spcPct val="100000"/>
                        </a:lnSpc>
                        <a:spcBef>
                          <a:spcPts val="20"/>
                        </a:spcBef>
                        <a:buSzPct val="90000"/>
                        <a:buFont typeface="Wingdings"/>
                        <a:buChar char=""/>
                        <a:tabLst>
                          <a:tab pos="110489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Приказ Минздрава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РФ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26.11.1993</a:t>
                      </a:r>
                      <a:r>
                        <a:rPr sz="10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281</a:t>
                      </a:r>
                      <a:r>
                        <a:rPr sz="10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"О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порядке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ведения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российского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государственного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525" marR="39370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медикодозиметрического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регистра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лиц,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подвергшихся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воздействию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радиации вследствие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катастрофы на </a:t>
                      </a:r>
                      <a:r>
                        <a:rPr sz="1000" spc="-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Чернобыльской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АЭС"</a:t>
                      </a:r>
                      <a:r>
                        <a:rPr sz="975" spc="-7" baseline="34188" dirty="0">
                          <a:latin typeface="Calibri"/>
                          <a:cs typeface="Calibri"/>
                        </a:rPr>
                        <a:t>3</a:t>
                      </a:r>
                      <a:endParaRPr sz="975" baseline="34188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6979284" y="3140836"/>
          <a:ext cx="5144135" cy="281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3690">
                <a:tc>
                  <a:txBody>
                    <a:bodyPr/>
                    <a:lstStyle/>
                    <a:p>
                      <a:pPr marL="10160" marR="255270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11125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Приказ Минздрава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России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28.07.2000</a:t>
                      </a:r>
                      <a:r>
                        <a:rPr sz="10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286</a:t>
                      </a:r>
                      <a:r>
                        <a:rPr sz="10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"Об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утверждении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"Медицинской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карты </a:t>
                      </a:r>
                      <a:r>
                        <a:rPr sz="1000" spc="-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ребенка,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воспитывающегося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доме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ребенка"</a:t>
                      </a:r>
                      <a:r>
                        <a:rPr sz="975" spc="-7" baseline="34188" dirty="0">
                          <a:latin typeface="Calibri"/>
                          <a:cs typeface="Calibri"/>
                        </a:rPr>
                        <a:t>3</a:t>
                      </a:r>
                      <a:endParaRPr sz="975" baseline="34188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10160" marR="647700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11125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Приказ Минздрава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РФ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16.09.2003</a:t>
                      </a:r>
                      <a:r>
                        <a:rPr sz="10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441</a:t>
                      </a:r>
                      <a:r>
                        <a:rPr sz="10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"Об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утверждении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учетной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формы на </a:t>
                      </a:r>
                      <a:r>
                        <a:rPr sz="1000" spc="-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беспризорного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безнадзорного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несовершеннолетнего"</a:t>
                      </a:r>
                      <a:r>
                        <a:rPr sz="975" spc="-7" baseline="34188" dirty="0">
                          <a:latin typeface="Calibri"/>
                          <a:cs typeface="Calibri"/>
                        </a:rPr>
                        <a:t>3</a:t>
                      </a:r>
                      <a:endParaRPr sz="975" baseline="34188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110489" indent="-100965">
                        <a:lnSpc>
                          <a:spcPct val="100000"/>
                        </a:lnSpc>
                        <a:spcBef>
                          <a:spcPts val="10"/>
                        </a:spcBef>
                        <a:buSzPct val="90000"/>
                        <a:buFont typeface="Wingdings"/>
                        <a:buChar char=""/>
                        <a:tabLst>
                          <a:tab pos="111125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Минздрава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РФ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24.04.2003</a:t>
                      </a:r>
                      <a:r>
                        <a:rPr sz="100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174</a:t>
                      </a:r>
                      <a:r>
                        <a:rPr sz="10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"Об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утверждении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учетных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форм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для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016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цитологических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исследований"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75" spc="15" baseline="34188" dirty="0">
                          <a:latin typeface="Calibri"/>
                          <a:cs typeface="Calibri"/>
                        </a:rPr>
                        <a:t>3</a:t>
                      </a:r>
                      <a:endParaRPr sz="975" baseline="34188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110489" indent="-100965">
                        <a:lnSpc>
                          <a:spcPct val="100000"/>
                        </a:lnSpc>
                        <a:spcBef>
                          <a:spcPts val="15"/>
                        </a:spcBef>
                        <a:buSzPct val="90000"/>
                        <a:buFont typeface="Wingdings"/>
                        <a:buChar char=""/>
                        <a:tabLst>
                          <a:tab pos="111125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Приказ Минздравсоцразвития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РФ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21.02.2005</a:t>
                      </a:r>
                      <a:r>
                        <a:rPr sz="10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152</a:t>
                      </a:r>
                      <a:r>
                        <a:rPr sz="1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"О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дальнейшем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развитии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0160" marR="43688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информационно-консультативной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токсикологической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помощи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населению</a:t>
                      </a:r>
                      <a:r>
                        <a:rPr sz="1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Российской </a:t>
                      </a:r>
                      <a:r>
                        <a:rPr sz="1000" spc="-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Федерации"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75" spc="15" baseline="34188" dirty="0">
                          <a:latin typeface="Calibri"/>
                          <a:cs typeface="Calibri"/>
                        </a:rPr>
                        <a:t>3</a:t>
                      </a:r>
                      <a:endParaRPr sz="975" baseline="34188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10160" marR="29209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11125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Приказ Минздрава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РФ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13.08.2003</a:t>
                      </a:r>
                      <a:r>
                        <a:rPr sz="10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410</a:t>
                      </a:r>
                      <a:r>
                        <a:rPr sz="10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"Об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утверждении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учетной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формы №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089/у-туб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"Извещение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больном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с впервые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жизни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установленным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диагнозом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активного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туберкулеза, </a:t>
                      </a:r>
                      <a:r>
                        <a:rPr sz="1000" spc="-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рецидивом туберкулеза"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75" spc="15" baseline="34188" dirty="0">
                          <a:latin typeface="Calibri"/>
                          <a:cs typeface="Calibri"/>
                        </a:rPr>
                        <a:t>3</a:t>
                      </a:r>
                      <a:endParaRPr sz="975" baseline="34188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10160" marR="234950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11125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Минздравсоцразвития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РФ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26.01.2009</a:t>
                      </a:r>
                      <a:r>
                        <a:rPr sz="10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10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"Об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утверждении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статистического </a:t>
                      </a:r>
                      <a:r>
                        <a:rPr sz="1000" spc="-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инструментария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учету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пострадавших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дорожно-транспортных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происшествиях"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75" spc="15" baseline="34188" dirty="0">
                          <a:latin typeface="Calibri"/>
                          <a:cs typeface="Calibri"/>
                        </a:rPr>
                        <a:t>3</a:t>
                      </a:r>
                      <a:endParaRPr sz="975" baseline="34188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110489" indent="-100965">
                        <a:lnSpc>
                          <a:spcPct val="100000"/>
                        </a:lnSpc>
                        <a:spcBef>
                          <a:spcPts val="15"/>
                        </a:spcBef>
                        <a:buSzPct val="90000"/>
                        <a:buFont typeface="Wingdings"/>
                        <a:buChar char=""/>
                        <a:tabLst>
                          <a:tab pos="111125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Минздрава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РФ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13.11.2003</a:t>
                      </a:r>
                      <a:r>
                        <a:rPr sz="1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545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"Об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утверждении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инструкций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заполнению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016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учетной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медицинской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документации"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10160" marR="672465">
                        <a:lnSpc>
                          <a:spcPct val="100000"/>
                        </a:lnSpc>
                        <a:buSzPct val="90000"/>
                        <a:buFont typeface="Wingdings"/>
                        <a:buChar char=""/>
                        <a:tabLst>
                          <a:tab pos="111125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Приказ Минздрава России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от 19.04.1999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№ 135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"О совершенствовании системы </a:t>
                      </a:r>
                      <a:r>
                        <a:rPr sz="1000" spc="-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Государственного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ракового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регистра"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75" spc="15" baseline="34188" dirty="0">
                          <a:latin typeface="Calibri"/>
                          <a:cs typeface="Calibri"/>
                        </a:rPr>
                        <a:t>3</a:t>
                      </a:r>
                      <a:endParaRPr sz="975" baseline="34188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4808601" y="6142126"/>
            <a:ext cx="622617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Приказ Минздрава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России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от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30.01.2015</a:t>
            </a:r>
            <a:r>
              <a:rPr sz="1000" b="1" spc="5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№</a:t>
            </a:r>
            <a:r>
              <a:rPr sz="1000" b="1" spc="1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29н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"О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формах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статистического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учета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и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отчетности,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используемых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при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организации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оказания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высокотехнологичной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медицинской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помощи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с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применением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единой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государственной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информационной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системы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в сфере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здравоохранения,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порядках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их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заполнения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и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сроках представления"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826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92" y="-16765"/>
            <a:ext cx="12192000" cy="6857999"/>
            <a:chOff x="0" y="0"/>
            <a:chExt cx="12192000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3443" y="474172"/>
              <a:ext cx="7198556" cy="59041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1047115"/>
            </a:xfrm>
            <a:custGeom>
              <a:avLst/>
              <a:gdLst/>
              <a:ahLst/>
              <a:cxnLst/>
              <a:rect l="l" t="t" r="r" b="b"/>
              <a:pathLst>
                <a:path w="12192000" h="1047115">
                  <a:moveTo>
                    <a:pt x="0" y="1046988"/>
                  </a:moveTo>
                  <a:lnTo>
                    <a:pt x="12192000" y="104698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46988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06556" y="6324599"/>
              <a:ext cx="535305" cy="533400"/>
            </a:xfrm>
            <a:custGeom>
              <a:avLst/>
              <a:gdLst/>
              <a:ahLst/>
              <a:cxnLst/>
              <a:rect l="l" t="t" r="r" b="b"/>
              <a:pathLst>
                <a:path w="535304" h="533400">
                  <a:moveTo>
                    <a:pt x="534924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534924" y="533399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29429" y="255778"/>
            <a:ext cx="2995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Что такое</a:t>
            </a:r>
            <a:r>
              <a:rPr sz="2800" spc="5" dirty="0"/>
              <a:t> </a:t>
            </a:r>
            <a:r>
              <a:rPr sz="2800" spc="-10" dirty="0"/>
              <a:t>МКБ-10</a:t>
            </a:r>
            <a:r>
              <a:rPr sz="2800" spc="15" dirty="0"/>
              <a:t> </a:t>
            </a:r>
            <a:r>
              <a:rPr sz="2800" spc="-5" dirty="0"/>
              <a:t>?</a:t>
            </a:r>
            <a:endParaRPr sz="2800"/>
          </a:p>
        </p:txBody>
      </p:sp>
      <p:grpSp>
        <p:nvGrpSpPr>
          <p:cNvPr id="8" name="object 8"/>
          <p:cNvGrpSpPr/>
          <p:nvPr/>
        </p:nvGrpSpPr>
        <p:grpSpPr>
          <a:xfrm>
            <a:off x="178625" y="86868"/>
            <a:ext cx="10218420" cy="5835650"/>
            <a:chOff x="178625" y="86868"/>
            <a:chExt cx="10218420" cy="58356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8431" y="86868"/>
              <a:ext cx="2368296" cy="10256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9737" y="2282190"/>
              <a:ext cx="980440" cy="810895"/>
            </a:xfrm>
            <a:custGeom>
              <a:avLst/>
              <a:gdLst/>
              <a:ahLst/>
              <a:cxnLst/>
              <a:rect l="l" t="t" r="r" b="b"/>
              <a:pathLst>
                <a:path w="980440" h="810894">
                  <a:moveTo>
                    <a:pt x="0" y="405384"/>
                  </a:moveTo>
                  <a:lnTo>
                    <a:pt x="202692" y="0"/>
                  </a:lnTo>
                  <a:lnTo>
                    <a:pt x="777240" y="0"/>
                  </a:lnTo>
                  <a:lnTo>
                    <a:pt x="979932" y="405384"/>
                  </a:lnTo>
                  <a:lnTo>
                    <a:pt x="777240" y="810768"/>
                  </a:lnTo>
                  <a:lnTo>
                    <a:pt x="202692" y="810768"/>
                  </a:lnTo>
                  <a:lnTo>
                    <a:pt x="0" y="405384"/>
                  </a:lnTo>
                  <a:close/>
                </a:path>
              </a:pathLst>
            </a:custGeom>
            <a:ln w="22225">
              <a:solidFill>
                <a:srgbClr val="CAA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196" y="2488691"/>
              <a:ext cx="498348" cy="4770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9737" y="1189481"/>
              <a:ext cx="988060" cy="883919"/>
            </a:xfrm>
            <a:custGeom>
              <a:avLst/>
              <a:gdLst/>
              <a:ahLst/>
              <a:cxnLst/>
              <a:rect l="l" t="t" r="r" b="b"/>
              <a:pathLst>
                <a:path w="988060" h="883919">
                  <a:moveTo>
                    <a:pt x="766572" y="0"/>
                  </a:moveTo>
                  <a:lnTo>
                    <a:pt x="220980" y="0"/>
                  </a:lnTo>
                  <a:lnTo>
                    <a:pt x="0" y="441959"/>
                  </a:lnTo>
                  <a:lnTo>
                    <a:pt x="220980" y="883919"/>
                  </a:lnTo>
                  <a:lnTo>
                    <a:pt x="766572" y="883919"/>
                  </a:lnTo>
                  <a:lnTo>
                    <a:pt x="987552" y="441959"/>
                  </a:lnTo>
                  <a:lnTo>
                    <a:pt x="766572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9737" y="1189481"/>
              <a:ext cx="988060" cy="883919"/>
            </a:xfrm>
            <a:custGeom>
              <a:avLst/>
              <a:gdLst/>
              <a:ahLst/>
              <a:cxnLst/>
              <a:rect l="l" t="t" r="r" b="b"/>
              <a:pathLst>
                <a:path w="988060" h="883919">
                  <a:moveTo>
                    <a:pt x="0" y="441959"/>
                  </a:moveTo>
                  <a:lnTo>
                    <a:pt x="220980" y="0"/>
                  </a:lnTo>
                  <a:lnTo>
                    <a:pt x="766572" y="0"/>
                  </a:lnTo>
                  <a:lnTo>
                    <a:pt x="987552" y="441959"/>
                  </a:lnTo>
                  <a:lnTo>
                    <a:pt x="766572" y="883919"/>
                  </a:lnTo>
                  <a:lnTo>
                    <a:pt x="220980" y="883919"/>
                  </a:lnTo>
                  <a:lnTo>
                    <a:pt x="0" y="441959"/>
                  </a:lnTo>
                  <a:close/>
                </a:path>
              </a:pathLst>
            </a:custGeom>
            <a:ln w="22225">
              <a:solidFill>
                <a:srgbClr val="CAA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8912" y="1411223"/>
              <a:ext cx="502919" cy="47701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9737" y="3246882"/>
              <a:ext cx="940435" cy="810895"/>
            </a:xfrm>
            <a:custGeom>
              <a:avLst/>
              <a:gdLst/>
              <a:ahLst/>
              <a:cxnLst/>
              <a:rect l="l" t="t" r="r" b="b"/>
              <a:pathLst>
                <a:path w="940435" h="810895">
                  <a:moveTo>
                    <a:pt x="737616" y="0"/>
                  </a:moveTo>
                  <a:lnTo>
                    <a:pt x="202692" y="0"/>
                  </a:lnTo>
                  <a:lnTo>
                    <a:pt x="0" y="405383"/>
                  </a:lnTo>
                  <a:lnTo>
                    <a:pt x="202692" y="810767"/>
                  </a:lnTo>
                  <a:lnTo>
                    <a:pt x="737616" y="810767"/>
                  </a:lnTo>
                  <a:lnTo>
                    <a:pt x="940308" y="405383"/>
                  </a:lnTo>
                  <a:lnTo>
                    <a:pt x="737616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9737" y="3246882"/>
              <a:ext cx="940435" cy="810895"/>
            </a:xfrm>
            <a:custGeom>
              <a:avLst/>
              <a:gdLst/>
              <a:ahLst/>
              <a:cxnLst/>
              <a:rect l="l" t="t" r="r" b="b"/>
              <a:pathLst>
                <a:path w="940435" h="810895">
                  <a:moveTo>
                    <a:pt x="0" y="405383"/>
                  </a:moveTo>
                  <a:lnTo>
                    <a:pt x="202692" y="0"/>
                  </a:lnTo>
                  <a:lnTo>
                    <a:pt x="737616" y="0"/>
                  </a:lnTo>
                  <a:lnTo>
                    <a:pt x="940308" y="405383"/>
                  </a:lnTo>
                  <a:lnTo>
                    <a:pt x="737616" y="810767"/>
                  </a:lnTo>
                  <a:lnTo>
                    <a:pt x="202692" y="810767"/>
                  </a:lnTo>
                  <a:lnTo>
                    <a:pt x="0" y="405383"/>
                  </a:lnTo>
                  <a:close/>
                </a:path>
              </a:pathLst>
            </a:custGeom>
            <a:ln w="22225">
              <a:solidFill>
                <a:srgbClr val="CAA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147" y="3412235"/>
              <a:ext cx="478536" cy="47701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844545" y="142494"/>
              <a:ext cx="940435" cy="810895"/>
            </a:xfrm>
            <a:custGeom>
              <a:avLst/>
              <a:gdLst/>
              <a:ahLst/>
              <a:cxnLst/>
              <a:rect l="l" t="t" r="r" b="b"/>
              <a:pathLst>
                <a:path w="940435" h="810894">
                  <a:moveTo>
                    <a:pt x="0" y="405383"/>
                  </a:moveTo>
                  <a:lnTo>
                    <a:pt x="202692" y="0"/>
                  </a:lnTo>
                  <a:lnTo>
                    <a:pt x="737616" y="0"/>
                  </a:lnTo>
                  <a:lnTo>
                    <a:pt x="940307" y="405383"/>
                  </a:lnTo>
                  <a:lnTo>
                    <a:pt x="737616" y="810767"/>
                  </a:lnTo>
                  <a:lnTo>
                    <a:pt x="202692" y="810767"/>
                  </a:lnTo>
                  <a:lnTo>
                    <a:pt x="0" y="405383"/>
                  </a:lnTo>
                  <a:close/>
                </a:path>
              </a:pathLst>
            </a:custGeom>
            <a:ln w="22225">
              <a:solidFill>
                <a:srgbClr val="CAA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6955" y="307847"/>
              <a:ext cx="478535" cy="47853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116192" y="4525009"/>
              <a:ext cx="693420" cy="1397635"/>
            </a:xfrm>
            <a:custGeom>
              <a:avLst/>
              <a:gdLst/>
              <a:ahLst/>
              <a:cxnLst/>
              <a:rect l="l" t="t" r="r" b="b"/>
              <a:pathLst>
                <a:path w="693420" h="1397635">
                  <a:moveTo>
                    <a:pt x="653003" y="1331855"/>
                  </a:moveTo>
                  <a:lnTo>
                    <a:pt x="624459" y="1345895"/>
                  </a:lnTo>
                  <a:lnTo>
                    <a:pt x="692404" y="1397431"/>
                  </a:lnTo>
                  <a:lnTo>
                    <a:pt x="692726" y="1343266"/>
                  </a:lnTo>
                  <a:lnTo>
                    <a:pt x="658622" y="1343266"/>
                  </a:lnTo>
                  <a:lnTo>
                    <a:pt x="653003" y="1331855"/>
                  </a:lnTo>
                  <a:close/>
                </a:path>
                <a:path w="693420" h="1397635">
                  <a:moveTo>
                    <a:pt x="664430" y="1326235"/>
                  </a:moveTo>
                  <a:lnTo>
                    <a:pt x="653003" y="1331855"/>
                  </a:lnTo>
                  <a:lnTo>
                    <a:pt x="658622" y="1343266"/>
                  </a:lnTo>
                  <a:lnTo>
                    <a:pt x="670052" y="1337652"/>
                  </a:lnTo>
                  <a:lnTo>
                    <a:pt x="664430" y="1326235"/>
                  </a:lnTo>
                  <a:close/>
                </a:path>
                <a:path w="693420" h="1397635">
                  <a:moveTo>
                    <a:pt x="692912" y="1312227"/>
                  </a:moveTo>
                  <a:lnTo>
                    <a:pt x="664430" y="1326235"/>
                  </a:lnTo>
                  <a:lnTo>
                    <a:pt x="670052" y="1337652"/>
                  </a:lnTo>
                  <a:lnTo>
                    <a:pt x="658622" y="1343266"/>
                  </a:lnTo>
                  <a:lnTo>
                    <a:pt x="692726" y="1343266"/>
                  </a:lnTo>
                  <a:lnTo>
                    <a:pt x="692912" y="1312227"/>
                  </a:lnTo>
                  <a:close/>
                </a:path>
                <a:path w="693420" h="1397635">
                  <a:moveTo>
                    <a:pt x="11430" y="0"/>
                  </a:moveTo>
                  <a:lnTo>
                    <a:pt x="0" y="5587"/>
                  </a:lnTo>
                  <a:lnTo>
                    <a:pt x="653003" y="1331855"/>
                  </a:lnTo>
                  <a:lnTo>
                    <a:pt x="664430" y="132623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405127" y="2316479"/>
            <a:ext cx="10622280" cy="739140"/>
          </a:xfrm>
          <a:prstGeom prst="rect">
            <a:avLst/>
          </a:prstGeom>
          <a:ln w="9525">
            <a:solidFill>
              <a:srgbClr val="6633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 marR="308610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latin typeface="Calibri"/>
                <a:cs typeface="Calibri"/>
              </a:rPr>
              <a:t>Это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единый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нормативный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документ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для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формирования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системы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учета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отчетности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здравоохранении,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позволяющий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разрабатывать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единые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форматы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представления</a:t>
            </a:r>
            <a:r>
              <a:rPr sz="1400" spc="-5" dirty="0">
                <a:latin typeface="Calibri"/>
                <a:cs typeface="Calibri"/>
              </a:rPr>
              <a:t> статистических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данных,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базирующиеся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 </a:t>
            </a:r>
            <a:r>
              <a:rPr sz="1400" spc="-10" dirty="0">
                <a:latin typeface="Calibri"/>
                <a:cs typeface="Calibri"/>
              </a:rPr>
              <a:t>международных</a:t>
            </a:r>
            <a:r>
              <a:rPr sz="1400" dirty="0">
                <a:latin typeface="Calibri"/>
                <a:cs typeface="Calibri"/>
              </a:rPr>
              <a:t> принципах</a:t>
            </a:r>
            <a:endParaRPr sz="1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Средство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для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обеспечения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достоверности статистических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данных,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позволяющих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принимать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адекватные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управленческие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решения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14272" y="1178052"/>
            <a:ext cx="10613390" cy="954405"/>
          </a:xfrm>
          <a:prstGeom prst="rect">
            <a:avLst/>
          </a:prstGeom>
          <a:solidFill>
            <a:srgbClr val="EFE9DF"/>
          </a:solidFill>
        </p:spPr>
        <p:txBody>
          <a:bodyPr vert="horz" wrap="square" lIns="0" tIns="34290" rIns="0" bIns="0" rtlCol="0">
            <a:spAutoFit/>
          </a:bodyPr>
          <a:lstStyle/>
          <a:p>
            <a:pPr marL="92075" marR="207645">
              <a:lnSpc>
                <a:spcPct val="100000"/>
              </a:lnSpc>
              <a:spcBef>
                <a:spcPts val="270"/>
              </a:spcBef>
            </a:pPr>
            <a:r>
              <a:rPr sz="1400" spc="-10" dirty="0">
                <a:latin typeface="Calibri"/>
                <a:cs typeface="Calibri"/>
              </a:rPr>
              <a:t>«Это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международная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стандартная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диагностическая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классификация,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предназначенная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для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эпидемиологических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многих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других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целей, </a:t>
            </a:r>
            <a:r>
              <a:rPr sz="1400" spc="-5" dirty="0">
                <a:latin typeface="Calibri"/>
                <a:cs typeface="Calibri"/>
              </a:rPr>
              <a:t> связанных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управлением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здравоохранения.</a:t>
            </a:r>
            <a:endParaRPr sz="1400">
              <a:latin typeface="Calibri"/>
              <a:cs typeface="Calibri"/>
            </a:endParaRPr>
          </a:p>
          <a:p>
            <a:pPr marL="92075" marR="8382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Эти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цели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включают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анализ</a:t>
            </a:r>
            <a:r>
              <a:rPr sz="1400" spc="-5" dirty="0">
                <a:latin typeface="Calibri"/>
                <a:cs typeface="Calibri"/>
              </a:rPr>
              <a:t> общей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ситуации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со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здоровьем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групп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населения, 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также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мониторинг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частоты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распространенности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болезней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других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проблем, </a:t>
            </a:r>
            <a:r>
              <a:rPr sz="1400" spc="-5" dirty="0">
                <a:latin typeface="Calibri"/>
                <a:cs typeface="Calibri"/>
              </a:rPr>
              <a:t>связанных со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здоровьем,</a:t>
            </a:r>
            <a:r>
              <a:rPr sz="1400" dirty="0">
                <a:latin typeface="Calibri"/>
                <a:cs typeface="Calibri"/>
              </a:rPr>
              <a:t> в </a:t>
            </a:r>
            <a:r>
              <a:rPr sz="1400" spc="-5" dirty="0">
                <a:latin typeface="Calibri"/>
                <a:cs typeface="Calibri"/>
              </a:rPr>
              <a:t>их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взаимосвязи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различными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факторами»</a:t>
            </a:r>
            <a:r>
              <a:rPr sz="1400" dirty="0">
                <a:latin typeface="Calibri"/>
                <a:cs typeface="Calibri"/>
              </a:rPr>
              <a:t> (МКБ-10,</a:t>
            </a:r>
            <a:r>
              <a:rPr sz="1400" spc="-10" dirty="0">
                <a:latin typeface="Calibri"/>
                <a:cs typeface="Calibri"/>
              </a:rPr>
              <a:t> том </a:t>
            </a:r>
            <a:r>
              <a:rPr sz="1400" dirty="0">
                <a:latin typeface="Calibri"/>
                <a:cs typeface="Calibri"/>
              </a:rPr>
              <a:t>2,</a:t>
            </a:r>
            <a:r>
              <a:rPr sz="1400" spc="-5" dirty="0">
                <a:latin typeface="Calibri"/>
                <a:cs typeface="Calibri"/>
              </a:rPr>
              <a:t> стр.2)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89888" y="3183635"/>
            <a:ext cx="10613390" cy="954405"/>
          </a:xfrm>
          <a:prstGeom prst="rect">
            <a:avLst/>
          </a:prstGeom>
          <a:solidFill>
            <a:srgbClr val="EFE9D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1400" spc="-5" dirty="0">
                <a:latin typeface="Calibri"/>
                <a:cs typeface="Calibri"/>
              </a:rPr>
              <a:t>Основа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для разработки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стандартов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оказания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медицинской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помощи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населению</a:t>
            </a:r>
            <a:endParaRPr sz="1400">
              <a:latin typeface="Calibri"/>
              <a:cs typeface="Calibri"/>
            </a:endParaRPr>
          </a:p>
          <a:p>
            <a:pPr marL="92075" marR="209867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Инструмент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для изучения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использования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ресурсов,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анализа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5" dirty="0">
                <a:latin typeface="Calibri"/>
                <a:cs typeface="Calibri"/>
              </a:rPr>
              <a:t>оценки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деятельности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системы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здравоохранения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Инструмент</a:t>
            </a:r>
            <a:r>
              <a:rPr sz="1400" spc="-10" dirty="0">
                <a:latin typeface="Calibri"/>
                <a:cs typeface="Calibri"/>
              </a:rPr>
              <a:t> контроля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качества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оказания </a:t>
            </a:r>
            <a:r>
              <a:rPr sz="1400" spc="-10" dirty="0">
                <a:latin typeface="Calibri"/>
                <a:cs typeface="Calibri"/>
              </a:rPr>
              <a:t>медицинской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помощи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больным</a:t>
            </a:r>
            <a:endParaRPr sz="1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Более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чем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100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стран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используют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систему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отчетов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5" dirty="0">
                <a:latin typeface="Calibri"/>
                <a:cs typeface="Calibri"/>
              </a:rPr>
              <a:t>ВОЗ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данных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 </a:t>
            </a:r>
            <a:r>
              <a:rPr sz="1400" spc="-5" dirty="0">
                <a:latin typeface="Calibri"/>
                <a:cs typeface="Calibri"/>
              </a:rPr>
              <a:t>смертности,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как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основного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показателя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состояния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здоровья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78884" y="4238066"/>
            <a:ext cx="26435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A3838"/>
                </a:solidFill>
                <a:latin typeface="Calibri"/>
                <a:cs typeface="Calibri"/>
              </a:rPr>
              <a:t>ВОЗ</a:t>
            </a:r>
            <a:r>
              <a:rPr sz="1800" b="1" spc="-2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A3838"/>
                </a:solidFill>
                <a:latin typeface="Calibri"/>
                <a:cs typeface="Calibri"/>
              </a:rPr>
              <a:t>определяет</a:t>
            </a:r>
            <a:r>
              <a:rPr sz="1800" b="1" spc="-7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A3838"/>
                </a:solidFill>
                <a:latin typeface="Calibri"/>
                <a:cs typeface="Calibri"/>
              </a:rPr>
              <a:t>МКБ,</a:t>
            </a:r>
            <a:r>
              <a:rPr sz="1800" b="1" spc="-10" dirty="0">
                <a:solidFill>
                  <a:srgbClr val="3A3838"/>
                </a:solidFill>
                <a:latin typeface="Calibri"/>
                <a:cs typeface="Calibri"/>
              </a:rPr>
              <a:t> как: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90727" y="4600955"/>
            <a:ext cx="4980940" cy="762000"/>
          </a:xfrm>
          <a:custGeom>
            <a:avLst/>
            <a:gdLst/>
            <a:ahLst/>
            <a:cxnLst/>
            <a:rect l="l" t="t" r="r" b="b"/>
            <a:pathLst>
              <a:path w="4980940" h="762000">
                <a:moveTo>
                  <a:pt x="4930267" y="0"/>
                </a:moveTo>
                <a:lnTo>
                  <a:pt x="50177" y="0"/>
                </a:lnTo>
                <a:lnTo>
                  <a:pt x="30646" y="3944"/>
                </a:lnTo>
                <a:lnTo>
                  <a:pt x="14697" y="14700"/>
                </a:lnTo>
                <a:lnTo>
                  <a:pt x="3943" y="30646"/>
                </a:lnTo>
                <a:lnTo>
                  <a:pt x="0" y="50165"/>
                </a:lnTo>
                <a:lnTo>
                  <a:pt x="0" y="711835"/>
                </a:lnTo>
                <a:lnTo>
                  <a:pt x="3943" y="731353"/>
                </a:lnTo>
                <a:lnTo>
                  <a:pt x="14697" y="747299"/>
                </a:lnTo>
                <a:lnTo>
                  <a:pt x="30646" y="758055"/>
                </a:lnTo>
                <a:lnTo>
                  <a:pt x="50177" y="762000"/>
                </a:lnTo>
                <a:lnTo>
                  <a:pt x="4930267" y="762000"/>
                </a:lnTo>
                <a:lnTo>
                  <a:pt x="4949785" y="758055"/>
                </a:lnTo>
                <a:lnTo>
                  <a:pt x="4965731" y="747299"/>
                </a:lnTo>
                <a:lnTo>
                  <a:pt x="4976487" y="731353"/>
                </a:lnTo>
                <a:lnTo>
                  <a:pt x="4980432" y="711835"/>
                </a:lnTo>
                <a:lnTo>
                  <a:pt x="4980432" y="50165"/>
                </a:lnTo>
                <a:lnTo>
                  <a:pt x="4976487" y="30646"/>
                </a:lnTo>
                <a:lnTo>
                  <a:pt x="4965731" y="14700"/>
                </a:lnTo>
                <a:lnTo>
                  <a:pt x="4949785" y="3944"/>
                </a:lnTo>
                <a:lnTo>
                  <a:pt x="4930267" y="0"/>
                </a:lnTo>
                <a:close/>
              </a:path>
            </a:pathLst>
          </a:custGeom>
          <a:solidFill>
            <a:srgbClr val="6C5E52">
              <a:alpha val="4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392682" y="4793741"/>
            <a:ext cx="371919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Мировой стандарт медицинской </a:t>
            </a:r>
            <a:r>
              <a:rPr sz="1100" spc="-5" dirty="0">
                <a:solidFill>
                  <a:srgbClr val="333300"/>
                </a:solidFill>
                <a:latin typeface="Calibri"/>
                <a:cs typeface="Calibri"/>
              </a:rPr>
              <a:t>информации для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статистики </a:t>
            </a:r>
            <a:r>
              <a:rPr sz="1100" spc="-23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смертности</a:t>
            </a:r>
            <a:r>
              <a:rPr sz="1100" spc="-3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и</a:t>
            </a:r>
            <a:r>
              <a:rPr sz="1100" spc="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33300"/>
                </a:solidFill>
                <a:latin typeface="Calibri"/>
                <a:cs typeface="Calibri"/>
              </a:rPr>
              <a:t>заболеваемости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10540" y="4674108"/>
            <a:ext cx="4982210" cy="1600200"/>
            <a:chOff x="510540" y="4674108"/>
            <a:chExt cx="4982210" cy="1600200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280" y="4674108"/>
              <a:ext cx="527304" cy="55778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10540" y="5408676"/>
              <a:ext cx="4982210" cy="866140"/>
            </a:xfrm>
            <a:custGeom>
              <a:avLst/>
              <a:gdLst/>
              <a:ahLst/>
              <a:cxnLst/>
              <a:rect l="l" t="t" r="r" b="b"/>
              <a:pathLst>
                <a:path w="4982210" h="866139">
                  <a:moveTo>
                    <a:pt x="4924933" y="0"/>
                  </a:moveTo>
                  <a:lnTo>
                    <a:pt x="56997" y="0"/>
                  </a:lnTo>
                  <a:lnTo>
                    <a:pt x="34809" y="4480"/>
                  </a:lnTo>
                  <a:lnTo>
                    <a:pt x="16692" y="16700"/>
                  </a:lnTo>
                  <a:lnTo>
                    <a:pt x="4478" y="34825"/>
                  </a:lnTo>
                  <a:lnTo>
                    <a:pt x="0" y="57023"/>
                  </a:lnTo>
                  <a:lnTo>
                    <a:pt x="0" y="808634"/>
                  </a:lnTo>
                  <a:lnTo>
                    <a:pt x="4478" y="830822"/>
                  </a:lnTo>
                  <a:lnTo>
                    <a:pt x="16692" y="848939"/>
                  </a:lnTo>
                  <a:lnTo>
                    <a:pt x="34809" y="861153"/>
                  </a:lnTo>
                  <a:lnTo>
                    <a:pt x="56997" y="865632"/>
                  </a:lnTo>
                  <a:lnTo>
                    <a:pt x="4924933" y="865632"/>
                  </a:lnTo>
                  <a:lnTo>
                    <a:pt x="4947130" y="861153"/>
                  </a:lnTo>
                  <a:lnTo>
                    <a:pt x="4965255" y="848939"/>
                  </a:lnTo>
                  <a:lnTo>
                    <a:pt x="4977475" y="830822"/>
                  </a:lnTo>
                  <a:lnTo>
                    <a:pt x="4981956" y="808634"/>
                  </a:lnTo>
                  <a:lnTo>
                    <a:pt x="4981956" y="57023"/>
                  </a:lnTo>
                  <a:lnTo>
                    <a:pt x="4977475" y="34825"/>
                  </a:lnTo>
                  <a:lnTo>
                    <a:pt x="4965255" y="16700"/>
                  </a:lnTo>
                  <a:lnTo>
                    <a:pt x="4947130" y="4480"/>
                  </a:lnTo>
                  <a:lnTo>
                    <a:pt x="4924933" y="0"/>
                  </a:lnTo>
                  <a:close/>
                </a:path>
              </a:pathLst>
            </a:custGeom>
            <a:solidFill>
              <a:srgbClr val="6C5E52">
                <a:alpha val="4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414652" y="5486196"/>
            <a:ext cx="37026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0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Средство, которое чаще всего </a:t>
            </a:r>
            <a:r>
              <a:rPr sz="1100" spc="-5" dirty="0">
                <a:solidFill>
                  <a:srgbClr val="333300"/>
                </a:solidFill>
                <a:latin typeface="Calibri"/>
                <a:cs typeface="Calibri"/>
              </a:rPr>
              <a:t>используется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в клинических </a:t>
            </a:r>
            <a:r>
              <a:rPr sz="1100" spc="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исследованиях</a:t>
            </a:r>
            <a:r>
              <a:rPr sz="1100" spc="-4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с целью</a:t>
            </a:r>
            <a:r>
              <a:rPr sz="1100" spc="-1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изучения</a:t>
            </a:r>
            <a:r>
              <a:rPr sz="1100" spc="-2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структуры</a:t>
            </a:r>
            <a:r>
              <a:rPr sz="1100" spc="-2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33300"/>
                </a:solidFill>
                <a:latin typeface="Calibri"/>
                <a:cs typeface="Calibri"/>
              </a:rPr>
              <a:t>заболеваний,</a:t>
            </a:r>
            <a:r>
              <a:rPr sz="1100" spc="-3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а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также </a:t>
            </a:r>
            <a:r>
              <a:rPr sz="1100" spc="-5" dirty="0">
                <a:solidFill>
                  <a:srgbClr val="333300"/>
                </a:solidFill>
                <a:latin typeface="Calibri"/>
                <a:cs typeface="Calibri"/>
              </a:rPr>
              <a:t>для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управления </a:t>
            </a:r>
            <a:r>
              <a:rPr sz="1100" spc="-5" dirty="0">
                <a:solidFill>
                  <a:srgbClr val="333300"/>
                </a:solidFill>
                <a:latin typeface="Calibri"/>
                <a:cs typeface="Calibri"/>
              </a:rPr>
              <a:t>здравоохранением,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мониторирования </a:t>
            </a:r>
            <a:r>
              <a:rPr sz="1100" spc="-23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33300"/>
                </a:solidFill>
                <a:latin typeface="Calibri"/>
                <a:cs typeface="Calibri"/>
              </a:rPr>
              <a:t>результатов</a:t>
            </a:r>
            <a:r>
              <a:rPr sz="1100" spc="-4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и</a:t>
            </a:r>
            <a:r>
              <a:rPr sz="1100" spc="-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распределения</a:t>
            </a:r>
            <a:r>
              <a:rPr sz="1100" spc="-2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ресурсов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75131" y="4611623"/>
            <a:ext cx="11116310" cy="1501140"/>
            <a:chOff x="675131" y="4611623"/>
            <a:chExt cx="11116310" cy="1501140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5131" y="5570219"/>
              <a:ext cx="527304" cy="54254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810755" y="4611623"/>
              <a:ext cx="4980940" cy="858519"/>
            </a:xfrm>
            <a:custGeom>
              <a:avLst/>
              <a:gdLst/>
              <a:ahLst/>
              <a:cxnLst/>
              <a:rect l="l" t="t" r="r" b="b"/>
              <a:pathLst>
                <a:path w="4980940" h="858520">
                  <a:moveTo>
                    <a:pt x="4923917" y="0"/>
                  </a:moveTo>
                  <a:lnTo>
                    <a:pt x="56515" y="0"/>
                  </a:lnTo>
                  <a:lnTo>
                    <a:pt x="34504" y="4437"/>
                  </a:lnTo>
                  <a:lnTo>
                    <a:pt x="16541" y="16541"/>
                  </a:lnTo>
                  <a:lnTo>
                    <a:pt x="4437" y="34504"/>
                  </a:lnTo>
                  <a:lnTo>
                    <a:pt x="0" y="56514"/>
                  </a:lnTo>
                  <a:lnTo>
                    <a:pt x="0" y="801497"/>
                  </a:lnTo>
                  <a:lnTo>
                    <a:pt x="4437" y="823507"/>
                  </a:lnTo>
                  <a:lnTo>
                    <a:pt x="16541" y="841470"/>
                  </a:lnTo>
                  <a:lnTo>
                    <a:pt x="34504" y="853574"/>
                  </a:lnTo>
                  <a:lnTo>
                    <a:pt x="56515" y="858012"/>
                  </a:lnTo>
                  <a:lnTo>
                    <a:pt x="4923917" y="858012"/>
                  </a:lnTo>
                  <a:lnTo>
                    <a:pt x="4945927" y="853574"/>
                  </a:lnTo>
                  <a:lnTo>
                    <a:pt x="4963890" y="841470"/>
                  </a:lnTo>
                  <a:lnTo>
                    <a:pt x="4975994" y="823507"/>
                  </a:lnTo>
                  <a:lnTo>
                    <a:pt x="4980432" y="801497"/>
                  </a:lnTo>
                  <a:lnTo>
                    <a:pt x="4980432" y="56514"/>
                  </a:lnTo>
                  <a:lnTo>
                    <a:pt x="4975994" y="34504"/>
                  </a:lnTo>
                  <a:lnTo>
                    <a:pt x="4963890" y="16541"/>
                  </a:lnTo>
                  <a:lnTo>
                    <a:pt x="4945927" y="4437"/>
                  </a:lnTo>
                  <a:lnTo>
                    <a:pt x="4923917" y="0"/>
                  </a:lnTo>
                  <a:close/>
                </a:path>
              </a:pathLst>
            </a:custGeom>
            <a:solidFill>
              <a:srgbClr val="6C5E52">
                <a:alpha val="4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715250" y="4768977"/>
            <a:ext cx="395859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Система,</a:t>
            </a:r>
            <a:r>
              <a:rPr sz="1100" spc="-1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которая</a:t>
            </a:r>
            <a:r>
              <a:rPr sz="1100" spc="-3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помогает</a:t>
            </a:r>
            <a:r>
              <a:rPr sz="1100" spc="-4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отслеживать</a:t>
            </a:r>
            <a:r>
              <a:rPr sz="1100" spc="-3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показатели</a:t>
            </a:r>
            <a:r>
              <a:rPr sz="1100" spc="-4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смертности</a:t>
            </a:r>
            <a:r>
              <a:rPr sz="1100" spc="-3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и </a:t>
            </a:r>
            <a:r>
              <a:rPr sz="1100" spc="-23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33300"/>
                </a:solidFill>
                <a:latin typeface="Calibri"/>
                <a:cs typeface="Calibri"/>
              </a:rPr>
              <a:t>заболеваемости</a:t>
            </a:r>
            <a:r>
              <a:rPr sz="1100" spc="-4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во</a:t>
            </a:r>
            <a:r>
              <a:rPr sz="1100" spc="-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всем</a:t>
            </a:r>
            <a:r>
              <a:rPr sz="1100" spc="-1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33300"/>
                </a:solidFill>
                <a:latin typeface="Calibri"/>
                <a:cs typeface="Calibri"/>
              </a:rPr>
              <a:t>мире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 и оценивать</a:t>
            </a:r>
            <a:r>
              <a:rPr sz="1100" spc="-3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прогресс</a:t>
            </a:r>
            <a:r>
              <a:rPr sz="1100" spc="-3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в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достижении</a:t>
            </a:r>
            <a:r>
              <a:rPr sz="1100" spc="-3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Целей</a:t>
            </a:r>
            <a:r>
              <a:rPr sz="1100" spc="-1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развития</a:t>
            </a:r>
            <a:r>
              <a:rPr sz="1100" spc="-2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тысячелетия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462015" y="4526660"/>
            <a:ext cx="6329680" cy="1760220"/>
            <a:chOff x="5462015" y="4526660"/>
            <a:chExt cx="6329680" cy="1760220"/>
          </a:xfrm>
        </p:grpSpPr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61631" y="4733543"/>
              <a:ext cx="518159" cy="54559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462016" y="4526660"/>
              <a:ext cx="1348740" cy="1356360"/>
            </a:xfrm>
            <a:custGeom>
              <a:avLst/>
              <a:gdLst/>
              <a:ahLst/>
              <a:cxnLst/>
              <a:rect l="l" t="t" r="r" b="b"/>
              <a:pathLst>
                <a:path w="1348740" h="1356360">
                  <a:moveTo>
                    <a:pt x="665353" y="5334"/>
                  </a:moveTo>
                  <a:lnTo>
                    <a:pt x="653923" y="0"/>
                  </a:lnTo>
                  <a:lnTo>
                    <a:pt x="640956" y="27876"/>
                  </a:lnTo>
                  <a:lnTo>
                    <a:pt x="57277" y="463080"/>
                  </a:lnTo>
                  <a:lnTo>
                    <a:pt x="38354" y="437642"/>
                  </a:lnTo>
                  <a:lnTo>
                    <a:pt x="0" y="513715"/>
                  </a:lnTo>
                  <a:lnTo>
                    <a:pt x="83820" y="498729"/>
                  </a:lnTo>
                  <a:lnTo>
                    <a:pt x="70485" y="480822"/>
                  </a:lnTo>
                  <a:lnTo>
                    <a:pt x="64858" y="473278"/>
                  </a:lnTo>
                  <a:lnTo>
                    <a:pt x="629742" y="51993"/>
                  </a:lnTo>
                  <a:lnTo>
                    <a:pt x="56794" y="1284147"/>
                  </a:lnTo>
                  <a:lnTo>
                    <a:pt x="28067" y="1270787"/>
                  </a:lnTo>
                  <a:lnTo>
                    <a:pt x="30480" y="1355940"/>
                  </a:lnTo>
                  <a:lnTo>
                    <a:pt x="97155" y="1302905"/>
                  </a:lnTo>
                  <a:lnTo>
                    <a:pt x="93129" y="1301038"/>
                  </a:lnTo>
                  <a:lnTo>
                    <a:pt x="68338" y="1289519"/>
                  </a:lnTo>
                  <a:lnTo>
                    <a:pt x="665353" y="5334"/>
                  </a:lnTo>
                  <a:close/>
                </a:path>
                <a:path w="1348740" h="1356360">
                  <a:moveTo>
                    <a:pt x="1348359" y="513969"/>
                  </a:moveTo>
                  <a:lnTo>
                    <a:pt x="1331760" y="481330"/>
                  </a:lnTo>
                  <a:lnTo>
                    <a:pt x="1309751" y="438023"/>
                  </a:lnTo>
                  <a:lnTo>
                    <a:pt x="1290891" y="463486"/>
                  </a:lnTo>
                  <a:lnTo>
                    <a:pt x="671322" y="5207"/>
                  </a:lnTo>
                  <a:lnTo>
                    <a:pt x="663702" y="15367"/>
                  </a:lnTo>
                  <a:lnTo>
                    <a:pt x="1283271" y="473773"/>
                  </a:lnTo>
                  <a:lnTo>
                    <a:pt x="1264412" y="499237"/>
                  </a:lnTo>
                  <a:lnTo>
                    <a:pt x="1348359" y="51396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810755" y="5526023"/>
              <a:ext cx="4980940" cy="760730"/>
            </a:xfrm>
            <a:custGeom>
              <a:avLst/>
              <a:gdLst/>
              <a:ahLst/>
              <a:cxnLst/>
              <a:rect l="l" t="t" r="r" b="b"/>
              <a:pathLst>
                <a:path w="4980940" h="760729">
                  <a:moveTo>
                    <a:pt x="4930394" y="0"/>
                  </a:moveTo>
                  <a:lnTo>
                    <a:pt x="50038" y="0"/>
                  </a:lnTo>
                  <a:lnTo>
                    <a:pt x="30593" y="3942"/>
                  </a:lnTo>
                  <a:lnTo>
                    <a:pt x="14684" y="14684"/>
                  </a:lnTo>
                  <a:lnTo>
                    <a:pt x="3942" y="30593"/>
                  </a:lnTo>
                  <a:lnTo>
                    <a:pt x="0" y="50037"/>
                  </a:lnTo>
                  <a:lnTo>
                    <a:pt x="0" y="710399"/>
                  </a:lnTo>
                  <a:lnTo>
                    <a:pt x="3942" y="729893"/>
                  </a:lnTo>
                  <a:lnTo>
                    <a:pt x="14684" y="745810"/>
                  </a:lnTo>
                  <a:lnTo>
                    <a:pt x="30593" y="756541"/>
                  </a:lnTo>
                  <a:lnTo>
                    <a:pt x="50038" y="760476"/>
                  </a:lnTo>
                  <a:lnTo>
                    <a:pt x="4930394" y="760476"/>
                  </a:lnTo>
                  <a:lnTo>
                    <a:pt x="4949838" y="756541"/>
                  </a:lnTo>
                  <a:lnTo>
                    <a:pt x="4965747" y="745810"/>
                  </a:lnTo>
                  <a:lnTo>
                    <a:pt x="4976489" y="729893"/>
                  </a:lnTo>
                  <a:lnTo>
                    <a:pt x="4980432" y="710399"/>
                  </a:lnTo>
                  <a:lnTo>
                    <a:pt x="4980432" y="50037"/>
                  </a:lnTo>
                  <a:lnTo>
                    <a:pt x="4976489" y="30593"/>
                  </a:lnTo>
                  <a:lnTo>
                    <a:pt x="4965747" y="14684"/>
                  </a:lnTo>
                  <a:lnTo>
                    <a:pt x="4949838" y="3942"/>
                  </a:lnTo>
                  <a:lnTo>
                    <a:pt x="4930394" y="0"/>
                  </a:lnTo>
                  <a:close/>
                </a:path>
              </a:pathLst>
            </a:custGeom>
            <a:solidFill>
              <a:srgbClr val="6C5E5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713344" y="5634024"/>
            <a:ext cx="393509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Средство,</a:t>
            </a:r>
            <a:r>
              <a:rPr sz="1100" spc="-3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с</a:t>
            </a:r>
            <a:r>
              <a:rPr sz="1100" spc="-1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использованием</a:t>
            </a:r>
            <a:r>
              <a:rPr sz="1100" spc="-2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33300"/>
                </a:solidFill>
                <a:latin typeface="Calibri"/>
                <a:cs typeface="Calibri"/>
              </a:rPr>
              <a:t>которого</a:t>
            </a:r>
            <a:r>
              <a:rPr sz="1100" spc="-5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распределяется</a:t>
            </a:r>
            <a:r>
              <a:rPr sz="1100" spc="-3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около</a:t>
            </a:r>
            <a:r>
              <a:rPr sz="1100" spc="-4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333300"/>
                </a:solidFill>
                <a:latin typeface="Calibri"/>
                <a:cs typeface="Calibri"/>
              </a:rPr>
              <a:t>70%</a:t>
            </a:r>
            <a:endParaRPr sz="1100">
              <a:latin typeface="Calibri"/>
              <a:cs typeface="Calibri"/>
            </a:endParaRPr>
          </a:p>
          <a:p>
            <a:pPr marL="12700" marR="295910">
              <a:lnSpc>
                <a:spcPct val="100000"/>
              </a:lnSpc>
            </a:pP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медицинских расходов в </a:t>
            </a:r>
            <a:r>
              <a:rPr sz="1100" spc="-5" dirty="0">
                <a:solidFill>
                  <a:srgbClr val="333300"/>
                </a:solidFill>
                <a:latin typeface="Calibri"/>
                <a:cs typeface="Calibri"/>
              </a:rPr>
              <a:t>мире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($3,5 </a:t>
            </a:r>
            <a:r>
              <a:rPr sz="1100" spc="-5" dirty="0">
                <a:solidFill>
                  <a:srgbClr val="333300"/>
                </a:solidFill>
                <a:latin typeface="Calibri"/>
                <a:cs typeface="Calibri"/>
              </a:rPr>
              <a:t>млрд.) для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возмещения </a:t>
            </a:r>
            <a:r>
              <a:rPr sz="1100" spc="-23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00"/>
                </a:solidFill>
                <a:latin typeface="Calibri"/>
                <a:cs typeface="Calibri"/>
              </a:rPr>
              <a:t>ресурсов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44868" y="5622035"/>
            <a:ext cx="550164" cy="548640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7148830" y="5742533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38235"/>
                </a:solidFill>
                <a:latin typeface="Calibri"/>
                <a:cs typeface="Calibri"/>
              </a:rPr>
              <a:t>$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480038" y="6485178"/>
            <a:ext cx="20510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CAAC91"/>
                </a:solidFill>
                <a:latin typeface="Calibri"/>
                <a:cs typeface="Calibri"/>
              </a:rPr>
              <a:t>3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71778" cy="14775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168" y="179831"/>
              <a:ext cx="11523726" cy="105232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5818" y="63830"/>
            <a:ext cx="101415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767080" algn="l"/>
              </a:tabLst>
            </a:pPr>
            <a:r>
              <a:rPr sz="6600" b="1" spc="-195" baseline="-8207" dirty="0">
                <a:solidFill>
                  <a:srgbClr val="C00000"/>
                </a:solidFill>
                <a:latin typeface="Bahnschrift SemiBold"/>
                <a:cs typeface="Bahnschrift SemiBold"/>
              </a:rPr>
              <a:t>28	</a:t>
            </a:r>
            <a:r>
              <a:rPr sz="2800" b="1" spc="-190" dirty="0">
                <a:solidFill>
                  <a:srgbClr val="48443E"/>
                </a:solidFill>
                <a:latin typeface="Bahnschrift SemiBold"/>
                <a:cs typeface="Bahnschrift SemiBold"/>
              </a:rPr>
              <a:t>Форм</a:t>
            </a:r>
            <a:r>
              <a:rPr sz="2800" b="1" spc="-85" dirty="0">
                <a:solidFill>
                  <a:srgbClr val="48443E"/>
                </a:solidFill>
                <a:latin typeface="Bahnschrift SemiBold"/>
                <a:cs typeface="Bahnschrift SemiBold"/>
              </a:rPr>
              <a:t> </a:t>
            </a:r>
            <a:r>
              <a:rPr sz="2800" b="1" spc="-200" dirty="0">
                <a:solidFill>
                  <a:srgbClr val="48443E"/>
                </a:solidFill>
                <a:latin typeface="Bahnschrift SemiBold"/>
                <a:cs typeface="Bahnschrift SemiBold"/>
              </a:rPr>
              <a:t>федерального</a:t>
            </a:r>
            <a:r>
              <a:rPr sz="2800" b="1" spc="-45" dirty="0">
                <a:solidFill>
                  <a:srgbClr val="48443E"/>
                </a:solidFill>
                <a:latin typeface="Bahnschrift SemiBold"/>
                <a:cs typeface="Bahnschrift SemiBold"/>
              </a:rPr>
              <a:t> </a:t>
            </a:r>
            <a:r>
              <a:rPr sz="2800" b="1" spc="-5" dirty="0">
                <a:solidFill>
                  <a:srgbClr val="48443E"/>
                </a:solidFill>
                <a:latin typeface="Bahnschrift SemiBold"/>
                <a:cs typeface="Bahnschrift SemiBold"/>
              </a:rPr>
              <a:t>и</a:t>
            </a:r>
            <a:r>
              <a:rPr sz="2800" b="1" spc="-60" dirty="0">
                <a:solidFill>
                  <a:srgbClr val="48443E"/>
                </a:solidFill>
                <a:latin typeface="Bahnschrift SemiBold"/>
                <a:cs typeface="Bahnschrift SemiBold"/>
              </a:rPr>
              <a:t> </a:t>
            </a:r>
            <a:r>
              <a:rPr sz="2800" b="1" spc="-195" dirty="0">
                <a:solidFill>
                  <a:srgbClr val="48443E"/>
                </a:solidFill>
                <a:latin typeface="Bahnschrift SemiBold"/>
                <a:cs typeface="Bahnschrift SemiBold"/>
              </a:rPr>
              <a:t>отраслевого</a:t>
            </a:r>
            <a:r>
              <a:rPr sz="2800" b="1" spc="-75" dirty="0">
                <a:solidFill>
                  <a:srgbClr val="48443E"/>
                </a:solidFill>
                <a:latin typeface="Bahnschrift SemiBold"/>
                <a:cs typeface="Bahnschrift SemiBold"/>
              </a:rPr>
              <a:t> </a:t>
            </a:r>
            <a:r>
              <a:rPr sz="2800" b="1" spc="-204" dirty="0">
                <a:solidFill>
                  <a:srgbClr val="48443E"/>
                </a:solidFill>
                <a:latin typeface="Bahnschrift SemiBold"/>
                <a:cs typeface="Bahnschrift SemiBold"/>
              </a:rPr>
              <a:t>статистического</a:t>
            </a:r>
            <a:r>
              <a:rPr sz="2800" b="1" spc="-50" dirty="0">
                <a:solidFill>
                  <a:srgbClr val="48443E"/>
                </a:solidFill>
                <a:latin typeface="Bahnschrift SemiBold"/>
                <a:cs typeface="Bahnschrift SemiBold"/>
              </a:rPr>
              <a:t> </a:t>
            </a:r>
            <a:r>
              <a:rPr sz="2800" b="1" spc="-220" dirty="0">
                <a:solidFill>
                  <a:srgbClr val="48443E"/>
                </a:solidFill>
                <a:latin typeface="Bahnschrift SemiBold"/>
                <a:cs typeface="Bahnschrift SemiBold"/>
              </a:rPr>
              <a:t>наблюдения</a:t>
            </a:r>
            <a:endParaRPr sz="2800">
              <a:latin typeface="Bahnschrift SemiBold"/>
              <a:cs typeface="Bahnschrift 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8956" y="1066546"/>
            <a:ext cx="56724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Сведения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55" dirty="0">
                <a:solidFill>
                  <a:srgbClr val="312B25"/>
                </a:solidFill>
                <a:latin typeface="Bahnschrift SemiBold"/>
                <a:cs typeface="Bahnschrift SemiBold"/>
              </a:rPr>
              <a:t>об</a:t>
            </a:r>
            <a:r>
              <a:rPr sz="1200" b="1" spc="-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оказании</a:t>
            </a:r>
            <a:r>
              <a:rPr sz="1200" b="1" spc="-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медицинской</a:t>
            </a:r>
            <a:r>
              <a:rPr sz="1200" b="1" spc="-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помощи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гражданам</a:t>
            </a:r>
            <a:r>
              <a:rPr sz="1200" b="1" spc="-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Республики</a:t>
            </a:r>
            <a:r>
              <a:rPr sz="1200" b="1" spc="-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Беларусь</a:t>
            </a:r>
            <a:r>
              <a:rPr sz="1200" b="1" spc="-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endParaRPr sz="1200">
              <a:latin typeface="Bahnschrift SemiBold"/>
              <a:cs typeface="Bahnschrift SemiBold"/>
            </a:endParaRPr>
          </a:p>
          <a:p>
            <a:pPr marL="12700">
              <a:lnSpc>
                <a:spcPct val="100000"/>
              </a:lnSpc>
            </a:pP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государственных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муниципальных</a:t>
            </a:r>
            <a:r>
              <a:rPr sz="1200" b="1" spc="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учреждениях</a:t>
            </a:r>
            <a:r>
              <a:rPr sz="1200" b="1" spc="4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здравоохранения</a:t>
            </a:r>
            <a:r>
              <a:rPr sz="1200" b="1" spc="1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Российской</a:t>
            </a:r>
            <a:r>
              <a:rPr sz="1200" b="1" spc="-1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Федерации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7655" y="1098295"/>
            <a:ext cx="623570" cy="259079"/>
          </a:xfrm>
          <a:custGeom>
            <a:avLst/>
            <a:gdLst/>
            <a:ahLst/>
            <a:cxnLst/>
            <a:rect l="l" t="t" r="r" b="b"/>
            <a:pathLst>
              <a:path w="623569" h="259080">
                <a:moveTo>
                  <a:pt x="158089" y="238887"/>
                </a:moveTo>
                <a:lnTo>
                  <a:pt x="151333" y="218440"/>
                </a:lnTo>
                <a:lnTo>
                  <a:pt x="108216" y="218440"/>
                </a:lnTo>
                <a:lnTo>
                  <a:pt x="108216" y="4826"/>
                </a:lnTo>
                <a:lnTo>
                  <a:pt x="94068" y="0"/>
                </a:lnTo>
                <a:lnTo>
                  <a:pt x="74930" y="0"/>
                </a:lnTo>
                <a:lnTo>
                  <a:pt x="65798" y="889"/>
                </a:lnTo>
                <a:lnTo>
                  <a:pt x="62979" y="1905"/>
                </a:lnTo>
                <a:lnTo>
                  <a:pt x="62318" y="2540"/>
                </a:lnTo>
                <a:lnTo>
                  <a:pt x="7086" y="38227"/>
                </a:lnTo>
                <a:lnTo>
                  <a:pt x="0" y="52197"/>
                </a:lnTo>
                <a:lnTo>
                  <a:pt x="127" y="66929"/>
                </a:lnTo>
                <a:lnTo>
                  <a:pt x="927" y="72390"/>
                </a:lnTo>
                <a:lnTo>
                  <a:pt x="1689" y="74422"/>
                </a:lnTo>
                <a:lnTo>
                  <a:pt x="3937" y="76581"/>
                </a:lnTo>
                <a:lnTo>
                  <a:pt x="5461" y="77089"/>
                </a:lnTo>
                <a:lnTo>
                  <a:pt x="9296" y="76327"/>
                </a:lnTo>
                <a:lnTo>
                  <a:pt x="11785" y="75438"/>
                </a:lnTo>
                <a:lnTo>
                  <a:pt x="14833" y="74041"/>
                </a:lnTo>
                <a:lnTo>
                  <a:pt x="56159" y="51181"/>
                </a:lnTo>
                <a:lnTo>
                  <a:pt x="56159" y="218440"/>
                </a:lnTo>
                <a:lnTo>
                  <a:pt x="7086" y="218440"/>
                </a:lnTo>
                <a:lnTo>
                  <a:pt x="6019" y="218821"/>
                </a:lnTo>
                <a:lnTo>
                  <a:pt x="520" y="235077"/>
                </a:lnTo>
                <a:lnTo>
                  <a:pt x="723" y="245745"/>
                </a:lnTo>
                <a:lnTo>
                  <a:pt x="7213" y="258826"/>
                </a:lnTo>
                <a:lnTo>
                  <a:pt x="151333" y="258826"/>
                </a:lnTo>
                <a:lnTo>
                  <a:pt x="157886" y="245745"/>
                </a:lnTo>
                <a:lnTo>
                  <a:pt x="158089" y="238887"/>
                </a:lnTo>
                <a:close/>
              </a:path>
              <a:path w="623569" h="259080">
                <a:moveTo>
                  <a:pt x="289115" y="158877"/>
                </a:moveTo>
                <a:lnTo>
                  <a:pt x="281571" y="138557"/>
                </a:lnTo>
                <a:lnTo>
                  <a:pt x="194017" y="138557"/>
                </a:lnTo>
                <a:lnTo>
                  <a:pt x="191630" y="140081"/>
                </a:lnTo>
                <a:lnTo>
                  <a:pt x="188709" y="146177"/>
                </a:lnTo>
                <a:lnTo>
                  <a:pt x="187985" y="151384"/>
                </a:lnTo>
                <a:lnTo>
                  <a:pt x="187985" y="166370"/>
                </a:lnTo>
                <a:lnTo>
                  <a:pt x="188709" y="171704"/>
                </a:lnTo>
                <a:lnTo>
                  <a:pt x="191630" y="177927"/>
                </a:lnTo>
                <a:lnTo>
                  <a:pt x="194017" y="179578"/>
                </a:lnTo>
                <a:lnTo>
                  <a:pt x="283159" y="179578"/>
                </a:lnTo>
                <a:lnTo>
                  <a:pt x="285470" y="178054"/>
                </a:lnTo>
                <a:lnTo>
                  <a:pt x="288391" y="171958"/>
                </a:lnTo>
                <a:lnTo>
                  <a:pt x="289115" y="166497"/>
                </a:lnTo>
                <a:lnTo>
                  <a:pt x="289115" y="158877"/>
                </a:lnTo>
                <a:close/>
              </a:path>
              <a:path w="623569" h="259080">
                <a:moveTo>
                  <a:pt x="454075" y="81788"/>
                </a:moveTo>
                <a:lnTo>
                  <a:pt x="452983" y="74803"/>
                </a:lnTo>
                <a:lnTo>
                  <a:pt x="448627" y="62103"/>
                </a:lnTo>
                <a:lnTo>
                  <a:pt x="448183" y="61341"/>
                </a:lnTo>
                <a:lnTo>
                  <a:pt x="445452" y="56642"/>
                </a:lnTo>
                <a:lnTo>
                  <a:pt x="413156" y="34798"/>
                </a:lnTo>
                <a:lnTo>
                  <a:pt x="413156" y="85725"/>
                </a:lnTo>
                <a:lnTo>
                  <a:pt x="413131" y="97523"/>
                </a:lnTo>
                <a:lnTo>
                  <a:pt x="385165" y="126746"/>
                </a:lnTo>
                <a:lnTo>
                  <a:pt x="361353" y="126746"/>
                </a:lnTo>
                <a:lnTo>
                  <a:pt x="361353" y="61341"/>
                </a:lnTo>
                <a:lnTo>
                  <a:pt x="382092" y="61341"/>
                </a:lnTo>
                <a:lnTo>
                  <a:pt x="386041" y="61595"/>
                </a:lnTo>
                <a:lnTo>
                  <a:pt x="389864" y="62230"/>
                </a:lnTo>
                <a:lnTo>
                  <a:pt x="393674" y="62738"/>
                </a:lnTo>
                <a:lnTo>
                  <a:pt x="397319" y="64008"/>
                </a:lnTo>
                <a:lnTo>
                  <a:pt x="400799" y="66167"/>
                </a:lnTo>
                <a:lnTo>
                  <a:pt x="404266" y="68199"/>
                </a:lnTo>
                <a:lnTo>
                  <a:pt x="407200" y="71501"/>
                </a:lnTo>
                <a:lnTo>
                  <a:pt x="411962" y="80137"/>
                </a:lnTo>
                <a:lnTo>
                  <a:pt x="413156" y="85725"/>
                </a:lnTo>
                <a:lnTo>
                  <a:pt x="413156" y="34798"/>
                </a:lnTo>
                <a:lnTo>
                  <a:pt x="402932" y="32766"/>
                </a:lnTo>
                <a:lnTo>
                  <a:pt x="397992" y="32004"/>
                </a:lnTo>
                <a:lnTo>
                  <a:pt x="393877" y="31623"/>
                </a:lnTo>
                <a:lnTo>
                  <a:pt x="385419" y="31115"/>
                </a:lnTo>
                <a:lnTo>
                  <a:pt x="331495" y="31115"/>
                </a:lnTo>
                <a:lnTo>
                  <a:pt x="328295" y="32385"/>
                </a:lnTo>
                <a:lnTo>
                  <a:pt x="323430" y="36957"/>
                </a:lnTo>
                <a:lnTo>
                  <a:pt x="322211" y="40513"/>
                </a:lnTo>
                <a:lnTo>
                  <a:pt x="322211" y="219329"/>
                </a:lnTo>
                <a:lnTo>
                  <a:pt x="332257" y="224155"/>
                </a:lnTo>
                <a:lnTo>
                  <a:pt x="334797" y="224536"/>
                </a:lnTo>
                <a:lnTo>
                  <a:pt x="337947" y="224663"/>
                </a:lnTo>
                <a:lnTo>
                  <a:pt x="345579" y="224663"/>
                </a:lnTo>
                <a:lnTo>
                  <a:pt x="348754" y="224536"/>
                </a:lnTo>
                <a:lnTo>
                  <a:pt x="351243" y="224155"/>
                </a:lnTo>
                <a:lnTo>
                  <a:pt x="353720" y="223901"/>
                </a:lnTo>
                <a:lnTo>
                  <a:pt x="361353" y="219329"/>
                </a:lnTo>
                <a:lnTo>
                  <a:pt x="361353" y="156972"/>
                </a:lnTo>
                <a:lnTo>
                  <a:pt x="377431" y="156972"/>
                </a:lnTo>
                <a:lnTo>
                  <a:pt x="417296" y="149948"/>
                </a:lnTo>
                <a:lnTo>
                  <a:pt x="444741" y="126746"/>
                </a:lnTo>
                <a:lnTo>
                  <a:pt x="446189" y="124396"/>
                </a:lnTo>
                <a:lnTo>
                  <a:pt x="453961" y="92456"/>
                </a:lnTo>
                <a:lnTo>
                  <a:pt x="454075" y="81788"/>
                </a:lnTo>
                <a:close/>
              </a:path>
              <a:path w="623569" h="259080">
                <a:moveTo>
                  <a:pt x="623366" y="155575"/>
                </a:moveTo>
                <a:lnTo>
                  <a:pt x="621868" y="147955"/>
                </a:lnTo>
                <a:lnTo>
                  <a:pt x="618896" y="141097"/>
                </a:lnTo>
                <a:lnTo>
                  <a:pt x="617880" y="138811"/>
                </a:lnTo>
                <a:lnTo>
                  <a:pt x="615924" y="134366"/>
                </a:lnTo>
                <a:lnTo>
                  <a:pt x="611657" y="128651"/>
                </a:lnTo>
                <a:lnTo>
                  <a:pt x="606094" y="124079"/>
                </a:lnTo>
                <a:lnTo>
                  <a:pt x="600544" y="119380"/>
                </a:lnTo>
                <a:lnTo>
                  <a:pt x="593750" y="115824"/>
                </a:lnTo>
                <a:lnTo>
                  <a:pt x="585711" y="113411"/>
                </a:lnTo>
                <a:lnTo>
                  <a:pt x="583628" y="112928"/>
                </a:lnTo>
                <a:lnTo>
                  <a:pt x="583628" y="162306"/>
                </a:lnTo>
                <a:lnTo>
                  <a:pt x="583628" y="170942"/>
                </a:lnTo>
                <a:lnTo>
                  <a:pt x="582828" y="174879"/>
                </a:lnTo>
                <a:lnTo>
                  <a:pt x="581240" y="178308"/>
                </a:lnTo>
                <a:lnTo>
                  <a:pt x="579653" y="181864"/>
                </a:lnTo>
                <a:lnTo>
                  <a:pt x="555002" y="194310"/>
                </a:lnTo>
                <a:lnTo>
                  <a:pt x="523049" y="194310"/>
                </a:lnTo>
                <a:lnTo>
                  <a:pt x="523049" y="138811"/>
                </a:lnTo>
                <a:lnTo>
                  <a:pt x="555244" y="138811"/>
                </a:lnTo>
                <a:lnTo>
                  <a:pt x="583628" y="162306"/>
                </a:lnTo>
                <a:lnTo>
                  <a:pt x="583628" y="112928"/>
                </a:lnTo>
                <a:lnTo>
                  <a:pt x="579272" y="111899"/>
                </a:lnTo>
                <a:lnTo>
                  <a:pt x="572008" y="110782"/>
                </a:lnTo>
                <a:lnTo>
                  <a:pt x="563930" y="110096"/>
                </a:lnTo>
                <a:lnTo>
                  <a:pt x="555053" y="109855"/>
                </a:lnTo>
                <a:lnTo>
                  <a:pt x="523049" y="109855"/>
                </a:lnTo>
                <a:lnTo>
                  <a:pt x="523049" y="61976"/>
                </a:lnTo>
                <a:lnTo>
                  <a:pt x="605497" y="61976"/>
                </a:lnTo>
                <a:lnTo>
                  <a:pt x="606323" y="61722"/>
                </a:lnTo>
                <a:lnTo>
                  <a:pt x="607060" y="61214"/>
                </a:lnTo>
                <a:lnTo>
                  <a:pt x="607809" y="60579"/>
                </a:lnTo>
                <a:lnTo>
                  <a:pt x="608457" y="59690"/>
                </a:lnTo>
                <a:lnTo>
                  <a:pt x="609003" y="58420"/>
                </a:lnTo>
                <a:lnTo>
                  <a:pt x="609549" y="57277"/>
                </a:lnTo>
                <a:lnTo>
                  <a:pt x="605447" y="31115"/>
                </a:lnTo>
                <a:lnTo>
                  <a:pt x="492239" y="31115"/>
                </a:lnTo>
                <a:lnTo>
                  <a:pt x="489496" y="32131"/>
                </a:lnTo>
                <a:lnTo>
                  <a:pt x="485025" y="35941"/>
                </a:lnTo>
                <a:lnTo>
                  <a:pt x="483908" y="39116"/>
                </a:lnTo>
                <a:lnTo>
                  <a:pt x="483908" y="215646"/>
                </a:lnTo>
                <a:lnTo>
                  <a:pt x="485025" y="218948"/>
                </a:lnTo>
                <a:lnTo>
                  <a:pt x="489496" y="222758"/>
                </a:lnTo>
                <a:lnTo>
                  <a:pt x="492391" y="223774"/>
                </a:lnTo>
                <a:lnTo>
                  <a:pt x="546709" y="223774"/>
                </a:lnTo>
                <a:lnTo>
                  <a:pt x="589191" y="216852"/>
                </a:lnTo>
                <a:lnTo>
                  <a:pt x="616331" y="194310"/>
                </a:lnTo>
                <a:lnTo>
                  <a:pt x="621868" y="180848"/>
                </a:lnTo>
                <a:lnTo>
                  <a:pt x="623366" y="172847"/>
                </a:lnTo>
                <a:lnTo>
                  <a:pt x="623366" y="155575"/>
                </a:lnTo>
                <a:close/>
              </a:path>
            </a:pathLst>
          </a:custGeom>
          <a:solidFill>
            <a:srgbClr val="C00000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0415" y="1580769"/>
            <a:ext cx="2453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з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б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ол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ев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ни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  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злокачественными</a:t>
            </a:r>
            <a:r>
              <a:rPr sz="1200" b="1" spc="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новообразованиями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5090" y="1644472"/>
            <a:ext cx="31318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з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б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оле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ни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r>
              <a:rPr sz="1200" b="1" spc="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ак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ивн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ы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65" dirty="0">
                <a:solidFill>
                  <a:srgbClr val="312B25"/>
                </a:solidFill>
                <a:latin typeface="Bahnschrift SemiBold"/>
                <a:cs typeface="Bahnschrift SemiBold"/>
              </a:rPr>
              <a:t>у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б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ер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к</a:t>
            </a:r>
            <a:r>
              <a:rPr sz="1200" b="1" spc="-65" dirty="0">
                <a:solidFill>
                  <a:srgbClr val="312B25"/>
                </a:solidFill>
                <a:latin typeface="Bahnschrift SemiBold"/>
                <a:cs typeface="Bahnschrift SemiBold"/>
              </a:rPr>
              <a:t>у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л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з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0159" y="1074801"/>
            <a:ext cx="450532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5625" marR="5080">
              <a:lnSpc>
                <a:spcPct val="100000"/>
              </a:lnSpc>
              <a:spcBef>
                <a:spcPts val="100"/>
              </a:spcBef>
            </a:pP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Сведения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численности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беспризорных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и 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безнадзорных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несовершеннолетних,</a:t>
            </a:r>
            <a:r>
              <a:rPr sz="1200" b="1" spc="-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помещенных</a:t>
            </a:r>
            <a:r>
              <a:rPr sz="1200" b="1" spc="-5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2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медицинские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организации</a:t>
            </a:r>
            <a:endParaRPr sz="1200">
              <a:latin typeface="Bahnschrift SemiBold"/>
              <a:cs typeface="Bahnschrift SemiBold"/>
            </a:endParaRPr>
          </a:p>
          <a:p>
            <a:pPr marL="12700" marR="724535">
              <a:lnSpc>
                <a:spcPct val="100000"/>
              </a:lnSpc>
              <a:spcBef>
                <a:spcPts val="990"/>
              </a:spcBef>
            </a:pP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Сведения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заболеваниях,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передаваемых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преимущественно 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половым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путем,</a:t>
            </a:r>
            <a:r>
              <a:rPr sz="1200" b="1" spc="-6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грибковых</a:t>
            </a:r>
            <a:r>
              <a:rPr sz="1200" b="1" spc="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кожных</a:t>
            </a:r>
            <a:r>
              <a:rPr sz="1200" b="1" spc="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заболеваниях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чесоткой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6394" y="2105025"/>
            <a:ext cx="4199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б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ол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ь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ы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з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б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ол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ев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ни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,</a:t>
            </a:r>
            <a:r>
              <a:rPr sz="1200" b="1" spc="7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п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ре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ы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и  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преимущественно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половым</a:t>
            </a:r>
            <a:r>
              <a:rPr sz="1200" b="1" spc="-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путем</a:t>
            </a:r>
            <a:r>
              <a:rPr sz="1200" b="1" spc="-1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1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заразными</a:t>
            </a:r>
            <a:r>
              <a:rPr sz="1200" b="1" spc="1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кожными</a:t>
            </a:r>
            <a:r>
              <a:rPr sz="1200" b="1" spc="-1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болезнями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05042" y="2119325"/>
            <a:ext cx="5384800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Сведения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заболеваниях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психическими</a:t>
            </a:r>
            <a:r>
              <a:rPr sz="1200" b="1" spc="-1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расстройствами</a:t>
            </a:r>
            <a:r>
              <a:rPr sz="1200" b="1" spc="-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1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расстройствами</a:t>
            </a:r>
            <a:r>
              <a:rPr sz="1200" b="1" spc="-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поведения</a:t>
            </a:r>
            <a:endParaRPr sz="1200">
              <a:latin typeface="Bahnschrift SemiBold"/>
              <a:cs typeface="Bahnschrift SemiBol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(кроме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заболеваний,</a:t>
            </a:r>
            <a:r>
              <a:rPr sz="1200" b="1" spc="-4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связанных</a:t>
            </a:r>
            <a:r>
              <a:rPr sz="1200" b="1" spc="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1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употреблением</a:t>
            </a:r>
            <a:r>
              <a:rPr sz="1200" b="1" spc="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психоактивных</a:t>
            </a:r>
            <a:r>
              <a:rPr sz="1200" b="1" spc="1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веществ)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6394" y="2718308"/>
            <a:ext cx="291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Сведения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контингентах</a:t>
            </a:r>
            <a:r>
              <a:rPr sz="1200" b="1" spc="2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психически</a:t>
            </a:r>
            <a:r>
              <a:rPr sz="1200" b="1" spc="-1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больных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07484" y="2700020"/>
            <a:ext cx="38309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Сведения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заболеваниях</a:t>
            </a:r>
            <a:r>
              <a:rPr sz="1200" b="1" spc="4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наркологическими</a:t>
            </a:r>
            <a:r>
              <a:rPr sz="1200" b="1" spc="-2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расстройствами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60002" y="2636011"/>
            <a:ext cx="2929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п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ци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нт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70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,</a:t>
            </a:r>
            <a:r>
              <a:rPr sz="1200" b="1" spc="6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б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ол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ь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ы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л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к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г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ол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з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, 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арк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,</a:t>
            </a:r>
            <a:r>
              <a:rPr sz="1200" b="1" spc="4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кс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к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ни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5045" y="3136519"/>
            <a:ext cx="41167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2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ч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л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е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з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б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л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ева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ий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,</a:t>
            </a:r>
            <a:r>
              <a:rPr sz="1200" b="1" spc="6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зар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г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ны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у</a:t>
            </a:r>
            <a:r>
              <a:rPr sz="1200" b="1" spc="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п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ц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,  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п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ж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40" dirty="0">
                <a:solidFill>
                  <a:srgbClr val="312B25"/>
                </a:solidFill>
                <a:latin typeface="Bahnschrift SemiBold"/>
                <a:cs typeface="Bahnschrift SemiBold"/>
              </a:rPr>
              <a:t>ю</a:t>
            </a:r>
            <a:r>
              <a:rPr sz="1200" b="1" spc="-185" dirty="0">
                <a:solidFill>
                  <a:srgbClr val="312B25"/>
                </a:solidFill>
                <a:latin typeface="Bahnschrift SemiBold"/>
                <a:cs typeface="Bahnschrift SemiBold"/>
              </a:rPr>
              <a:t>щ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r>
              <a:rPr sz="1200" b="1" spc="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ра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йон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б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л</a:t>
            </a:r>
            <a:r>
              <a:rPr sz="1200" b="1" spc="-65" dirty="0">
                <a:solidFill>
                  <a:srgbClr val="312B25"/>
                </a:solidFill>
                <a:latin typeface="Bahnschrift SemiBold"/>
                <a:cs typeface="Bahnschrift SemiBold"/>
              </a:rPr>
              <a:t>у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ж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 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ц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ск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й</a:t>
            </a:r>
            <a:r>
              <a:rPr sz="1200" b="1" spc="-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га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ни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з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ц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42761" y="3093541"/>
            <a:ext cx="43129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Сведения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деятельности</a:t>
            </a:r>
            <a:r>
              <a:rPr sz="1200" b="1" spc="1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подразделений 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медицинской</a:t>
            </a:r>
            <a:r>
              <a:rPr sz="1200" b="1" spc="-1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организации,</a:t>
            </a:r>
            <a:endParaRPr sz="1200">
              <a:latin typeface="Bahnschrift SemiBold"/>
              <a:cs typeface="Bahnschrift SemiBol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ка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з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ы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45" dirty="0">
                <a:solidFill>
                  <a:srgbClr val="312B25"/>
                </a:solidFill>
                <a:latin typeface="Bahnschrift SemiBold"/>
                <a:cs typeface="Bahnschrift SemiBold"/>
              </a:rPr>
              <a:t>ю</a:t>
            </a:r>
            <a:r>
              <a:rPr sz="1200" b="1" spc="-185" dirty="0">
                <a:solidFill>
                  <a:srgbClr val="312B25"/>
                </a:solidFill>
                <a:latin typeface="Bahnschrift SemiBold"/>
                <a:cs typeface="Bahnschrift SemiBold"/>
              </a:rPr>
              <a:t>щ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r>
              <a:rPr sz="1200" b="1" spc="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дици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7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к</a:t>
            </a:r>
            <a:r>
              <a:rPr sz="1200" b="1" spc="-65" dirty="0">
                <a:solidFill>
                  <a:srgbClr val="312B25"/>
                </a:solidFill>
                <a:latin typeface="Bahnschrift SemiBold"/>
                <a:cs typeface="Bahnschrift SemiBold"/>
              </a:rPr>
              <a:t>у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ю</a:t>
            </a:r>
            <a:r>
              <a:rPr sz="1200" b="1" spc="-4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пом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85" dirty="0">
                <a:solidFill>
                  <a:srgbClr val="312B25"/>
                </a:solidFill>
                <a:latin typeface="Bahnschrift SemiBold"/>
                <a:cs typeface="Bahnschrift SemiBold"/>
              </a:rPr>
              <a:t>щ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ь</a:t>
            </a:r>
            <a:r>
              <a:rPr sz="1200" b="1" spc="-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цион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ар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ы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65" dirty="0">
                <a:solidFill>
                  <a:srgbClr val="312B25"/>
                </a:solidFill>
                <a:latin typeface="Bahnschrift SemiBold"/>
                <a:cs typeface="Bahnschrift SemiBold"/>
              </a:rPr>
              <a:t>ус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л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0344" y="3839082"/>
            <a:ext cx="2400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дици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7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к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й</a:t>
            </a:r>
            <a:r>
              <a:rPr sz="1200" b="1" spc="-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га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з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ц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ии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76853" y="3777233"/>
            <a:ext cx="1623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б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ти 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б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ти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вн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ы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70" dirty="0">
                <a:solidFill>
                  <a:srgbClr val="312B25"/>
                </a:solidFill>
                <a:latin typeface="Bahnschrift SemiBold"/>
                <a:cs typeface="Bahnschrift SemiBold"/>
              </a:rPr>
              <a:t>сх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15050" y="3823538"/>
            <a:ext cx="16871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45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16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150" dirty="0">
                <a:solidFill>
                  <a:srgbClr val="312B25"/>
                </a:solidFill>
                <a:latin typeface="Bahnschrift SemiBold"/>
                <a:cs typeface="Bahnschrift SemiBold"/>
              </a:rPr>
              <a:t>Ч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-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ф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к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ц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ии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0344" y="4249928"/>
            <a:ext cx="3329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дици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7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к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2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бл</a:t>
            </a:r>
            <a:r>
              <a:rPr sz="1200" b="1" spc="-145" dirty="0">
                <a:solidFill>
                  <a:srgbClr val="312B25"/>
                </a:solidFill>
                <a:latin typeface="Bahnschrift SemiBold"/>
                <a:cs typeface="Bahnschrift SemiBold"/>
              </a:rPr>
              <a:t>ю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з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1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то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ни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м 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з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вь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 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л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ц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,</a:t>
            </a:r>
            <a:r>
              <a:rPr sz="1200" b="1" spc="4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за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ре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г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ы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r>
              <a:rPr sz="1200" b="1" spc="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5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цион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л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ь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м 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ра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ц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ионн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-э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пид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иол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г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ч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ск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4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г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60105" y="3715639"/>
            <a:ext cx="1109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 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r>
              <a:rPr sz="1200" b="1" spc="-70" dirty="0">
                <a:solidFill>
                  <a:srgbClr val="312B25"/>
                </a:solidFill>
                <a:latin typeface="Bahnschrift SemiBold"/>
                <a:cs typeface="Bahnschrift SemiBold"/>
              </a:rPr>
              <a:t>-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лид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ах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21071" y="4337050"/>
            <a:ext cx="3371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70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,</a:t>
            </a:r>
            <a:r>
              <a:rPr sz="1200" b="1" spc="4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ра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л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ни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ек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ы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у</a:t>
            </a:r>
            <a:r>
              <a:rPr sz="1200" b="1" spc="-70" dirty="0">
                <a:solidFill>
                  <a:srgbClr val="312B25"/>
                </a:solidFill>
                <a:latin typeface="Bahnschrift SemiBold"/>
                <a:cs typeface="Bahnschrift SemiBold"/>
              </a:rPr>
              <a:t>г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 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по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л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r>
              <a:rPr sz="1200" b="1" spc="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з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й</a:t>
            </a:r>
            <a:r>
              <a:rPr sz="1200" b="1" spc="-7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2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вн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70" dirty="0">
                <a:solidFill>
                  <a:srgbClr val="312B25"/>
                </a:solidFill>
                <a:latin typeface="Bahnschrift SemiBold"/>
                <a:cs typeface="Bahnschrift SemiBold"/>
              </a:rPr>
              <a:t>ш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r>
              <a:rPr sz="1200" b="1" spc="1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п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ич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01623" y="5011292"/>
            <a:ext cx="3348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п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ич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r>
              <a:rPr sz="1200" b="1" spc="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ре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й</a:t>
            </a:r>
            <a:r>
              <a:rPr sz="1200" b="1" spc="-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65" dirty="0">
                <a:solidFill>
                  <a:srgbClr val="312B25"/>
                </a:solidFill>
                <a:latin typeface="Bahnschrift SemiBold"/>
                <a:cs typeface="Bahnschrift SemiBold"/>
              </a:rPr>
              <a:t>у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п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бно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ти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46903" y="4975605"/>
            <a:ext cx="2921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дици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7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к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й</a:t>
            </a:r>
            <a:r>
              <a:rPr sz="1200" b="1" spc="-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пом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85" dirty="0">
                <a:solidFill>
                  <a:srgbClr val="312B25"/>
                </a:solidFill>
                <a:latin typeface="Bahnschrift SemiBold"/>
                <a:cs typeface="Bahnschrift SemiBold"/>
              </a:rPr>
              <a:t>щ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б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ы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, 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ж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ц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2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дил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ь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ниц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308718" y="5037201"/>
            <a:ext cx="2168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б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ол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ь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ы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65" dirty="0">
                <a:solidFill>
                  <a:srgbClr val="312B25"/>
                </a:solidFill>
                <a:latin typeface="Bahnschrift SemiBold"/>
                <a:cs typeface="Bahnschrift SemiBold"/>
              </a:rPr>
              <a:t>у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б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рк</a:t>
            </a:r>
            <a:r>
              <a:rPr sz="1200" b="1" spc="-65" dirty="0">
                <a:solidFill>
                  <a:srgbClr val="312B25"/>
                </a:solidFill>
                <a:latin typeface="Bahnschrift SemiBold"/>
                <a:cs typeface="Bahnschrift SemiBold"/>
              </a:rPr>
              <a:t>у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л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з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58316" y="5489244"/>
            <a:ext cx="373570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к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нтин</a:t>
            </a:r>
            <a:r>
              <a:rPr sz="1200" b="1" spc="-70" dirty="0">
                <a:solidFill>
                  <a:srgbClr val="312B25"/>
                </a:solidFill>
                <a:latin typeface="Bahnschrift SemiBold"/>
                <a:cs typeface="Bahnschrift SemiBold"/>
              </a:rPr>
              <a:t>г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нт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б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ол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ь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ы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п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ич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ск</a:t>
            </a: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и 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расстройствами,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находящихся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под</a:t>
            </a:r>
            <a:r>
              <a:rPr sz="1200" b="1" spc="-7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активным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диспансерным </a:t>
            </a:r>
            <a:r>
              <a:rPr sz="1200" b="1" spc="-19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бл</a:t>
            </a:r>
            <a:r>
              <a:rPr sz="1200" b="1" spc="-145" dirty="0">
                <a:solidFill>
                  <a:srgbClr val="312B25"/>
                </a:solidFill>
                <a:latin typeface="Bahnschrift SemiBold"/>
                <a:cs typeface="Bahnschrift SemiBold"/>
              </a:rPr>
              <a:t>ю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п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65" dirty="0">
                <a:solidFill>
                  <a:srgbClr val="312B25"/>
                </a:solidFill>
                <a:latin typeface="Bahnschrift SemiBold"/>
                <a:cs typeface="Bahnschrift SemiBold"/>
              </a:rPr>
              <a:t>у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ди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л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ь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2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ле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ч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48959" y="5496864"/>
            <a:ext cx="24809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ра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б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л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ний  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б</a:t>
            </a:r>
            <a:r>
              <a:rPr sz="1200" b="1" spc="-65" dirty="0">
                <a:solidFill>
                  <a:srgbClr val="312B25"/>
                </a:solidFill>
                <a:latin typeface="Bahnschrift SemiBold"/>
                <a:cs typeface="Bahnschrift SemiBold"/>
              </a:rPr>
              <a:t>у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л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то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но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й</a:t>
            </a:r>
            <a:r>
              <a:rPr sz="1200" b="1" spc="-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70" dirty="0">
                <a:solidFill>
                  <a:srgbClr val="312B25"/>
                </a:solidFill>
                <a:latin typeface="Bahnschrift SemiBold"/>
                <a:cs typeface="Bahnschrift SemiBold"/>
              </a:rPr>
              <a:t>(с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ц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ион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ар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ной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)</a:t>
            </a:r>
            <a:r>
              <a:rPr sz="1200" b="1" spc="-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су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б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- 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п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ич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ск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й</a:t>
            </a:r>
            <a:r>
              <a:rPr sz="1200" b="1" spc="-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экс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п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ти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з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ы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371201" y="3820109"/>
            <a:ext cx="16065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е 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ре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б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ка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75826" y="4319396"/>
            <a:ext cx="2534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От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ч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ч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ск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г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,</a:t>
            </a:r>
            <a:r>
              <a:rPr sz="1200" b="1" spc="4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70" dirty="0">
                <a:solidFill>
                  <a:srgbClr val="312B25"/>
                </a:solidFill>
                <a:latin typeface="Bahnschrift SemiBold"/>
                <a:cs typeface="Bahnschrift SemiBold"/>
              </a:rPr>
              <a:t>ш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к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ол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ы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- 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ле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ч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б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-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п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ф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ил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ак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тич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ск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ой  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пом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85" dirty="0">
                <a:solidFill>
                  <a:srgbClr val="312B25"/>
                </a:solidFill>
                <a:latin typeface="Bahnschrift SemiBold"/>
                <a:cs typeface="Bahnschrift SemiBold"/>
              </a:rPr>
              <a:t>щ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пит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ка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38147" y="6306413"/>
            <a:ext cx="43135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Сведения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проведении</a:t>
            </a:r>
            <a:r>
              <a:rPr sz="1200" b="1" spc="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профилактического</a:t>
            </a:r>
            <a:r>
              <a:rPr sz="1200" b="1" spc="-4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медицинского</a:t>
            </a:r>
            <a:r>
              <a:rPr sz="1200" b="1" spc="-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осмотра</a:t>
            </a:r>
            <a:r>
              <a:rPr sz="1200" b="1" spc="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endParaRPr sz="1200">
              <a:latin typeface="Bahnschrift SemiBold"/>
              <a:cs typeface="Bahnschrift SemiBol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диспансеризации</a:t>
            </a:r>
            <a:r>
              <a:rPr sz="1200" b="1" spc="-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определенных</a:t>
            </a:r>
            <a:r>
              <a:rPr sz="1200" b="1" spc="-6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70" dirty="0">
                <a:solidFill>
                  <a:srgbClr val="312B25"/>
                </a:solidFill>
                <a:latin typeface="Bahnschrift SemiBold"/>
                <a:cs typeface="Bahnschrift SemiBold"/>
              </a:rPr>
              <a:t>групп</a:t>
            </a:r>
            <a:r>
              <a:rPr sz="1200" b="1" spc="-3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взрослого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населения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416667" y="5466079"/>
            <a:ext cx="13373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  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диспансеризации 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ер</a:t>
            </a:r>
            <a:r>
              <a:rPr sz="1200" b="1" spc="-175" dirty="0">
                <a:solidFill>
                  <a:srgbClr val="312B25"/>
                </a:solidFill>
                <a:latin typeface="Bahnschrift SemiBold"/>
                <a:cs typeface="Bahnschrift SemiBold"/>
              </a:rPr>
              <a:t>ш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ннол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тни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endParaRPr sz="1200">
              <a:latin typeface="Bahnschrift SemiBold"/>
              <a:cs typeface="Bahnschrift Semi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12963" y="6306413"/>
            <a:ext cx="27927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я</a:t>
            </a:r>
            <a:r>
              <a:rPr sz="1200" b="1" spc="2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3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п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85" dirty="0">
                <a:solidFill>
                  <a:srgbClr val="312B25"/>
                </a:solidFill>
                <a:latin typeface="Bahnschrift SemiBold"/>
                <a:cs typeface="Bahnschrift SemiBold"/>
              </a:rPr>
              <a:t>ф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л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ак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ич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ск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r>
              <a:rPr sz="1200" b="1" spc="10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20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д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ицин</a:t>
            </a:r>
            <a:r>
              <a:rPr sz="1200" b="1" spc="-70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80" dirty="0">
                <a:solidFill>
                  <a:srgbClr val="312B25"/>
                </a:solidFill>
                <a:latin typeface="Bahnschrift SemiBold"/>
                <a:cs typeface="Bahnschrift SemiBold"/>
              </a:rPr>
              <a:t>к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endParaRPr sz="1200">
              <a:latin typeface="Bahnschrift SemiBold"/>
              <a:cs typeface="Bahnschrift SemiBol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м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14" dirty="0">
                <a:solidFill>
                  <a:srgbClr val="312B25"/>
                </a:solidFill>
                <a:latin typeface="Bahnschrift SemiBold"/>
                <a:cs typeface="Bahnschrift SemiBold"/>
              </a:rPr>
              <a:t>т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ра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r>
              <a:rPr sz="1200" b="1" spc="-5" dirty="0">
                <a:solidFill>
                  <a:srgbClr val="312B25"/>
                </a:solidFill>
                <a:latin typeface="Bahnschrift SemiBold"/>
                <a:cs typeface="Bahnschrift SemiBold"/>
              </a:rPr>
              <a:t> 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75" dirty="0">
                <a:solidFill>
                  <a:srgbClr val="312B25"/>
                </a:solidFill>
                <a:latin typeface="Bahnschrift SemiBold"/>
                <a:cs typeface="Bahnschrift SemiBold"/>
              </a:rPr>
              <a:t>с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о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в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90" dirty="0">
                <a:solidFill>
                  <a:srgbClr val="312B25"/>
                </a:solidFill>
                <a:latin typeface="Bahnschrift SemiBold"/>
                <a:cs typeface="Bahnschrift SemiBold"/>
              </a:rPr>
              <a:t>р</a:t>
            </a:r>
            <a:r>
              <a:rPr sz="1200" b="1" spc="-170" dirty="0">
                <a:solidFill>
                  <a:srgbClr val="312B25"/>
                </a:solidFill>
                <a:latin typeface="Bahnschrift SemiBold"/>
                <a:cs typeface="Bahnschrift SemiBold"/>
              </a:rPr>
              <a:t>ш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10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н</a:t>
            </a:r>
            <a:r>
              <a:rPr sz="1200" b="1" spc="-100" dirty="0">
                <a:solidFill>
                  <a:srgbClr val="312B25"/>
                </a:solidFill>
                <a:latin typeface="Bahnschrift SemiBold"/>
                <a:cs typeface="Bahnschrift SemiBold"/>
              </a:rPr>
              <a:t>ол</a:t>
            </a:r>
            <a:r>
              <a:rPr sz="1200" b="1" spc="-95" dirty="0">
                <a:solidFill>
                  <a:srgbClr val="312B25"/>
                </a:solidFill>
                <a:latin typeface="Bahnschrift SemiBold"/>
                <a:cs typeface="Bahnschrift SemiBold"/>
              </a:rPr>
              <a:t>е</a:t>
            </a:r>
            <a:r>
              <a:rPr sz="1200" b="1" spc="-105" dirty="0">
                <a:solidFill>
                  <a:srgbClr val="312B25"/>
                </a:solidFill>
                <a:latin typeface="Bahnschrift SemiBold"/>
                <a:cs typeface="Bahnschrift SemiBold"/>
              </a:rPr>
              <a:t>тни</a:t>
            </a:r>
            <a:r>
              <a:rPr sz="1200" b="1" dirty="0">
                <a:solidFill>
                  <a:srgbClr val="312B25"/>
                </a:solidFill>
                <a:latin typeface="Bahnschrift SemiBold"/>
                <a:cs typeface="Bahnschrift SemiBold"/>
              </a:rPr>
              <a:t>х</a:t>
            </a:r>
            <a:endParaRPr sz="1200">
              <a:latin typeface="Bahnschrift SemiBold"/>
              <a:cs typeface="Bahnschrift SemiBold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02620" y="1082802"/>
            <a:ext cx="10137140" cy="5607050"/>
            <a:chOff x="202620" y="1082802"/>
            <a:chExt cx="10137140" cy="5607050"/>
          </a:xfrm>
        </p:grpSpPr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0802" y="1143000"/>
              <a:ext cx="1494408" cy="25869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02615" y="1611248"/>
              <a:ext cx="10137140" cy="5078730"/>
            </a:xfrm>
            <a:custGeom>
              <a:avLst/>
              <a:gdLst/>
              <a:ahLst/>
              <a:cxnLst/>
              <a:rect l="l" t="t" r="r" b="b"/>
              <a:pathLst>
                <a:path w="10137140" h="5078730">
                  <a:moveTo>
                    <a:pt x="171831" y="4178719"/>
                  </a:moveTo>
                  <a:lnTo>
                    <a:pt x="151460" y="4141571"/>
                  </a:lnTo>
                  <a:lnTo>
                    <a:pt x="114007" y="4126801"/>
                  </a:lnTo>
                  <a:lnTo>
                    <a:pt x="114007" y="4126204"/>
                  </a:lnTo>
                  <a:lnTo>
                    <a:pt x="152222" y="4099052"/>
                  </a:lnTo>
                  <a:lnTo>
                    <a:pt x="160108" y="4072229"/>
                  </a:lnTo>
                  <a:lnTo>
                    <a:pt x="160108" y="4064419"/>
                  </a:lnTo>
                  <a:lnTo>
                    <a:pt x="146697" y="4022521"/>
                  </a:lnTo>
                  <a:lnTo>
                    <a:pt x="108419" y="4002506"/>
                  </a:lnTo>
                  <a:lnTo>
                    <a:pt x="82816" y="4000042"/>
                  </a:lnTo>
                  <a:lnTo>
                    <a:pt x="75793" y="4000208"/>
                  </a:lnTo>
                  <a:lnTo>
                    <a:pt x="28511" y="4010964"/>
                  </a:lnTo>
                  <a:lnTo>
                    <a:pt x="5778" y="4047960"/>
                  </a:lnTo>
                  <a:lnTo>
                    <a:pt x="5880" y="4050093"/>
                  </a:lnTo>
                  <a:lnTo>
                    <a:pt x="22910" y="4056138"/>
                  </a:lnTo>
                  <a:lnTo>
                    <a:pt x="27025" y="4053852"/>
                  </a:lnTo>
                  <a:lnTo>
                    <a:pt x="36690" y="4048950"/>
                  </a:lnTo>
                  <a:lnTo>
                    <a:pt x="42151" y="4046702"/>
                  </a:lnTo>
                  <a:lnTo>
                    <a:pt x="54343" y="4042587"/>
                  </a:lnTo>
                  <a:lnTo>
                    <a:pt x="60833" y="4041559"/>
                  </a:lnTo>
                  <a:lnTo>
                    <a:pt x="73812" y="4041559"/>
                  </a:lnTo>
                  <a:lnTo>
                    <a:pt x="103276" y="4068978"/>
                  </a:lnTo>
                  <a:lnTo>
                    <a:pt x="103174" y="4079519"/>
                  </a:lnTo>
                  <a:lnTo>
                    <a:pt x="69900" y="4110405"/>
                  </a:lnTo>
                  <a:lnTo>
                    <a:pt x="63080" y="4111307"/>
                  </a:lnTo>
                  <a:lnTo>
                    <a:pt x="31356" y="4111307"/>
                  </a:lnTo>
                  <a:lnTo>
                    <a:pt x="29997" y="4111574"/>
                  </a:lnTo>
                  <a:lnTo>
                    <a:pt x="24003" y="4134091"/>
                  </a:lnTo>
                  <a:lnTo>
                    <a:pt x="24168" y="4137431"/>
                  </a:lnTo>
                  <a:lnTo>
                    <a:pt x="31826" y="4149648"/>
                  </a:lnTo>
                  <a:lnTo>
                    <a:pt x="65201" y="4149648"/>
                  </a:lnTo>
                  <a:lnTo>
                    <a:pt x="73380" y="4150576"/>
                  </a:lnTo>
                  <a:lnTo>
                    <a:pt x="110274" y="4177271"/>
                  </a:lnTo>
                  <a:lnTo>
                    <a:pt x="111429" y="4182630"/>
                  </a:lnTo>
                  <a:lnTo>
                    <a:pt x="111429" y="4194022"/>
                  </a:lnTo>
                  <a:lnTo>
                    <a:pt x="80035" y="4223690"/>
                  </a:lnTo>
                  <a:lnTo>
                    <a:pt x="73609" y="4224553"/>
                  </a:lnTo>
                  <a:lnTo>
                    <a:pt x="57721" y="4224553"/>
                  </a:lnTo>
                  <a:lnTo>
                    <a:pt x="20561" y="4214063"/>
                  </a:lnTo>
                  <a:lnTo>
                    <a:pt x="9931" y="4208564"/>
                  </a:lnTo>
                  <a:lnTo>
                    <a:pt x="7645" y="4207662"/>
                  </a:lnTo>
                  <a:lnTo>
                    <a:pt x="4203" y="4207662"/>
                  </a:lnTo>
                  <a:lnTo>
                    <a:pt x="2616" y="4208894"/>
                  </a:lnTo>
                  <a:lnTo>
                    <a:pt x="495" y="4213796"/>
                  </a:lnTo>
                  <a:lnTo>
                    <a:pt x="0" y="4217835"/>
                  </a:lnTo>
                  <a:lnTo>
                    <a:pt x="63" y="4231678"/>
                  </a:lnTo>
                  <a:lnTo>
                    <a:pt x="33578" y="4261574"/>
                  </a:lnTo>
                  <a:lnTo>
                    <a:pt x="63944" y="4266273"/>
                  </a:lnTo>
                  <a:lnTo>
                    <a:pt x="72682" y="4266273"/>
                  </a:lnTo>
                  <a:lnTo>
                    <a:pt x="112623" y="4261015"/>
                  </a:lnTo>
                  <a:lnTo>
                    <a:pt x="150202" y="4240250"/>
                  </a:lnTo>
                  <a:lnTo>
                    <a:pt x="162229" y="4224553"/>
                  </a:lnTo>
                  <a:lnTo>
                    <a:pt x="164477" y="4220578"/>
                  </a:lnTo>
                  <a:lnTo>
                    <a:pt x="167690" y="4212856"/>
                  </a:lnTo>
                  <a:lnTo>
                    <a:pt x="169989" y="4204589"/>
                  </a:lnTo>
                  <a:lnTo>
                    <a:pt x="171361" y="4195775"/>
                  </a:lnTo>
                  <a:lnTo>
                    <a:pt x="171831" y="4186402"/>
                  </a:lnTo>
                  <a:lnTo>
                    <a:pt x="171831" y="4178719"/>
                  </a:lnTo>
                  <a:close/>
                </a:path>
                <a:path w="10137140" h="5078730">
                  <a:moveTo>
                    <a:pt x="197078" y="3597275"/>
                  </a:moveTo>
                  <a:lnTo>
                    <a:pt x="192405" y="3581781"/>
                  </a:lnTo>
                  <a:lnTo>
                    <a:pt x="191414" y="3581019"/>
                  </a:lnTo>
                  <a:lnTo>
                    <a:pt x="190322" y="3580638"/>
                  </a:lnTo>
                  <a:lnTo>
                    <a:pt x="147205" y="3580638"/>
                  </a:lnTo>
                  <a:lnTo>
                    <a:pt x="147205" y="3413379"/>
                  </a:lnTo>
                  <a:lnTo>
                    <a:pt x="147205" y="3367024"/>
                  </a:lnTo>
                  <a:lnTo>
                    <a:pt x="146939" y="3366008"/>
                  </a:lnTo>
                  <a:lnTo>
                    <a:pt x="128993" y="3362071"/>
                  </a:lnTo>
                  <a:lnTo>
                    <a:pt x="116509" y="3362071"/>
                  </a:lnTo>
                  <a:lnTo>
                    <a:pt x="113931" y="3362198"/>
                  </a:lnTo>
                  <a:lnTo>
                    <a:pt x="111340" y="3362198"/>
                  </a:lnTo>
                  <a:lnTo>
                    <a:pt x="101307" y="3364611"/>
                  </a:lnTo>
                  <a:lnTo>
                    <a:pt x="44488" y="3401441"/>
                  </a:lnTo>
                  <a:lnTo>
                    <a:pt x="43230" y="3402457"/>
                  </a:lnTo>
                  <a:lnTo>
                    <a:pt x="42303" y="3403473"/>
                  </a:lnTo>
                  <a:lnTo>
                    <a:pt x="41376" y="3404362"/>
                  </a:lnTo>
                  <a:lnTo>
                    <a:pt x="40652" y="3405505"/>
                  </a:lnTo>
                  <a:lnTo>
                    <a:pt x="40119" y="3407029"/>
                  </a:lnTo>
                  <a:lnTo>
                    <a:pt x="39585" y="3408426"/>
                  </a:lnTo>
                  <a:lnTo>
                    <a:pt x="39255" y="3410204"/>
                  </a:lnTo>
                  <a:lnTo>
                    <a:pt x="39039" y="3413379"/>
                  </a:lnTo>
                  <a:lnTo>
                    <a:pt x="38925" y="3425190"/>
                  </a:lnTo>
                  <a:lnTo>
                    <a:pt x="39128" y="3429000"/>
                  </a:lnTo>
                  <a:lnTo>
                    <a:pt x="39916" y="3434588"/>
                  </a:lnTo>
                  <a:lnTo>
                    <a:pt x="40678" y="3436620"/>
                  </a:lnTo>
                  <a:lnTo>
                    <a:pt x="41808" y="3437636"/>
                  </a:lnTo>
                  <a:lnTo>
                    <a:pt x="42938" y="3438779"/>
                  </a:lnTo>
                  <a:lnTo>
                    <a:pt x="44450" y="3439160"/>
                  </a:lnTo>
                  <a:lnTo>
                    <a:pt x="46380" y="3438906"/>
                  </a:lnTo>
                  <a:lnTo>
                    <a:pt x="48298" y="3438525"/>
                  </a:lnTo>
                  <a:lnTo>
                    <a:pt x="50774" y="3437636"/>
                  </a:lnTo>
                  <a:lnTo>
                    <a:pt x="53822" y="3436239"/>
                  </a:lnTo>
                  <a:lnTo>
                    <a:pt x="95148" y="3413379"/>
                  </a:lnTo>
                  <a:lnTo>
                    <a:pt x="95148" y="3580638"/>
                  </a:lnTo>
                  <a:lnTo>
                    <a:pt x="46075" y="3580638"/>
                  </a:lnTo>
                  <a:lnTo>
                    <a:pt x="45021" y="3581019"/>
                  </a:lnTo>
                  <a:lnTo>
                    <a:pt x="44094" y="3581781"/>
                  </a:lnTo>
                  <a:lnTo>
                    <a:pt x="43167" y="3582416"/>
                  </a:lnTo>
                  <a:lnTo>
                    <a:pt x="39522" y="3597275"/>
                  </a:lnTo>
                  <a:lnTo>
                    <a:pt x="39522" y="3604780"/>
                  </a:lnTo>
                  <a:lnTo>
                    <a:pt x="46215" y="3621036"/>
                  </a:lnTo>
                  <a:lnTo>
                    <a:pt x="190322" y="3621036"/>
                  </a:lnTo>
                  <a:lnTo>
                    <a:pt x="197078" y="3604780"/>
                  </a:lnTo>
                  <a:lnTo>
                    <a:pt x="197078" y="3597275"/>
                  </a:lnTo>
                  <a:close/>
                </a:path>
                <a:path w="10137140" h="5078730">
                  <a:moveTo>
                    <a:pt x="216839" y="752983"/>
                  </a:moveTo>
                  <a:lnTo>
                    <a:pt x="215519" y="745744"/>
                  </a:lnTo>
                  <a:lnTo>
                    <a:pt x="212864" y="739140"/>
                  </a:lnTo>
                  <a:lnTo>
                    <a:pt x="210210" y="732409"/>
                  </a:lnTo>
                  <a:lnTo>
                    <a:pt x="176110" y="704342"/>
                  </a:lnTo>
                  <a:lnTo>
                    <a:pt x="159029" y="701040"/>
                  </a:lnTo>
                  <a:lnTo>
                    <a:pt x="159029" y="700405"/>
                  </a:lnTo>
                  <a:lnTo>
                    <a:pt x="197243" y="673227"/>
                  </a:lnTo>
                  <a:lnTo>
                    <a:pt x="205105" y="646430"/>
                  </a:lnTo>
                  <a:lnTo>
                    <a:pt x="205105" y="638683"/>
                  </a:lnTo>
                  <a:lnTo>
                    <a:pt x="204800" y="631278"/>
                  </a:lnTo>
                  <a:lnTo>
                    <a:pt x="203847" y="624293"/>
                  </a:lnTo>
                  <a:lnTo>
                    <a:pt x="202260" y="617702"/>
                  </a:lnTo>
                  <a:lnTo>
                    <a:pt x="201587" y="615823"/>
                  </a:lnTo>
                  <a:lnTo>
                    <a:pt x="200050" y="611505"/>
                  </a:lnTo>
                  <a:lnTo>
                    <a:pt x="167830" y="581050"/>
                  </a:lnTo>
                  <a:lnTo>
                    <a:pt x="127838" y="574294"/>
                  </a:lnTo>
                  <a:lnTo>
                    <a:pt x="120802" y="574446"/>
                  </a:lnTo>
                  <a:lnTo>
                    <a:pt x="73520" y="585216"/>
                  </a:lnTo>
                  <a:lnTo>
                    <a:pt x="56108" y="595884"/>
                  </a:lnTo>
                  <a:lnTo>
                    <a:pt x="54787" y="597027"/>
                  </a:lnTo>
                  <a:lnTo>
                    <a:pt x="53822" y="598297"/>
                  </a:lnTo>
                  <a:lnTo>
                    <a:pt x="52628" y="600329"/>
                  </a:lnTo>
                  <a:lnTo>
                    <a:pt x="52133" y="601599"/>
                  </a:lnTo>
                  <a:lnTo>
                    <a:pt x="51625" y="603504"/>
                  </a:lnTo>
                  <a:lnTo>
                    <a:pt x="51333" y="604520"/>
                  </a:lnTo>
                  <a:lnTo>
                    <a:pt x="51079" y="606298"/>
                  </a:lnTo>
                  <a:lnTo>
                    <a:pt x="50812" y="610743"/>
                  </a:lnTo>
                  <a:lnTo>
                    <a:pt x="50749" y="620903"/>
                  </a:lnTo>
                  <a:lnTo>
                    <a:pt x="50876" y="623951"/>
                  </a:lnTo>
                  <a:lnTo>
                    <a:pt x="56045" y="635635"/>
                  </a:lnTo>
                  <a:lnTo>
                    <a:pt x="58686" y="635635"/>
                  </a:lnTo>
                  <a:lnTo>
                    <a:pt x="61175" y="634619"/>
                  </a:lnTo>
                  <a:lnTo>
                    <a:pt x="64554" y="632460"/>
                  </a:lnTo>
                  <a:lnTo>
                    <a:pt x="67932" y="630428"/>
                  </a:lnTo>
                  <a:lnTo>
                    <a:pt x="105841" y="615823"/>
                  </a:lnTo>
                  <a:lnTo>
                    <a:pt x="118821" y="615823"/>
                  </a:lnTo>
                  <a:lnTo>
                    <a:pt x="124129" y="616585"/>
                  </a:lnTo>
                  <a:lnTo>
                    <a:pt x="133134" y="619887"/>
                  </a:lnTo>
                  <a:lnTo>
                    <a:pt x="136804" y="622173"/>
                  </a:lnTo>
                  <a:lnTo>
                    <a:pt x="139649" y="625094"/>
                  </a:lnTo>
                  <a:lnTo>
                    <a:pt x="142506" y="627888"/>
                  </a:lnTo>
                  <a:lnTo>
                    <a:pt x="144653" y="631317"/>
                  </a:lnTo>
                  <a:lnTo>
                    <a:pt x="146291" y="635635"/>
                  </a:lnTo>
                  <a:lnTo>
                    <a:pt x="147574" y="639064"/>
                  </a:lnTo>
                  <a:lnTo>
                    <a:pt x="148297" y="643255"/>
                  </a:lnTo>
                  <a:lnTo>
                    <a:pt x="148183" y="653796"/>
                  </a:lnTo>
                  <a:lnTo>
                    <a:pt x="114922" y="684657"/>
                  </a:lnTo>
                  <a:lnTo>
                    <a:pt x="108102" y="685546"/>
                  </a:lnTo>
                  <a:lnTo>
                    <a:pt x="76377" y="685546"/>
                  </a:lnTo>
                  <a:lnTo>
                    <a:pt x="75018" y="685800"/>
                  </a:lnTo>
                  <a:lnTo>
                    <a:pt x="69024" y="708279"/>
                  </a:lnTo>
                  <a:lnTo>
                    <a:pt x="69189" y="711708"/>
                  </a:lnTo>
                  <a:lnTo>
                    <a:pt x="74193" y="723138"/>
                  </a:lnTo>
                  <a:lnTo>
                    <a:pt x="75374" y="723646"/>
                  </a:lnTo>
                  <a:lnTo>
                    <a:pt x="76835" y="723900"/>
                  </a:lnTo>
                  <a:lnTo>
                    <a:pt x="110210" y="723900"/>
                  </a:lnTo>
                  <a:lnTo>
                    <a:pt x="118402" y="724789"/>
                  </a:lnTo>
                  <a:lnTo>
                    <a:pt x="125349" y="726694"/>
                  </a:lnTo>
                  <a:lnTo>
                    <a:pt x="132308" y="728472"/>
                  </a:lnTo>
                  <a:lnTo>
                    <a:pt x="138061" y="731139"/>
                  </a:lnTo>
                  <a:lnTo>
                    <a:pt x="142633" y="734568"/>
                  </a:lnTo>
                  <a:lnTo>
                    <a:pt x="147205" y="737870"/>
                  </a:lnTo>
                  <a:lnTo>
                    <a:pt x="150647" y="741934"/>
                  </a:lnTo>
                  <a:lnTo>
                    <a:pt x="152971" y="746760"/>
                  </a:lnTo>
                  <a:lnTo>
                    <a:pt x="155282" y="751459"/>
                  </a:lnTo>
                  <a:lnTo>
                    <a:pt x="156438" y="756920"/>
                  </a:lnTo>
                  <a:lnTo>
                    <a:pt x="156438" y="768223"/>
                  </a:lnTo>
                  <a:lnTo>
                    <a:pt x="155486" y="773176"/>
                  </a:lnTo>
                  <a:lnTo>
                    <a:pt x="151638" y="782066"/>
                  </a:lnTo>
                  <a:lnTo>
                    <a:pt x="148729" y="785876"/>
                  </a:lnTo>
                  <a:lnTo>
                    <a:pt x="144818" y="788924"/>
                  </a:lnTo>
                  <a:lnTo>
                    <a:pt x="140919" y="792099"/>
                  </a:lnTo>
                  <a:lnTo>
                    <a:pt x="136182" y="794512"/>
                  </a:lnTo>
                  <a:lnTo>
                    <a:pt x="130619" y="796163"/>
                  </a:lnTo>
                  <a:lnTo>
                    <a:pt x="125056" y="797941"/>
                  </a:lnTo>
                  <a:lnTo>
                    <a:pt x="118630" y="798830"/>
                  </a:lnTo>
                  <a:lnTo>
                    <a:pt x="102730" y="798830"/>
                  </a:lnTo>
                  <a:lnTo>
                    <a:pt x="65582" y="788289"/>
                  </a:lnTo>
                  <a:lnTo>
                    <a:pt x="54952" y="782828"/>
                  </a:lnTo>
                  <a:lnTo>
                    <a:pt x="52666" y="781939"/>
                  </a:lnTo>
                  <a:lnTo>
                    <a:pt x="49225" y="781939"/>
                  </a:lnTo>
                  <a:lnTo>
                    <a:pt x="47625" y="783082"/>
                  </a:lnTo>
                  <a:lnTo>
                    <a:pt x="46456" y="785876"/>
                  </a:lnTo>
                  <a:lnTo>
                    <a:pt x="45516" y="788035"/>
                  </a:lnTo>
                  <a:lnTo>
                    <a:pt x="45021" y="792099"/>
                  </a:lnTo>
                  <a:lnTo>
                    <a:pt x="45085" y="805942"/>
                  </a:lnTo>
                  <a:lnTo>
                    <a:pt x="45478" y="811276"/>
                  </a:lnTo>
                  <a:lnTo>
                    <a:pt x="50546" y="823595"/>
                  </a:lnTo>
                  <a:lnTo>
                    <a:pt x="51739" y="824738"/>
                  </a:lnTo>
                  <a:lnTo>
                    <a:pt x="54254" y="826262"/>
                  </a:lnTo>
                  <a:lnTo>
                    <a:pt x="58089" y="828167"/>
                  </a:lnTo>
                  <a:lnTo>
                    <a:pt x="61937" y="830199"/>
                  </a:lnTo>
                  <a:lnTo>
                    <a:pt x="100749" y="839851"/>
                  </a:lnTo>
                  <a:lnTo>
                    <a:pt x="108953" y="840486"/>
                  </a:lnTo>
                  <a:lnTo>
                    <a:pt x="117703" y="840486"/>
                  </a:lnTo>
                  <a:lnTo>
                    <a:pt x="157632" y="835279"/>
                  </a:lnTo>
                  <a:lnTo>
                    <a:pt x="195211" y="814451"/>
                  </a:lnTo>
                  <a:lnTo>
                    <a:pt x="207213" y="798830"/>
                  </a:lnTo>
                  <a:lnTo>
                    <a:pt x="209499" y="794766"/>
                  </a:lnTo>
                  <a:lnTo>
                    <a:pt x="212699" y="787057"/>
                  </a:lnTo>
                  <a:lnTo>
                    <a:pt x="214998" y="778789"/>
                  </a:lnTo>
                  <a:lnTo>
                    <a:pt x="216369" y="769962"/>
                  </a:lnTo>
                  <a:lnTo>
                    <a:pt x="216839" y="760603"/>
                  </a:lnTo>
                  <a:lnTo>
                    <a:pt x="216839" y="752983"/>
                  </a:lnTo>
                  <a:close/>
                </a:path>
                <a:path w="10137140" h="5078730">
                  <a:moveTo>
                    <a:pt x="223278" y="2948940"/>
                  </a:moveTo>
                  <a:lnTo>
                    <a:pt x="216522" y="2932303"/>
                  </a:lnTo>
                  <a:lnTo>
                    <a:pt x="173418" y="2932303"/>
                  </a:lnTo>
                  <a:lnTo>
                    <a:pt x="173418" y="2765044"/>
                  </a:lnTo>
                  <a:lnTo>
                    <a:pt x="173418" y="2718816"/>
                  </a:lnTo>
                  <a:lnTo>
                    <a:pt x="173151" y="2717800"/>
                  </a:lnTo>
                  <a:lnTo>
                    <a:pt x="172618" y="2716911"/>
                  </a:lnTo>
                  <a:lnTo>
                    <a:pt x="172085" y="2716149"/>
                  </a:lnTo>
                  <a:lnTo>
                    <a:pt x="171030" y="2715514"/>
                  </a:lnTo>
                  <a:lnTo>
                    <a:pt x="169443" y="2715133"/>
                  </a:lnTo>
                  <a:lnTo>
                    <a:pt x="167855" y="2714625"/>
                  </a:lnTo>
                  <a:lnTo>
                    <a:pt x="165493" y="2714244"/>
                  </a:lnTo>
                  <a:lnTo>
                    <a:pt x="162382" y="2714117"/>
                  </a:lnTo>
                  <a:lnTo>
                    <a:pt x="159270" y="2713863"/>
                  </a:lnTo>
                  <a:lnTo>
                    <a:pt x="155194" y="2713736"/>
                  </a:lnTo>
                  <a:lnTo>
                    <a:pt x="146062" y="2713736"/>
                  </a:lnTo>
                  <a:lnTo>
                    <a:pt x="142709" y="2713863"/>
                  </a:lnTo>
                  <a:lnTo>
                    <a:pt x="140131" y="2713863"/>
                  </a:lnTo>
                  <a:lnTo>
                    <a:pt x="129997" y="2715133"/>
                  </a:lnTo>
                  <a:lnTo>
                    <a:pt x="129006" y="2715387"/>
                  </a:lnTo>
                  <a:lnTo>
                    <a:pt x="128181" y="2715895"/>
                  </a:lnTo>
                  <a:lnTo>
                    <a:pt x="127520" y="2716403"/>
                  </a:lnTo>
                  <a:lnTo>
                    <a:pt x="72275" y="2752090"/>
                  </a:lnTo>
                  <a:lnTo>
                    <a:pt x="65125" y="2776855"/>
                  </a:lnTo>
                  <a:lnTo>
                    <a:pt x="65328" y="2780792"/>
                  </a:lnTo>
                  <a:lnTo>
                    <a:pt x="70662" y="2790952"/>
                  </a:lnTo>
                  <a:lnTo>
                    <a:pt x="74498" y="2790190"/>
                  </a:lnTo>
                  <a:lnTo>
                    <a:pt x="76987" y="2789301"/>
                  </a:lnTo>
                  <a:lnTo>
                    <a:pt x="80035" y="2787904"/>
                  </a:lnTo>
                  <a:lnTo>
                    <a:pt x="121361" y="2765044"/>
                  </a:lnTo>
                  <a:lnTo>
                    <a:pt x="121361" y="2932303"/>
                  </a:lnTo>
                  <a:lnTo>
                    <a:pt x="72275" y="2932303"/>
                  </a:lnTo>
                  <a:lnTo>
                    <a:pt x="71221" y="2932684"/>
                  </a:lnTo>
                  <a:lnTo>
                    <a:pt x="65722" y="2948940"/>
                  </a:lnTo>
                  <a:lnTo>
                    <a:pt x="65722" y="2956560"/>
                  </a:lnTo>
                  <a:lnTo>
                    <a:pt x="72415" y="2972689"/>
                  </a:lnTo>
                  <a:lnTo>
                    <a:pt x="216522" y="2972689"/>
                  </a:lnTo>
                  <a:lnTo>
                    <a:pt x="223278" y="2956560"/>
                  </a:lnTo>
                  <a:lnTo>
                    <a:pt x="223278" y="2948940"/>
                  </a:lnTo>
                  <a:close/>
                </a:path>
                <a:path w="10137140" h="5078730">
                  <a:moveTo>
                    <a:pt x="225298" y="1248410"/>
                  </a:moveTo>
                  <a:lnTo>
                    <a:pt x="223977" y="1241298"/>
                  </a:lnTo>
                  <a:lnTo>
                    <a:pt x="218681" y="1227836"/>
                  </a:lnTo>
                  <a:lnTo>
                    <a:pt x="214871" y="1221867"/>
                  </a:lnTo>
                  <a:lnTo>
                    <a:pt x="209905" y="1216660"/>
                  </a:lnTo>
                  <a:lnTo>
                    <a:pt x="204939" y="1211326"/>
                  </a:lnTo>
                  <a:lnTo>
                    <a:pt x="198882" y="1206881"/>
                  </a:lnTo>
                  <a:lnTo>
                    <a:pt x="191719" y="1203452"/>
                  </a:lnTo>
                  <a:lnTo>
                    <a:pt x="184569" y="1199896"/>
                  </a:lnTo>
                  <a:lnTo>
                    <a:pt x="176491" y="1197610"/>
                  </a:lnTo>
                  <a:lnTo>
                    <a:pt x="167487" y="1196594"/>
                  </a:lnTo>
                  <a:lnTo>
                    <a:pt x="167487" y="1195959"/>
                  </a:lnTo>
                  <a:lnTo>
                    <a:pt x="201942" y="1173988"/>
                  </a:lnTo>
                  <a:lnTo>
                    <a:pt x="213575" y="1141984"/>
                  </a:lnTo>
                  <a:lnTo>
                    <a:pt x="213448" y="1131189"/>
                  </a:lnTo>
                  <a:lnTo>
                    <a:pt x="200164" y="1092200"/>
                  </a:lnTo>
                  <a:lnTo>
                    <a:pt x="161899" y="1072248"/>
                  </a:lnTo>
                  <a:lnTo>
                    <a:pt x="136296" y="1069721"/>
                  </a:lnTo>
                  <a:lnTo>
                    <a:pt x="129260" y="1069886"/>
                  </a:lnTo>
                  <a:lnTo>
                    <a:pt x="88214" y="1078357"/>
                  </a:lnTo>
                  <a:lnTo>
                    <a:pt x="81978" y="1080643"/>
                  </a:lnTo>
                  <a:lnTo>
                    <a:pt x="76822" y="1083183"/>
                  </a:lnTo>
                  <a:lnTo>
                    <a:pt x="72707" y="1085723"/>
                  </a:lnTo>
                  <a:lnTo>
                    <a:pt x="68605" y="1088136"/>
                  </a:lnTo>
                  <a:lnTo>
                    <a:pt x="65887" y="1090041"/>
                  </a:lnTo>
                  <a:lnTo>
                    <a:pt x="63246" y="1092581"/>
                  </a:lnTo>
                  <a:lnTo>
                    <a:pt x="62280" y="1093724"/>
                  </a:lnTo>
                  <a:lnTo>
                    <a:pt x="61683" y="1094867"/>
                  </a:lnTo>
                  <a:lnTo>
                    <a:pt x="61087" y="1095883"/>
                  </a:lnTo>
                  <a:lnTo>
                    <a:pt x="59245" y="1117727"/>
                  </a:lnTo>
                  <a:lnTo>
                    <a:pt x="59334" y="1119505"/>
                  </a:lnTo>
                  <a:lnTo>
                    <a:pt x="59867" y="1124585"/>
                  </a:lnTo>
                  <a:lnTo>
                    <a:pt x="60261" y="1126490"/>
                  </a:lnTo>
                  <a:lnTo>
                    <a:pt x="60794" y="1127760"/>
                  </a:lnTo>
                  <a:lnTo>
                    <a:pt x="61315" y="1129157"/>
                  </a:lnTo>
                  <a:lnTo>
                    <a:pt x="61976" y="1130046"/>
                  </a:lnTo>
                  <a:lnTo>
                    <a:pt x="62776" y="1130427"/>
                  </a:lnTo>
                  <a:lnTo>
                    <a:pt x="63576" y="1130935"/>
                  </a:lnTo>
                  <a:lnTo>
                    <a:pt x="64503" y="1131189"/>
                  </a:lnTo>
                  <a:lnTo>
                    <a:pt x="67144" y="1131189"/>
                  </a:lnTo>
                  <a:lnTo>
                    <a:pt x="69634" y="1130173"/>
                  </a:lnTo>
                  <a:lnTo>
                    <a:pt x="76390" y="1125855"/>
                  </a:lnTo>
                  <a:lnTo>
                    <a:pt x="80492" y="1123569"/>
                  </a:lnTo>
                  <a:lnTo>
                    <a:pt x="90157" y="1118743"/>
                  </a:lnTo>
                  <a:lnTo>
                    <a:pt x="95631" y="1116457"/>
                  </a:lnTo>
                  <a:lnTo>
                    <a:pt x="101714" y="1114425"/>
                  </a:lnTo>
                  <a:lnTo>
                    <a:pt x="107810" y="1112266"/>
                  </a:lnTo>
                  <a:lnTo>
                    <a:pt x="114300" y="1111250"/>
                  </a:lnTo>
                  <a:lnTo>
                    <a:pt x="127279" y="1111250"/>
                  </a:lnTo>
                  <a:lnTo>
                    <a:pt x="156756" y="1138682"/>
                  </a:lnTo>
                  <a:lnTo>
                    <a:pt x="156667" y="1149223"/>
                  </a:lnTo>
                  <a:lnTo>
                    <a:pt x="123380" y="1180084"/>
                  </a:lnTo>
                  <a:lnTo>
                    <a:pt x="116547" y="1181100"/>
                  </a:lnTo>
                  <a:lnTo>
                    <a:pt x="84836" y="1181100"/>
                  </a:lnTo>
                  <a:lnTo>
                    <a:pt x="83477" y="1181354"/>
                  </a:lnTo>
                  <a:lnTo>
                    <a:pt x="81216" y="1182370"/>
                  </a:lnTo>
                  <a:lnTo>
                    <a:pt x="80289" y="1183259"/>
                  </a:lnTo>
                  <a:lnTo>
                    <a:pt x="79565" y="1184656"/>
                  </a:lnTo>
                  <a:lnTo>
                    <a:pt x="78841" y="1185926"/>
                  </a:lnTo>
                  <a:lnTo>
                    <a:pt x="78308" y="1187831"/>
                  </a:lnTo>
                  <a:lnTo>
                    <a:pt x="77647" y="1192784"/>
                  </a:lnTo>
                  <a:lnTo>
                    <a:pt x="77571" y="1194054"/>
                  </a:lnTo>
                  <a:lnTo>
                    <a:pt x="77482" y="1203833"/>
                  </a:lnTo>
                  <a:lnTo>
                    <a:pt x="77647" y="1207135"/>
                  </a:lnTo>
                  <a:lnTo>
                    <a:pt x="78308" y="1212342"/>
                  </a:lnTo>
                  <a:lnTo>
                    <a:pt x="78867" y="1214374"/>
                  </a:lnTo>
                  <a:lnTo>
                    <a:pt x="79667" y="1215771"/>
                  </a:lnTo>
                  <a:lnTo>
                    <a:pt x="80454" y="1217295"/>
                  </a:lnTo>
                  <a:lnTo>
                    <a:pt x="81457" y="1218184"/>
                  </a:lnTo>
                  <a:lnTo>
                    <a:pt x="83832" y="1219200"/>
                  </a:lnTo>
                  <a:lnTo>
                    <a:pt x="85293" y="1219327"/>
                  </a:lnTo>
                  <a:lnTo>
                    <a:pt x="118668" y="1219327"/>
                  </a:lnTo>
                  <a:lnTo>
                    <a:pt x="126847" y="1220343"/>
                  </a:lnTo>
                  <a:lnTo>
                    <a:pt x="161429" y="1242187"/>
                  </a:lnTo>
                  <a:lnTo>
                    <a:pt x="164896" y="1252347"/>
                  </a:lnTo>
                  <a:lnTo>
                    <a:pt x="164896" y="1263777"/>
                  </a:lnTo>
                  <a:lnTo>
                    <a:pt x="133502" y="1293368"/>
                  </a:lnTo>
                  <a:lnTo>
                    <a:pt x="127088" y="1294257"/>
                  </a:lnTo>
                  <a:lnTo>
                    <a:pt x="111188" y="1294257"/>
                  </a:lnTo>
                  <a:lnTo>
                    <a:pt x="74041" y="1283843"/>
                  </a:lnTo>
                  <a:lnTo>
                    <a:pt x="63411" y="1278255"/>
                  </a:lnTo>
                  <a:lnTo>
                    <a:pt x="61125" y="1277366"/>
                  </a:lnTo>
                  <a:lnTo>
                    <a:pt x="57683" y="1277366"/>
                  </a:lnTo>
                  <a:lnTo>
                    <a:pt x="56083" y="1278636"/>
                  </a:lnTo>
                  <a:lnTo>
                    <a:pt x="54914" y="1281303"/>
                  </a:lnTo>
                  <a:lnTo>
                    <a:pt x="53962" y="1283589"/>
                  </a:lnTo>
                  <a:lnTo>
                    <a:pt x="53479" y="1287526"/>
                  </a:lnTo>
                  <a:lnTo>
                    <a:pt x="53543" y="1301369"/>
                  </a:lnTo>
                  <a:lnTo>
                    <a:pt x="81153" y="1329436"/>
                  </a:lnTo>
                  <a:lnTo>
                    <a:pt x="87045" y="1331341"/>
                  </a:lnTo>
                  <a:lnTo>
                    <a:pt x="93840" y="1332865"/>
                  </a:lnTo>
                  <a:lnTo>
                    <a:pt x="109207" y="1335405"/>
                  </a:lnTo>
                  <a:lnTo>
                    <a:pt x="117411" y="1336040"/>
                  </a:lnTo>
                  <a:lnTo>
                    <a:pt x="126161" y="1336040"/>
                  </a:lnTo>
                  <a:lnTo>
                    <a:pt x="166090" y="1330706"/>
                  </a:lnTo>
                  <a:lnTo>
                    <a:pt x="203669" y="1309992"/>
                  </a:lnTo>
                  <a:lnTo>
                    <a:pt x="223456" y="1274343"/>
                  </a:lnTo>
                  <a:lnTo>
                    <a:pt x="225298" y="1256157"/>
                  </a:lnTo>
                  <a:lnTo>
                    <a:pt x="225298" y="1248410"/>
                  </a:lnTo>
                  <a:close/>
                </a:path>
                <a:path w="10137140" h="5078730">
                  <a:moveTo>
                    <a:pt x="237070" y="1840484"/>
                  </a:moveTo>
                  <a:lnTo>
                    <a:pt x="232397" y="1824990"/>
                  </a:lnTo>
                  <a:lnTo>
                    <a:pt x="231406" y="1824228"/>
                  </a:lnTo>
                  <a:lnTo>
                    <a:pt x="230314" y="1823847"/>
                  </a:lnTo>
                  <a:lnTo>
                    <a:pt x="187198" y="1823847"/>
                  </a:lnTo>
                  <a:lnTo>
                    <a:pt x="187198" y="1656588"/>
                  </a:lnTo>
                  <a:lnTo>
                    <a:pt x="187198" y="1610233"/>
                  </a:lnTo>
                  <a:lnTo>
                    <a:pt x="186931" y="1609217"/>
                  </a:lnTo>
                  <a:lnTo>
                    <a:pt x="176174" y="1605661"/>
                  </a:lnTo>
                  <a:lnTo>
                    <a:pt x="173062" y="1605407"/>
                  </a:lnTo>
                  <a:lnTo>
                    <a:pt x="168986" y="1605280"/>
                  </a:lnTo>
                  <a:lnTo>
                    <a:pt x="156502" y="1605280"/>
                  </a:lnTo>
                  <a:lnTo>
                    <a:pt x="141300" y="1607947"/>
                  </a:lnTo>
                  <a:lnTo>
                    <a:pt x="84480" y="1644650"/>
                  </a:lnTo>
                  <a:lnTo>
                    <a:pt x="83223" y="1645666"/>
                  </a:lnTo>
                  <a:lnTo>
                    <a:pt x="82296" y="1646682"/>
                  </a:lnTo>
                  <a:lnTo>
                    <a:pt x="81368" y="1647571"/>
                  </a:lnTo>
                  <a:lnTo>
                    <a:pt x="80632" y="1648714"/>
                  </a:lnTo>
                  <a:lnTo>
                    <a:pt x="80111" y="1650238"/>
                  </a:lnTo>
                  <a:lnTo>
                    <a:pt x="79578" y="1651635"/>
                  </a:lnTo>
                  <a:lnTo>
                    <a:pt x="79248" y="1653413"/>
                  </a:lnTo>
                  <a:lnTo>
                    <a:pt x="79032" y="1656588"/>
                  </a:lnTo>
                  <a:lnTo>
                    <a:pt x="78917" y="1668399"/>
                  </a:lnTo>
                  <a:lnTo>
                    <a:pt x="79121" y="1672209"/>
                  </a:lnTo>
                  <a:lnTo>
                    <a:pt x="79908" y="1677797"/>
                  </a:lnTo>
                  <a:lnTo>
                    <a:pt x="80670" y="1679829"/>
                  </a:lnTo>
                  <a:lnTo>
                    <a:pt x="81800" y="1680845"/>
                  </a:lnTo>
                  <a:lnTo>
                    <a:pt x="82918" y="1681988"/>
                  </a:lnTo>
                  <a:lnTo>
                    <a:pt x="84442" y="1682369"/>
                  </a:lnTo>
                  <a:lnTo>
                    <a:pt x="86372" y="1682115"/>
                  </a:lnTo>
                  <a:lnTo>
                    <a:pt x="88290" y="1681734"/>
                  </a:lnTo>
                  <a:lnTo>
                    <a:pt x="90766" y="1680845"/>
                  </a:lnTo>
                  <a:lnTo>
                    <a:pt x="93814" y="1679448"/>
                  </a:lnTo>
                  <a:lnTo>
                    <a:pt x="135140" y="1656588"/>
                  </a:lnTo>
                  <a:lnTo>
                    <a:pt x="135140" y="1823847"/>
                  </a:lnTo>
                  <a:lnTo>
                    <a:pt x="86067" y="1823847"/>
                  </a:lnTo>
                  <a:lnTo>
                    <a:pt x="85013" y="1824228"/>
                  </a:lnTo>
                  <a:lnTo>
                    <a:pt x="84086" y="1824990"/>
                  </a:lnTo>
                  <a:lnTo>
                    <a:pt x="83159" y="1825625"/>
                  </a:lnTo>
                  <a:lnTo>
                    <a:pt x="79514" y="1840484"/>
                  </a:lnTo>
                  <a:lnTo>
                    <a:pt x="79514" y="1847977"/>
                  </a:lnTo>
                  <a:lnTo>
                    <a:pt x="86207" y="1864233"/>
                  </a:lnTo>
                  <a:lnTo>
                    <a:pt x="230314" y="1864233"/>
                  </a:lnTo>
                  <a:lnTo>
                    <a:pt x="237070" y="1847977"/>
                  </a:lnTo>
                  <a:lnTo>
                    <a:pt x="237070" y="1840484"/>
                  </a:lnTo>
                  <a:close/>
                </a:path>
                <a:path w="10137140" h="5078730">
                  <a:moveTo>
                    <a:pt x="237439" y="2353183"/>
                  </a:moveTo>
                  <a:lnTo>
                    <a:pt x="217068" y="2316099"/>
                  </a:lnTo>
                  <a:lnTo>
                    <a:pt x="179616" y="2301240"/>
                  </a:lnTo>
                  <a:lnTo>
                    <a:pt x="179616" y="2300732"/>
                  </a:lnTo>
                  <a:lnTo>
                    <a:pt x="214083" y="2278761"/>
                  </a:lnTo>
                  <a:lnTo>
                    <a:pt x="225717" y="2246757"/>
                  </a:lnTo>
                  <a:lnTo>
                    <a:pt x="225590" y="2235962"/>
                  </a:lnTo>
                  <a:lnTo>
                    <a:pt x="212305" y="2196973"/>
                  </a:lnTo>
                  <a:lnTo>
                    <a:pt x="174028" y="2177021"/>
                  </a:lnTo>
                  <a:lnTo>
                    <a:pt x="148424" y="2174494"/>
                  </a:lnTo>
                  <a:lnTo>
                    <a:pt x="141401" y="2174659"/>
                  </a:lnTo>
                  <a:lnTo>
                    <a:pt x="100342" y="2183130"/>
                  </a:lnTo>
                  <a:lnTo>
                    <a:pt x="94119" y="2185416"/>
                  </a:lnTo>
                  <a:lnTo>
                    <a:pt x="71386" y="2222500"/>
                  </a:lnTo>
                  <a:lnTo>
                    <a:pt x="71488" y="2224608"/>
                  </a:lnTo>
                  <a:lnTo>
                    <a:pt x="71996" y="2229358"/>
                  </a:lnTo>
                  <a:lnTo>
                    <a:pt x="72390" y="2231263"/>
                  </a:lnTo>
                  <a:lnTo>
                    <a:pt x="73012" y="2232787"/>
                  </a:lnTo>
                  <a:lnTo>
                    <a:pt x="73456" y="2233930"/>
                  </a:lnTo>
                  <a:lnTo>
                    <a:pt x="74117" y="2234819"/>
                  </a:lnTo>
                  <a:lnTo>
                    <a:pt x="74917" y="2235200"/>
                  </a:lnTo>
                  <a:lnTo>
                    <a:pt x="75704" y="2235708"/>
                  </a:lnTo>
                  <a:lnTo>
                    <a:pt x="76631" y="2235962"/>
                  </a:lnTo>
                  <a:lnTo>
                    <a:pt x="79286" y="2235962"/>
                  </a:lnTo>
                  <a:lnTo>
                    <a:pt x="81762" y="2234819"/>
                  </a:lnTo>
                  <a:lnTo>
                    <a:pt x="85140" y="2232787"/>
                  </a:lnTo>
                  <a:lnTo>
                    <a:pt x="88519" y="2230628"/>
                  </a:lnTo>
                  <a:lnTo>
                    <a:pt x="92621" y="2228342"/>
                  </a:lnTo>
                  <a:lnTo>
                    <a:pt x="97459" y="2225929"/>
                  </a:lnTo>
                  <a:lnTo>
                    <a:pt x="102298" y="2223389"/>
                  </a:lnTo>
                  <a:lnTo>
                    <a:pt x="107759" y="2221230"/>
                  </a:lnTo>
                  <a:lnTo>
                    <a:pt x="113855" y="2219071"/>
                  </a:lnTo>
                  <a:lnTo>
                    <a:pt x="119951" y="2217039"/>
                  </a:lnTo>
                  <a:lnTo>
                    <a:pt x="126441" y="2216023"/>
                  </a:lnTo>
                  <a:lnTo>
                    <a:pt x="139420" y="2216023"/>
                  </a:lnTo>
                  <a:lnTo>
                    <a:pt x="168884" y="2243455"/>
                  </a:lnTo>
                  <a:lnTo>
                    <a:pt x="168770" y="2253996"/>
                  </a:lnTo>
                  <a:lnTo>
                    <a:pt x="135509" y="2284857"/>
                  </a:lnTo>
                  <a:lnTo>
                    <a:pt x="128689" y="2285746"/>
                  </a:lnTo>
                  <a:lnTo>
                    <a:pt x="96964" y="2285746"/>
                  </a:lnTo>
                  <a:lnTo>
                    <a:pt x="95605" y="2286000"/>
                  </a:lnTo>
                  <a:lnTo>
                    <a:pt x="94488" y="2286635"/>
                  </a:lnTo>
                  <a:lnTo>
                    <a:pt x="93357" y="2287143"/>
                  </a:lnTo>
                  <a:lnTo>
                    <a:pt x="92430" y="2288032"/>
                  </a:lnTo>
                  <a:lnTo>
                    <a:pt x="91694" y="2289429"/>
                  </a:lnTo>
                  <a:lnTo>
                    <a:pt x="90970" y="2290699"/>
                  </a:lnTo>
                  <a:lnTo>
                    <a:pt x="90436" y="2292604"/>
                  </a:lnTo>
                  <a:lnTo>
                    <a:pt x="89776" y="2297430"/>
                  </a:lnTo>
                  <a:lnTo>
                    <a:pt x="89700" y="2298827"/>
                  </a:lnTo>
                  <a:lnTo>
                    <a:pt x="89611" y="2308606"/>
                  </a:lnTo>
                  <a:lnTo>
                    <a:pt x="89776" y="2311908"/>
                  </a:lnTo>
                  <a:lnTo>
                    <a:pt x="90436" y="2317115"/>
                  </a:lnTo>
                  <a:lnTo>
                    <a:pt x="91008" y="2319147"/>
                  </a:lnTo>
                  <a:lnTo>
                    <a:pt x="91795" y="2320544"/>
                  </a:lnTo>
                  <a:lnTo>
                    <a:pt x="92595" y="2322068"/>
                  </a:lnTo>
                  <a:lnTo>
                    <a:pt x="93586" y="2322957"/>
                  </a:lnTo>
                  <a:lnTo>
                    <a:pt x="94780" y="2323465"/>
                  </a:lnTo>
                  <a:lnTo>
                    <a:pt x="95973" y="2323846"/>
                  </a:lnTo>
                  <a:lnTo>
                    <a:pt x="97434" y="2324100"/>
                  </a:lnTo>
                  <a:lnTo>
                    <a:pt x="130810" y="2324100"/>
                  </a:lnTo>
                  <a:lnTo>
                    <a:pt x="138988" y="2325116"/>
                  </a:lnTo>
                  <a:lnTo>
                    <a:pt x="173558" y="2346960"/>
                  </a:lnTo>
                  <a:lnTo>
                    <a:pt x="177038" y="2357120"/>
                  </a:lnTo>
                  <a:lnTo>
                    <a:pt x="177038" y="2368550"/>
                  </a:lnTo>
                  <a:lnTo>
                    <a:pt x="176072" y="2373503"/>
                  </a:lnTo>
                  <a:lnTo>
                    <a:pt x="174155" y="2377821"/>
                  </a:lnTo>
                  <a:lnTo>
                    <a:pt x="172237" y="2382266"/>
                  </a:lnTo>
                  <a:lnTo>
                    <a:pt x="139217" y="2399030"/>
                  </a:lnTo>
                  <a:lnTo>
                    <a:pt x="123329" y="2399030"/>
                  </a:lnTo>
                  <a:lnTo>
                    <a:pt x="86169" y="2388489"/>
                  </a:lnTo>
                  <a:lnTo>
                    <a:pt x="75539" y="2383028"/>
                  </a:lnTo>
                  <a:lnTo>
                    <a:pt x="73253" y="2382139"/>
                  </a:lnTo>
                  <a:lnTo>
                    <a:pt x="69811" y="2382139"/>
                  </a:lnTo>
                  <a:lnTo>
                    <a:pt x="68224" y="2383409"/>
                  </a:lnTo>
                  <a:lnTo>
                    <a:pt x="66103" y="2388235"/>
                  </a:lnTo>
                  <a:lnTo>
                    <a:pt x="65608" y="2392299"/>
                  </a:lnTo>
                  <a:lnTo>
                    <a:pt x="65671" y="2406142"/>
                  </a:lnTo>
                  <a:lnTo>
                    <a:pt x="68453" y="2420239"/>
                  </a:lnTo>
                  <a:lnTo>
                    <a:pt x="69049" y="2421636"/>
                  </a:lnTo>
                  <a:lnTo>
                    <a:pt x="105968" y="2437638"/>
                  </a:lnTo>
                  <a:lnTo>
                    <a:pt x="129552" y="2440813"/>
                  </a:lnTo>
                  <a:lnTo>
                    <a:pt x="138290" y="2440813"/>
                  </a:lnTo>
                  <a:lnTo>
                    <a:pt x="178231" y="2435479"/>
                  </a:lnTo>
                  <a:lnTo>
                    <a:pt x="215811" y="2414765"/>
                  </a:lnTo>
                  <a:lnTo>
                    <a:pt x="227850" y="2399030"/>
                  </a:lnTo>
                  <a:lnTo>
                    <a:pt x="230085" y="2395093"/>
                  </a:lnTo>
                  <a:lnTo>
                    <a:pt x="233299" y="2387384"/>
                  </a:lnTo>
                  <a:lnTo>
                    <a:pt x="235597" y="2379116"/>
                  </a:lnTo>
                  <a:lnTo>
                    <a:pt x="236969" y="2370290"/>
                  </a:lnTo>
                  <a:lnTo>
                    <a:pt x="237439" y="2360930"/>
                  </a:lnTo>
                  <a:lnTo>
                    <a:pt x="237439" y="2353183"/>
                  </a:lnTo>
                  <a:close/>
                </a:path>
                <a:path w="10137140" h="5078730">
                  <a:moveTo>
                    <a:pt x="246430" y="4994402"/>
                  </a:moveTo>
                  <a:lnTo>
                    <a:pt x="239674" y="4977777"/>
                  </a:lnTo>
                  <a:lnTo>
                    <a:pt x="196570" y="4977777"/>
                  </a:lnTo>
                  <a:lnTo>
                    <a:pt x="196570" y="4810480"/>
                  </a:lnTo>
                  <a:lnTo>
                    <a:pt x="196570" y="4764189"/>
                  </a:lnTo>
                  <a:lnTo>
                    <a:pt x="196303" y="4763198"/>
                  </a:lnTo>
                  <a:lnTo>
                    <a:pt x="178346" y="4759223"/>
                  </a:lnTo>
                  <a:lnTo>
                    <a:pt x="169214" y="4759223"/>
                  </a:lnTo>
                  <a:lnTo>
                    <a:pt x="150672" y="4761814"/>
                  </a:lnTo>
                  <a:lnTo>
                    <a:pt x="95440" y="4797577"/>
                  </a:lnTo>
                  <a:lnTo>
                    <a:pt x="88277" y="4822279"/>
                  </a:lnTo>
                  <a:lnTo>
                    <a:pt x="88480" y="4826178"/>
                  </a:lnTo>
                  <a:lnTo>
                    <a:pt x="89281" y="4831753"/>
                  </a:lnTo>
                  <a:lnTo>
                    <a:pt x="90043" y="4833696"/>
                  </a:lnTo>
                  <a:lnTo>
                    <a:pt x="92290" y="4835969"/>
                  </a:lnTo>
                  <a:lnTo>
                    <a:pt x="93814" y="4836363"/>
                  </a:lnTo>
                  <a:lnTo>
                    <a:pt x="97650" y="4835703"/>
                  </a:lnTo>
                  <a:lnTo>
                    <a:pt x="100139" y="4834788"/>
                  </a:lnTo>
                  <a:lnTo>
                    <a:pt x="103187" y="4833340"/>
                  </a:lnTo>
                  <a:lnTo>
                    <a:pt x="144513" y="4810480"/>
                  </a:lnTo>
                  <a:lnTo>
                    <a:pt x="144513" y="4977777"/>
                  </a:lnTo>
                  <a:lnTo>
                    <a:pt x="95440" y="4977777"/>
                  </a:lnTo>
                  <a:lnTo>
                    <a:pt x="94373" y="4978146"/>
                  </a:lnTo>
                  <a:lnTo>
                    <a:pt x="88874" y="4994402"/>
                  </a:lnTo>
                  <a:lnTo>
                    <a:pt x="88874" y="5001958"/>
                  </a:lnTo>
                  <a:lnTo>
                    <a:pt x="95567" y="5018113"/>
                  </a:lnTo>
                  <a:lnTo>
                    <a:pt x="239674" y="5018113"/>
                  </a:lnTo>
                  <a:lnTo>
                    <a:pt x="246430" y="5001958"/>
                  </a:lnTo>
                  <a:lnTo>
                    <a:pt x="246430" y="4994402"/>
                  </a:lnTo>
                  <a:close/>
                </a:path>
                <a:path w="10137140" h="5078730">
                  <a:moveTo>
                    <a:pt x="344716" y="48895"/>
                  </a:moveTo>
                  <a:lnTo>
                    <a:pt x="334581" y="31623"/>
                  </a:lnTo>
                  <a:lnTo>
                    <a:pt x="178079" y="31623"/>
                  </a:lnTo>
                  <a:lnTo>
                    <a:pt x="171069" y="50165"/>
                  </a:lnTo>
                  <a:lnTo>
                    <a:pt x="171069" y="62103"/>
                  </a:lnTo>
                  <a:lnTo>
                    <a:pt x="171754" y="67818"/>
                  </a:lnTo>
                  <a:lnTo>
                    <a:pt x="174536" y="75184"/>
                  </a:lnTo>
                  <a:lnTo>
                    <a:pt x="176631" y="76962"/>
                  </a:lnTo>
                  <a:lnTo>
                    <a:pt x="287489" y="76962"/>
                  </a:lnTo>
                  <a:lnTo>
                    <a:pt x="195440" y="279908"/>
                  </a:lnTo>
                  <a:lnTo>
                    <a:pt x="194970" y="281813"/>
                  </a:lnTo>
                  <a:lnTo>
                    <a:pt x="195237" y="284861"/>
                  </a:lnTo>
                  <a:lnTo>
                    <a:pt x="196265" y="286131"/>
                  </a:lnTo>
                  <a:lnTo>
                    <a:pt x="200101" y="288036"/>
                  </a:lnTo>
                  <a:lnTo>
                    <a:pt x="203111" y="288798"/>
                  </a:lnTo>
                  <a:lnTo>
                    <a:pt x="207225" y="289306"/>
                  </a:lnTo>
                  <a:lnTo>
                    <a:pt x="216890" y="289941"/>
                  </a:lnTo>
                  <a:lnTo>
                    <a:pt x="236931" y="289687"/>
                  </a:lnTo>
                  <a:lnTo>
                    <a:pt x="338556" y="85725"/>
                  </a:lnTo>
                  <a:lnTo>
                    <a:pt x="344716" y="53721"/>
                  </a:lnTo>
                  <a:lnTo>
                    <a:pt x="344716" y="48895"/>
                  </a:lnTo>
                  <a:close/>
                </a:path>
                <a:path w="10137140" h="5078730">
                  <a:moveTo>
                    <a:pt x="382676" y="4177461"/>
                  </a:moveTo>
                  <a:lnTo>
                    <a:pt x="376821" y="4139514"/>
                  </a:lnTo>
                  <a:lnTo>
                    <a:pt x="359397" y="4114685"/>
                  </a:lnTo>
                  <a:lnTo>
                    <a:pt x="355434" y="4111650"/>
                  </a:lnTo>
                  <a:lnTo>
                    <a:pt x="349427" y="4108119"/>
                  </a:lnTo>
                  <a:lnTo>
                    <a:pt x="342798" y="4105148"/>
                  </a:lnTo>
                  <a:lnTo>
                    <a:pt x="335495" y="4102798"/>
                  </a:lnTo>
                  <a:lnTo>
                    <a:pt x="331343" y="4101935"/>
                  </a:lnTo>
                  <a:lnTo>
                    <a:pt x="331343" y="4188295"/>
                  </a:lnTo>
                  <a:lnTo>
                    <a:pt x="330682" y="4193324"/>
                  </a:lnTo>
                  <a:lnTo>
                    <a:pt x="306146" y="4225023"/>
                  </a:lnTo>
                  <a:lnTo>
                    <a:pt x="300812" y="4226141"/>
                  </a:lnTo>
                  <a:lnTo>
                    <a:pt x="288493" y="4226141"/>
                  </a:lnTo>
                  <a:lnTo>
                    <a:pt x="261137" y="4197769"/>
                  </a:lnTo>
                  <a:lnTo>
                    <a:pt x="257162" y="4152823"/>
                  </a:lnTo>
                  <a:lnTo>
                    <a:pt x="259943" y="4150969"/>
                  </a:lnTo>
                  <a:lnTo>
                    <a:pt x="293789" y="4139514"/>
                  </a:lnTo>
                  <a:lnTo>
                    <a:pt x="303720" y="4139514"/>
                  </a:lnTo>
                  <a:lnTo>
                    <a:pt x="330873" y="4168165"/>
                  </a:lnTo>
                  <a:lnTo>
                    <a:pt x="331343" y="4188295"/>
                  </a:lnTo>
                  <a:lnTo>
                    <a:pt x="331343" y="4101935"/>
                  </a:lnTo>
                  <a:lnTo>
                    <a:pt x="327494" y="4101122"/>
                  </a:lnTo>
                  <a:lnTo>
                    <a:pt x="318808" y="4100118"/>
                  </a:lnTo>
                  <a:lnTo>
                    <a:pt x="309422" y="4099776"/>
                  </a:lnTo>
                  <a:lnTo>
                    <a:pt x="303593" y="4099776"/>
                  </a:lnTo>
                  <a:lnTo>
                    <a:pt x="262432" y="4110977"/>
                  </a:lnTo>
                  <a:lnTo>
                    <a:pt x="256171" y="4114685"/>
                  </a:lnTo>
                  <a:lnTo>
                    <a:pt x="256451" y="4107243"/>
                  </a:lnTo>
                  <a:lnTo>
                    <a:pt x="266433" y="4067657"/>
                  </a:lnTo>
                  <a:lnTo>
                    <a:pt x="300126" y="4041673"/>
                  </a:lnTo>
                  <a:lnTo>
                    <a:pt x="314985" y="4040174"/>
                  </a:lnTo>
                  <a:lnTo>
                    <a:pt x="321335" y="4040174"/>
                  </a:lnTo>
                  <a:lnTo>
                    <a:pt x="356044" y="4047883"/>
                  </a:lnTo>
                  <a:lnTo>
                    <a:pt x="358101" y="4048315"/>
                  </a:lnTo>
                  <a:lnTo>
                    <a:pt x="363169" y="4010533"/>
                  </a:lnTo>
                  <a:lnTo>
                    <a:pt x="325678" y="4000538"/>
                  </a:lnTo>
                  <a:lnTo>
                    <a:pt x="320611" y="4000233"/>
                  </a:lnTo>
                  <a:lnTo>
                    <a:pt x="315582" y="4000233"/>
                  </a:lnTo>
                  <a:lnTo>
                    <a:pt x="274345" y="4006596"/>
                  </a:lnTo>
                  <a:lnTo>
                    <a:pt x="238912" y="4029430"/>
                  </a:lnTo>
                  <a:lnTo>
                    <a:pt x="217893" y="4063796"/>
                  </a:lnTo>
                  <a:lnTo>
                    <a:pt x="207911" y="4103497"/>
                  </a:lnTo>
                  <a:lnTo>
                    <a:pt x="205511" y="4143984"/>
                  </a:lnTo>
                  <a:lnTo>
                    <a:pt x="205638" y="4153662"/>
                  </a:lnTo>
                  <a:lnTo>
                    <a:pt x="208851" y="4192968"/>
                  </a:lnTo>
                  <a:lnTo>
                    <a:pt x="221792" y="4231906"/>
                  </a:lnTo>
                  <a:lnTo>
                    <a:pt x="254304" y="4259948"/>
                  </a:lnTo>
                  <a:lnTo>
                    <a:pt x="291934" y="4266273"/>
                  </a:lnTo>
                  <a:lnTo>
                    <a:pt x="302641" y="4265854"/>
                  </a:lnTo>
                  <a:lnTo>
                    <a:pt x="346417" y="4251287"/>
                  </a:lnTo>
                  <a:lnTo>
                    <a:pt x="370090" y="4226141"/>
                  </a:lnTo>
                  <a:lnTo>
                    <a:pt x="373430" y="4219956"/>
                  </a:lnTo>
                  <a:lnTo>
                    <a:pt x="376770" y="4211942"/>
                  </a:lnTo>
                  <a:lnTo>
                    <a:pt x="379374" y="4203471"/>
                  </a:lnTo>
                  <a:lnTo>
                    <a:pt x="381241" y="4194632"/>
                  </a:lnTo>
                  <a:lnTo>
                    <a:pt x="382358" y="4185361"/>
                  </a:lnTo>
                  <a:lnTo>
                    <a:pt x="382676" y="4177461"/>
                  </a:lnTo>
                  <a:close/>
                </a:path>
                <a:path w="10137140" h="5078730">
                  <a:moveTo>
                    <a:pt x="409117" y="3536696"/>
                  </a:moveTo>
                  <a:lnTo>
                    <a:pt x="403225" y="3498723"/>
                  </a:lnTo>
                  <a:lnTo>
                    <a:pt x="385864" y="3473958"/>
                  </a:lnTo>
                  <a:lnTo>
                    <a:pt x="381876" y="3470910"/>
                  </a:lnTo>
                  <a:lnTo>
                    <a:pt x="375869" y="3467392"/>
                  </a:lnTo>
                  <a:lnTo>
                    <a:pt x="369239" y="3464433"/>
                  </a:lnTo>
                  <a:lnTo>
                    <a:pt x="361937" y="3462109"/>
                  </a:lnTo>
                  <a:lnTo>
                    <a:pt x="357911" y="3461270"/>
                  </a:lnTo>
                  <a:lnTo>
                    <a:pt x="357911" y="3533394"/>
                  </a:lnTo>
                  <a:lnTo>
                    <a:pt x="357911" y="3546602"/>
                  </a:lnTo>
                  <a:lnTo>
                    <a:pt x="357124" y="3552571"/>
                  </a:lnTo>
                  <a:lnTo>
                    <a:pt x="355536" y="3558032"/>
                  </a:lnTo>
                  <a:lnTo>
                    <a:pt x="353949" y="3563620"/>
                  </a:lnTo>
                  <a:lnTo>
                    <a:pt x="327253" y="3585464"/>
                  </a:lnTo>
                  <a:lnTo>
                    <a:pt x="314934" y="3585464"/>
                  </a:lnTo>
                  <a:lnTo>
                    <a:pt x="287578" y="3557016"/>
                  </a:lnTo>
                  <a:lnTo>
                    <a:pt x="283603" y="3512058"/>
                  </a:lnTo>
                  <a:lnTo>
                    <a:pt x="286385" y="3510280"/>
                  </a:lnTo>
                  <a:lnTo>
                    <a:pt x="320230" y="3498723"/>
                  </a:lnTo>
                  <a:lnTo>
                    <a:pt x="330161" y="3498723"/>
                  </a:lnTo>
                  <a:lnTo>
                    <a:pt x="357314" y="3527425"/>
                  </a:lnTo>
                  <a:lnTo>
                    <a:pt x="357911" y="3533394"/>
                  </a:lnTo>
                  <a:lnTo>
                    <a:pt x="357911" y="3461270"/>
                  </a:lnTo>
                  <a:lnTo>
                    <a:pt x="353936" y="3460432"/>
                  </a:lnTo>
                  <a:lnTo>
                    <a:pt x="345249" y="3459442"/>
                  </a:lnTo>
                  <a:lnTo>
                    <a:pt x="335864" y="3459099"/>
                  </a:lnTo>
                  <a:lnTo>
                    <a:pt x="330034" y="3459099"/>
                  </a:lnTo>
                  <a:lnTo>
                    <a:pt x="324535" y="3459480"/>
                  </a:lnTo>
                  <a:lnTo>
                    <a:pt x="314210" y="3461258"/>
                  </a:lnTo>
                  <a:lnTo>
                    <a:pt x="309410" y="3462274"/>
                  </a:lnTo>
                  <a:lnTo>
                    <a:pt x="304965" y="3463671"/>
                  </a:lnTo>
                  <a:lnTo>
                    <a:pt x="300532" y="3464941"/>
                  </a:lnTo>
                  <a:lnTo>
                    <a:pt x="282613" y="3473958"/>
                  </a:lnTo>
                  <a:lnTo>
                    <a:pt x="282892" y="3466528"/>
                  </a:lnTo>
                  <a:lnTo>
                    <a:pt x="292874" y="3426917"/>
                  </a:lnTo>
                  <a:lnTo>
                    <a:pt x="326567" y="3400920"/>
                  </a:lnTo>
                  <a:lnTo>
                    <a:pt x="341426" y="3399409"/>
                  </a:lnTo>
                  <a:lnTo>
                    <a:pt x="347789" y="3399409"/>
                  </a:lnTo>
                  <a:lnTo>
                    <a:pt x="353377" y="3399790"/>
                  </a:lnTo>
                  <a:lnTo>
                    <a:pt x="358216" y="3400679"/>
                  </a:lnTo>
                  <a:lnTo>
                    <a:pt x="363054" y="3401441"/>
                  </a:lnTo>
                  <a:lnTo>
                    <a:pt x="367258" y="3402330"/>
                  </a:lnTo>
                  <a:lnTo>
                    <a:pt x="370827" y="3403473"/>
                  </a:lnTo>
                  <a:lnTo>
                    <a:pt x="377456" y="3405378"/>
                  </a:lnTo>
                  <a:lnTo>
                    <a:pt x="382485" y="3407156"/>
                  </a:lnTo>
                  <a:lnTo>
                    <a:pt x="384543" y="3407537"/>
                  </a:lnTo>
                  <a:lnTo>
                    <a:pt x="387451" y="3407537"/>
                  </a:lnTo>
                  <a:lnTo>
                    <a:pt x="393014" y="3381883"/>
                  </a:lnTo>
                  <a:lnTo>
                    <a:pt x="392747" y="3378073"/>
                  </a:lnTo>
                  <a:lnTo>
                    <a:pt x="392518" y="3376549"/>
                  </a:lnTo>
                  <a:lnTo>
                    <a:pt x="391858" y="3374009"/>
                  </a:lnTo>
                  <a:lnTo>
                    <a:pt x="391426" y="3372866"/>
                  </a:lnTo>
                  <a:lnTo>
                    <a:pt x="390893" y="3371850"/>
                  </a:lnTo>
                  <a:lnTo>
                    <a:pt x="390372" y="3370707"/>
                  </a:lnTo>
                  <a:lnTo>
                    <a:pt x="389610" y="3369818"/>
                  </a:lnTo>
                  <a:lnTo>
                    <a:pt x="387616" y="3368040"/>
                  </a:lnTo>
                  <a:lnTo>
                    <a:pt x="385597" y="3367024"/>
                  </a:lnTo>
                  <a:lnTo>
                    <a:pt x="382549" y="3365881"/>
                  </a:lnTo>
                  <a:lnTo>
                    <a:pt x="379501" y="3364611"/>
                  </a:lnTo>
                  <a:lnTo>
                    <a:pt x="347052" y="3359531"/>
                  </a:lnTo>
                  <a:lnTo>
                    <a:pt x="342023" y="3359531"/>
                  </a:lnTo>
                  <a:lnTo>
                    <a:pt x="300799" y="3365881"/>
                  </a:lnTo>
                  <a:lnTo>
                    <a:pt x="265353" y="3388677"/>
                  </a:lnTo>
                  <a:lnTo>
                    <a:pt x="244335" y="3423031"/>
                  </a:lnTo>
                  <a:lnTo>
                    <a:pt x="234353" y="3462744"/>
                  </a:lnTo>
                  <a:lnTo>
                    <a:pt x="231952" y="3503295"/>
                  </a:lnTo>
                  <a:lnTo>
                    <a:pt x="232079" y="3512947"/>
                  </a:lnTo>
                  <a:lnTo>
                    <a:pt x="235292" y="3552240"/>
                  </a:lnTo>
                  <a:lnTo>
                    <a:pt x="248246" y="3591179"/>
                  </a:lnTo>
                  <a:lnTo>
                    <a:pt x="280746" y="3619233"/>
                  </a:lnTo>
                  <a:lnTo>
                    <a:pt x="318376" y="3625596"/>
                  </a:lnTo>
                  <a:lnTo>
                    <a:pt x="329082" y="3625177"/>
                  </a:lnTo>
                  <a:lnTo>
                    <a:pt x="372859" y="3610572"/>
                  </a:lnTo>
                  <a:lnTo>
                    <a:pt x="396506" y="3585464"/>
                  </a:lnTo>
                  <a:lnTo>
                    <a:pt x="399884" y="3579241"/>
                  </a:lnTo>
                  <a:lnTo>
                    <a:pt x="403212" y="3571240"/>
                  </a:lnTo>
                  <a:lnTo>
                    <a:pt x="405815" y="3562769"/>
                  </a:lnTo>
                  <a:lnTo>
                    <a:pt x="407682" y="3553930"/>
                  </a:lnTo>
                  <a:lnTo>
                    <a:pt x="408800" y="3544633"/>
                  </a:lnTo>
                  <a:lnTo>
                    <a:pt x="409117" y="3536696"/>
                  </a:lnTo>
                  <a:close/>
                </a:path>
                <a:path w="10137140" h="5078730">
                  <a:moveTo>
                    <a:pt x="429018" y="2889250"/>
                  </a:moveTo>
                  <a:lnTo>
                    <a:pt x="421614" y="2853309"/>
                  </a:lnTo>
                  <a:lnTo>
                    <a:pt x="420052" y="2850057"/>
                  </a:lnTo>
                  <a:lnTo>
                    <a:pt x="387019" y="2821711"/>
                  </a:lnTo>
                  <a:lnTo>
                    <a:pt x="342201" y="2814066"/>
                  </a:lnTo>
                  <a:lnTo>
                    <a:pt x="337159" y="2814066"/>
                  </a:lnTo>
                  <a:lnTo>
                    <a:pt x="323227" y="2814447"/>
                  </a:lnTo>
                  <a:lnTo>
                    <a:pt x="318617" y="2814828"/>
                  </a:lnTo>
                  <a:lnTo>
                    <a:pt x="313982" y="2815336"/>
                  </a:lnTo>
                  <a:lnTo>
                    <a:pt x="313982" y="2760218"/>
                  </a:lnTo>
                  <a:lnTo>
                    <a:pt x="408025" y="2760218"/>
                  </a:lnTo>
                  <a:lnTo>
                    <a:pt x="410044" y="2758440"/>
                  </a:lnTo>
                  <a:lnTo>
                    <a:pt x="412826" y="2751328"/>
                  </a:lnTo>
                  <a:lnTo>
                    <a:pt x="413524" y="2745613"/>
                  </a:lnTo>
                  <a:lnTo>
                    <a:pt x="413524" y="2733675"/>
                  </a:lnTo>
                  <a:lnTo>
                    <a:pt x="413359" y="2730246"/>
                  </a:lnTo>
                  <a:lnTo>
                    <a:pt x="412699" y="2724531"/>
                  </a:lnTo>
                  <a:lnTo>
                    <a:pt x="412165" y="2722245"/>
                  </a:lnTo>
                  <a:lnTo>
                    <a:pt x="411441" y="2720594"/>
                  </a:lnTo>
                  <a:lnTo>
                    <a:pt x="410705" y="2718816"/>
                  </a:lnTo>
                  <a:lnTo>
                    <a:pt x="409816" y="2717546"/>
                  </a:lnTo>
                  <a:lnTo>
                    <a:pt x="407695" y="2716022"/>
                  </a:lnTo>
                  <a:lnTo>
                    <a:pt x="406565" y="2715514"/>
                  </a:lnTo>
                  <a:lnTo>
                    <a:pt x="279082" y="2715514"/>
                  </a:lnTo>
                  <a:lnTo>
                    <a:pt x="275805" y="2716784"/>
                  </a:lnTo>
                  <a:lnTo>
                    <a:pt x="271691" y="2721356"/>
                  </a:lnTo>
                  <a:lnTo>
                    <a:pt x="270675" y="2725166"/>
                  </a:lnTo>
                  <a:lnTo>
                    <a:pt x="270675" y="2847340"/>
                  </a:lnTo>
                  <a:lnTo>
                    <a:pt x="271500" y="2850896"/>
                  </a:lnTo>
                  <a:lnTo>
                    <a:pt x="274815" y="2854706"/>
                  </a:lnTo>
                  <a:lnTo>
                    <a:pt x="277558" y="2855595"/>
                  </a:lnTo>
                  <a:lnTo>
                    <a:pt x="286956" y="2855595"/>
                  </a:lnTo>
                  <a:lnTo>
                    <a:pt x="292887" y="2855214"/>
                  </a:lnTo>
                  <a:lnTo>
                    <a:pt x="305473" y="2853690"/>
                  </a:lnTo>
                  <a:lnTo>
                    <a:pt x="312458" y="2853309"/>
                  </a:lnTo>
                  <a:lnTo>
                    <a:pt x="329806" y="2853309"/>
                  </a:lnTo>
                  <a:lnTo>
                    <a:pt x="338023" y="2854071"/>
                  </a:lnTo>
                  <a:lnTo>
                    <a:pt x="372592" y="2881122"/>
                  </a:lnTo>
                  <a:lnTo>
                    <a:pt x="373583" y="2886837"/>
                  </a:lnTo>
                  <a:lnTo>
                    <a:pt x="373583" y="2900680"/>
                  </a:lnTo>
                  <a:lnTo>
                    <a:pt x="372402" y="2907030"/>
                  </a:lnTo>
                  <a:lnTo>
                    <a:pt x="370014" y="2912237"/>
                  </a:lnTo>
                  <a:lnTo>
                    <a:pt x="367626" y="2917571"/>
                  </a:lnTo>
                  <a:lnTo>
                    <a:pt x="364248" y="2922016"/>
                  </a:lnTo>
                  <a:lnTo>
                    <a:pt x="359879" y="2925445"/>
                  </a:lnTo>
                  <a:lnTo>
                    <a:pt x="355511" y="2929001"/>
                  </a:lnTo>
                  <a:lnTo>
                    <a:pt x="350177" y="2931541"/>
                  </a:lnTo>
                  <a:lnTo>
                    <a:pt x="343890" y="2933192"/>
                  </a:lnTo>
                  <a:lnTo>
                    <a:pt x="337591" y="2934716"/>
                  </a:lnTo>
                  <a:lnTo>
                    <a:pt x="330606" y="2935478"/>
                  </a:lnTo>
                  <a:lnTo>
                    <a:pt x="314045" y="2935478"/>
                  </a:lnTo>
                  <a:lnTo>
                    <a:pt x="306438" y="2934716"/>
                  </a:lnTo>
                  <a:lnTo>
                    <a:pt x="293712" y="2931668"/>
                  </a:lnTo>
                  <a:lnTo>
                    <a:pt x="288315" y="2930017"/>
                  </a:lnTo>
                  <a:lnTo>
                    <a:pt x="283883" y="2928112"/>
                  </a:lnTo>
                  <a:lnTo>
                    <a:pt x="279450" y="2926334"/>
                  </a:lnTo>
                  <a:lnTo>
                    <a:pt x="275869" y="2924683"/>
                  </a:lnTo>
                  <a:lnTo>
                    <a:pt x="270433" y="2921635"/>
                  </a:lnTo>
                  <a:lnTo>
                    <a:pt x="268414" y="2920873"/>
                  </a:lnTo>
                  <a:lnTo>
                    <a:pt x="266039" y="2920873"/>
                  </a:lnTo>
                  <a:lnTo>
                    <a:pt x="265112" y="2921127"/>
                  </a:lnTo>
                  <a:lnTo>
                    <a:pt x="260642" y="2948203"/>
                  </a:lnTo>
                  <a:lnTo>
                    <a:pt x="260870" y="2952369"/>
                  </a:lnTo>
                  <a:lnTo>
                    <a:pt x="298488" y="2974721"/>
                  </a:lnTo>
                  <a:lnTo>
                    <a:pt x="320344" y="2977261"/>
                  </a:lnTo>
                  <a:lnTo>
                    <a:pt x="328295" y="2977261"/>
                  </a:lnTo>
                  <a:lnTo>
                    <a:pt x="369519" y="2971292"/>
                  </a:lnTo>
                  <a:lnTo>
                    <a:pt x="407530" y="2948203"/>
                  </a:lnTo>
                  <a:lnTo>
                    <a:pt x="417017" y="2935478"/>
                  </a:lnTo>
                  <a:lnTo>
                    <a:pt x="417766" y="2934347"/>
                  </a:lnTo>
                  <a:lnTo>
                    <a:pt x="421767" y="2926461"/>
                  </a:lnTo>
                  <a:lnTo>
                    <a:pt x="424929" y="2917990"/>
                  </a:lnTo>
                  <a:lnTo>
                    <a:pt x="427202" y="2908960"/>
                  </a:lnTo>
                  <a:lnTo>
                    <a:pt x="428561" y="2899372"/>
                  </a:lnTo>
                  <a:lnTo>
                    <a:pt x="429018" y="2889250"/>
                  </a:lnTo>
                  <a:close/>
                </a:path>
                <a:path w="10137140" h="5078730">
                  <a:moveTo>
                    <a:pt x="431723" y="754507"/>
                  </a:moveTo>
                  <a:lnTo>
                    <a:pt x="430961" y="749046"/>
                  </a:lnTo>
                  <a:lnTo>
                    <a:pt x="429437" y="745871"/>
                  </a:lnTo>
                  <a:lnTo>
                    <a:pt x="427913" y="742569"/>
                  </a:lnTo>
                  <a:lnTo>
                    <a:pt x="426097" y="740918"/>
                  </a:lnTo>
                  <a:lnTo>
                    <a:pt x="401129" y="740918"/>
                  </a:lnTo>
                  <a:lnTo>
                    <a:pt x="401129" y="622808"/>
                  </a:lnTo>
                  <a:lnTo>
                    <a:pt x="401129" y="584708"/>
                  </a:lnTo>
                  <a:lnTo>
                    <a:pt x="400469" y="583438"/>
                  </a:lnTo>
                  <a:lnTo>
                    <a:pt x="370928" y="577596"/>
                  </a:lnTo>
                  <a:lnTo>
                    <a:pt x="357949" y="577596"/>
                  </a:lnTo>
                  <a:lnTo>
                    <a:pt x="352640" y="577723"/>
                  </a:lnTo>
                  <a:lnTo>
                    <a:pt x="350862" y="577888"/>
                  </a:lnTo>
                  <a:lnTo>
                    <a:pt x="350862" y="622808"/>
                  </a:lnTo>
                  <a:lnTo>
                    <a:pt x="350862" y="740918"/>
                  </a:lnTo>
                  <a:lnTo>
                    <a:pt x="282714" y="740918"/>
                  </a:lnTo>
                  <a:lnTo>
                    <a:pt x="350456" y="622808"/>
                  </a:lnTo>
                  <a:lnTo>
                    <a:pt x="350862" y="622808"/>
                  </a:lnTo>
                  <a:lnTo>
                    <a:pt x="350862" y="577888"/>
                  </a:lnTo>
                  <a:lnTo>
                    <a:pt x="348272" y="578104"/>
                  </a:lnTo>
                  <a:lnTo>
                    <a:pt x="343903" y="578358"/>
                  </a:lnTo>
                  <a:lnTo>
                    <a:pt x="340296" y="578739"/>
                  </a:lnTo>
                  <a:lnTo>
                    <a:pt x="337451" y="579374"/>
                  </a:lnTo>
                  <a:lnTo>
                    <a:pt x="334594" y="579882"/>
                  </a:lnTo>
                  <a:lnTo>
                    <a:pt x="332384" y="580644"/>
                  </a:lnTo>
                  <a:lnTo>
                    <a:pt x="247548" y="725424"/>
                  </a:lnTo>
                  <a:lnTo>
                    <a:pt x="244259" y="732663"/>
                  </a:lnTo>
                  <a:lnTo>
                    <a:pt x="243408" y="734822"/>
                  </a:lnTo>
                  <a:lnTo>
                    <a:pt x="240982" y="764413"/>
                  </a:lnTo>
                  <a:lnTo>
                    <a:pt x="241236" y="768731"/>
                  </a:lnTo>
                  <a:lnTo>
                    <a:pt x="247548" y="781939"/>
                  </a:lnTo>
                  <a:lnTo>
                    <a:pt x="248996" y="782447"/>
                  </a:lnTo>
                  <a:lnTo>
                    <a:pt x="250659" y="782701"/>
                  </a:lnTo>
                  <a:lnTo>
                    <a:pt x="350862" y="782701"/>
                  </a:lnTo>
                  <a:lnTo>
                    <a:pt x="350862" y="830453"/>
                  </a:lnTo>
                  <a:lnTo>
                    <a:pt x="351218" y="831723"/>
                  </a:lnTo>
                  <a:lnTo>
                    <a:pt x="351955" y="832612"/>
                  </a:lnTo>
                  <a:lnTo>
                    <a:pt x="352679" y="833628"/>
                  </a:lnTo>
                  <a:lnTo>
                    <a:pt x="370928" y="837184"/>
                  </a:lnTo>
                  <a:lnTo>
                    <a:pt x="380733" y="837184"/>
                  </a:lnTo>
                  <a:lnTo>
                    <a:pt x="399935" y="832612"/>
                  </a:lnTo>
                  <a:lnTo>
                    <a:pt x="400723" y="831723"/>
                  </a:lnTo>
                  <a:lnTo>
                    <a:pt x="401129" y="830453"/>
                  </a:lnTo>
                  <a:lnTo>
                    <a:pt x="401129" y="782701"/>
                  </a:lnTo>
                  <a:lnTo>
                    <a:pt x="426364" y="782701"/>
                  </a:lnTo>
                  <a:lnTo>
                    <a:pt x="428244" y="780923"/>
                  </a:lnTo>
                  <a:lnTo>
                    <a:pt x="429742" y="777113"/>
                  </a:lnTo>
                  <a:lnTo>
                    <a:pt x="431025" y="773938"/>
                  </a:lnTo>
                  <a:lnTo>
                    <a:pt x="431723" y="768731"/>
                  </a:lnTo>
                  <a:lnTo>
                    <a:pt x="431723" y="754507"/>
                  </a:lnTo>
                  <a:close/>
                </a:path>
                <a:path w="10137140" h="5078730">
                  <a:moveTo>
                    <a:pt x="436143" y="1247140"/>
                  </a:moveTo>
                  <a:lnTo>
                    <a:pt x="430288" y="1209294"/>
                  </a:lnTo>
                  <a:lnTo>
                    <a:pt x="412902" y="1184402"/>
                  </a:lnTo>
                  <a:lnTo>
                    <a:pt x="408914" y="1181354"/>
                  </a:lnTo>
                  <a:lnTo>
                    <a:pt x="402907" y="1177836"/>
                  </a:lnTo>
                  <a:lnTo>
                    <a:pt x="396265" y="1174877"/>
                  </a:lnTo>
                  <a:lnTo>
                    <a:pt x="388962" y="1172552"/>
                  </a:lnTo>
                  <a:lnTo>
                    <a:pt x="384949" y="1171714"/>
                  </a:lnTo>
                  <a:lnTo>
                    <a:pt x="384949" y="1243838"/>
                  </a:lnTo>
                  <a:lnTo>
                    <a:pt x="384949" y="1257046"/>
                  </a:lnTo>
                  <a:lnTo>
                    <a:pt x="359613" y="1294765"/>
                  </a:lnTo>
                  <a:lnTo>
                    <a:pt x="354279" y="1295908"/>
                  </a:lnTo>
                  <a:lnTo>
                    <a:pt x="341960" y="1295908"/>
                  </a:lnTo>
                  <a:lnTo>
                    <a:pt x="336499" y="1294765"/>
                  </a:lnTo>
                  <a:lnTo>
                    <a:pt x="331800" y="1292352"/>
                  </a:lnTo>
                  <a:lnTo>
                    <a:pt x="327101" y="1290066"/>
                  </a:lnTo>
                  <a:lnTo>
                    <a:pt x="323189" y="1286129"/>
                  </a:lnTo>
                  <a:lnTo>
                    <a:pt x="320078" y="1280541"/>
                  </a:lnTo>
                  <a:lnTo>
                    <a:pt x="316966" y="1275080"/>
                  </a:lnTo>
                  <a:lnTo>
                    <a:pt x="310781" y="1232776"/>
                  </a:lnTo>
                  <a:lnTo>
                    <a:pt x="310642" y="1222629"/>
                  </a:lnTo>
                  <a:lnTo>
                    <a:pt x="313423" y="1220724"/>
                  </a:lnTo>
                  <a:lnTo>
                    <a:pt x="340042" y="1210310"/>
                  </a:lnTo>
                  <a:lnTo>
                    <a:pt x="343623" y="1209548"/>
                  </a:lnTo>
                  <a:lnTo>
                    <a:pt x="347256" y="1209294"/>
                  </a:lnTo>
                  <a:lnTo>
                    <a:pt x="357200" y="1209294"/>
                  </a:lnTo>
                  <a:lnTo>
                    <a:pt x="384352" y="1237869"/>
                  </a:lnTo>
                  <a:lnTo>
                    <a:pt x="384949" y="1243838"/>
                  </a:lnTo>
                  <a:lnTo>
                    <a:pt x="384949" y="1171714"/>
                  </a:lnTo>
                  <a:lnTo>
                    <a:pt x="380961" y="1170876"/>
                  </a:lnTo>
                  <a:lnTo>
                    <a:pt x="372275" y="1169885"/>
                  </a:lnTo>
                  <a:lnTo>
                    <a:pt x="362889" y="1169543"/>
                  </a:lnTo>
                  <a:lnTo>
                    <a:pt x="357060" y="1169543"/>
                  </a:lnTo>
                  <a:lnTo>
                    <a:pt x="351561" y="1169924"/>
                  </a:lnTo>
                  <a:lnTo>
                    <a:pt x="341236" y="1171702"/>
                  </a:lnTo>
                  <a:lnTo>
                    <a:pt x="336435" y="1172718"/>
                  </a:lnTo>
                  <a:lnTo>
                    <a:pt x="331990" y="1174115"/>
                  </a:lnTo>
                  <a:lnTo>
                    <a:pt x="327558" y="1175385"/>
                  </a:lnTo>
                  <a:lnTo>
                    <a:pt x="309638" y="1184402"/>
                  </a:lnTo>
                  <a:lnTo>
                    <a:pt x="309918" y="1176972"/>
                  </a:lnTo>
                  <a:lnTo>
                    <a:pt x="319900" y="1137424"/>
                  </a:lnTo>
                  <a:lnTo>
                    <a:pt x="353593" y="1111364"/>
                  </a:lnTo>
                  <a:lnTo>
                    <a:pt x="368452" y="1109853"/>
                  </a:lnTo>
                  <a:lnTo>
                    <a:pt x="374815" y="1109853"/>
                  </a:lnTo>
                  <a:lnTo>
                    <a:pt x="380415" y="1110361"/>
                  </a:lnTo>
                  <a:lnTo>
                    <a:pt x="390080" y="1111885"/>
                  </a:lnTo>
                  <a:lnTo>
                    <a:pt x="394284" y="1112774"/>
                  </a:lnTo>
                  <a:lnTo>
                    <a:pt x="397865" y="1113917"/>
                  </a:lnTo>
                  <a:lnTo>
                    <a:pt x="401434" y="1114933"/>
                  </a:lnTo>
                  <a:lnTo>
                    <a:pt x="404482" y="1115949"/>
                  </a:lnTo>
                  <a:lnTo>
                    <a:pt x="406996" y="1116711"/>
                  </a:lnTo>
                  <a:lnTo>
                    <a:pt x="409511" y="1117600"/>
                  </a:lnTo>
                  <a:lnTo>
                    <a:pt x="415645" y="1079373"/>
                  </a:lnTo>
                  <a:lnTo>
                    <a:pt x="374091" y="1069975"/>
                  </a:lnTo>
                  <a:lnTo>
                    <a:pt x="369049" y="1069975"/>
                  </a:lnTo>
                  <a:lnTo>
                    <a:pt x="327825" y="1076325"/>
                  </a:lnTo>
                  <a:lnTo>
                    <a:pt x="292379" y="1099121"/>
                  </a:lnTo>
                  <a:lnTo>
                    <a:pt x="271360" y="1133538"/>
                  </a:lnTo>
                  <a:lnTo>
                    <a:pt x="261378" y="1173251"/>
                  </a:lnTo>
                  <a:lnTo>
                    <a:pt x="258978" y="1213739"/>
                  </a:lnTo>
                  <a:lnTo>
                    <a:pt x="259105" y="1223391"/>
                  </a:lnTo>
                  <a:lnTo>
                    <a:pt x="262331" y="1262684"/>
                  </a:lnTo>
                  <a:lnTo>
                    <a:pt x="275272" y="1301623"/>
                  </a:lnTo>
                  <a:lnTo>
                    <a:pt x="307771" y="1329690"/>
                  </a:lnTo>
                  <a:lnTo>
                    <a:pt x="345401" y="1336040"/>
                  </a:lnTo>
                  <a:lnTo>
                    <a:pt x="356108" y="1335620"/>
                  </a:lnTo>
                  <a:lnTo>
                    <a:pt x="399884" y="1321015"/>
                  </a:lnTo>
                  <a:lnTo>
                    <a:pt x="423545" y="1295908"/>
                  </a:lnTo>
                  <a:lnTo>
                    <a:pt x="426910" y="1289685"/>
                  </a:lnTo>
                  <a:lnTo>
                    <a:pt x="430250" y="1281684"/>
                  </a:lnTo>
                  <a:lnTo>
                    <a:pt x="432854" y="1273213"/>
                  </a:lnTo>
                  <a:lnTo>
                    <a:pt x="434708" y="1264373"/>
                  </a:lnTo>
                  <a:lnTo>
                    <a:pt x="435838" y="1255077"/>
                  </a:lnTo>
                  <a:lnTo>
                    <a:pt x="436143" y="1247140"/>
                  </a:lnTo>
                  <a:close/>
                </a:path>
                <a:path w="10137140" h="5078730">
                  <a:moveTo>
                    <a:pt x="445185" y="1846961"/>
                  </a:moveTo>
                  <a:lnTo>
                    <a:pt x="437578" y="1821815"/>
                  </a:lnTo>
                  <a:lnTo>
                    <a:pt x="334924" y="1821815"/>
                  </a:lnTo>
                  <a:lnTo>
                    <a:pt x="364921" y="1791081"/>
                  </a:lnTo>
                  <a:lnTo>
                    <a:pt x="393865" y="1760474"/>
                  </a:lnTo>
                  <a:lnTo>
                    <a:pt x="418376" y="1727822"/>
                  </a:lnTo>
                  <a:lnTo>
                    <a:pt x="434073" y="1686433"/>
                  </a:lnTo>
                  <a:lnTo>
                    <a:pt x="434860" y="1678178"/>
                  </a:lnTo>
                  <a:lnTo>
                    <a:pt x="434733" y="1667129"/>
                  </a:lnTo>
                  <a:lnTo>
                    <a:pt x="419836" y="1626438"/>
                  </a:lnTo>
                  <a:lnTo>
                    <a:pt x="382435" y="1605381"/>
                  </a:lnTo>
                  <a:lnTo>
                    <a:pt x="355193" y="1602486"/>
                  </a:lnTo>
                  <a:lnTo>
                    <a:pt x="346710" y="1602486"/>
                  </a:lnTo>
                  <a:lnTo>
                    <a:pt x="302806" y="1613027"/>
                  </a:lnTo>
                  <a:lnTo>
                    <a:pt x="292900" y="1617980"/>
                  </a:lnTo>
                  <a:lnTo>
                    <a:pt x="288467" y="1620393"/>
                  </a:lnTo>
                  <a:lnTo>
                    <a:pt x="277545" y="1650492"/>
                  </a:lnTo>
                  <a:lnTo>
                    <a:pt x="277672" y="1653413"/>
                  </a:lnTo>
                  <a:lnTo>
                    <a:pt x="283260" y="1669034"/>
                  </a:lnTo>
                  <a:lnTo>
                    <a:pt x="286181" y="1669034"/>
                  </a:lnTo>
                  <a:lnTo>
                    <a:pt x="288569" y="1668018"/>
                  </a:lnTo>
                  <a:lnTo>
                    <a:pt x="294652" y="1663954"/>
                  </a:lnTo>
                  <a:lnTo>
                    <a:pt x="298462" y="1661668"/>
                  </a:lnTo>
                  <a:lnTo>
                    <a:pt x="307606" y="1656842"/>
                  </a:lnTo>
                  <a:lnTo>
                    <a:pt x="312902" y="1654556"/>
                  </a:lnTo>
                  <a:lnTo>
                    <a:pt x="318935" y="1652651"/>
                  </a:lnTo>
                  <a:lnTo>
                    <a:pt x="324954" y="1650619"/>
                  </a:lnTo>
                  <a:lnTo>
                    <a:pt x="331876" y="1649603"/>
                  </a:lnTo>
                  <a:lnTo>
                    <a:pt x="345249" y="1649603"/>
                  </a:lnTo>
                  <a:lnTo>
                    <a:pt x="372668" y="1677289"/>
                  </a:lnTo>
                  <a:lnTo>
                    <a:pt x="372668" y="1686433"/>
                  </a:lnTo>
                  <a:lnTo>
                    <a:pt x="357441" y="1727327"/>
                  </a:lnTo>
                  <a:lnTo>
                    <a:pt x="286042" y="1807972"/>
                  </a:lnTo>
                  <a:lnTo>
                    <a:pt x="283400" y="1810766"/>
                  </a:lnTo>
                  <a:lnTo>
                    <a:pt x="281241" y="1813306"/>
                  </a:lnTo>
                  <a:lnTo>
                    <a:pt x="277939" y="1817878"/>
                  </a:lnTo>
                  <a:lnTo>
                    <a:pt x="276580" y="1820291"/>
                  </a:lnTo>
                  <a:lnTo>
                    <a:pt x="275513" y="1822831"/>
                  </a:lnTo>
                  <a:lnTo>
                    <a:pt x="274459" y="1825244"/>
                  </a:lnTo>
                  <a:lnTo>
                    <a:pt x="273723" y="1828038"/>
                  </a:lnTo>
                  <a:lnTo>
                    <a:pt x="272935" y="1834261"/>
                  </a:lnTo>
                  <a:lnTo>
                    <a:pt x="272834" y="1836039"/>
                  </a:lnTo>
                  <a:lnTo>
                    <a:pt x="272732" y="1846961"/>
                  </a:lnTo>
                  <a:lnTo>
                    <a:pt x="273037" y="1850771"/>
                  </a:lnTo>
                  <a:lnTo>
                    <a:pt x="281673" y="1863344"/>
                  </a:lnTo>
                  <a:lnTo>
                    <a:pt x="283794" y="1863979"/>
                  </a:lnTo>
                  <a:lnTo>
                    <a:pt x="286308" y="1864233"/>
                  </a:lnTo>
                  <a:lnTo>
                    <a:pt x="438378" y="1864233"/>
                  </a:lnTo>
                  <a:lnTo>
                    <a:pt x="439559" y="1863852"/>
                  </a:lnTo>
                  <a:lnTo>
                    <a:pt x="441680" y="1862328"/>
                  </a:lnTo>
                  <a:lnTo>
                    <a:pt x="442544" y="1861185"/>
                  </a:lnTo>
                  <a:lnTo>
                    <a:pt x="443204" y="1859407"/>
                  </a:lnTo>
                  <a:lnTo>
                    <a:pt x="443865" y="1857756"/>
                  </a:lnTo>
                  <a:lnTo>
                    <a:pt x="444373" y="1855470"/>
                  </a:lnTo>
                  <a:lnTo>
                    <a:pt x="445033" y="1850009"/>
                  </a:lnTo>
                  <a:lnTo>
                    <a:pt x="445185" y="1846961"/>
                  </a:lnTo>
                  <a:close/>
                </a:path>
                <a:path w="10137140" h="5078730">
                  <a:moveTo>
                    <a:pt x="449465" y="2309241"/>
                  </a:moveTo>
                  <a:lnTo>
                    <a:pt x="447294" y="2263775"/>
                  </a:lnTo>
                  <a:lnTo>
                    <a:pt x="436130" y="2218575"/>
                  </a:lnTo>
                  <a:lnTo>
                    <a:pt x="412165" y="2188565"/>
                  </a:lnTo>
                  <a:lnTo>
                    <a:pt x="396786" y="2180488"/>
                  </a:lnTo>
                  <a:lnTo>
                    <a:pt x="396786" y="2319197"/>
                  </a:lnTo>
                  <a:lnTo>
                    <a:pt x="396697" y="2323731"/>
                  </a:lnTo>
                  <a:lnTo>
                    <a:pt x="392341" y="2365883"/>
                  </a:lnTo>
                  <a:lnTo>
                    <a:pt x="381279" y="2389251"/>
                  </a:lnTo>
                  <a:lnTo>
                    <a:pt x="378307" y="2392680"/>
                  </a:lnTo>
                  <a:lnTo>
                    <a:pt x="374827" y="2395093"/>
                  </a:lnTo>
                  <a:lnTo>
                    <a:pt x="366877" y="2398395"/>
                  </a:lnTo>
                  <a:lnTo>
                    <a:pt x="362305" y="2399284"/>
                  </a:lnTo>
                  <a:lnTo>
                    <a:pt x="350253" y="2399284"/>
                  </a:lnTo>
                  <a:lnTo>
                    <a:pt x="323392" y="2367623"/>
                  </a:lnTo>
                  <a:lnTo>
                    <a:pt x="318617" y="2321687"/>
                  </a:lnTo>
                  <a:lnTo>
                    <a:pt x="318503" y="2316619"/>
                  </a:lnTo>
                  <a:lnTo>
                    <a:pt x="318630" y="2291588"/>
                  </a:lnTo>
                  <a:lnTo>
                    <a:pt x="322681" y="2251075"/>
                  </a:lnTo>
                  <a:lnTo>
                    <a:pt x="343662" y="2217801"/>
                  </a:lnTo>
                  <a:lnTo>
                    <a:pt x="350126" y="2215896"/>
                  </a:lnTo>
                  <a:lnTo>
                    <a:pt x="362445" y="2215896"/>
                  </a:lnTo>
                  <a:lnTo>
                    <a:pt x="366547" y="2216404"/>
                  </a:lnTo>
                  <a:lnTo>
                    <a:pt x="370255" y="2217674"/>
                  </a:lnTo>
                  <a:lnTo>
                    <a:pt x="373964" y="2218817"/>
                  </a:lnTo>
                  <a:lnTo>
                    <a:pt x="394195" y="2259457"/>
                  </a:lnTo>
                  <a:lnTo>
                    <a:pt x="396786" y="2319197"/>
                  </a:lnTo>
                  <a:lnTo>
                    <a:pt x="396786" y="2180488"/>
                  </a:lnTo>
                  <a:lnTo>
                    <a:pt x="394665" y="2179586"/>
                  </a:lnTo>
                  <a:lnTo>
                    <a:pt x="384276" y="2176767"/>
                  </a:lnTo>
                  <a:lnTo>
                    <a:pt x="372757" y="2175065"/>
                  </a:lnTo>
                  <a:lnTo>
                    <a:pt x="360121" y="2174494"/>
                  </a:lnTo>
                  <a:lnTo>
                    <a:pt x="347687" y="2175091"/>
                  </a:lnTo>
                  <a:lnTo>
                    <a:pt x="307746" y="2189073"/>
                  </a:lnTo>
                  <a:lnTo>
                    <a:pt x="281876" y="2219909"/>
                  </a:lnTo>
                  <a:lnTo>
                    <a:pt x="268592" y="2265946"/>
                  </a:lnTo>
                  <a:lnTo>
                    <a:pt x="265798" y="2306066"/>
                  </a:lnTo>
                  <a:lnTo>
                    <a:pt x="265747" y="2309241"/>
                  </a:lnTo>
                  <a:lnTo>
                    <a:pt x="266001" y="2323731"/>
                  </a:lnTo>
                  <a:lnTo>
                    <a:pt x="269824" y="2364232"/>
                  </a:lnTo>
                  <a:lnTo>
                    <a:pt x="284022" y="2405634"/>
                  </a:lnTo>
                  <a:lnTo>
                    <a:pt x="320649" y="2435682"/>
                  </a:lnTo>
                  <a:lnTo>
                    <a:pt x="355155" y="2440813"/>
                  </a:lnTo>
                  <a:lnTo>
                    <a:pt x="367665" y="2440228"/>
                  </a:lnTo>
                  <a:lnTo>
                    <a:pt x="407720" y="2426246"/>
                  </a:lnTo>
                  <a:lnTo>
                    <a:pt x="431393" y="2399284"/>
                  </a:lnTo>
                  <a:lnTo>
                    <a:pt x="433590" y="2395410"/>
                  </a:lnTo>
                  <a:lnTo>
                    <a:pt x="446735" y="2349500"/>
                  </a:lnTo>
                  <a:lnTo>
                    <a:pt x="449211" y="2321687"/>
                  </a:lnTo>
                  <a:lnTo>
                    <a:pt x="449465" y="2309241"/>
                  </a:lnTo>
                  <a:close/>
                </a:path>
                <a:path w="10137140" h="5078730">
                  <a:moveTo>
                    <a:pt x="453364" y="4935131"/>
                  </a:moveTo>
                  <a:lnTo>
                    <a:pt x="433006" y="4897971"/>
                  </a:lnTo>
                  <a:lnTo>
                    <a:pt x="395554" y="4883201"/>
                  </a:lnTo>
                  <a:lnTo>
                    <a:pt x="395554" y="4882604"/>
                  </a:lnTo>
                  <a:lnTo>
                    <a:pt x="433768" y="4855451"/>
                  </a:lnTo>
                  <a:lnTo>
                    <a:pt x="441642" y="4828629"/>
                  </a:lnTo>
                  <a:lnTo>
                    <a:pt x="441642" y="4820818"/>
                  </a:lnTo>
                  <a:lnTo>
                    <a:pt x="428231" y="4778934"/>
                  </a:lnTo>
                  <a:lnTo>
                    <a:pt x="389953" y="4758906"/>
                  </a:lnTo>
                  <a:lnTo>
                    <a:pt x="364350" y="4756442"/>
                  </a:lnTo>
                  <a:lnTo>
                    <a:pt x="357327" y="4756607"/>
                  </a:lnTo>
                  <a:lnTo>
                    <a:pt x="310045" y="4767377"/>
                  </a:lnTo>
                  <a:lnTo>
                    <a:pt x="287312" y="4804359"/>
                  </a:lnTo>
                  <a:lnTo>
                    <a:pt x="287426" y="4806493"/>
                  </a:lnTo>
                  <a:lnTo>
                    <a:pt x="304457" y="4812538"/>
                  </a:lnTo>
                  <a:lnTo>
                    <a:pt x="308559" y="4810252"/>
                  </a:lnTo>
                  <a:lnTo>
                    <a:pt x="318223" y="4805350"/>
                  </a:lnTo>
                  <a:lnTo>
                    <a:pt x="323697" y="4803102"/>
                  </a:lnTo>
                  <a:lnTo>
                    <a:pt x="335876" y="4799000"/>
                  </a:lnTo>
                  <a:lnTo>
                    <a:pt x="342366" y="4797971"/>
                  </a:lnTo>
                  <a:lnTo>
                    <a:pt x="355346" y="4797971"/>
                  </a:lnTo>
                  <a:lnTo>
                    <a:pt x="384822" y="4825390"/>
                  </a:lnTo>
                  <a:lnTo>
                    <a:pt x="384721" y="4835931"/>
                  </a:lnTo>
                  <a:lnTo>
                    <a:pt x="351447" y="4866818"/>
                  </a:lnTo>
                  <a:lnTo>
                    <a:pt x="344614" y="4867707"/>
                  </a:lnTo>
                  <a:lnTo>
                    <a:pt x="312902" y="4867707"/>
                  </a:lnTo>
                  <a:lnTo>
                    <a:pt x="311543" y="4867973"/>
                  </a:lnTo>
                  <a:lnTo>
                    <a:pt x="305549" y="4890490"/>
                  </a:lnTo>
                  <a:lnTo>
                    <a:pt x="305714" y="4893830"/>
                  </a:lnTo>
                  <a:lnTo>
                    <a:pt x="313359" y="4906061"/>
                  </a:lnTo>
                  <a:lnTo>
                    <a:pt x="346735" y="4906061"/>
                  </a:lnTo>
                  <a:lnTo>
                    <a:pt x="354914" y="4906988"/>
                  </a:lnTo>
                  <a:lnTo>
                    <a:pt x="391807" y="4933670"/>
                  </a:lnTo>
                  <a:lnTo>
                    <a:pt x="392963" y="4939042"/>
                  </a:lnTo>
                  <a:lnTo>
                    <a:pt x="392963" y="4950422"/>
                  </a:lnTo>
                  <a:lnTo>
                    <a:pt x="361569" y="4980102"/>
                  </a:lnTo>
                  <a:lnTo>
                    <a:pt x="355155" y="4980952"/>
                  </a:lnTo>
                  <a:lnTo>
                    <a:pt x="339255" y="4980952"/>
                  </a:lnTo>
                  <a:lnTo>
                    <a:pt x="302107" y="4970462"/>
                  </a:lnTo>
                  <a:lnTo>
                    <a:pt x="291477" y="4964963"/>
                  </a:lnTo>
                  <a:lnTo>
                    <a:pt x="289191" y="4964074"/>
                  </a:lnTo>
                  <a:lnTo>
                    <a:pt x="285737" y="4964074"/>
                  </a:lnTo>
                  <a:lnTo>
                    <a:pt x="284149" y="4965293"/>
                  </a:lnTo>
                  <a:lnTo>
                    <a:pt x="282028" y="4970196"/>
                  </a:lnTo>
                  <a:lnTo>
                    <a:pt x="281546" y="4974234"/>
                  </a:lnTo>
                  <a:lnTo>
                    <a:pt x="281609" y="4988077"/>
                  </a:lnTo>
                  <a:lnTo>
                    <a:pt x="315112" y="5017986"/>
                  </a:lnTo>
                  <a:lnTo>
                    <a:pt x="345478" y="5022685"/>
                  </a:lnTo>
                  <a:lnTo>
                    <a:pt x="354228" y="5022685"/>
                  </a:lnTo>
                  <a:lnTo>
                    <a:pt x="394157" y="5017414"/>
                  </a:lnTo>
                  <a:lnTo>
                    <a:pt x="431736" y="4996662"/>
                  </a:lnTo>
                  <a:lnTo>
                    <a:pt x="443763" y="4980952"/>
                  </a:lnTo>
                  <a:lnTo>
                    <a:pt x="446011" y="4976990"/>
                  </a:lnTo>
                  <a:lnTo>
                    <a:pt x="449224" y="4969268"/>
                  </a:lnTo>
                  <a:lnTo>
                    <a:pt x="451523" y="4960988"/>
                  </a:lnTo>
                  <a:lnTo>
                    <a:pt x="452894" y="4952174"/>
                  </a:lnTo>
                  <a:lnTo>
                    <a:pt x="453364" y="4942814"/>
                  </a:lnTo>
                  <a:lnTo>
                    <a:pt x="453364" y="4935131"/>
                  </a:lnTo>
                  <a:close/>
                </a:path>
                <a:path w="10137140" h="5078730">
                  <a:moveTo>
                    <a:pt x="507415" y="4161764"/>
                  </a:moveTo>
                  <a:lnTo>
                    <a:pt x="499859" y="4141508"/>
                  </a:lnTo>
                  <a:lnTo>
                    <a:pt x="412305" y="4141508"/>
                  </a:lnTo>
                  <a:lnTo>
                    <a:pt x="409917" y="4143032"/>
                  </a:lnTo>
                  <a:lnTo>
                    <a:pt x="407009" y="4149115"/>
                  </a:lnTo>
                  <a:lnTo>
                    <a:pt x="406285" y="4154347"/>
                  </a:lnTo>
                  <a:lnTo>
                    <a:pt x="406285" y="4169321"/>
                  </a:lnTo>
                  <a:lnTo>
                    <a:pt x="407009" y="4174655"/>
                  </a:lnTo>
                  <a:lnTo>
                    <a:pt x="409917" y="4180878"/>
                  </a:lnTo>
                  <a:lnTo>
                    <a:pt x="412305" y="4182427"/>
                  </a:lnTo>
                  <a:lnTo>
                    <a:pt x="501446" y="4182427"/>
                  </a:lnTo>
                  <a:lnTo>
                    <a:pt x="503770" y="4180903"/>
                  </a:lnTo>
                  <a:lnTo>
                    <a:pt x="506679" y="4174820"/>
                  </a:lnTo>
                  <a:lnTo>
                    <a:pt x="507415" y="4169448"/>
                  </a:lnTo>
                  <a:lnTo>
                    <a:pt x="507415" y="4161764"/>
                  </a:lnTo>
                  <a:close/>
                </a:path>
                <a:path w="10137140" h="5078730">
                  <a:moveTo>
                    <a:pt x="533857" y="3521075"/>
                  </a:moveTo>
                  <a:lnTo>
                    <a:pt x="526300" y="3500755"/>
                  </a:lnTo>
                  <a:lnTo>
                    <a:pt x="438746" y="3500755"/>
                  </a:lnTo>
                  <a:lnTo>
                    <a:pt x="436359" y="3502279"/>
                  </a:lnTo>
                  <a:lnTo>
                    <a:pt x="433451" y="3508375"/>
                  </a:lnTo>
                  <a:lnTo>
                    <a:pt x="432727" y="3513582"/>
                  </a:lnTo>
                  <a:lnTo>
                    <a:pt x="432727" y="3528568"/>
                  </a:lnTo>
                  <a:lnTo>
                    <a:pt x="433451" y="3533902"/>
                  </a:lnTo>
                  <a:lnTo>
                    <a:pt x="436359" y="3540125"/>
                  </a:lnTo>
                  <a:lnTo>
                    <a:pt x="438746" y="3541649"/>
                  </a:lnTo>
                  <a:lnTo>
                    <a:pt x="527888" y="3541649"/>
                  </a:lnTo>
                  <a:lnTo>
                    <a:pt x="530212" y="3540125"/>
                  </a:lnTo>
                  <a:lnTo>
                    <a:pt x="533120" y="3534029"/>
                  </a:lnTo>
                  <a:lnTo>
                    <a:pt x="533857" y="3528695"/>
                  </a:lnTo>
                  <a:lnTo>
                    <a:pt x="533857" y="3521075"/>
                  </a:lnTo>
                  <a:close/>
                </a:path>
                <a:path w="10137140" h="5078730">
                  <a:moveTo>
                    <a:pt x="657910" y="4994402"/>
                  </a:moveTo>
                  <a:lnTo>
                    <a:pt x="651154" y="4977777"/>
                  </a:lnTo>
                  <a:lnTo>
                    <a:pt x="608050" y="4977777"/>
                  </a:lnTo>
                  <a:lnTo>
                    <a:pt x="608050" y="4810480"/>
                  </a:lnTo>
                  <a:lnTo>
                    <a:pt x="608050" y="4764189"/>
                  </a:lnTo>
                  <a:lnTo>
                    <a:pt x="607783" y="4763198"/>
                  </a:lnTo>
                  <a:lnTo>
                    <a:pt x="589826" y="4759223"/>
                  </a:lnTo>
                  <a:lnTo>
                    <a:pt x="580694" y="4759223"/>
                  </a:lnTo>
                  <a:lnTo>
                    <a:pt x="562152" y="4761814"/>
                  </a:lnTo>
                  <a:lnTo>
                    <a:pt x="506920" y="4797577"/>
                  </a:lnTo>
                  <a:lnTo>
                    <a:pt x="499757" y="4822279"/>
                  </a:lnTo>
                  <a:lnTo>
                    <a:pt x="499960" y="4826178"/>
                  </a:lnTo>
                  <a:lnTo>
                    <a:pt x="500761" y="4831753"/>
                  </a:lnTo>
                  <a:lnTo>
                    <a:pt x="501523" y="4833696"/>
                  </a:lnTo>
                  <a:lnTo>
                    <a:pt x="503770" y="4835969"/>
                  </a:lnTo>
                  <a:lnTo>
                    <a:pt x="505294" y="4836363"/>
                  </a:lnTo>
                  <a:lnTo>
                    <a:pt x="509130" y="4835703"/>
                  </a:lnTo>
                  <a:lnTo>
                    <a:pt x="511619" y="4834788"/>
                  </a:lnTo>
                  <a:lnTo>
                    <a:pt x="514667" y="4833340"/>
                  </a:lnTo>
                  <a:lnTo>
                    <a:pt x="555993" y="4810480"/>
                  </a:lnTo>
                  <a:lnTo>
                    <a:pt x="555993" y="4977777"/>
                  </a:lnTo>
                  <a:lnTo>
                    <a:pt x="506920" y="4977777"/>
                  </a:lnTo>
                  <a:lnTo>
                    <a:pt x="505853" y="4978146"/>
                  </a:lnTo>
                  <a:lnTo>
                    <a:pt x="500354" y="4994402"/>
                  </a:lnTo>
                  <a:lnTo>
                    <a:pt x="500354" y="5001958"/>
                  </a:lnTo>
                  <a:lnTo>
                    <a:pt x="507047" y="5018113"/>
                  </a:lnTo>
                  <a:lnTo>
                    <a:pt x="651154" y="5018113"/>
                  </a:lnTo>
                  <a:lnTo>
                    <a:pt x="657910" y="5001958"/>
                  </a:lnTo>
                  <a:lnTo>
                    <a:pt x="657910" y="4994402"/>
                  </a:lnTo>
                  <a:close/>
                </a:path>
                <a:path w="10137140" h="5078730">
                  <a:moveTo>
                    <a:pt x="711657" y="4081767"/>
                  </a:moveTo>
                  <a:lnTo>
                    <a:pt x="710526" y="4077754"/>
                  </a:lnTo>
                  <a:lnTo>
                    <a:pt x="706018" y="4072331"/>
                  </a:lnTo>
                  <a:lnTo>
                    <a:pt x="702576" y="4070972"/>
                  </a:lnTo>
                  <a:lnTo>
                    <a:pt x="553694" y="4070972"/>
                  </a:lnTo>
                  <a:lnTo>
                    <a:pt x="550189" y="4072331"/>
                  </a:lnTo>
                  <a:lnTo>
                    <a:pt x="545680" y="4077754"/>
                  </a:lnTo>
                  <a:lnTo>
                    <a:pt x="544563" y="4081767"/>
                  </a:lnTo>
                  <a:lnTo>
                    <a:pt x="544563" y="4256278"/>
                  </a:lnTo>
                  <a:lnTo>
                    <a:pt x="564489" y="4262894"/>
                  </a:lnTo>
                  <a:lnTo>
                    <a:pt x="574294" y="4262894"/>
                  </a:lnTo>
                  <a:lnTo>
                    <a:pt x="594626" y="4112298"/>
                  </a:lnTo>
                  <a:lnTo>
                    <a:pt x="661581" y="4112298"/>
                  </a:lnTo>
                  <a:lnTo>
                    <a:pt x="661581" y="4256278"/>
                  </a:lnTo>
                  <a:lnTo>
                    <a:pt x="661949" y="4257433"/>
                  </a:lnTo>
                  <a:lnTo>
                    <a:pt x="681850" y="4262894"/>
                  </a:lnTo>
                  <a:lnTo>
                    <a:pt x="691515" y="4262894"/>
                  </a:lnTo>
                  <a:lnTo>
                    <a:pt x="711657" y="4256278"/>
                  </a:lnTo>
                  <a:lnTo>
                    <a:pt x="711657" y="4112298"/>
                  </a:lnTo>
                  <a:lnTo>
                    <a:pt x="711657" y="4081767"/>
                  </a:lnTo>
                  <a:close/>
                </a:path>
                <a:path w="10137140" h="5078730">
                  <a:moveTo>
                    <a:pt x="733920" y="3562223"/>
                  </a:moveTo>
                  <a:lnTo>
                    <a:pt x="717245" y="3526244"/>
                  </a:lnTo>
                  <a:lnTo>
                    <a:pt x="692404" y="3516249"/>
                  </a:lnTo>
                  <a:lnTo>
                    <a:pt x="699973" y="3513925"/>
                  </a:lnTo>
                  <a:lnTo>
                    <a:pt x="706628" y="3510724"/>
                  </a:lnTo>
                  <a:lnTo>
                    <a:pt x="711200" y="3507486"/>
                  </a:lnTo>
                  <a:lnTo>
                    <a:pt x="712343" y="3506686"/>
                  </a:lnTo>
                  <a:lnTo>
                    <a:pt x="725779" y="3474974"/>
                  </a:lnTo>
                  <a:lnTo>
                    <a:pt x="725779" y="3466973"/>
                  </a:lnTo>
                  <a:lnTo>
                    <a:pt x="724446" y="3461385"/>
                  </a:lnTo>
                  <a:lnTo>
                    <a:pt x="724154" y="3460115"/>
                  </a:lnTo>
                  <a:lnTo>
                    <a:pt x="694626" y="3433978"/>
                  </a:lnTo>
                  <a:lnTo>
                    <a:pt x="684250" y="3431095"/>
                  </a:lnTo>
                  <a:lnTo>
                    <a:pt x="684250" y="3557778"/>
                  </a:lnTo>
                  <a:lnTo>
                    <a:pt x="684250" y="3566033"/>
                  </a:lnTo>
                  <a:lnTo>
                    <a:pt x="683526" y="3569843"/>
                  </a:lnTo>
                  <a:lnTo>
                    <a:pt x="682066" y="3573145"/>
                  </a:lnTo>
                  <a:lnTo>
                    <a:pt x="680605" y="3576574"/>
                  </a:lnTo>
                  <a:lnTo>
                    <a:pt x="678294" y="3579495"/>
                  </a:lnTo>
                  <a:lnTo>
                    <a:pt x="675119" y="3581781"/>
                  </a:lnTo>
                  <a:lnTo>
                    <a:pt x="671931" y="3584194"/>
                  </a:lnTo>
                  <a:lnTo>
                    <a:pt x="667829" y="3586111"/>
                  </a:lnTo>
                  <a:lnTo>
                    <a:pt x="662800" y="3587254"/>
                  </a:lnTo>
                  <a:lnTo>
                    <a:pt x="657758" y="3588512"/>
                  </a:lnTo>
                  <a:lnTo>
                    <a:pt x="651738" y="3589147"/>
                  </a:lnTo>
                  <a:lnTo>
                    <a:pt x="638454" y="3589147"/>
                  </a:lnTo>
                  <a:lnTo>
                    <a:pt x="626668" y="3588512"/>
                  </a:lnTo>
                  <a:lnTo>
                    <a:pt x="624332" y="3588258"/>
                  </a:lnTo>
                  <a:lnTo>
                    <a:pt x="622033" y="3588131"/>
                  </a:lnTo>
                  <a:lnTo>
                    <a:pt x="617677" y="3587635"/>
                  </a:lnTo>
                  <a:lnTo>
                    <a:pt x="617677" y="3536696"/>
                  </a:lnTo>
                  <a:lnTo>
                    <a:pt x="651002" y="3536696"/>
                  </a:lnTo>
                  <a:lnTo>
                    <a:pt x="657263" y="3537204"/>
                  </a:lnTo>
                  <a:lnTo>
                    <a:pt x="667727" y="3539236"/>
                  </a:lnTo>
                  <a:lnTo>
                    <a:pt x="671969" y="3540760"/>
                  </a:lnTo>
                  <a:lnTo>
                    <a:pt x="675208" y="3542919"/>
                  </a:lnTo>
                  <a:lnTo>
                    <a:pt x="678459" y="3544951"/>
                  </a:lnTo>
                  <a:lnTo>
                    <a:pt x="680770" y="3547618"/>
                  </a:lnTo>
                  <a:lnTo>
                    <a:pt x="683552" y="3553968"/>
                  </a:lnTo>
                  <a:lnTo>
                    <a:pt x="684250" y="3557778"/>
                  </a:lnTo>
                  <a:lnTo>
                    <a:pt x="684250" y="3431095"/>
                  </a:lnTo>
                  <a:lnTo>
                    <a:pt x="680580" y="3430270"/>
                  </a:lnTo>
                  <a:lnTo>
                    <a:pt x="679081" y="3430028"/>
                  </a:lnTo>
                  <a:lnTo>
                    <a:pt x="679081" y="3480308"/>
                  </a:lnTo>
                  <a:lnTo>
                    <a:pt x="679081" y="3491611"/>
                  </a:lnTo>
                  <a:lnTo>
                    <a:pt x="644512" y="3507486"/>
                  </a:lnTo>
                  <a:lnTo>
                    <a:pt x="617677" y="3507486"/>
                  </a:lnTo>
                  <a:lnTo>
                    <a:pt x="617677" y="3462782"/>
                  </a:lnTo>
                  <a:lnTo>
                    <a:pt x="621004" y="3462401"/>
                  </a:lnTo>
                  <a:lnTo>
                    <a:pt x="624878" y="3462147"/>
                  </a:lnTo>
                  <a:lnTo>
                    <a:pt x="629323" y="3461766"/>
                  </a:lnTo>
                  <a:lnTo>
                    <a:pt x="633755" y="3461512"/>
                  </a:lnTo>
                  <a:lnTo>
                    <a:pt x="638492" y="3461385"/>
                  </a:lnTo>
                  <a:lnTo>
                    <a:pt x="650011" y="3461385"/>
                  </a:lnTo>
                  <a:lnTo>
                    <a:pt x="655548" y="3461893"/>
                  </a:lnTo>
                  <a:lnTo>
                    <a:pt x="664679" y="3463925"/>
                  </a:lnTo>
                  <a:lnTo>
                    <a:pt x="668362" y="3465322"/>
                  </a:lnTo>
                  <a:lnTo>
                    <a:pt x="671144" y="3467354"/>
                  </a:lnTo>
                  <a:lnTo>
                    <a:pt x="673925" y="3469259"/>
                  </a:lnTo>
                  <a:lnTo>
                    <a:pt x="675944" y="3471545"/>
                  </a:lnTo>
                  <a:lnTo>
                    <a:pt x="678459" y="3477133"/>
                  </a:lnTo>
                  <a:lnTo>
                    <a:pt x="679081" y="3480308"/>
                  </a:lnTo>
                  <a:lnTo>
                    <a:pt x="679081" y="3430028"/>
                  </a:lnTo>
                  <a:lnTo>
                    <a:pt x="672503" y="3428949"/>
                  </a:lnTo>
                  <a:lnTo>
                    <a:pt x="663702" y="3427996"/>
                  </a:lnTo>
                  <a:lnTo>
                    <a:pt x="654177" y="3427412"/>
                  </a:lnTo>
                  <a:lnTo>
                    <a:pt x="643915" y="3427222"/>
                  </a:lnTo>
                  <a:lnTo>
                    <a:pt x="638352" y="3427222"/>
                  </a:lnTo>
                  <a:lnTo>
                    <a:pt x="616762" y="3427730"/>
                  </a:lnTo>
                  <a:lnTo>
                    <a:pt x="611720" y="3427996"/>
                  </a:lnTo>
                  <a:lnTo>
                    <a:pt x="606704" y="3428111"/>
                  </a:lnTo>
                  <a:lnTo>
                    <a:pt x="571004" y="3442843"/>
                  </a:lnTo>
                  <a:lnTo>
                    <a:pt x="571030" y="3608197"/>
                  </a:lnTo>
                  <a:lnTo>
                    <a:pt x="572325" y="3612769"/>
                  </a:lnTo>
                  <a:lnTo>
                    <a:pt x="574979" y="3615944"/>
                  </a:lnTo>
                  <a:lnTo>
                    <a:pt x="577621" y="3619246"/>
                  </a:lnTo>
                  <a:lnTo>
                    <a:pt x="582066" y="3621036"/>
                  </a:lnTo>
                  <a:lnTo>
                    <a:pt x="588289" y="3621532"/>
                  </a:lnTo>
                  <a:lnTo>
                    <a:pt x="597522" y="3622548"/>
                  </a:lnTo>
                  <a:lnTo>
                    <a:pt x="605866" y="3623056"/>
                  </a:lnTo>
                  <a:lnTo>
                    <a:pt x="627126" y="3623691"/>
                  </a:lnTo>
                  <a:lnTo>
                    <a:pt x="631571" y="3623691"/>
                  </a:lnTo>
                  <a:lnTo>
                    <a:pt x="636371" y="3623818"/>
                  </a:lnTo>
                  <a:lnTo>
                    <a:pt x="641540" y="3623818"/>
                  </a:lnTo>
                  <a:lnTo>
                    <a:pt x="652868" y="3623564"/>
                  </a:lnTo>
                  <a:lnTo>
                    <a:pt x="690537" y="3617544"/>
                  </a:lnTo>
                  <a:lnTo>
                    <a:pt x="725055" y="3594519"/>
                  </a:lnTo>
                  <a:lnTo>
                    <a:pt x="728179" y="3589147"/>
                  </a:lnTo>
                  <a:lnTo>
                    <a:pt x="728256" y="3589020"/>
                  </a:lnTo>
                  <a:lnTo>
                    <a:pt x="730732" y="3583000"/>
                  </a:lnTo>
                  <a:lnTo>
                    <a:pt x="732497" y="3576536"/>
                  </a:lnTo>
                  <a:lnTo>
                    <a:pt x="733564" y="3569614"/>
                  </a:lnTo>
                  <a:lnTo>
                    <a:pt x="733920" y="3562223"/>
                  </a:lnTo>
                  <a:close/>
                </a:path>
                <a:path w="10137140" h="5078730">
                  <a:moveTo>
                    <a:pt x="845642" y="4731575"/>
                  </a:moveTo>
                  <a:lnTo>
                    <a:pt x="826897" y="4722673"/>
                  </a:lnTo>
                  <a:lnTo>
                    <a:pt x="817092" y="4722673"/>
                  </a:lnTo>
                  <a:lnTo>
                    <a:pt x="796505" y="4731613"/>
                  </a:lnTo>
                  <a:lnTo>
                    <a:pt x="676897" y="5067452"/>
                  </a:lnTo>
                  <a:lnTo>
                    <a:pt x="695706" y="5078311"/>
                  </a:lnTo>
                  <a:lnTo>
                    <a:pt x="705497" y="5078311"/>
                  </a:lnTo>
                  <a:lnTo>
                    <a:pt x="844778" y="4735779"/>
                  </a:lnTo>
                  <a:lnTo>
                    <a:pt x="845439" y="4733531"/>
                  </a:lnTo>
                  <a:lnTo>
                    <a:pt x="845642" y="4731575"/>
                  </a:lnTo>
                  <a:close/>
                </a:path>
                <a:path w="10137140" h="5078730">
                  <a:moveTo>
                    <a:pt x="926401" y="4082034"/>
                  </a:moveTo>
                  <a:lnTo>
                    <a:pt x="925283" y="4077995"/>
                  </a:lnTo>
                  <a:lnTo>
                    <a:pt x="920775" y="4072686"/>
                  </a:lnTo>
                  <a:lnTo>
                    <a:pt x="917333" y="4071366"/>
                  </a:lnTo>
                  <a:lnTo>
                    <a:pt x="805345" y="4071366"/>
                  </a:lnTo>
                  <a:lnTo>
                    <a:pt x="801992" y="4072686"/>
                  </a:lnTo>
                  <a:lnTo>
                    <a:pt x="797890" y="4077995"/>
                  </a:lnTo>
                  <a:lnTo>
                    <a:pt x="796734" y="4082034"/>
                  </a:lnTo>
                  <a:lnTo>
                    <a:pt x="796467" y="4087457"/>
                  </a:lnTo>
                  <a:lnTo>
                    <a:pt x="795058" y="4100563"/>
                  </a:lnTo>
                  <a:lnTo>
                    <a:pt x="789178" y="4144683"/>
                  </a:lnTo>
                  <a:lnTo>
                    <a:pt x="780808" y="4183354"/>
                  </a:lnTo>
                  <a:lnTo>
                    <a:pt x="755637" y="4219422"/>
                  </a:lnTo>
                  <a:lnTo>
                    <a:pt x="752094" y="4220184"/>
                  </a:lnTo>
                  <a:lnTo>
                    <a:pt x="747064" y="4220184"/>
                  </a:lnTo>
                  <a:lnTo>
                    <a:pt x="745934" y="4220451"/>
                  </a:lnTo>
                  <a:lnTo>
                    <a:pt x="741451" y="4248797"/>
                  </a:lnTo>
                  <a:lnTo>
                    <a:pt x="741565" y="4251845"/>
                  </a:lnTo>
                  <a:lnTo>
                    <a:pt x="748715" y="4265282"/>
                  </a:lnTo>
                  <a:lnTo>
                    <a:pt x="758253" y="4265282"/>
                  </a:lnTo>
                  <a:lnTo>
                    <a:pt x="797852" y="4248797"/>
                  </a:lnTo>
                  <a:lnTo>
                    <a:pt x="818730" y="4215244"/>
                  </a:lnTo>
                  <a:lnTo>
                    <a:pt x="830287" y="4177817"/>
                  </a:lnTo>
                  <a:lnTo>
                    <a:pt x="838885" y="4126827"/>
                  </a:lnTo>
                  <a:lnTo>
                    <a:pt x="840574" y="4111701"/>
                  </a:lnTo>
                  <a:lnTo>
                    <a:pt x="876541" y="4111701"/>
                  </a:lnTo>
                  <a:lnTo>
                    <a:pt x="876541" y="4256278"/>
                  </a:lnTo>
                  <a:lnTo>
                    <a:pt x="876896" y="4257433"/>
                  </a:lnTo>
                  <a:lnTo>
                    <a:pt x="896670" y="4262894"/>
                  </a:lnTo>
                  <a:lnTo>
                    <a:pt x="906335" y="4262894"/>
                  </a:lnTo>
                  <a:lnTo>
                    <a:pt x="926401" y="4256278"/>
                  </a:lnTo>
                  <a:lnTo>
                    <a:pt x="926401" y="4111701"/>
                  </a:lnTo>
                  <a:lnTo>
                    <a:pt x="926401" y="4082034"/>
                  </a:lnTo>
                  <a:close/>
                </a:path>
                <a:path w="10137140" h="5078730">
                  <a:moveTo>
                    <a:pt x="943838" y="3435604"/>
                  </a:moveTo>
                  <a:lnTo>
                    <a:pt x="943432" y="3434461"/>
                  </a:lnTo>
                  <a:lnTo>
                    <a:pt x="942644" y="3433572"/>
                  </a:lnTo>
                  <a:lnTo>
                    <a:pt x="941844" y="3432556"/>
                  </a:lnTo>
                  <a:lnTo>
                    <a:pt x="923772" y="3429000"/>
                  </a:lnTo>
                  <a:lnTo>
                    <a:pt x="914095" y="3429000"/>
                  </a:lnTo>
                  <a:lnTo>
                    <a:pt x="895159" y="3433572"/>
                  </a:lnTo>
                  <a:lnTo>
                    <a:pt x="894359" y="3434461"/>
                  </a:lnTo>
                  <a:lnTo>
                    <a:pt x="893965" y="3435604"/>
                  </a:lnTo>
                  <a:lnTo>
                    <a:pt x="893965" y="3503295"/>
                  </a:lnTo>
                  <a:lnTo>
                    <a:pt x="822236" y="3503295"/>
                  </a:lnTo>
                  <a:lnTo>
                    <a:pt x="822236" y="3435604"/>
                  </a:lnTo>
                  <a:lnTo>
                    <a:pt x="821842" y="3434461"/>
                  </a:lnTo>
                  <a:lnTo>
                    <a:pt x="821042" y="3433572"/>
                  </a:lnTo>
                  <a:lnTo>
                    <a:pt x="820254" y="3432556"/>
                  </a:lnTo>
                  <a:lnTo>
                    <a:pt x="802106" y="3429000"/>
                  </a:lnTo>
                  <a:lnTo>
                    <a:pt x="792302" y="3429000"/>
                  </a:lnTo>
                  <a:lnTo>
                    <a:pt x="773366" y="3433572"/>
                  </a:lnTo>
                  <a:lnTo>
                    <a:pt x="772566" y="3434461"/>
                  </a:lnTo>
                  <a:lnTo>
                    <a:pt x="772172" y="3435604"/>
                  </a:lnTo>
                  <a:lnTo>
                    <a:pt x="772172" y="3615563"/>
                  </a:lnTo>
                  <a:lnTo>
                    <a:pt x="772566" y="3616706"/>
                  </a:lnTo>
                  <a:lnTo>
                    <a:pt x="774153" y="3618738"/>
                  </a:lnTo>
                  <a:lnTo>
                    <a:pt x="775512" y="3619500"/>
                  </a:lnTo>
                  <a:lnTo>
                    <a:pt x="777430" y="3620135"/>
                  </a:lnTo>
                  <a:lnTo>
                    <a:pt x="779360" y="3620897"/>
                  </a:lnTo>
                  <a:lnTo>
                    <a:pt x="781900" y="3621278"/>
                  </a:lnTo>
                  <a:lnTo>
                    <a:pt x="788263" y="3622040"/>
                  </a:lnTo>
                  <a:lnTo>
                    <a:pt x="792302" y="3622167"/>
                  </a:lnTo>
                  <a:lnTo>
                    <a:pt x="802106" y="3622167"/>
                  </a:lnTo>
                  <a:lnTo>
                    <a:pt x="806145" y="3622040"/>
                  </a:lnTo>
                  <a:lnTo>
                    <a:pt x="812507" y="3621278"/>
                  </a:lnTo>
                  <a:lnTo>
                    <a:pt x="815047" y="3620897"/>
                  </a:lnTo>
                  <a:lnTo>
                    <a:pt x="816978" y="3620135"/>
                  </a:lnTo>
                  <a:lnTo>
                    <a:pt x="818896" y="3619500"/>
                  </a:lnTo>
                  <a:lnTo>
                    <a:pt x="820254" y="3618738"/>
                  </a:lnTo>
                  <a:lnTo>
                    <a:pt x="821842" y="3616706"/>
                  </a:lnTo>
                  <a:lnTo>
                    <a:pt x="822236" y="3615563"/>
                  </a:lnTo>
                  <a:lnTo>
                    <a:pt x="822236" y="3544443"/>
                  </a:lnTo>
                  <a:lnTo>
                    <a:pt x="893965" y="3544443"/>
                  </a:lnTo>
                  <a:lnTo>
                    <a:pt x="893965" y="3615563"/>
                  </a:lnTo>
                  <a:lnTo>
                    <a:pt x="894359" y="3616706"/>
                  </a:lnTo>
                  <a:lnTo>
                    <a:pt x="895946" y="3618738"/>
                  </a:lnTo>
                  <a:lnTo>
                    <a:pt x="897280" y="3619500"/>
                  </a:lnTo>
                  <a:lnTo>
                    <a:pt x="899134" y="3620135"/>
                  </a:lnTo>
                  <a:lnTo>
                    <a:pt x="900988" y="3620897"/>
                  </a:lnTo>
                  <a:lnTo>
                    <a:pt x="903528" y="3621278"/>
                  </a:lnTo>
                  <a:lnTo>
                    <a:pt x="910031" y="3622040"/>
                  </a:lnTo>
                  <a:lnTo>
                    <a:pt x="914095" y="3622167"/>
                  </a:lnTo>
                  <a:lnTo>
                    <a:pt x="923772" y="3622167"/>
                  </a:lnTo>
                  <a:lnTo>
                    <a:pt x="927773" y="3622040"/>
                  </a:lnTo>
                  <a:lnTo>
                    <a:pt x="934262" y="3621278"/>
                  </a:lnTo>
                  <a:lnTo>
                    <a:pt x="936815" y="3620897"/>
                  </a:lnTo>
                  <a:lnTo>
                    <a:pt x="938669" y="3620135"/>
                  </a:lnTo>
                  <a:lnTo>
                    <a:pt x="940523" y="3619500"/>
                  </a:lnTo>
                  <a:lnTo>
                    <a:pt x="941844" y="3618738"/>
                  </a:lnTo>
                  <a:lnTo>
                    <a:pt x="943432" y="3616706"/>
                  </a:lnTo>
                  <a:lnTo>
                    <a:pt x="943838" y="3615563"/>
                  </a:lnTo>
                  <a:lnTo>
                    <a:pt x="943838" y="3544443"/>
                  </a:lnTo>
                  <a:lnTo>
                    <a:pt x="943838" y="3503295"/>
                  </a:lnTo>
                  <a:lnTo>
                    <a:pt x="943838" y="3435604"/>
                  </a:lnTo>
                  <a:close/>
                </a:path>
                <a:path w="10137140" h="5078730">
                  <a:moveTo>
                    <a:pt x="1055598" y="4920958"/>
                  </a:moveTo>
                  <a:lnTo>
                    <a:pt x="1050036" y="4879035"/>
                  </a:lnTo>
                  <a:lnTo>
                    <a:pt x="1043076" y="4862347"/>
                  </a:lnTo>
                  <a:lnTo>
                    <a:pt x="1043012" y="4862195"/>
                  </a:lnTo>
                  <a:lnTo>
                    <a:pt x="1012507" y="4832883"/>
                  </a:lnTo>
                  <a:lnTo>
                    <a:pt x="1004150" y="4829264"/>
                  </a:lnTo>
                  <a:lnTo>
                    <a:pt x="1004150" y="4932350"/>
                  </a:lnTo>
                  <a:lnTo>
                    <a:pt x="1003287" y="4940719"/>
                  </a:lnTo>
                  <a:lnTo>
                    <a:pt x="985469" y="4975961"/>
                  </a:lnTo>
                  <a:lnTo>
                    <a:pt x="967790" y="4982743"/>
                  </a:lnTo>
                  <a:lnTo>
                    <a:pt x="952017" y="4982743"/>
                  </a:lnTo>
                  <a:lnTo>
                    <a:pt x="920762" y="4953838"/>
                  </a:lnTo>
                  <a:lnTo>
                    <a:pt x="917117" y="4912944"/>
                  </a:lnTo>
                  <a:lnTo>
                    <a:pt x="918019" y="4904562"/>
                  </a:lnTo>
                  <a:lnTo>
                    <a:pt x="935990" y="4869129"/>
                  </a:lnTo>
                  <a:lnTo>
                    <a:pt x="953617" y="4862347"/>
                  </a:lnTo>
                  <a:lnTo>
                    <a:pt x="969378" y="4862347"/>
                  </a:lnTo>
                  <a:lnTo>
                    <a:pt x="1000671" y="4891456"/>
                  </a:lnTo>
                  <a:lnTo>
                    <a:pt x="1004150" y="4932350"/>
                  </a:lnTo>
                  <a:lnTo>
                    <a:pt x="1004150" y="4829264"/>
                  </a:lnTo>
                  <a:lnTo>
                    <a:pt x="995006" y="4826444"/>
                  </a:lnTo>
                  <a:lnTo>
                    <a:pt x="985062" y="4824425"/>
                  </a:lnTo>
                  <a:lnTo>
                    <a:pt x="974344" y="4823206"/>
                  </a:lnTo>
                  <a:lnTo>
                    <a:pt x="962825" y="4822799"/>
                  </a:lnTo>
                  <a:lnTo>
                    <a:pt x="950988" y="4823269"/>
                  </a:lnTo>
                  <a:lnTo>
                    <a:pt x="911479" y="4834217"/>
                  </a:lnTo>
                  <a:lnTo>
                    <a:pt x="879297" y="4865675"/>
                  </a:lnTo>
                  <a:lnTo>
                    <a:pt x="867168" y="4902847"/>
                  </a:lnTo>
                  <a:lnTo>
                    <a:pt x="865657" y="4924526"/>
                  </a:lnTo>
                  <a:lnTo>
                    <a:pt x="866000" y="4935931"/>
                  </a:lnTo>
                  <a:lnTo>
                    <a:pt x="874369" y="4975047"/>
                  </a:lnTo>
                  <a:lnTo>
                    <a:pt x="901319" y="5008080"/>
                  </a:lnTo>
                  <a:lnTo>
                    <a:pt x="947000" y="5022278"/>
                  </a:lnTo>
                  <a:lnTo>
                    <a:pt x="958443" y="5022685"/>
                  </a:lnTo>
                  <a:lnTo>
                    <a:pt x="970267" y="5022227"/>
                  </a:lnTo>
                  <a:lnTo>
                    <a:pt x="1009916" y="5011280"/>
                  </a:lnTo>
                  <a:lnTo>
                    <a:pt x="1040180" y="4982743"/>
                  </a:lnTo>
                  <a:lnTo>
                    <a:pt x="1042136" y="4979670"/>
                  </a:lnTo>
                  <a:lnTo>
                    <a:pt x="1054100" y="4942624"/>
                  </a:lnTo>
                  <a:lnTo>
                    <a:pt x="1055255" y="4931092"/>
                  </a:lnTo>
                  <a:lnTo>
                    <a:pt x="1055598" y="4920958"/>
                  </a:lnTo>
                  <a:close/>
                </a:path>
                <a:path w="10137140" h="5078730">
                  <a:moveTo>
                    <a:pt x="3339160" y="2425827"/>
                  </a:moveTo>
                  <a:lnTo>
                    <a:pt x="3337001" y="2413762"/>
                  </a:lnTo>
                  <a:lnTo>
                    <a:pt x="3336366" y="2412111"/>
                  </a:lnTo>
                  <a:lnTo>
                    <a:pt x="3335477" y="2410968"/>
                  </a:lnTo>
                  <a:lnTo>
                    <a:pt x="3334461" y="2410206"/>
                  </a:lnTo>
                  <a:lnTo>
                    <a:pt x="3333445" y="2409571"/>
                  </a:lnTo>
                  <a:lnTo>
                    <a:pt x="3332429" y="2409190"/>
                  </a:lnTo>
                  <a:lnTo>
                    <a:pt x="3289249" y="2409190"/>
                  </a:lnTo>
                  <a:lnTo>
                    <a:pt x="3289249" y="2241931"/>
                  </a:lnTo>
                  <a:lnTo>
                    <a:pt x="3289249" y="2195576"/>
                  </a:lnTo>
                  <a:lnTo>
                    <a:pt x="3288995" y="2194560"/>
                  </a:lnTo>
                  <a:lnTo>
                    <a:pt x="3271088" y="2190623"/>
                  </a:lnTo>
                  <a:lnTo>
                    <a:pt x="3258515" y="2190623"/>
                  </a:lnTo>
                  <a:lnTo>
                    <a:pt x="3255975" y="2190750"/>
                  </a:lnTo>
                  <a:lnTo>
                    <a:pt x="3253435" y="2190750"/>
                  </a:lnTo>
                  <a:lnTo>
                    <a:pt x="3251276" y="2190877"/>
                  </a:lnTo>
                  <a:lnTo>
                    <a:pt x="3249752" y="2191131"/>
                  </a:lnTo>
                  <a:lnTo>
                    <a:pt x="3248101" y="2191258"/>
                  </a:lnTo>
                  <a:lnTo>
                    <a:pt x="3246831" y="2191512"/>
                  </a:lnTo>
                  <a:lnTo>
                    <a:pt x="3244799" y="2192274"/>
                  </a:lnTo>
                  <a:lnTo>
                    <a:pt x="3244037" y="2192655"/>
                  </a:lnTo>
                  <a:lnTo>
                    <a:pt x="3243402" y="2193163"/>
                  </a:lnTo>
                  <a:lnTo>
                    <a:pt x="3188157" y="2228977"/>
                  </a:lnTo>
                  <a:lnTo>
                    <a:pt x="3180918" y="2253615"/>
                  </a:lnTo>
                  <a:lnTo>
                    <a:pt x="3181172" y="2257552"/>
                  </a:lnTo>
                  <a:lnTo>
                    <a:pt x="3181934" y="2263140"/>
                  </a:lnTo>
                  <a:lnTo>
                    <a:pt x="3182696" y="2265045"/>
                  </a:lnTo>
                  <a:lnTo>
                    <a:pt x="3184982" y="2267331"/>
                  </a:lnTo>
                  <a:lnTo>
                    <a:pt x="3186506" y="2267712"/>
                  </a:lnTo>
                  <a:lnTo>
                    <a:pt x="3188411" y="2267458"/>
                  </a:lnTo>
                  <a:lnTo>
                    <a:pt x="3190316" y="2267077"/>
                  </a:lnTo>
                  <a:lnTo>
                    <a:pt x="3192856" y="2266188"/>
                  </a:lnTo>
                  <a:lnTo>
                    <a:pt x="3195904" y="2264664"/>
                  </a:lnTo>
                  <a:lnTo>
                    <a:pt x="3237179" y="2241931"/>
                  </a:lnTo>
                  <a:lnTo>
                    <a:pt x="3237179" y="2409190"/>
                  </a:lnTo>
                  <a:lnTo>
                    <a:pt x="3188157" y="2409190"/>
                  </a:lnTo>
                  <a:lnTo>
                    <a:pt x="3187014" y="2409571"/>
                  </a:lnTo>
                  <a:lnTo>
                    <a:pt x="3186125" y="2410206"/>
                  </a:lnTo>
                  <a:lnTo>
                    <a:pt x="3185236" y="2410968"/>
                  </a:lnTo>
                  <a:lnTo>
                    <a:pt x="3184347" y="2412111"/>
                  </a:lnTo>
                  <a:lnTo>
                    <a:pt x="3183712" y="2413762"/>
                  </a:lnTo>
                  <a:lnTo>
                    <a:pt x="3182950" y="2415286"/>
                  </a:lnTo>
                  <a:lnTo>
                    <a:pt x="3182442" y="2417445"/>
                  </a:lnTo>
                  <a:lnTo>
                    <a:pt x="3181680" y="2422525"/>
                  </a:lnTo>
                  <a:lnTo>
                    <a:pt x="3181553" y="2433320"/>
                  </a:lnTo>
                  <a:lnTo>
                    <a:pt x="3181807" y="2436495"/>
                  </a:lnTo>
                  <a:lnTo>
                    <a:pt x="3188284" y="2449449"/>
                  </a:lnTo>
                  <a:lnTo>
                    <a:pt x="3332429" y="2449449"/>
                  </a:lnTo>
                  <a:lnTo>
                    <a:pt x="3339160" y="2433320"/>
                  </a:lnTo>
                  <a:lnTo>
                    <a:pt x="3339160" y="2425827"/>
                  </a:lnTo>
                  <a:close/>
                </a:path>
                <a:path w="10137140" h="5078730">
                  <a:moveTo>
                    <a:pt x="3546043" y="2366518"/>
                  </a:moveTo>
                  <a:lnTo>
                    <a:pt x="3544773" y="2359279"/>
                  </a:lnTo>
                  <a:lnTo>
                    <a:pt x="3542106" y="2352675"/>
                  </a:lnTo>
                  <a:lnTo>
                    <a:pt x="3539439" y="2345944"/>
                  </a:lnTo>
                  <a:lnTo>
                    <a:pt x="3505276" y="2317877"/>
                  </a:lnTo>
                  <a:lnTo>
                    <a:pt x="3488258" y="2314575"/>
                  </a:lnTo>
                  <a:lnTo>
                    <a:pt x="3488258" y="2313940"/>
                  </a:lnTo>
                  <a:lnTo>
                    <a:pt x="3522548" y="2292096"/>
                  </a:lnTo>
                  <a:lnTo>
                    <a:pt x="3526485" y="2286889"/>
                  </a:lnTo>
                  <a:lnTo>
                    <a:pt x="3529406" y="2280793"/>
                  </a:lnTo>
                  <a:lnTo>
                    <a:pt x="3531311" y="2274062"/>
                  </a:lnTo>
                  <a:lnTo>
                    <a:pt x="3533343" y="2267331"/>
                  </a:lnTo>
                  <a:lnTo>
                    <a:pt x="3534359" y="2259965"/>
                  </a:lnTo>
                  <a:lnTo>
                    <a:pt x="3534359" y="2252218"/>
                  </a:lnTo>
                  <a:lnTo>
                    <a:pt x="3534016" y="2244852"/>
                  </a:lnTo>
                  <a:lnTo>
                    <a:pt x="3533051" y="2237867"/>
                  </a:lnTo>
                  <a:lnTo>
                    <a:pt x="3531463" y="2231263"/>
                  </a:lnTo>
                  <a:lnTo>
                    <a:pt x="3530790" y="2229358"/>
                  </a:lnTo>
                  <a:lnTo>
                    <a:pt x="3529279" y="2225040"/>
                  </a:lnTo>
                  <a:lnTo>
                    <a:pt x="3497034" y="2194598"/>
                  </a:lnTo>
                  <a:lnTo>
                    <a:pt x="3457016" y="2187829"/>
                  </a:lnTo>
                  <a:lnTo>
                    <a:pt x="3449993" y="2187994"/>
                  </a:lnTo>
                  <a:lnTo>
                    <a:pt x="3409010" y="2196338"/>
                  </a:lnTo>
                  <a:lnTo>
                    <a:pt x="3393516" y="2203704"/>
                  </a:lnTo>
                  <a:lnTo>
                    <a:pt x="3389325" y="2206244"/>
                  </a:lnTo>
                  <a:lnTo>
                    <a:pt x="3382467" y="2212848"/>
                  </a:lnTo>
                  <a:lnTo>
                    <a:pt x="3381832" y="2213864"/>
                  </a:lnTo>
                  <a:lnTo>
                    <a:pt x="3379927" y="2234438"/>
                  </a:lnTo>
                  <a:lnTo>
                    <a:pt x="3380054" y="2237613"/>
                  </a:lnTo>
                  <a:lnTo>
                    <a:pt x="3385261" y="2249170"/>
                  </a:lnTo>
                  <a:lnTo>
                    <a:pt x="3387928" y="2249170"/>
                  </a:lnTo>
                  <a:lnTo>
                    <a:pt x="3390341" y="2248154"/>
                  </a:lnTo>
                  <a:lnTo>
                    <a:pt x="3393770" y="2245995"/>
                  </a:lnTo>
                  <a:lnTo>
                    <a:pt x="3397199" y="2243963"/>
                  </a:lnTo>
                  <a:lnTo>
                    <a:pt x="3435045" y="2229358"/>
                  </a:lnTo>
                  <a:lnTo>
                    <a:pt x="3447999" y="2229358"/>
                  </a:lnTo>
                  <a:lnTo>
                    <a:pt x="3453333" y="2230247"/>
                  </a:lnTo>
                  <a:lnTo>
                    <a:pt x="3457778" y="2231898"/>
                  </a:lnTo>
                  <a:lnTo>
                    <a:pt x="3462350" y="2233549"/>
                  </a:lnTo>
                  <a:lnTo>
                    <a:pt x="3466033" y="2235708"/>
                  </a:lnTo>
                  <a:lnTo>
                    <a:pt x="3468827" y="2238629"/>
                  </a:lnTo>
                  <a:lnTo>
                    <a:pt x="3471748" y="2241423"/>
                  </a:lnTo>
                  <a:lnTo>
                    <a:pt x="3473907" y="2244864"/>
                  </a:lnTo>
                  <a:lnTo>
                    <a:pt x="3475456" y="2249170"/>
                  </a:lnTo>
                  <a:lnTo>
                    <a:pt x="3476828" y="2252599"/>
                  </a:lnTo>
                  <a:lnTo>
                    <a:pt x="3477463" y="2256790"/>
                  </a:lnTo>
                  <a:lnTo>
                    <a:pt x="3477361" y="2267331"/>
                  </a:lnTo>
                  <a:lnTo>
                    <a:pt x="3476447" y="2272030"/>
                  </a:lnTo>
                  <a:lnTo>
                    <a:pt x="3474288" y="2276729"/>
                  </a:lnTo>
                  <a:lnTo>
                    <a:pt x="3472256" y="2281428"/>
                  </a:lnTo>
                  <a:lnTo>
                    <a:pt x="3437331" y="2299081"/>
                  </a:lnTo>
                  <a:lnTo>
                    <a:pt x="3405581" y="2299081"/>
                  </a:lnTo>
                  <a:lnTo>
                    <a:pt x="3404184" y="2299335"/>
                  </a:lnTo>
                  <a:lnTo>
                    <a:pt x="3403041" y="2299843"/>
                  </a:lnTo>
                  <a:lnTo>
                    <a:pt x="3402025" y="2300478"/>
                  </a:lnTo>
                  <a:lnTo>
                    <a:pt x="3401009" y="2301367"/>
                  </a:lnTo>
                  <a:lnTo>
                    <a:pt x="3400374" y="2302637"/>
                  </a:lnTo>
                  <a:lnTo>
                    <a:pt x="3399612" y="2304034"/>
                  </a:lnTo>
                  <a:lnTo>
                    <a:pt x="3399104" y="2305939"/>
                  </a:lnTo>
                  <a:lnTo>
                    <a:pt x="3398342" y="2310765"/>
                  </a:lnTo>
                  <a:lnTo>
                    <a:pt x="3398342" y="2325243"/>
                  </a:lnTo>
                  <a:lnTo>
                    <a:pt x="3406089" y="2337435"/>
                  </a:lnTo>
                  <a:lnTo>
                    <a:pt x="3439363" y="2337435"/>
                  </a:lnTo>
                  <a:lnTo>
                    <a:pt x="3447618" y="2338324"/>
                  </a:lnTo>
                  <a:lnTo>
                    <a:pt x="3461461" y="2342134"/>
                  </a:lnTo>
                  <a:lnTo>
                    <a:pt x="3467303" y="2344674"/>
                  </a:lnTo>
                  <a:lnTo>
                    <a:pt x="3471875" y="2348103"/>
                  </a:lnTo>
                  <a:lnTo>
                    <a:pt x="3476447" y="2351405"/>
                  </a:lnTo>
                  <a:lnTo>
                    <a:pt x="3479876" y="2355469"/>
                  </a:lnTo>
                  <a:lnTo>
                    <a:pt x="3484448" y="2365121"/>
                  </a:lnTo>
                  <a:lnTo>
                    <a:pt x="3485591" y="2370455"/>
                  </a:lnTo>
                  <a:lnTo>
                    <a:pt x="3485591" y="2381758"/>
                  </a:lnTo>
                  <a:lnTo>
                    <a:pt x="3484702" y="2386711"/>
                  </a:lnTo>
                  <a:lnTo>
                    <a:pt x="3480892" y="2395601"/>
                  </a:lnTo>
                  <a:lnTo>
                    <a:pt x="3477971" y="2399411"/>
                  </a:lnTo>
                  <a:lnTo>
                    <a:pt x="3474034" y="2402459"/>
                  </a:lnTo>
                  <a:lnTo>
                    <a:pt x="3470097" y="2405634"/>
                  </a:lnTo>
                  <a:lnTo>
                    <a:pt x="3465398" y="2408047"/>
                  </a:lnTo>
                  <a:lnTo>
                    <a:pt x="3459810" y="2409825"/>
                  </a:lnTo>
                  <a:lnTo>
                    <a:pt x="3454222" y="2411476"/>
                  </a:lnTo>
                  <a:lnTo>
                    <a:pt x="3447872" y="2412365"/>
                  </a:lnTo>
                  <a:lnTo>
                    <a:pt x="3431997" y="2412365"/>
                  </a:lnTo>
                  <a:lnTo>
                    <a:pt x="3424250" y="2411476"/>
                  </a:lnTo>
                  <a:lnTo>
                    <a:pt x="3410788" y="2407920"/>
                  </a:lnTo>
                  <a:lnTo>
                    <a:pt x="3404819" y="2406015"/>
                  </a:lnTo>
                  <a:lnTo>
                    <a:pt x="3399866" y="2403856"/>
                  </a:lnTo>
                  <a:lnTo>
                    <a:pt x="3394786" y="2401824"/>
                  </a:lnTo>
                  <a:lnTo>
                    <a:pt x="3390595" y="2399919"/>
                  </a:lnTo>
                  <a:lnTo>
                    <a:pt x="3387420" y="2398141"/>
                  </a:lnTo>
                  <a:lnTo>
                    <a:pt x="3384118" y="2396363"/>
                  </a:lnTo>
                  <a:lnTo>
                    <a:pt x="3381832" y="2395474"/>
                  </a:lnTo>
                  <a:lnTo>
                    <a:pt x="3378403" y="2395474"/>
                  </a:lnTo>
                  <a:lnTo>
                    <a:pt x="3374339" y="2419477"/>
                  </a:lnTo>
                  <a:lnTo>
                    <a:pt x="3374466" y="2422144"/>
                  </a:lnTo>
                  <a:lnTo>
                    <a:pt x="3374720" y="2424938"/>
                  </a:lnTo>
                  <a:lnTo>
                    <a:pt x="3374974" y="2427097"/>
                  </a:lnTo>
                  <a:lnTo>
                    <a:pt x="3375482" y="2428875"/>
                  </a:lnTo>
                  <a:lnTo>
                    <a:pt x="3375990" y="2430780"/>
                  </a:lnTo>
                  <a:lnTo>
                    <a:pt x="3376498" y="2432304"/>
                  </a:lnTo>
                  <a:lnTo>
                    <a:pt x="3377133" y="2433574"/>
                  </a:lnTo>
                  <a:lnTo>
                    <a:pt x="3377641" y="2434971"/>
                  </a:lnTo>
                  <a:lnTo>
                    <a:pt x="3378530" y="2436114"/>
                  </a:lnTo>
                  <a:lnTo>
                    <a:pt x="3379800" y="2437130"/>
                  </a:lnTo>
                  <a:lnTo>
                    <a:pt x="3380943" y="2438273"/>
                  </a:lnTo>
                  <a:lnTo>
                    <a:pt x="3383483" y="2439797"/>
                  </a:lnTo>
                  <a:lnTo>
                    <a:pt x="3387293" y="2441702"/>
                  </a:lnTo>
                  <a:lnTo>
                    <a:pt x="3391103" y="2443734"/>
                  </a:lnTo>
                  <a:lnTo>
                    <a:pt x="3429965" y="2453386"/>
                  </a:lnTo>
                  <a:lnTo>
                    <a:pt x="3438220" y="2454021"/>
                  </a:lnTo>
                  <a:lnTo>
                    <a:pt x="3446856" y="2454021"/>
                  </a:lnTo>
                  <a:lnTo>
                    <a:pt x="3486861" y="2448814"/>
                  </a:lnTo>
                  <a:lnTo>
                    <a:pt x="3524440" y="2428049"/>
                  </a:lnTo>
                  <a:lnTo>
                    <a:pt x="3544214" y="2392388"/>
                  </a:lnTo>
                  <a:lnTo>
                    <a:pt x="3546043" y="2374138"/>
                  </a:lnTo>
                  <a:lnTo>
                    <a:pt x="3546043" y="2366518"/>
                  </a:lnTo>
                  <a:close/>
                </a:path>
                <a:path w="10137140" h="5078730">
                  <a:moveTo>
                    <a:pt x="3671900" y="202311"/>
                  </a:moveTo>
                  <a:lnTo>
                    <a:pt x="3670757" y="195580"/>
                  </a:lnTo>
                  <a:lnTo>
                    <a:pt x="3666185" y="183134"/>
                  </a:lnTo>
                  <a:lnTo>
                    <a:pt x="3662756" y="177292"/>
                  </a:lnTo>
                  <a:lnTo>
                    <a:pt x="3655301" y="167894"/>
                  </a:lnTo>
                  <a:lnTo>
                    <a:pt x="3653993" y="166243"/>
                  </a:lnTo>
                  <a:lnTo>
                    <a:pt x="3620719" y="142875"/>
                  </a:lnTo>
                  <a:lnTo>
                    <a:pt x="3627577" y="139065"/>
                  </a:lnTo>
                  <a:lnTo>
                    <a:pt x="3633673" y="134747"/>
                  </a:lnTo>
                  <a:lnTo>
                    <a:pt x="3644595" y="125349"/>
                  </a:lnTo>
                  <a:lnTo>
                    <a:pt x="3645052" y="124841"/>
                  </a:lnTo>
                  <a:lnTo>
                    <a:pt x="3649167" y="120396"/>
                  </a:lnTo>
                  <a:lnTo>
                    <a:pt x="3664534" y="86360"/>
                  </a:lnTo>
                  <a:lnTo>
                    <a:pt x="3664458" y="78486"/>
                  </a:lnTo>
                  <a:lnTo>
                    <a:pt x="3664242" y="73240"/>
                  </a:lnTo>
                  <a:lnTo>
                    <a:pt x="3663391" y="66636"/>
                  </a:lnTo>
                  <a:lnTo>
                    <a:pt x="3661956" y="60325"/>
                  </a:lnTo>
                  <a:lnTo>
                    <a:pt x="3660216" y="55118"/>
                  </a:lnTo>
                  <a:lnTo>
                    <a:pt x="3659962" y="54356"/>
                  </a:lnTo>
                  <a:lnTo>
                    <a:pt x="3627856" y="23990"/>
                  </a:lnTo>
                  <a:lnTo>
                    <a:pt x="3620338" y="21412"/>
                  </a:lnTo>
                  <a:lnTo>
                    <a:pt x="3620338" y="223012"/>
                  </a:lnTo>
                  <a:lnTo>
                    <a:pt x="3617036" y="230759"/>
                  </a:lnTo>
                  <a:lnTo>
                    <a:pt x="3581476" y="244602"/>
                  </a:lnTo>
                  <a:lnTo>
                    <a:pt x="3572179" y="244106"/>
                  </a:lnTo>
                  <a:lnTo>
                    <a:pt x="3542207" y="220116"/>
                  </a:lnTo>
                  <a:lnTo>
                    <a:pt x="3541598" y="208153"/>
                  </a:lnTo>
                  <a:lnTo>
                    <a:pt x="3542360" y="203835"/>
                  </a:lnTo>
                  <a:lnTo>
                    <a:pt x="3545408" y="195707"/>
                  </a:lnTo>
                  <a:lnTo>
                    <a:pt x="3547694" y="191897"/>
                  </a:lnTo>
                  <a:lnTo>
                    <a:pt x="3550742" y="188341"/>
                  </a:lnTo>
                  <a:lnTo>
                    <a:pt x="3553790" y="184658"/>
                  </a:lnTo>
                  <a:lnTo>
                    <a:pt x="3557600" y="181102"/>
                  </a:lnTo>
                  <a:lnTo>
                    <a:pt x="3562299" y="177800"/>
                  </a:lnTo>
                  <a:lnTo>
                    <a:pt x="3566871" y="174498"/>
                  </a:lnTo>
                  <a:lnTo>
                    <a:pt x="3572205" y="171196"/>
                  </a:lnTo>
                  <a:lnTo>
                    <a:pt x="3578301" y="167894"/>
                  </a:lnTo>
                  <a:lnTo>
                    <a:pt x="3585413" y="171323"/>
                  </a:lnTo>
                  <a:lnTo>
                    <a:pt x="3616147" y="195707"/>
                  </a:lnTo>
                  <a:lnTo>
                    <a:pt x="3620338" y="223012"/>
                  </a:lnTo>
                  <a:lnTo>
                    <a:pt x="3620338" y="21412"/>
                  </a:lnTo>
                  <a:lnTo>
                    <a:pt x="3614369" y="19913"/>
                  </a:lnTo>
                  <a:lnTo>
                    <a:pt x="3614369" y="92837"/>
                  </a:lnTo>
                  <a:lnTo>
                    <a:pt x="3611702" y="100076"/>
                  </a:lnTo>
                  <a:lnTo>
                    <a:pt x="3584143" y="124841"/>
                  </a:lnTo>
                  <a:lnTo>
                    <a:pt x="3577793" y="121412"/>
                  </a:lnTo>
                  <a:lnTo>
                    <a:pt x="3572205" y="118110"/>
                  </a:lnTo>
                  <a:lnTo>
                    <a:pt x="3567633" y="115062"/>
                  </a:lnTo>
                  <a:lnTo>
                    <a:pt x="3562934" y="112014"/>
                  </a:lnTo>
                  <a:lnTo>
                    <a:pt x="3559251" y="108966"/>
                  </a:lnTo>
                  <a:lnTo>
                    <a:pt x="3556330" y="105664"/>
                  </a:lnTo>
                  <a:lnTo>
                    <a:pt x="3553409" y="102489"/>
                  </a:lnTo>
                  <a:lnTo>
                    <a:pt x="3551250" y="99187"/>
                  </a:lnTo>
                  <a:lnTo>
                    <a:pt x="3548456" y="92075"/>
                  </a:lnTo>
                  <a:lnTo>
                    <a:pt x="3547694" y="88138"/>
                  </a:lnTo>
                  <a:lnTo>
                    <a:pt x="3547694" y="74803"/>
                  </a:lnTo>
                  <a:lnTo>
                    <a:pt x="3580714" y="55118"/>
                  </a:lnTo>
                  <a:lnTo>
                    <a:pt x="3586429" y="55118"/>
                  </a:lnTo>
                  <a:lnTo>
                    <a:pt x="3612337" y="72390"/>
                  </a:lnTo>
                  <a:lnTo>
                    <a:pt x="3613607" y="76073"/>
                  </a:lnTo>
                  <a:lnTo>
                    <a:pt x="3614343" y="80137"/>
                  </a:lnTo>
                  <a:lnTo>
                    <a:pt x="3614369" y="92837"/>
                  </a:lnTo>
                  <a:lnTo>
                    <a:pt x="3614369" y="19913"/>
                  </a:lnTo>
                  <a:lnTo>
                    <a:pt x="3612591" y="19469"/>
                  </a:lnTo>
                  <a:lnTo>
                    <a:pt x="3603841" y="18034"/>
                  </a:lnTo>
                  <a:lnTo>
                    <a:pt x="3594354" y="17183"/>
                  </a:lnTo>
                  <a:lnTo>
                    <a:pt x="3584143" y="16891"/>
                  </a:lnTo>
                  <a:lnTo>
                    <a:pt x="3573703" y="17208"/>
                  </a:lnTo>
                  <a:lnTo>
                    <a:pt x="3531451" y="27914"/>
                  </a:lnTo>
                  <a:lnTo>
                    <a:pt x="3502990" y="57912"/>
                  </a:lnTo>
                  <a:lnTo>
                    <a:pt x="3497529" y="93218"/>
                  </a:lnTo>
                  <a:lnTo>
                    <a:pt x="3498545" y="99822"/>
                  </a:lnTo>
                  <a:lnTo>
                    <a:pt x="3523183" y="136779"/>
                  </a:lnTo>
                  <a:lnTo>
                    <a:pt x="3528517" y="141097"/>
                  </a:lnTo>
                  <a:lnTo>
                    <a:pt x="3534613" y="145161"/>
                  </a:lnTo>
                  <a:lnTo>
                    <a:pt x="3541344" y="148844"/>
                  </a:lnTo>
                  <a:lnTo>
                    <a:pt x="3535311" y="152158"/>
                  </a:lnTo>
                  <a:lnTo>
                    <a:pt x="3503117" y="178181"/>
                  </a:lnTo>
                  <a:lnTo>
                    <a:pt x="3498799" y="183642"/>
                  </a:lnTo>
                  <a:lnTo>
                    <a:pt x="3495624" y="189611"/>
                  </a:lnTo>
                  <a:lnTo>
                    <a:pt x="3493465" y="196088"/>
                  </a:lnTo>
                  <a:lnTo>
                    <a:pt x="3491179" y="202438"/>
                  </a:lnTo>
                  <a:lnTo>
                    <a:pt x="3490328" y="208153"/>
                  </a:lnTo>
                  <a:lnTo>
                    <a:pt x="3490226" y="218135"/>
                  </a:lnTo>
                  <a:lnTo>
                    <a:pt x="3490493" y="224396"/>
                  </a:lnTo>
                  <a:lnTo>
                    <a:pt x="3507194" y="261493"/>
                  </a:lnTo>
                  <a:lnTo>
                    <a:pt x="3548557" y="280695"/>
                  </a:lnTo>
                  <a:lnTo>
                    <a:pt x="3578301" y="283210"/>
                  </a:lnTo>
                  <a:lnTo>
                    <a:pt x="3589388" y="282905"/>
                  </a:lnTo>
                  <a:lnTo>
                    <a:pt x="3627082" y="275577"/>
                  </a:lnTo>
                  <a:lnTo>
                    <a:pt x="3658400" y="253466"/>
                  </a:lnTo>
                  <a:lnTo>
                    <a:pt x="3671900" y="209677"/>
                  </a:lnTo>
                  <a:lnTo>
                    <a:pt x="3671900" y="202311"/>
                  </a:lnTo>
                  <a:close/>
                </a:path>
                <a:path w="10137140" h="5078730">
                  <a:moveTo>
                    <a:pt x="4053916" y="1307338"/>
                  </a:moveTo>
                  <a:lnTo>
                    <a:pt x="4047312" y="1294003"/>
                  </a:lnTo>
                  <a:lnTo>
                    <a:pt x="4004259" y="1294003"/>
                  </a:lnTo>
                  <a:lnTo>
                    <a:pt x="4004259" y="1126617"/>
                  </a:lnTo>
                  <a:lnTo>
                    <a:pt x="4004259" y="1080389"/>
                  </a:lnTo>
                  <a:lnTo>
                    <a:pt x="4004005" y="1079373"/>
                  </a:lnTo>
                  <a:lnTo>
                    <a:pt x="4003497" y="1078611"/>
                  </a:lnTo>
                  <a:lnTo>
                    <a:pt x="4002862" y="1077722"/>
                  </a:lnTo>
                  <a:lnTo>
                    <a:pt x="4001846" y="1077087"/>
                  </a:lnTo>
                  <a:lnTo>
                    <a:pt x="4000195" y="1076706"/>
                  </a:lnTo>
                  <a:lnTo>
                    <a:pt x="3998671" y="1076198"/>
                  </a:lnTo>
                  <a:lnTo>
                    <a:pt x="3996258" y="1075944"/>
                  </a:lnTo>
                  <a:lnTo>
                    <a:pt x="3990035" y="1075436"/>
                  </a:lnTo>
                  <a:lnTo>
                    <a:pt x="3970985" y="1075436"/>
                  </a:lnTo>
                  <a:lnTo>
                    <a:pt x="3968318" y="1075563"/>
                  </a:lnTo>
                  <a:lnTo>
                    <a:pt x="3966286" y="1075690"/>
                  </a:lnTo>
                  <a:lnTo>
                    <a:pt x="3964635" y="1075944"/>
                  </a:lnTo>
                  <a:lnTo>
                    <a:pt x="3963111" y="1076071"/>
                  </a:lnTo>
                  <a:lnTo>
                    <a:pt x="3961841" y="1076325"/>
                  </a:lnTo>
                  <a:lnTo>
                    <a:pt x="3960825" y="1076706"/>
                  </a:lnTo>
                  <a:lnTo>
                    <a:pt x="3959809" y="1076960"/>
                  </a:lnTo>
                  <a:lnTo>
                    <a:pt x="3903040" y="1113790"/>
                  </a:lnTo>
                  <a:lnTo>
                    <a:pt x="3901516" y="1114806"/>
                  </a:lnTo>
                  <a:lnTo>
                    <a:pt x="3900246" y="1115822"/>
                  </a:lnTo>
                  <a:lnTo>
                    <a:pt x="3899357" y="1116711"/>
                  </a:lnTo>
                  <a:lnTo>
                    <a:pt x="3898341" y="1117600"/>
                  </a:lnTo>
                  <a:lnTo>
                    <a:pt x="3897706" y="1118870"/>
                  </a:lnTo>
                  <a:lnTo>
                    <a:pt x="3897198" y="1120267"/>
                  </a:lnTo>
                  <a:lnTo>
                    <a:pt x="3896563" y="1121791"/>
                  </a:lnTo>
                  <a:lnTo>
                    <a:pt x="3896309" y="1123442"/>
                  </a:lnTo>
                  <a:lnTo>
                    <a:pt x="3896055" y="1127633"/>
                  </a:lnTo>
                  <a:lnTo>
                    <a:pt x="3895928" y="1138428"/>
                  </a:lnTo>
                  <a:lnTo>
                    <a:pt x="3896182" y="1142365"/>
                  </a:lnTo>
                  <a:lnTo>
                    <a:pt x="3896944" y="1147953"/>
                  </a:lnTo>
                  <a:lnTo>
                    <a:pt x="3897706" y="1149858"/>
                  </a:lnTo>
                  <a:lnTo>
                    <a:pt x="3899992" y="1152144"/>
                  </a:lnTo>
                  <a:lnTo>
                    <a:pt x="3901516" y="1152525"/>
                  </a:lnTo>
                  <a:lnTo>
                    <a:pt x="3903421" y="1152144"/>
                  </a:lnTo>
                  <a:lnTo>
                    <a:pt x="3905326" y="1151890"/>
                  </a:lnTo>
                  <a:lnTo>
                    <a:pt x="3907739" y="1151001"/>
                  </a:lnTo>
                  <a:lnTo>
                    <a:pt x="3910787" y="1149477"/>
                  </a:lnTo>
                  <a:lnTo>
                    <a:pt x="3952189" y="1126617"/>
                  </a:lnTo>
                  <a:lnTo>
                    <a:pt x="3952189" y="1294003"/>
                  </a:lnTo>
                  <a:lnTo>
                    <a:pt x="3903040" y="1294003"/>
                  </a:lnTo>
                  <a:lnTo>
                    <a:pt x="3902024" y="1294257"/>
                  </a:lnTo>
                  <a:lnTo>
                    <a:pt x="3897071" y="1304798"/>
                  </a:lnTo>
                  <a:lnTo>
                    <a:pt x="3896690" y="1307338"/>
                  </a:lnTo>
                  <a:lnTo>
                    <a:pt x="3896690" y="1321308"/>
                  </a:lnTo>
                  <a:lnTo>
                    <a:pt x="3897198" y="1323848"/>
                  </a:lnTo>
                  <a:lnTo>
                    <a:pt x="3897579" y="1326388"/>
                  </a:lnTo>
                  <a:lnTo>
                    <a:pt x="3903294" y="1334262"/>
                  </a:lnTo>
                  <a:lnTo>
                    <a:pt x="4047312" y="1334262"/>
                  </a:lnTo>
                  <a:lnTo>
                    <a:pt x="4048455" y="1333881"/>
                  </a:lnTo>
                  <a:lnTo>
                    <a:pt x="4050233" y="1332611"/>
                  </a:lnTo>
                  <a:lnTo>
                    <a:pt x="4051122" y="1331468"/>
                  </a:lnTo>
                  <a:lnTo>
                    <a:pt x="4051757" y="1329944"/>
                  </a:lnTo>
                  <a:lnTo>
                    <a:pt x="4052519" y="1328420"/>
                  </a:lnTo>
                  <a:lnTo>
                    <a:pt x="4053154" y="1326388"/>
                  </a:lnTo>
                  <a:lnTo>
                    <a:pt x="4053916" y="1321308"/>
                  </a:lnTo>
                  <a:lnTo>
                    <a:pt x="4053916" y="1307338"/>
                  </a:lnTo>
                  <a:close/>
                </a:path>
                <a:path w="10137140" h="5078730">
                  <a:moveTo>
                    <a:pt x="4259656" y="1307338"/>
                  </a:moveTo>
                  <a:lnTo>
                    <a:pt x="4253052" y="1294003"/>
                  </a:lnTo>
                  <a:lnTo>
                    <a:pt x="4209999" y="1294003"/>
                  </a:lnTo>
                  <a:lnTo>
                    <a:pt x="4209999" y="1126617"/>
                  </a:lnTo>
                  <a:lnTo>
                    <a:pt x="4209999" y="1080389"/>
                  </a:lnTo>
                  <a:lnTo>
                    <a:pt x="4209745" y="1079373"/>
                  </a:lnTo>
                  <a:lnTo>
                    <a:pt x="4209237" y="1078611"/>
                  </a:lnTo>
                  <a:lnTo>
                    <a:pt x="4208602" y="1077722"/>
                  </a:lnTo>
                  <a:lnTo>
                    <a:pt x="4207586" y="1077087"/>
                  </a:lnTo>
                  <a:lnTo>
                    <a:pt x="4205935" y="1076706"/>
                  </a:lnTo>
                  <a:lnTo>
                    <a:pt x="4204411" y="1076198"/>
                  </a:lnTo>
                  <a:lnTo>
                    <a:pt x="4201998" y="1075944"/>
                  </a:lnTo>
                  <a:lnTo>
                    <a:pt x="4195775" y="1075436"/>
                  </a:lnTo>
                  <a:lnTo>
                    <a:pt x="4176725" y="1075436"/>
                  </a:lnTo>
                  <a:lnTo>
                    <a:pt x="4174058" y="1075563"/>
                  </a:lnTo>
                  <a:lnTo>
                    <a:pt x="4172026" y="1075690"/>
                  </a:lnTo>
                  <a:lnTo>
                    <a:pt x="4170375" y="1075944"/>
                  </a:lnTo>
                  <a:lnTo>
                    <a:pt x="4168851" y="1076071"/>
                  </a:lnTo>
                  <a:lnTo>
                    <a:pt x="4167581" y="1076325"/>
                  </a:lnTo>
                  <a:lnTo>
                    <a:pt x="4166565" y="1076706"/>
                  </a:lnTo>
                  <a:lnTo>
                    <a:pt x="4165549" y="1076960"/>
                  </a:lnTo>
                  <a:lnTo>
                    <a:pt x="4108780" y="1113790"/>
                  </a:lnTo>
                  <a:lnTo>
                    <a:pt x="4107256" y="1114806"/>
                  </a:lnTo>
                  <a:lnTo>
                    <a:pt x="4105986" y="1115822"/>
                  </a:lnTo>
                  <a:lnTo>
                    <a:pt x="4105097" y="1116711"/>
                  </a:lnTo>
                  <a:lnTo>
                    <a:pt x="4104081" y="1117600"/>
                  </a:lnTo>
                  <a:lnTo>
                    <a:pt x="4103446" y="1118870"/>
                  </a:lnTo>
                  <a:lnTo>
                    <a:pt x="4102938" y="1120267"/>
                  </a:lnTo>
                  <a:lnTo>
                    <a:pt x="4102303" y="1121791"/>
                  </a:lnTo>
                  <a:lnTo>
                    <a:pt x="4102049" y="1123442"/>
                  </a:lnTo>
                  <a:lnTo>
                    <a:pt x="4101795" y="1127633"/>
                  </a:lnTo>
                  <a:lnTo>
                    <a:pt x="4101668" y="1138428"/>
                  </a:lnTo>
                  <a:lnTo>
                    <a:pt x="4101922" y="1142365"/>
                  </a:lnTo>
                  <a:lnTo>
                    <a:pt x="4102684" y="1147953"/>
                  </a:lnTo>
                  <a:lnTo>
                    <a:pt x="4103446" y="1149858"/>
                  </a:lnTo>
                  <a:lnTo>
                    <a:pt x="4105732" y="1152144"/>
                  </a:lnTo>
                  <a:lnTo>
                    <a:pt x="4107256" y="1152525"/>
                  </a:lnTo>
                  <a:lnTo>
                    <a:pt x="4109161" y="1152144"/>
                  </a:lnTo>
                  <a:lnTo>
                    <a:pt x="4111066" y="1151890"/>
                  </a:lnTo>
                  <a:lnTo>
                    <a:pt x="4113479" y="1151001"/>
                  </a:lnTo>
                  <a:lnTo>
                    <a:pt x="4116527" y="1149477"/>
                  </a:lnTo>
                  <a:lnTo>
                    <a:pt x="4157929" y="1126617"/>
                  </a:lnTo>
                  <a:lnTo>
                    <a:pt x="4157929" y="1294003"/>
                  </a:lnTo>
                  <a:lnTo>
                    <a:pt x="4108780" y="1294003"/>
                  </a:lnTo>
                  <a:lnTo>
                    <a:pt x="4107764" y="1294257"/>
                  </a:lnTo>
                  <a:lnTo>
                    <a:pt x="4102811" y="1304798"/>
                  </a:lnTo>
                  <a:lnTo>
                    <a:pt x="4102430" y="1307338"/>
                  </a:lnTo>
                  <a:lnTo>
                    <a:pt x="4102430" y="1321308"/>
                  </a:lnTo>
                  <a:lnTo>
                    <a:pt x="4102938" y="1323848"/>
                  </a:lnTo>
                  <a:lnTo>
                    <a:pt x="4103319" y="1326388"/>
                  </a:lnTo>
                  <a:lnTo>
                    <a:pt x="4109034" y="1334262"/>
                  </a:lnTo>
                  <a:lnTo>
                    <a:pt x="4253052" y="1334262"/>
                  </a:lnTo>
                  <a:lnTo>
                    <a:pt x="4254195" y="1333881"/>
                  </a:lnTo>
                  <a:lnTo>
                    <a:pt x="4255973" y="1332611"/>
                  </a:lnTo>
                  <a:lnTo>
                    <a:pt x="4256862" y="1331468"/>
                  </a:lnTo>
                  <a:lnTo>
                    <a:pt x="4257497" y="1329944"/>
                  </a:lnTo>
                  <a:lnTo>
                    <a:pt x="4258259" y="1328420"/>
                  </a:lnTo>
                  <a:lnTo>
                    <a:pt x="4258894" y="1326388"/>
                  </a:lnTo>
                  <a:lnTo>
                    <a:pt x="4259656" y="1321308"/>
                  </a:lnTo>
                  <a:lnTo>
                    <a:pt x="4259656" y="1307338"/>
                  </a:lnTo>
                  <a:close/>
                </a:path>
                <a:path w="10137140" h="5078730">
                  <a:moveTo>
                    <a:pt x="4491939" y="2925826"/>
                  </a:moveTo>
                  <a:lnTo>
                    <a:pt x="4482897" y="2886633"/>
                  </a:lnTo>
                  <a:lnTo>
                    <a:pt x="4449915" y="2858338"/>
                  </a:lnTo>
                  <a:lnTo>
                    <a:pt x="4405071" y="2850769"/>
                  </a:lnTo>
                  <a:lnTo>
                    <a:pt x="4395292" y="2850769"/>
                  </a:lnTo>
                  <a:lnTo>
                    <a:pt x="4386148" y="2851023"/>
                  </a:lnTo>
                  <a:lnTo>
                    <a:pt x="4381449" y="2851404"/>
                  </a:lnTo>
                  <a:lnTo>
                    <a:pt x="4376877" y="2851912"/>
                  </a:lnTo>
                  <a:lnTo>
                    <a:pt x="4376877" y="2796921"/>
                  </a:lnTo>
                  <a:lnTo>
                    <a:pt x="4470857" y="2796921"/>
                  </a:lnTo>
                  <a:lnTo>
                    <a:pt x="4472889" y="2795143"/>
                  </a:lnTo>
                  <a:lnTo>
                    <a:pt x="4474286" y="2791587"/>
                  </a:lnTo>
                  <a:lnTo>
                    <a:pt x="4475683" y="2787904"/>
                  </a:lnTo>
                  <a:lnTo>
                    <a:pt x="4476445" y="2782189"/>
                  </a:lnTo>
                  <a:lnTo>
                    <a:pt x="4476445" y="2770251"/>
                  </a:lnTo>
                  <a:lnTo>
                    <a:pt x="4474286" y="2757170"/>
                  </a:lnTo>
                  <a:lnTo>
                    <a:pt x="4473524" y="2755392"/>
                  </a:lnTo>
                  <a:lnTo>
                    <a:pt x="4472635" y="2754122"/>
                  </a:lnTo>
                  <a:lnTo>
                    <a:pt x="4470603" y="2752598"/>
                  </a:lnTo>
                  <a:lnTo>
                    <a:pt x="4469460" y="2752217"/>
                  </a:lnTo>
                  <a:lnTo>
                    <a:pt x="4341952" y="2752217"/>
                  </a:lnTo>
                  <a:lnTo>
                    <a:pt x="4338650" y="2753360"/>
                  </a:lnTo>
                  <a:lnTo>
                    <a:pt x="4334586" y="2757932"/>
                  </a:lnTo>
                  <a:lnTo>
                    <a:pt x="4333570" y="2761742"/>
                  </a:lnTo>
                  <a:lnTo>
                    <a:pt x="4333570" y="2883916"/>
                  </a:lnTo>
                  <a:lnTo>
                    <a:pt x="4334332" y="2887472"/>
                  </a:lnTo>
                  <a:lnTo>
                    <a:pt x="4337634" y="2891282"/>
                  </a:lnTo>
                  <a:lnTo>
                    <a:pt x="4340428" y="2892298"/>
                  </a:lnTo>
                  <a:lnTo>
                    <a:pt x="4349826" y="2892298"/>
                  </a:lnTo>
                  <a:lnTo>
                    <a:pt x="4355795" y="2891917"/>
                  </a:lnTo>
                  <a:lnTo>
                    <a:pt x="4362018" y="2891028"/>
                  </a:lnTo>
                  <a:lnTo>
                    <a:pt x="4368368" y="2890266"/>
                  </a:lnTo>
                  <a:lnTo>
                    <a:pt x="4375353" y="2889885"/>
                  </a:lnTo>
                  <a:lnTo>
                    <a:pt x="4392625" y="2889885"/>
                  </a:lnTo>
                  <a:lnTo>
                    <a:pt x="4424121" y="2900172"/>
                  </a:lnTo>
                  <a:lnTo>
                    <a:pt x="4428439" y="2903601"/>
                  </a:lnTo>
                  <a:lnTo>
                    <a:pt x="4431487" y="2907792"/>
                  </a:lnTo>
                  <a:lnTo>
                    <a:pt x="4433519" y="2912872"/>
                  </a:lnTo>
                  <a:lnTo>
                    <a:pt x="4435424" y="2917825"/>
                  </a:lnTo>
                  <a:lnTo>
                    <a:pt x="4436440" y="2923413"/>
                  </a:lnTo>
                  <a:lnTo>
                    <a:pt x="4436440" y="2937256"/>
                  </a:lnTo>
                  <a:lnTo>
                    <a:pt x="4413072" y="2968117"/>
                  </a:lnTo>
                  <a:lnTo>
                    <a:pt x="4393514" y="2972181"/>
                  </a:lnTo>
                  <a:lnTo>
                    <a:pt x="4376877" y="2972181"/>
                  </a:lnTo>
                  <a:lnTo>
                    <a:pt x="4338777" y="2961259"/>
                  </a:lnTo>
                  <a:lnTo>
                    <a:pt x="4333316" y="2958211"/>
                  </a:lnTo>
                  <a:lnTo>
                    <a:pt x="4331284" y="2957449"/>
                  </a:lnTo>
                  <a:lnTo>
                    <a:pt x="4328871" y="2957449"/>
                  </a:lnTo>
                  <a:lnTo>
                    <a:pt x="4327982" y="2957703"/>
                  </a:lnTo>
                  <a:lnTo>
                    <a:pt x="4327220" y="2958465"/>
                  </a:lnTo>
                  <a:lnTo>
                    <a:pt x="4326331" y="2959100"/>
                  </a:lnTo>
                  <a:lnTo>
                    <a:pt x="4323410" y="2980944"/>
                  </a:lnTo>
                  <a:lnTo>
                    <a:pt x="4323791" y="2988945"/>
                  </a:lnTo>
                  <a:lnTo>
                    <a:pt x="4325569" y="2996946"/>
                  </a:lnTo>
                  <a:lnTo>
                    <a:pt x="4326077" y="2998216"/>
                  </a:lnTo>
                  <a:lnTo>
                    <a:pt x="4368597" y="3012338"/>
                  </a:lnTo>
                  <a:lnTo>
                    <a:pt x="4375607" y="3013329"/>
                  </a:lnTo>
                  <a:lnTo>
                    <a:pt x="4383227" y="3013837"/>
                  </a:lnTo>
                  <a:lnTo>
                    <a:pt x="4391101" y="3013837"/>
                  </a:lnTo>
                  <a:lnTo>
                    <a:pt x="4432376" y="3007868"/>
                  </a:lnTo>
                  <a:lnTo>
                    <a:pt x="4470387" y="2984779"/>
                  </a:lnTo>
                  <a:lnTo>
                    <a:pt x="4479810" y="2972181"/>
                  </a:lnTo>
                  <a:lnTo>
                    <a:pt x="4480636" y="2970923"/>
                  </a:lnTo>
                  <a:lnTo>
                    <a:pt x="4484700" y="2963037"/>
                  </a:lnTo>
                  <a:lnTo>
                    <a:pt x="4487862" y="2954591"/>
                  </a:lnTo>
                  <a:lnTo>
                    <a:pt x="4490123" y="2945574"/>
                  </a:lnTo>
                  <a:lnTo>
                    <a:pt x="4491482" y="2935998"/>
                  </a:lnTo>
                  <a:lnTo>
                    <a:pt x="4491939" y="2925826"/>
                  </a:lnTo>
                  <a:close/>
                </a:path>
                <a:path w="10137140" h="5078730">
                  <a:moveTo>
                    <a:pt x="4699838" y="2769489"/>
                  </a:moveTo>
                  <a:lnTo>
                    <a:pt x="4699584" y="2765679"/>
                  </a:lnTo>
                  <a:lnTo>
                    <a:pt x="4699076" y="2762758"/>
                  </a:lnTo>
                  <a:lnTo>
                    <a:pt x="4698695" y="2759837"/>
                  </a:lnTo>
                  <a:lnTo>
                    <a:pt x="4689678" y="2752217"/>
                  </a:lnTo>
                  <a:lnTo>
                    <a:pt x="4533214" y="2752217"/>
                  </a:lnTo>
                  <a:lnTo>
                    <a:pt x="4532071" y="2752598"/>
                  </a:lnTo>
                  <a:lnTo>
                    <a:pt x="4530039" y="2754122"/>
                  </a:lnTo>
                  <a:lnTo>
                    <a:pt x="4529150" y="2755519"/>
                  </a:lnTo>
                  <a:lnTo>
                    <a:pt x="4528413" y="2757551"/>
                  </a:lnTo>
                  <a:lnTo>
                    <a:pt x="4527753" y="2759202"/>
                  </a:lnTo>
                  <a:lnTo>
                    <a:pt x="4527118" y="2761615"/>
                  </a:lnTo>
                  <a:lnTo>
                    <a:pt x="4526356" y="2767203"/>
                  </a:lnTo>
                  <a:lnTo>
                    <a:pt x="4526229" y="2782570"/>
                  </a:lnTo>
                  <a:lnTo>
                    <a:pt x="4526864" y="2788412"/>
                  </a:lnTo>
                  <a:lnTo>
                    <a:pt x="4528261" y="2791968"/>
                  </a:lnTo>
                  <a:lnTo>
                    <a:pt x="4529658" y="2795651"/>
                  </a:lnTo>
                  <a:lnTo>
                    <a:pt x="4531690" y="2797429"/>
                  </a:lnTo>
                  <a:lnTo>
                    <a:pt x="4642561" y="2797429"/>
                  </a:lnTo>
                  <a:lnTo>
                    <a:pt x="4551629" y="2998216"/>
                  </a:lnTo>
                  <a:lnTo>
                    <a:pt x="4550486" y="3000375"/>
                  </a:lnTo>
                  <a:lnTo>
                    <a:pt x="4550105" y="3002280"/>
                  </a:lnTo>
                  <a:lnTo>
                    <a:pt x="4550359" y="3005328"/>
                  </a:lnTo>
                  <a:lnTo>
                    <a:pt x="4571949" y="3010535"/>
                  </a:lnTo>
                  <a:lnTo>
                    <a:pt x="4584141" y="3010535"/>
                  </a:lnTo>
                  <a:lnTo>
                    <a:pt x="4588459" y="3010408"/>
                  </a:lnTo>
                  <a:lnTo>
                    <a:pt x="4592015" y="3010154"/>
                  </a:lnTo>
                  <a:lnTo>
                    <a:pt x="4595571" y="3010027"/>
                  </a:lnTo>
                  <a:lnTo>
                    <a:pt x="4605985" y="3006471"/>
                  </a:lnTo>
                  <a:lnTo>
                    <a:pt x="4607255" y="3005455"/>
                  </a:lnTo>
                  <a:lnTo>
                    <a:pt x="4608271" y="3004058"/>
                  </a:lnTo>
                  <a:lnTo>
                    <a:pt x="4693615" y="2806192"/>
                  </a:lnTo>
                  <a:lnTo>
                    <a:pt x="4694758" y="2803652"/>
                  </a:lnTo>
                  <a:lnTo>
                    <a:pt x="4695647" y="2801366"/>
                  </a:lnTo>
                  <a:lnTo>
                    <a:pt x="4696409" y="2799207"/>
                  </a:lnTo>
                  <a:lnTo>
                    <a:pt x="4697298" y="2797048"/>
                  </a:lnTo>
                  <a:lnTo>
                    <a:pt x="4698822" y="2789809"/>
                  </a:lnTo>
                  <a:lnTo>
                    <a:pt x="4699203" y="2787142"/>
                  </a:lnTo>
                  <a:lnTo>
                    <a:pt x="4699711" y="2781427"/>
                  </a:lnTo>
                  <a:lnTo>
                    <a:pt x="4699838" y="2769489"/>
                  </a:lnTo>
                  <a:close/>
                </a:path>
                <a:path w="10137140" h="5078730">
                  <a:moveTo>
                    <a:pt x="4872304" y="3543808"/>
                  </a:moveTo>
                  <a:lnTo>
                    <a:pt x="4870907" y="3536569"/>
                  </a:lnTo>
                  <a:lnTo>
                    <a:pt x="4868240" y="3529965"/>
                  </a:lnTo>
                  <a:lnTo>
                    <a:pt x="4865700" y="3523234"/>
                  </a:lnTo>
                  <a:lnTo>
                    <a:pt x="4831537" y="3495167"/>
                  </a:lnTo>
                  <a:lnTo>
                    <a:pt x="4814519" y="3491865"/>
                  </a:lnTo>
                  <a:lnTo>
                    <a:pt x="4814519" y="3491230"/>
                  </a:lnTo>
                  <a:lnTo>
                    <a:pt x="4848809" y="3469386"/>
                  </a:lnTo>
                  <a:lnTo>
                    <a:pt x="4852619" y="3464179"/>
                  </a:lnTo>
                  <a:lnTo>
                    <a:pt x="4855540" y="3458083"/>
                  </a:lnTo>
                  <a:lnTo>
                    <a:pt x="4859604" y="3444621"/>
                  </a:lnTo>
                  <a:lnTo>
                    <a:pt x="4860493" y="3437255"/>
                  </a:lnTo>
                  <a:lnTo>
                    <a:pt x="4860493" y="3429508"/>
                  </a:lnTo>
                  <a:lnTo>
                    <a:pt x="4847158" y="3387598"/>
                  </a:lnTo>
                  <a:lnTo>
                    <a:pt x="4808867" y="3367532"/>
                  </a:lnTo>
                  <a:lnTo>
                    <a:pt x="4783277" y="3365119"/>
                  </a:lnTo>
                  <a:lnTo>
                    <a:pt x="4776254" y="3365271"/>
                  </a:lnTo>
                  <a:lnTo>
                    <a:pt x="4728921" y="3376041"/>
                  </a:lnTo>
                  <a:lnTo>
                    <a:pt x="4706315" y="3399409"/>
                  </a:lnTo>
                  <a:lnTo>
                    <a:pt x="4706315" y="3414903"/>
                  </a:lnTo>
                  <a:lnTo>
                    <a:pt x="4720031" y="3423285"/>
                  </a:lnTo>
                  <a:lnTo>
                    <a:pt x="4723333" y="3421253"/>
                  </a:lnTo>
                  <a:lnTo>
                    <a:pt x="4761306" y="3406648"/>
                  </a:lnTo>
                  <a:lnTo>
                    <a:pt x="4774260" y="3406648"/>
                  </a:lnTo>
                  <a:lnTo>
                    <a:pt x="4795088" y="3415919"/>
                  </a:lnTo>
                  <a:lnTo>
                    <a:pt x="4797882" y="3418713"/>
                  </a:lnTo>
                  <a:lnTo>
                    <a:pt x="4800041" y="3422154"/>
                  </a:lnTo>
                  <a:lnTo>
                    <a:pt x="4801565" y="3425952"/>
                  </a:lnTo>
                  <a:lnTo>
                    <a:pt x="4802962" y="3429889"/>
                  </a:lnTo>
                  <a:lnTo>
                    <a:pt x="4803724" y="3434080"/>
                  </a:lnTo>
                  <a:lnTo>
                    <a:pt x="4803622" y="3444621"/>
                  </a:lnTo>
                  <a:lnTo>
                    <a:pt x="4770323" y="3475482"/>
                  </a:lnTo>
                  <a:lnTo>
                    <a:pt x="4763592" y="3476371"/>
                  </a:lnTo>
                  <a:lnTo>
                    <a:pt x="4731842" y="3476371"/>
                  </a:lnTo>
                  <a:lnTo>
                    <a:pt x="4730445" y="3476625"/>
                  </a:lnTo>
                  <a:lnTo>
                    <a:pt x="4724984" y="3485642"/>
                  </a:lnTo>
                  <a:lnTo>
                    <a:pt x="4724603" y="3488055"/>
                  </a:lnTo>
                  <a:lnTo>
                    <a:pt x="4724603" y="3502533"/>
                  </a:lnTo>
                  <a:lnTo>
                    <a:pt x="4724984" y="3505073"/>
                  </a:lnTo>
                  <a:lnTo>
                    <a:pt x="4725238" y="3507613"/>
                  </a:lnTo>
                  <a:lnTo>
                    <a:pt x="4732223" y="3514725"/>
                  </a:lnTo>
                  <a:lnTo>
                    <a:pt x="4765624" y="3514725"/>
                  </a:lnTo>
                  <a:lnTo>
                    <a:pt x="4773879" y="3515614"/>
                  </a:lnTo>
                  <a:lnTo>
                    <a:pt x="4780737" y="3517519"/>
                  </a:lnTo>
                  <a:lnTo>
                    <a:pt x="4787722" y="3519297"/>
                  </a:lnTo>
                  <a:lnTo>
                    <a:pt x="4793437" y="3521964"/>
                  </a:lnTo>
                  <a:lnTo>
                    <a:pt x="4798009" y="3525393"/>
                  </a:lnTo>
                  <a:lnTo>
                    <a:pt x="4802581" y="3528695"/>
                  </a:lnTo>
                  <a:lnTo>
                    <a:pt x="4806137" y="3532759"/>
                  </a:lnTo>
                  <a:lnTo>
                    <a:pt x="4808423" y="3537585"/>
                  </a:lnTo>
                  <a:lnTo>
                    <a:pt x="4810709" y="3542284"/>
                  </a:lnTo>
                  <a:lnTo>
                    <a:pt x="4811852" y="3547745"/>
                  </a:lnTo>
                  <a:lnTo>
                    <a:pt x="4811852" y="3559048"/>
                  </a:lnTo>
                  <a:lnTo>
                    <a:pt x="4810963" y="3564001"/>
                  </a:lnTo>
                  <a:lnTo>
                    <a:pt x="4808931" y="3568446"/>
                  </a:lnTo>
                  <a:lnTo>
                    <a:pt x="4807026" y="3572891"/>
                  </a:lnTo>
                  <a:lnTo>
                    <a:pt x="4804105" y="3576701"/>
                  </a:lnTo>
                  <a:lnTo>
                    <a:pt x="4796358" y="3582936"/>
                  </a:lnTo>
                  <a:lnTo>
                    <a:pt x="4791659" y="3585337"/>
                  </a:lnTo>
                  <a:lnTo>
                    <a:pt x="4786071" y="3586988"/>
                  </a:lnTo>
                  <a:lnTo>
                    <a:pt x="4780483" y="3588766"/>
                  </a:lnTo>
                  <a:lnTo>
                    <a:pt x="4774006" y="3589667"/>
                  </a:lnTo>
                  <a:lnTo>
                    <a:pt x="4758131" y="3589667"/>
                  </a:lnTo>
                  <a:lnTo>
                    <a:pt x="4721047" y="3579114"/>
                  </a:lnTo>
                  <a:lnTo>
                    <a:pt x="4713681" y="3575431"/>
                  </a:lnTo>
                  <a:lnTo>
                    <a:pt x="4710379" y="3573653"/>
                  </a:lnTo>
                  <a:lnTo>
                    <a:pt x="4708093" y="3572764"/>
                  </a:lnTo>
                  <a:lnTo>
                    <a:pt x="4704664" y="3572764"/>
                  </a:lnTo>
                  <a:lnTo>
                    <a:pt x="4703013" y="3573907"/>
                  </a:lnTo>
                  <a:lnTo>
                    <a:pt x="4701883" y="3576701"/>
                  </a:lnTo>
                  <a:lnTo>
                    <a:pt x="4700981" y="3578860"/>
                  </a:lnTo>
                  <a:lnTo>
                    <a:pt x="4700511" y="3582936"/>
                  </a:lnTo>
                  <a:lnTo>
                    <a:pt x="4700473" y="3596779"/>
                  </a:lnTo>
                  <a:lnTo>
                    <a:pt x="4700727" y="3599434"/>
                  </a:lnTo>
                  <a:lnTo>
                    <a:pt x="4700854" y="3602228"/>
                  </a:lnTo>
                  <a:lnTo>
                    <a:pt x="4701235" y="3604387"/>
                  </a:lnTo>
                  <a:lnTo>
                    <a:pt x="4701743" y="3606165"/>
                  </a:lnTo>
                  <a:lnTo>
                    <a:pt x="4702124" y="3607955"/>
                  </a:lnTo>
                  <a:lnTo>
                    <a:pt x="4713554" y="3619004"/>
                  </a:lnTo>
                  <a:lnTo>
                    <a:pt x="4717364" y="3621036"/>
                  </a:lnTo>
                  <a:lnTo>
                    <a:pt x="4748479" y="3629406"/>
                  </a:lnTo>
                  <a:lnTo>
                    <a:pt x="4756226" y="3630676"/>
                  </a:lnTo>
                  <a:lnTo>
                    <a:pt x="4764354" y="3631311"/>
                  </a:lnTo>
                  <a:lnTo>
                    <a:pt x="4773117" y="3631311"/>
                  </a:lnTo>
                  <a:lnTo>
                    <a:pt x="4813122" y="3626104"/>
                  </a:lnTo>
                  <a:lnTo>
                    <a:pt x="4850676" y="3605326"/>
                  </a:lnTo>
                  <a:lnTo>
                    <a:pt x="4870424" y="3569652"/>
                  </a:lnTo>
                  <a:lnTo>
                    <a:pt x="4872304" y="3551428"/>
                  </a:lnTo>
                  <a:lnTo>
                    <a:pt x="4872304" y="3543808"/>
                  </a:lnTo>
                  <a:close/>
                </a:path>
                <a:path w="10137140" h="5078730">
                  <a:moveTo>
                    <a:pt x="5079060" y="3598545"/>
                  </a:moveTo>
                  <a:lnTo>
                    <a:pt x="5078552" y="3595878"/>
                  </a:lnTo>
                  <a:lnTo>
                    <a:pt x="5078171" y="3593223"/>
                  </a:lnTo>
                  <a:lnTo>
                    <a:pt x="5077663" y="3590925"/>
                  </a:lnTo>
                  <a:lnTo>
                    <a:pt x="5076774" y="3589286"/>
                  </a:lnTo>
                  <a:lnTo>
                    <a:pt x="5076012" y="3587635"/>
                  </a:lnTo>
                  <a:lnTo>
                    <a:pt x="5075123" y="3586492"/>
                  </a:lnTo>
                  <a:lnTo>
                    <a:pt x="5073980" y="3585591"/>
                  </a:lnTo>
                  <a:lnTo>
                    <a:pt x="5072837" y="3584829"/>
                  </a:lnTo>
                  <a:lnTo>
                    <a:pt x="5071567" y="3584460"/>
                  </a:lnTo>
                  <a:lnTo>
                    <a:pt x="4968951" y="3584460"/>
                  </a:lnTo>
                  <a:lnTo>
                    <a:pt x="4998923" y="3553714"/>
                  </a:lnTo>
                  <a:lnTo>
                    <a:pt x="5027828" y="3523056"/>
                  </a:lnTo>
                  <a:lnTo>
                    <a:pt x="5052390" y="3490455"/>
                  </a:lnTo>
                  <a:lnTo>
                    <a:pt x="5068138" y="3449066"/>
                  </a:lnTo>
                  <a:lnTo>
                    <a:pt x="5068900" y="3440811"/>
                  </a:lnTo>
                  <a:lnTo>
                    <a:pt x="5068773" y="3429635"/>
                  </a:lnTo>
                  <a:lnTo>
                    <a:pt x="5068582" y="3425406"/>
                  </a:lnTo>
                  <a:lnTo>
                    <a:pt x="5067643" y="3418586"/>
                  </a:lnTo>
                  <a:lnTo>
                    <a:pt x="5066144" y="3412236"/>
                  </a:lnTo>
                  <a:lnTo>
                    <a:pt x="5066106" y="3412071"/>
                  </a:lnTo>
                  <a:lnTo>
                    <a:pt x="5043932" y="3379990"/>
                  </a:lnTo>
                  <a:lnTo>
                    <a:pt x="5008016" y="3366376"/>
                  </a:lnTo>
                  <a:lnTo>
                    <a:pt x="4989144" y="3365119"/>
                  </a:lnTo>
                  <a:lnTo>
                    <a:pt x="4980762" y="3365119"/>
                  </a:lnTo>
                  <a:lnTo>
                    <a:pt x="4972634" y="3365881"/>
                  </a:lnTo>
                  <a:lnTo>
                    <a:pt x="4964760" y="3367532"/>
                  </a:lnTo>
                  <a:lnTo>
                    <a:pt x="4957013" y="3369056"/>
                  </a:lnTo>
                  <a:lnTo>
                    <a:pt x="4919421" y="3384931"/>
                  </a:lnTo>
                  <a:lnTo>
                    <a:pt x="4917770" y="3386582"/>
                  </a:lnTo>
                  <a:lnTo>
                    <a:pt x="4916119" y="3388106"/>
                  </a:lnTo>
                  <a:lnTo>
                    <a:pt x="4914976" y="3389503"/>
                  </a:lnTo>
                  <a:lnTo>
                    <a:pt x="4914341" y="3390646"/>
                  </a:lnTo>
                  <a:lnTo>
                    <a:pt x="4913579" y="3391789"/>
                  </a:lnTo>
                  <a:lnTo>
                    <a:pt x="4911623" y="3414649"/>
                  </a:lnTo>
                  <a:lnTo>
                    <a:pt x="4911712" y="3416300"/>
                  </a:lnTo>
                  <a:lnTo>
                    <a:pt x="4912068" y="3419348"/>
                  </a:lnTo>
                  <a:lnTo>
                    <a:pt x="4912309" y="3422142"/>
                  </a:lnTo>
                  <a:lnTo>
                    <a:pt x="4912817" y="3424682"/>
                  </a:lnTo>
                  <a:lnTo>
                    <a:pt x="4913350" y="3426587"/>
                  </a:lnTo>
                  <a:lnTo>
                    <a:pt x="4913833" y="3428365"/>
                  </a:lnTo>
                  <a:lnTo>
                    <a:pt x="4914468" y="3429635"/>
                  </a:lnTo>
                  <a:lnTo>
                    <a:pt x="4915357" y="3430524"/>
                  </a:lnTo>
                  <a:lnTo>
                    <a:pt x="4916246" y="3431286"/>
                  </a:lnTo>
                  <a:lnTo>
                    <a:pt x="4917262" y="3431667"/>
                  </a:lnTo>
                  <a:lnTo>
                    <a:pt x="4920183" y="3431667"/>
                  </a:lnTo>
                  <a:lnTo>
                    <a:pt x="4922596" y="3430651"/>
                  </a:lnTo>
                  <a:lnTo>
                    <a:pt x="4928692" y="3426587"/>
                  </a:lnTo>
                  <a:lnTo>
                    <a:pt x="4932502" y="3424301"/>
                  </a:lnTo>
                  <a:lnTo>
                    <a:pt x="4937074" y="3421888"/>
                  </a:lnTo>
                  <a:lnTo>
                    <a:pt x="4941646" y="3419348"/>
                  </a:lnTo>
                  <a:lnTo>
                    <a:pt x="4946980" y="3417189"/>
                  </a:lnTo>
                  <a:lnTo>
                    <a:pt x="4952949" y="3415157"/>
                  </a:lnTo>
                  <a:lnTo>
                    <a:pt x="4958918" y="3413252"/>
                  </a:lnTo>
                  <a:lnTo>
                    <a:pt x="4965903" y="3412236"/>
                  </a:lnTo>
                  <a:lnTo>
                    <a:pt x="4979238" y="3412236"/>
                  </a:lnTo>
                  <a:lnTo>
                    <a:pt x="4998415" y="3421507"/>
                  </a:lnTo>
                  <a:lnTo>
                    <a:pt x="5001209" y="3424428"/>
                  </a:lnTo>
                  <a:lnTo>
                    <a:pt x="5003241" y="3427857"/>
                  </a:lnTo>
                  <a:lnTo>
                    <a:pt x="5006035" y="3435731"/>
                  </a:lnTo>
                  <a:lnTo>
                    <a:pt x="5006670" y="3439795"/>
                  </a:lnTo>
                  <a:lnTo>
                    <a:pt x="5006657" y="3449066"/>
                  </a:lnTo>
                  <a:lnTo>
                    <a:pt x="5006162" y="3454019"/>
                  </a:lnTo>
                  <a:lnTo>
                    <a:pt x="5005019" y="3459226"/>
                  </a:lnTo>
                  <a:lnTo>
                    <a:pt x="5003876" y="3464560"/>
                  </a:lnTo>
                  <a:lnTo>
                    <a:pt x="5001844" y="3470402"/>
                  </a:lnTo>
                  <a:lnTo>
                    <a:pt x="4998796" y="3476625"/>
                  </a:lnTo>
                  <a:lnTo>
                    <a:pt x="4995748" y="3482975"/>
                  </a:lnTo>
                  <a:lnTo>
                    <a:pt x="4970856" y="3516071"/>
                  </a:lnTo>
                  <a:lnTo>
                    <a:pt x="4920056" y="3570605"/>
                  </a:lnTo>
                  <a:lnTo>
                    <a:pt x="4917389" y="3573272"/>
                  </a:lnTo>
                  <a:lnTo>
                    <a:pt x="4915230" y="3575939"/>
                  </a:lnTo>
                  <a:lnTo>
                    <a:pt x="4906721" y="3600577"/>
                  </a:lnTo>
                  <a:lnTo>
                    <a:pt x="4906721" y="3609594"/>
                  </a:lnTo>
                  <a:lnTo>
                    <a:pt x="4915738" y="3625977"/>
                  </a:lnTo>
                  <a:lnTo>
                    <a:pt x="4917770" y="3626485"/>
                  </a:lnTo>
                  <a:lnTo>
                    <a:pt x="4920310" y="3626739"/>
                  </a:lnTo>
                  <a:lnTo>
                    <a:pt x="5072329" y="3626739"/>
                  </a:lnTo>
                  <a:lnTo>
                    <a:pt x="5078679" y="3615309"/>
                  </a:lnTo>
                  <a:lnTo>
                    <a:pt x="5079060" y="3612654"/>
                  </a:lnTo>
                  <a:lnTo>
                    <a:pt x="5079060" y="3598545"/>
                  </a:lnTo>
                  <a:close/>
                </a:path>
                <a:path w="10137140" h="5078730">
                  <a:moveTo>
                    <a:pt x="5158435" y="4207383"/>
                  </a:moveTo>
                  <a:lnTo>
                    <a:pt x="5157038" y="4200194"/>
                  </a:lnTo>
                  <a:lnTo>
                    <a:pt x="5154371" y="4193502"/>
                  </a:lnTo>
                  <a:lnTo>
                    <a:pt x="5151831" y="4186821"/>
                  </a:lnTo>
                  <a:lnTo>
                    <a:pt x="5148021" y="4180827"/>
                  </a:lnTo>
                  <a:lnTo>
                    <a:pt x="5142941" y="4175531"/>
                  </a:lnTo>
                  <a:lnTo>
                    <a:pt x="5137988" y="4170222"/>
                  </a:lnTo>
                  <a:lnTo>
                    <a:pt x="5132019" y="4165828"/>
                  </a:lnTo>
                  <a:lnTo>
                    <a:pt x="5117668" y="4158805"/>
                  </a:lnTo>
                  <a:lnTo>
                    <a:pt x="5109540" y="4156519"/>
                  </a:lnTo>
                  <a:lnTo>
                    <a:pt x="5100523" y="4155452"/>
                  </a:lnTo>
                  <a:lnTo>
                    <a:pt x="5100523" y="4154868"/>
                  </a:lnTo>
                  <a:lnTo>
                    <a:pt x="5138750" y="4127703"/>
                  </a:lnTo>
                  <a:lnTo>
                    <a:pt x="5146624" y="4100880"/>
                  </a:lnTo>
                  <a:lnTo>
                    <a:pt x="5146497" y="4090085"/>
                  </a:lnTo>
                  <a:lnTo>
                    <a:pt x="5133289" y="4051185"/>
                  </a:lnTo>
                  <a:lnTo>
                    <a:pt x="5094998" y="4031157"/>
                  </a:lnTo>
                  <a:lnTo>
                    <a:pt x="5069408" y="4028694"/>
                  </a:lnTo>
                  <a:lnTo>
                    <a:pt x="5062385" y="4028859"/>
                  </a:lnTo>
                  <a:lnTo>
                    <a:pt x="5015052" y="4039628"/>
                  </a:lnTo>
                  <a:lnTo>
                    <a:pt x="4992319" y="4065155"/>
                  </a:lnTo>
                  <a:lnTo>
                    <a:pt x="4992370" y="4076611"/>
                  </a:lnTo>
                  <a:lnTo>
                    <a:pt x="5009464" y="4084790"/>
                  </a:lnTo>
                  <a:lnTo>
                    <a:pt x="5013528" y="4082504"/>
                  </a:lnTo>
                  <a:lnTo>
                    <a:pt x="5018481" y="4080052"/>
                  </a:lnTo>
                  <a:lnTo>
                    <a:pt x="5023307" y="4077601"/>
                  </a:lnTo>
                  <a:lnTo>
                    <a:pt x="5028768" y="4075353"/>
                  </a:lnTo>
                  <a:lnTo>
                    <a:pt x="5040960" y="4071251"/>
                  </a:lnTo>
                  <a:lnTo>
                    <a:pt x="5047437" y="4070223"/>
                  </a:lnTo>
                  <a:lnTo>
                    <a:pt x="5060391" y="4070223"/>
                  </a:lnTo>
                  <a:lnTo>
                    <a:pt x="5089855" y="4097642"/>
                  </a:lnTo>
                  <a:lnTo>
                    <a:pt x="5089753" y="4108170"/>
                  </a:lnTo>
                  <a:lnTo>
                    <a:pt x="5056454" y="4139069"/>
                  </a:lnTo>
                  <a:lnTo>
                    <a:pt x="5049596" y="4139958"/>
                  </a:lnTo>
                  <a:lnTo>
                    <a:pt x="5017973" y="4139958"/>
                  </a:lnTo>
                  <a:lnTo>
                    <a:pt x="5016576" y="4140225"/>
                  </a:lnTo>
                  <a:lnTo>
                    <a:pt x="5011115" y="4149204"/>
                  </a:lnTo>
                  <a:lnTo>
                    <a:pt x="5010734" y="4151655"/>
                  </a:lnTo>
                  <a:lnTo>
                    <a:pt x="5010734" y="4166082"/>
                  </a:lnTo>
                  <a:lnTo>
                    <a:pt x="5011115" y="4168673"/>
                  </a:lnTo>
                  <a:lnTo>
                    <a:pt x="5011369" y="4171251"/>
                  </a:lnTo>
                  <a:lnTo>
                    <a:pt x="5018354" y="4178312"/>
                  </a:lnTo>
                  <a:lnTo>
                    <a:pt x="5051755" y="4178312"/>
                  </a:lnTo>
                  <a:lnTo>
                    <a:pt x="5060010" y="4179239"/>
                  </a:lnTo>
                  <a:lnTo>
                    <a:pt x="5094554" y="4201160"/>
                  </a:lnTo>
                  <a:lnTo>
                    <a:pt x="5097983" y="4211294"/>
                  </a:lnTo>
                  <a:lnTo>
                    <a:pt x="5097983" y="4222674"/>
                  </a:lnTo>
                  <a:lnTo>
                    <a:pt x="5097094" y="4227614"/>
                  </a:lnTo>
                  <a:lnTo>
                    <a:pt x="5095062" y="4232046"/>
                  </a:lnTo>
                  <a:lnTo>
                    <a:pt x="5093157" y="4236491"/>
                  </a:lnTo>
                  <a:lnTo>
                    <a:pt x="5060137" y="4253217"/>
                  </a:lnTo>
                  <a:lnTo>
                    <a:pt x="5044262" y="4253217"/>
                  </a:lnTo>
                  <a:lnTo>
                    <a:pt x="5007178" y="4242714"/>
                  </a:lnTo>
                  <a:lnTo>
                    <a:pt x="4999812" y="4239006"/>
                  </a:lnTo>
                  <a:lnTo>
                    <a:pt x="4996510" y="4237215"/>
                  </a:lnTo>
                  <a:lnTo>
                    <a:pt x="4994224" y="4236326"/>
                  </a:lnTo>
                  <a:lnTo>
                    <a:pt x="4990795" y="4236326"/>
                  </a:lnTo>
                  <a:lnTo>
                    <a:pt x="4989144" y="4237545"/>
                  </a:lnTo>
                  <a:lnTo>
                    <a:pt x="4987112" y="4242447"/>
                  </a:lnTo>
                  <a:lnTo>
                    <a:pt x="4986528" y="4246486"/>
                  </a:lnTo>
                  <a:lnTo>
                    <a:pt x="4986477" y="4257052"/>
                  </a:lnTo>
                  <a:lnTo>
                    <a:pt x="4986604" y="4260329"/>
                  </a:lnTo>
                  <a:lnTo>
                    <a:pt x="4986858" y="4263047"/>
                  </a:lnTo>
                  <a:lnTo>
                    <a:pt x="4986985" y="4265765"/>
                  </a:lnTo>
                  <a:lnTo>
                    <a:pt x="4987366" y="4268013"/>
                  </a:lnTo>
                  <a:lnTo>
                    <a:pt x="4987874" y="4269803"/>
                  </a:lnTo>
                  <a:lnTo>
                    <a:pt x="4988255" y="4271594"/>
                  </a:lnTo>
                  <a:lnTo>
                    <a:pt x="4999685" y="4282618"/>
                  </a:lnTo>
                  <a:lnTo>
                    <a:pt x="5003495" y="4284599"/>
                  </a:lnTo>
                  <a:lnTo>
                    <a:pt x="5042357" y="4294302"/>
                  </a:lnTo>
                  <a:lnTo>
                    <a:pt x="5050485" y="4294937"/>
                  </a:lnTo>
                  <a:lnTo>
                    <a:pt x="5059248" y="4294937"/>
                  </a:lnTo>
                  <a:lnTo>
                    <a:pt x="5099253" y="4289666"/>
                  </a:lnTo>
                  <a:lnTo>
                    <a:pt x="5136807" y="4268914"/>
                  </a:lnTo>
                  <a:lnTo>
                    <a:pt x="5148808" y="4253217"/>
                  </a:lnTo>
                  <a:lnTo>
                    <a:pt x="5151069" y="4249242"/>
                  </a:lnTo>
                  <a:lnTo>
                    <a:pt x="5154244" y="4241520"/>
                  </a:lnTo>
                  <a:lnTo>
                    <a:pt x="5156555" y="4233240"/>
                  </a:lnTo>
                  <a:lnTo>
                    <a:pt x="5157952" y="4224426"/>
                  </a:lnTo>
                  <a:lnTo>
                    <a:pt x="5158435" y="4215066"/>
                  </a:lnTo>
                  <a:lnTo>
                    <a:pt x="5158435" y="4207383"/>
                  </a:lnTo>
                  <a:close/>
                </a:path>
                <a:path w="10137140" h="5078730">
                  <a:moveTo>
                    <a:pt x="5270068" y="1834007"/>
                  </a:moveTo>
                  <a:lnTo>
                    <a:pt x="5269941" y="1823339"/>
                  </a:lnTo>
                  <a:lnTo>
                    <a:pt x="5269179" y="1818132"/>
                  </a:lnTo>
                  <a:lnTo>
                    <a:pt x="5268671" y="1816100"/>
                  </a:lnTo>
                  <a:lnTo>
                    <a:pt x="5267909" y="1814449"/>
                  </a:lnTo>
                  <a:lnTo>
                    <a:pt x="5267274" y="1812925"/>
                  </a:lnTo>
                  <a:lnTo>
                    <a:pt x="5266385" y="1811655"/>
                  </a:lnTo>
                  <a:lnTo>
                    <a:pt x="5265369" y="1811020"/>
                  </a:lnTo>
                  <a:lnTo>
                    <a:pt x="5264353" y="1810258"/>
                  </a:lnTo>
                  <a:lnTo>
                    <a:pt x="5263337" y="1809877"/>
                  </a:lnTo>
                  <a:lnTo>
                    <a:pt x="5220157" y="1809877"/>
                  </a:lnTo>
                  <a:lnTo>
                    <a:pt x="5220157" y="1642618"/>
                  </a:lnTo>
                  <a:lnTo>
                    <a:pt x="5220157" y="1596263"/>
                  </a:lnTo>
                  <a:lnTo>
                    <a:pt x="5219903" y="1595247"/>
                  </a:lnTo>
                  <a:lnTo>
                    <a:pt x="5209108" y="1591691"/>
                  </a:lnTo>
                  <a:lnTo>
                    <a:pt x="5206060" y="1591437"/>
                  </a:lnTo>
                  <a:lnTo>
                    <a:pt x="5201996" y="1591310"/>
                  </a:lnTo>
                  <a:lnTo>
                    <a:pt x="5189423" y="1591310"/>
                  </a:lnTo>
                  <a:lnTo>
                    <a:pt x="5186883" y="1591437"/>
                  </a:lnTo>
                  <a:lnTo>
                    <a:pt x="5184343" y="1591437"/>
                  </a:lnTo>
                  <a:lnTo>
                    <a:pt x="5182184" y="1591691"/>
                  </a:lnTo>
                  <a:lnTo>
                    <a:pt x="5180660" y="1591818"/>
                  </a:lnTo>
                  <a:lnTo>
                    <a:pt x="5179009" y="1592072"/>
                  </a:lnTo>
                  <a:lnTo>
                    <a:pt x="5174310" y="1593977"/>
                  </a:lnTo>
                  <a:lnTo>
                    <a:pt x="5119065" y="1629664"/>
                  </a:lnTo>
                  <a:lnTo>
                    <a:pt x="5117414" y="1630680"/>
                  </a:lnTo>
                  <a:lnTo>
                    <a:pt x="5116144" y="1631696"/>
                  </a:lnTo>
                  <a:lnTo>
                    <a:pt x="5115255" y="1632712"/>
                  </a:lnTo>
                  <a:lnTo>
                    <a:pt x="5114366" y="1633601"/>
                  </a:lnTo>
                  <a:lnTo>
                    <a:pt x="5113604" y="1634744"/>
                  </a:lnTo>
                  <a:lnTo>
                    <a:pt x="5113096" y="1636268"/>
                  </a:lnTo>
                  <a:lnTo>
                    <a:pt x="5112588" y="1637665"/>
                  </a:lnTo>
                  <a:lnTo>
                    <a:pt x="5112207" y="1639443"/>
                  </a:lnTo>
                  <a:lnTo>
                    <a:pt x="5112080" y="1658239"/>
                  </a:lnTo>
                  <a:lnTo>
                    <a:pt x="5112842" y="1663827"/>
                  </a:lnTo>
                  <a:lnTo>
                    <a:pt x="5113604" y="1665859"/>
                  </a:lnTo>
                  <a:lnTo>
                    <a:pt x="5114747" y="1666875"/>
                  </a:lnTo>
                  <a:lnTo>
                    <a:pt x="5115890" y="1668018"/>
                  </a:lnTo>
                  <a:lnTo>
                    <a:pt x="5117414" y="1668399"/>
                  </a:lnTo>
                  <a:lnTo>
                    <a:pt x="5119319" y="1668145"/>
                  </a:lnTo>
                  <a:lnTo>
                    <a:pt x="5121224" y="1667764"/>
                  </a:lnTo>
                  <a:lnTo>
                    <a:pt x="5123764" y="1666875"/>
                  </a:lnTo>
                  <a:lnTo>
                    <a:pt x="5126812" y="1665478"/>
                  </a:lnTo>
                  <a:lnTo>
                    <a:pt x="5168087" y="1642618"/>
                  </a:lnTo>
                  <a:lnTo>
                    <a:pt x="5168087" y="1809877"/>
                  </a:lnTo>
                  <a:lnTo>
                    <a:pt x="5119065" y="1809877"/>
                  </a:lnTo>
                  <a:lnTo>
                    <a:pt x="5117922" y="1810258"/>
                  </a:lnTo>
                  <a:lnTo>
                    <a:pt x="5117033" y="1811020"/>
                  </a:lnTo>
                  <a:lnTo>
                    <a:pt x="5116144" y="1811655"/>
                  </a:lnTo>
                  <a:lnTo>
                    <a:pt x="5115255" y="1812925"/>
                  </a:lnTo>
                  <a:lnTo>
                    <a:pt x="5114620" y="1814449"/>
                  </a:lnTo>
                  <a:lnTo>
                    <a:pt x="5113858" y="1816100"/>
                  </a:lnTo>
                  <a:lnTo>
                    <a:pt x="5113350" y="1818132"/>
                  </a:lnTo>
                  <a:lnTo>
                    <a:pt x="5112588" y="1823339"/>
                  </a:lnTo>
                  <a:lnTo>
                    <a:pt x="5112461" y="1834007"/>
                  </a:lnTo>
                  <a:lnTo>
                    <a:pt x="5112715" y="1837182"/>
                  </a:lnTo>
                  <a:lnTo>
                    <a:pt x="5117287" y="1849247"/>
                  </a:lnTo>
                  <a:lnTo>
                    <a:pt x="5118176" y="1849882"/>
                  </a:lnTo>
                  <a:lnTo>
                    <a:pt x="5119192" y="1850263"/>
                  </a:lnTo>
                  <a:lnTo>
                    <a:pt x="5263337" y="1850263"/>
                  </a:lnTo>
                  <a:lnTo>
                    <a:pt x="5264353" y="1849882"/>
                  </a:lnTo>
                  <a:lnTo>
                    <a:pt x="5265242" y="1849247"/>
                  </a:lnTo>
                  <a:lnTo>
                    <a:pt x="5266258" y="1848612"/>
                  </a:lnTo>
                  <a:lnTo>
                    <a:pt x="5267020" y="1847469"/>
                  </a:lnTo>
                  <a:lnTo>
                    <a:pt x="5268544" y="1844421"/>
                  </a:lnTo>
                  <a:lnTo>
                    <a:pt x="5269052" y="1842389"/>
                  </a:lnTo>
                  <a:lnTo>
                    <a:pt x="5269814" y="1837182"/>
                  </a:lnTo>
                  <a:lnTo>
                    <a:pt x="5270068" y="1834007"/>
                  </a:lnTo>
                  <a:close/>
                </a:path>
                <a:path w="10137140" h="5078730">
                  <a:moveTo>
                    <a:pt x="5309565" y="822071"/>
                  </a:moveTo>
                  <a:lnTo>
                    <a:pt x="5307406" y="810006"/>
                  </a:lnTo>
                  <a:lnTo>
                    <a:pt x="5306771" y="808482"/>
                  </a:lnTo>
                  <a:lnTo>
                    <a:pt x="5305882" y="807339"/>
                  </a:lnTo>
                  <a:lnTo>
                    <a:pt x="5303850" y="805815"/>
                  </a:lnTo>
                  <a:lnTo>
                    <a:pt x="5302834" y="805434"/>
                  </a:lnTo>
                  <a:lnTo>
                    <a:pt x="5259654" y="805434"/>
                  </a:lnTo>
                  <a:lnTo>
                    <a:pt x="5259654" y="638175"/>
                  </a:lnTo>
                  <a:lnTo>
                    <a:pt x="5259654" y="591947"/>
                  </a:lnTo>
                  <a:lnTo>
                    <a:pt x="5259400" y="590931"/>
                  </a:lnTo>
                  <a:lnTo>
                    <a:pt x="5258892" y="590042"/>
                  </a:lnTo>
                  <a:lnTo>
                    <a:pt x="5258384" y="589280"/>
                  </a:lnTo>
                  <a:lnTo>
                    <a:pt x="5257241" y="588645"/>
                  </a:lnTo>
                  <a:lnTo>
                    <a:pt x="5255717" y="588264"/>
                  </a:lnTo>
                  <a:lnTo>
                    <a:pt x="5254066" y="587756"/>
                  </a:lnTo>
                  <a:lnTo>
                    <a:pt x="5251780" y="587375"/>
                  </a:lnTo>
                  <a:lnTo>
                    <a:pt x="5248605" y="587248"/>
                  </a:lnTo>
                  <a:lnTo>
                    <a:pt x="5245557" y="586994"/>
                  </a:lnTo>
                  <a:lnTo>
                    <a:pt x="5241493" y="586867"/>
                  </a:lnTo>
                  <a:lnTo>
                    <a:pt x="5232349" y="586867"/>
                  </a:lnTo>
                  <a:lnTo>
                    <a:pt x="5228920" y="586994"/>
                  </a:lnTo>
                  <a:lnTo>
                    <a:pt x="5226380" y="586994"/>
                  </a:lnTo>
                  <a:lnTo>
                    <a:pt x="5216220" y="588264"/>
                  </a:lnTo>
                  <a:lnTo>
                    <a:pt x="5215204" y="588518"/>
                  </a:lnTo>
                  <a:lnTo>
                    <a:pt x="5214442" y="589026"/>
                  </a:lnTo>
                  <a:lnTo>
                    <a:pt x="5213807" y="589534"/>
                  </a:lnTo>
                  <a:lnTo>
                    <a:pt x="5158562" y="625221"/>
                  </a:lnTo>
                  <a:lnTo>
                    <a:pt x="5151323" y="641731"/>
                  </a:lnTo>
                  <a:lnTo>
                    <a:pt x="5151323" y="649986"/>
                  </a:lnTo>
                  <a:lnTo>
                    <a:pt x="5156911" y="664083"/>
                  </a:lnTo>
                  <a:lnTo>
                    <a:pt x="5160721" y="663321"/>
                  </a:lnTo>
                  <a:lnTo>
                    <a:pt x="5163261" y="662432"/>
                  </a:lnTo>
                  <a:lnTo>
                    <a:pt x="5166309" y="661035"/>
                  </a:lnTo>
                  <a:lnTo>
                    <a:pt x="5207584" y="638175"/>
                  </a:lnTo>
                  <a:lnTo>
                    <a:pt x="5207584" y="805434"/>
                  </a:lnTo>
                  <a:lnTo>
                    <a:pt x="5158562" y="805434"/>
                  </a:lnTo>
                  <a:lnTo>
                    <a:pt x="5157419" y="805815"/>
                  </a:lnTo>
                  <a:lnTo>
                    <a:pt x="5155641" y="807339"/>
                  </a:lnTo>
                  <a:lnTo>
                    <a:pt x="5154752" y="808482"/>
                  </a:lnTo>
                  <a:lnTo>
                    <a:pt x="5154117" y="810006"/>
                  </a:lnTo>
                  <a:lnTo>
                    <a:pt x="5153355" y="811657"/>
                  </a:lnTo>
                  <a:lnTo>
                    <a:pt x="5152847" y="813689"/>
                  </a:lnTo>
                  <a:lnTo>
                    <a:pt x="5152085" y="818896"/>
                  </a:lnTo>
                  <a:lnTo>
                    <a:pt x="5151958" y="829691"/>
                  </a:lnTo>
                  <a:lnTo>
                    <a:pt x="5152212" y="832739"/>
                  </a:lnTo>
                  <a:lnTo>
                    <a:pt x="5156784" y="844804"/>
                  </a:lnTo>
                  <a:lnTo>
                    <a:pt x="5157673" y="845439"/>
                  </a:lnTo>
                  <a:lnTo>
                    <a:pt x="5158689" y="845820"/>
                  </a:lnTo>
                  <a:lnTo>
                    <a:pt x="5302834" y="845820"/>
                  </a:lnTo>
                  <a:lnTo>
                    <a:pt x="5303850" y="845439"/>
                  </a:lnTo>
                  <a:lnTo>
                    <a:pt x="5304739" y="844804"/>
                  </a:lnTo>
                  <a:lnTo>
                    <a:pt x="5305755" y="844169"/>
                  </a:lnTo>
                  <a:lnTo>
                    <a:pt x="5309565" y="829691"/>
                  </a:lnTo>
                  <a:lnTo>
                    <a:pt x="5309565" y="822071"/>
                  </a:lnTo>
                  <a:close/>
                </a:path>
                <a:path w="10137140" h="5078730">
                  <a:moveTo>
                    <a:pt x="5369255" y="4214139"/>
                  </a:moveTo>
                  <a:lnTo>
                    <a:pt x="5368112" y="4207383"/>
                  </a:lnTo>
                  <a:lnTo>
                    <a:pt x="5363540" y="4194924"/>
                  </a:lnTo>
                  <a:lnTo>
                    <a:pt x="5360111" y="4189069"/>
                  </a:lnTo>
                  <a:lnTo>
                    <a:pt x="5352745" y="4179697"/>
                  </a:lnTo>
                  <a:lnTo>
                    <a:pt x="5351475" y="4178071"/>
                  </a:lnTo>
                  <a:lnTo>
                    <a:pt x="5318074" y="4154665"/>
                  </a:lnTo>
                  <a:lnTo>
                    <a:pt x="5324932" y="4150817"/>
                  </a:lnTo>
                  <a:lnTo>
                    <a:pt x="5331028" y="4146550"/>
                  </a:lnTo>
                  <a:lnTo>
                    <a:pt x="5341950" y="4137152"/>
                  </a:lnTo>
                  <a:lnTo>
                    <a:pt x="5342471" y="4136580"/>
                  </a:lnTo>
                  <a:lnTo>
                    <a:pt x="5346522" y="4132148"/>
                  </a:lnTo>
                  <a:lnTo>
                    <a:pt x="5353888" y="4121543"/>
                  </a:lnTo>
                  <a:lnTo>
                    <a:pt x="5356809" y="4115955"/>
                  </a:lnTo>
                  <a:lnTo>
                    <a:pt x="5360873" y="4104170"/>
                  </a:lnTo>
                  <a:lnTo>
                    <a:pt x="5362016" y="4098099"/>
                  </a:lnTo>
                  <a:lnTo>
                    <a:pt x="5361940" y="4090276"/>
                  </a:lnTo>
                  <a:lnTo>
                    <a:pt x="5361698" y="4084993"/>
                  </a:lnTo>
                  <a:lnTo>
                    <a:pt x="5360809" y="4078401"/>
                  </a:lnTo>
                  <a:lnTo>
                    <a:pt x="5359336" y="4072115"/>
                  </a:lnTo>
                  <a:lnTo>
                    <a:pt x="5357546" y="4066844"/>
                  </a:lnTo>
                  <a:lnTo>
                    <a:pt x="5357317" y="4066146"/>
                  </a:lnTo>
                  <a:lnTo>
                    <a:pt x="5325211" y="4035793"/>
                  </a:lnTo>
                  <a:lnTo>
                    <a:pt x="5317693" y="4033215"/>
                  </a:lnTo>
                  <a:lnTo>
                    <a:pt x="5317693" y="4234802"/>
                  </a:lnTo>
                  <a:lnTo>
                    <a:pt x="5314391" y="4242486"/>
                  </a:lnTo>
                  <a:lnTo>
                    <a:pt x="5278958" y="4256392"/>
                  </a:lnTo>
                  <a:lnTo>
                    <a:pt x="5269522" y="4255871"/>
                  </a:lnTo>
                  <a:lnTo>
                    <a:pt x="5239563" y="4231894"/>
                  </a:lnTo>
                  <a:lnTo>
                    <a:pt x="5238953" y="4219968"/>
                  </a:lnTo>
                  <a:lnTo>
                    <a:pt x="5239715" y="4215625"/>
                  </a:lnTo>
                  <a:lnTo>
                    <a:pt x="5259654" y="4189628"/>
                  </a:lnTo>
                  <a:lnTo>
                    <a:pt x="5264226" y="4186326"/>
                  </a:lnTo>
                  <a:lnTo>
                    <a:pt x="5269687" y="4183011"/>
                  </a:lnTo>
                  <a:lnTo>
                    <a:pt x="5275783" y="4179697"/>
                  </a:lnTo>
                  <a:lnTo>
                    <a:pt x="5282768" y="4183138"/>
                  </a:lnTo>
                  <a:lnTo>
                    <a:pt x="5313502" y="4207548"/>
                  </a:lnTo>
                  <a:lnTo>
                    <a:pt x="5317693" y="4234802"/>
                  </a:lnTo>
                  <a:lnTo>
                    <a:pt x="5317693" y="4033215"/>
                  </a:lnTo>
                  <a:lnTo>
                    <a:pt x="5311724" y="4031716"/>
                  </a:lnTo>
                  <a:lnTo>
                    <a:pt x="5311724" y="4104589"/>
                  </a:lnTo>
                  <a:lnTo>
                    <a:pt x="5309057" y="4111815"/>
                  </a:lnTo>
                  <a:lnTo>
                    <a:pt x="5281498" y="4136580"/>
                  </a:lnTo>
                  <a:lnTo>
                    <a:pt x="5275148" y="4133138"/>
                  </a:lnTo>
                  <a:lnTo>
                    <a:pt x="5245811" y="4103801"/>
                  </a:lnTo>
                  <a:lnTo>
                    <a:pt x="5245176" y="4099890"/>
                  </a:lnTo>
                  <a:lnTo>
                    <a:pt x="5245176" y="4086644"/>
                  </a:lnTo>
                  <a:lnTo>
                    <a:pt x="5278069" y="4066844"/>
                  </a:lnTo>
                  <a:lnTo>
                    <a:pt x="5283784" y="4066844"/>
                  </a:lnTo>
                  <a:lnTo>
                    <a:pt x="5311724" y="4104589"/>
                  </a:lnTo>
                  <a:lnTo>
                    <a:pt x="5311724" y="4031716"/>
                  </a:lnTo>
                  <a:lnTo>
                    <a:pt x="5309959" y="4031272"/>
                  </a:lnTo>
                  <a:lnTo>
                    <a:pt x="5301246" y="4029837"/>
                  </a:lnTo>
                  <a:lnTo>
                    <a:pt x="5291760" y="4028986"/>
                  </a:lnTo>
                  <a:lnTo>
                    <a:pt x="5281498" y="4028694"/>
                  </a:lnTo>
                  <a:lnTo>
                    <a:pt x="5271059" y="4029011"/>
                  </a:lnTo>
                  <a:lnTo>
                    <a:pt x="5228806" y="4039705"/>
                  </a:lnTo>
                  <a:lnTo>
                    <a:pt x="5200345" y="4069727"/>
                  </a:lnTo>
                  <a:lnTo>
                    <a:pt x="5194884" y="4104995"/>
                  </a:lnTo>
                  <a:lnTo>
                    <a:pt x="5195900" y="4111612"/>
                  </a:lnTo>
                  <a:lnTo>
                    <a:pt x="5220538" y="4148607"/>
                  </a:lnTo>
                  <a:lnTo>
                    <a:pt x="5225872" y="4152912"/>
                  </a:lnTo>
                  <a:lnTo>
                    <a:pt x="5231968" y="4156913"/>
                  </a:lnTo>
                  <a:lnTo>
                    <a:pt x="5238826" y="4160621"/>
                  </a:lnTo>
                  <a:lnTo>
                    <a:pt x="5232717" y="4163949"/>
                  </a:lnTo>
                  <a:lnTo>
                    <a:pt x="5196154" y="4195432"/>
                  </a:lnTo>
                  <a:lnTo>
                    <a:pt x="5187581" y="4229925"/>
                  </a:lnTo>
                  <a:lnTo>
                    <a:pt x="5187861" y="4236199"/>
                  </a:lnTo>
                  <a:lnTo>
                    <a:pt x="5204549" y="4273283"/>
                  </a:lnTo>
                  <a:lnTo>
                    <a:pt x="5245963" y="4292485"/>
                  </a:lnTo>
                  <a:lnTo>
                    <a:pt x="5275783" y="4294937"/>
                  </a:lnTo>
                  <a:lnTo>
                    <a:pt x="5286794" y="4294644"/>
                  </a:lnTo>
                  <a:lnTo>
                    <a:pt x="5324437" y="4287355"/>
                  </a:lnTo>
                  <a:lnTo>
                    <a:pt x="5355755" y="4265269"/>
                  </a:lnTo>
                  <a:lnTo>
                    <a:pt x="5361330" y="4256392"/>
                  </a:lnTo>
                  <a:lnTo>
                    <a:pt x="5363286" y="4252620"/>
                  </a:lnTo>
                  <a:lnTo>
                    <a:pt x="5365877" y="4245534"/>
                  </a:lnTo>
                  <a:lnTo>
                    <a:pt x="5367744" y="4237964"/>
                  </a:lnTo>
                  <a:lnTo>
                    <a:pt x="5368874" y="4229925"/>
                  </a:lnTo>
                  <a:lnTo>
                    <a:pt x="5369255" y="4221416"/>
                  </a:lnTo>
                  <a:lnTo>
                    <a:pt x="5369255" y="4214139"/>
                  </a:lnTo>
                  <a:close/>
                </a:path>
                <a:path w="10137140" h="5078730">
                  <a:moveTo>
                    <a:pt x="5486095" y="1768729"/>
                  </a:moveTo>
                  <a:lnTo>
                    <a:pt x="5485333" y="1763395"/>
                  </a:lnTo>
                  <a:lnTo>
                    <a:pt x="5483809" y="1760093"/>
                  </a:lnTo>
                  <a:lnTo>
                    <a:pt x="5482285" y="1756918"/>
                  </a:lnTo>
                  <a:lnTo>
                    <a:pt x="5480507" y="1755267"/>
                  </a:lnTo>
                  <a:lnTo>
                    <a:pt x="5455488" y="1755267"/>
                  </a:lnTo>
                  <a:lnTo>
                    <a:pt x="5455488" y="1637030"/>
                  </a:lnTo>
                  <a:lnTo>
                    <a:pt x="5455424" y="1598930"/>
                  </a:lnTo>
                  <a:lnTo>
                    <a:pt x="5435803" y="1592453"/>
                  </a:lnTo>
                  <a:lnTo>
                    <a:pt x="5431104" y="1592072"/>
                  </a:lnTo>
                  <a:lnTo>
                    <a:pt x="5425262" y="1591945"/>
                  </a:lnTo>
                  <a:lnTo>
                    <a:pt x="5412308" y="1591945"/>
                  </a:lnTo>
                  <a:lnTo>
                    <a:pt x="5407101" y="1592072"/>
                  </a:lnTo>
                  <a:lnTo>
                    <a:pt x="5405196" y="1592186"/>
                  </a:lnTo>
                  <a:lnTo>
                    <a:pt x="5405196" y="1637030"/>
                  </a:lnTo>
                  <a:lnTo>
                    <a:pt x="5405196" y="1755267"/>
                  </a:lnTo>
                  <a:lnTo>
                    <a:pt x="5337124" y="1755267"/>
                  </a:lnTo>
                  <a:lnTo>
                    <a:pt x="5404815" y="1637030"/>
                  </a:lnTo>
                  <a:lnTo>
                    <a:pt x="5405196" y="1637030"/>
                  </a:lnTo>
                  <a:lnTo>
                    <a:pt x="5405196" y="1592186"/>
                  </a:lnTo>
                  <a:lnTo>
                    <a:pt x="5381752" y="1599057"/>
                  </a:lnTo>
                  <a:lnTo>
                    <a:pt x="5301945" y="1739773"/>
                  </a:lnTo>
                  <a:lnTo>
                    <a:pt x="5295722" y="1762506"/>
                  </a:lnTo>
                  <a:lnTo>
                    <a:pt x="5295468" y="1765554"/>
                  </a:lnTo>
                  <a:lnTo>
                    <a:pt x="5295341" y="1778635"/>
                  </a:lnTo>
                  <a:lnTo>
                    <a:pt x="5295595" y="1782826"/>
                  </a:lnTo>
                  <a:lnTo>
                    <a:pt x="5296103" y="1786001"/>
                  </a:lnTo>
                  <a:lnTo>
                    <a:pt x="5296484" y="1789049"/>
                  </a:lnTo>
                  <a:lnTo>
                    <a:pt x="5297246" y="1791462"/>
                  </a:lnTo>
                  <a:lnTo>
                    <a:pt x="5299278" y="1794764"/>
                  </a:lnTo>
                  <a:lnTo>
                    <a:pt x="5300421" y="1795780"/>
                  </a:lnTo>
                  <a:lnTo>
                    <a:pt x="5301945" y="1796288"/>
                  </a:lnTo>
                  <a:lnTo>
                    <a:pt x="5303342" y="1796796"/>
                  </a:lnTo>
                  <a:lnTo>
                    <a:pt x="5304993" y="1796923"/>
                  </a:lnTo>
                  <a:lnTo>
                    <a:pt x="5405196" y="1796923"/>
                  </a:lnTo>
                  <a:lnTo>
                    <a:pt x="5405196" y="1844802"/>
                  </a:lnTo>
                  <a:lnTo>
                    <a:pt x="5405577" y="1845945"/>
                  </a:lnTo>
                  <a:lnTo>
                    <a:pt x="5407101" y="1847977"/>
                  </a:lnTo>
                  <a:lnTo>
                    <a:pt x="5408371" y="1848739"/>
                  </a:lnTo>
                  <a:lnTo>
                    <a:pt x="5410276" y="1849374"/>
                  </a:lnTo>
                  <a:lnTo>
                    <a:pt x="5412181" y="1850136"/>
                  </a:lnTo>
                  <a:lnTo>
                    <a:pt x="5414848" y="1850644"/>
                  </a:lnTo>
                  <a:lnTo>
                    <a:pt x="5418023" y="1850898"/>
                  </a:lnTo>
                  <a:lnTo>
                    <a:pt x="5421325" y="1851279"/>
                  </a:lnTo>
                  <a:lnTo>
                    <a:pt x="5425262" y="1851406"/>
                  </a:lnTo>
                  <a:lnTo>
                    <a:pt x="5435168" y="1851406"/>
                  </a:lnTo>
                  <a:lnTo>
                    <a:pt x="5439232" y="1851279"/>
                  </a:lnTo>
                  <a:lnTo>
                    <a:pt x="5442407" y="1850898"/>
                  </a:lnTo>
                  <a:lnTo>
                    <a:pt x="5445582" y="1850644"/>
                  </a:lnTo>
                  <a:lnTo>
                    <a:pt x="5448122" y="1850136"/>
                  </a:lnTo>
                  <a:lnTo>
                    <a:pt x="5450154" y="1849374"/>
                  </a:lnTo>
                  <a:lnTo>
                    <a:pt x="5452186" y="1848739"/>
                  </a:lnTo>
                  <a:lnTo>
                    <a:pt x="5453583" y="1847977"/>
                  </a:lnTo>
                  <a:lnTo>
                    <a:pt x="5455107" y="1845945"/>
                  </a:lnTo>
                  <a:lnTo>
                    <a:pt x="5455488" y="1844802"/>
                  </a:lnTo>
                  <a:lnTo>
                    <a:pt x="5455488" y="1796923"/>
                  </a:lnTo>
                  <a:lnTo>
                    <a:pt x="5480761" y="1796923"/>
                  </a:lnTo>
                  <a:lnTo>
                    <a:pt x="5482666" y="1795272"/>
                  </a:lnTo>
                  <a:lnTo>
                    <a:pt x="5485460" y="1788160"/>
                  </a:lnTo>
                  <a:lnTo>
                    <a:pt x="5486095" y="1783080"/>
                  </a:lnTo>
                  <a:lnTo>
                    <a:pt x="5486095" y="1768729"/>
                  </a:lnTo>
                  <a:close/>
                </a:path>
                <a:path w="10137140" h="5078730">
                  <a:moveTo>
                    <a:pt x="5522734" y="718820"/>
                  </a:moveTo>
                  <a:lnTo>
                    <a:pt x="5520601" y="673404"/>
                  </a:lnTo>
                  <a:lnTo>
                    <a:pt x="5509425" y="628205"/>
                  </a:lnTo>
                  <a:lnTo>
                    <a:pt x="5508002" y="625475"/>
                  </a:lnTo>
                  <a:lnTo>
                    <a:pt x="5504764" y="619252"/>
                  </a:lnTo>
                  <a:lnTo>
                    <a:pt x="5470118" y="590181"/>
                  </a:lnTo>
                  <a:lnTo>
                    <a:pt x="5470118" y="728776"/>
                  </a:lnTo>
                  <a:lnTo>
                    <a:pt x="5470017" y="733361"/>
                  </a:lnTo>
                  <a:lnTo>
                    <a:pt x="5469750" y="740714"/>
                  </a:lnTo>
                  <a:lnTo>
                    <a:pt x="5469394" y="747636"/>
                  </a:lnTo>
                  <a:lnTo>
                    <a:pt x="5469077" y="754761"/>
                  </a:lnTo>
                  <a:lnTo>
                    <a:pt x="5457520" y="795655"/>
                  </a:lnTo>
                  <a:lnTo>
                    <a:pt x="5435549" y="808863"/>
                  </a:lnTo>
                  <a:lnTo>
                    <a:pt x="5423611" y="808863"/>
                  </a:lnTo>
                  <a:lnTo>
                    <a:pt x="5417642" y="807466"/>
                  </a:lnTo>
                  <a:lnTo>
                    <a:pt x="5412816" y="804545"/>
                  </a:lnTo>
                  <a:lnTo>
                    <a:pt x="5407863" y="801751"/>
                  </a:lnTo>
                  <a:lnTo>
                    <a:pt x="5393893" y="761111"/>
                  </a:lnTo>
                  <a:lnTo>
                    <a:pt x="5391823" y="726262"/>
                  </a:lnTo>
                  <a:lnTo>
                    <a:pt x="5391937" y="701167"/>
                  </a:lnTo>
                  <a:lnTo>
                    <a:pt x="5395963" y="660781"/>
                  </a:lnTo>
                  <a:lnTo>
                    <a:pt x="5417007" y="627380"/>
                  </a:lnTo>
                  <a:lnTo>
                    <a:pt x="5423357" y="625475"/>
                  </a:lnTo>
                  <a:lnTo>
                    <a:pt x="5435676" y="625475"/>
                  </a:lnTo>
                  <a:lnTo>
                    <a:pt x="5439867" y="626110"/>
                  </a:lnTo>
                  <a:lnTo>
                    <a:pt x="5447233" y="628396"/>
                  </a:lnTo>
                  <a:lnTo>
                    <a:pt x="5450535" y="630428"/>
                  </a:lnTo>
                  <a:lnTo>
                    <a:pt x="5453456" y="633349"/>
                  </a:lnTo>
                  <a:lnTo>
                    <a:pt x="5456377" y="636143"/>
                  </a:lnTo>
                  <a:lnTo>
                    <a:pt x="5458917" y="639953"/>
                  </a:lnTo>
                  <a:lnTo>
                    <a:pt x="5460949" y="644779"/>
                  </a:lnTo>
                  <a:lnTo>
                    <a:pt x="5462981" y="649478"/>
                  </a:lnTo>
                  <a:lnTo>
                    <a:pt x="5469648" y="694588"/>
                  </a:lnTo>
                  <a:lnTo>
                    <a:pt x="5470118" y="728776"/>
                  </a:lnTo>
                  <a:lnTo>
                    <a:pt x="5470118" y="590181"/>
                  </a:lnTo>
                  <a:lnTo>
                    <a:pt x="5467959" y="589241"/>
                  </a:lnTo>
                  <a:lnTo>
                    <a:pt x="5457583" y="586422"/>
                  </a:lnTo>
                  <a:lnTo>
                    <a:pt x="5446052" y="584758"/>
                  </a:lnTo>
                  <a:lnTo>
                    <a:pt x="5433390" y="584200"/>
                  </a:lnTo>
                  <a:lnTo>
                    <a:pt x="5420995" y="584784"/>
                  </a:lnTo>
                  <a:lnTo>
                    <a:pt x="5381028" y="598652"/>
                  </a:lnTo>
                  <a:lnTo>
                    <a:pt x="5355145" y="629488"/>
                  </a:lnTo>
                  <a:lnTo>
                    <a:pt x="5341861" y="675525"/>
                  </a:lnTo>
                  <a:lnTo>
                    <a:pt x="5339080" y="715645"/>
                  </a:lnTo>
                  <a:lnTo>
                    <a:pt x="5339029" y="718820"/>
                  </a:lnTo>
                  <a:lnTo>
                    <a:pt x="5339283" y="733361"/>
                  </a:lnTo>
                  <a:lnTo>
                    <a:pt x="5343093" y="773811"/>
                  </a:lnTo>
                  <a:lnTo>
                    <a:pt x="5357317" y="815340"/>
                  </a:lnTo>
                  <a:lnTo>
                    <a:pt x="5393956" y="845312"/>
                  </a:lnTo>
                  <a:lnTo>
                    <a:pt x="5428437" y="850392"/>
                  </a:lnTo>
                  <a:lnTo>
                    <a:pt x="5440959" y="849807"/>
                  </a:lnTo>
                  <a:lnTo>
                    <a:pt x="5481040" y="835825"/>
                  </a:lnTo>
                  <a:lnTo>
                    <a:pt x="5504726" y="808863"/>
                  </a:lnTo>
                  <a:lnTo>
                    <a:pt x="5506923" y="804989"/>
                  </a:lnTo>
                  <a:lnTo>
                    <a:pt x="5520004" y="759142"/>
                  </a:lnTo>
                  <a:lnTo>
                    <a:pt x="5522480" y="731329"/>
                  </a:lnTo>
                  <a:lnTo>
                    <a:pt x="5522734" y="718820"/>
                  </a:lnTo>
                  <a:close/>
                </a:path>
                <a:path w="10137140" h="5078730">
                  <a:moveTo>
                    <a:pt x="5718048" y="2365248"/>
                  </a:moveTo>
                  <a:lnTo>
                    <a:pt x="5712193" y="2327275"/>
                  </a:lnTo>
                  <a:lnTo>
                    <a:pt x="5694705" y="2302383"/>
                  </a:lnTo>
                  <a:lnTo>
                    <a:pt x="5690844" y="2299398"/>
                  </a:lnTo>
                  <a:lnTo>
                    <a:pt x="5684863" y="2295842"/>
                  </a:lnTo>
                  <a:lnTo>
                    <a:pt x="5678246" y="2292858"/>
                  </a:lnTo>
                  <a:lnTo>
                    <a:pt x="5670931" y="2290534"/>
                  </a:lnTo>
                  <a:lnTo>
                    <a:pt x="5666689" y="2289657"/>
                  </a:lnTo>
                  <a:lnTo>
                    <a:pt x="5666689" y="2376043"/>
                  </a:lnTo>
                  <a:lnTo>
                    <a:pt x="5666054" y="2381123"/>
                  </a:lnTo>
                  <a:lnTo>
                    <a:pt x="5664530" y="2386584"/>
                  </a:lnTo>
                  <a:lnTo>
                    <a:pt x="5662879" y="2392045"/>
                  </a:lnTo>
                  <a:lnTo>
                    <a:pt x="5660593" y="2396871"/>
                  </a:lnTo>
                  <a:lnTo>
                    <a:pt x="5657545" y="2400935"/>
                  </a:lnTo>
                  <a:lnTo>
                    <a:pt x="5654497" y="2405126"/>
                  </a:lnTo>
                  <a:lnTo>
                    <a:pt x="5650687" y="2408301"/>
                  </a:lnTo>
                  <a:lnTo>
                    <a:pt x="5646115" y="2410460"/>
                  </a:lnTo>
                  <a:lnTo>
                    <a:pt x="5641543" y="2412746"/>
                  </a:lnTo>
                  <a:lnTo>
                    <a:pt x="5636209" y="2413889"/>
                  </a:lnTo>
                  <a:lnTo>
                    <a:pt x="5623890" y="2413889"/>
                  </a:lnTo>
                  <a:lnTo>
                    <a:pt x="5602046" y="2398649"/>
                  </a:lnTo>
                  <a:lnTo>
                    <a:pt x="5598871" y="2393061"/>
                  </a:lnTo>
                  <a:lnTo>
                    <a:pt x="5592673" y="2350770"/>
                  </a:lnTo>
                  <a:lnTo>
                    <a:pt x="5592521" y="2340610"/>
                  </a:lnTo>
                  <a:lnTo>
                    <a:pt x="5595315" y="2338705"/>
                  </a:lnTo>
                  <a:lnTo>
                    <a:pt x="5598363" y="2336927"/>
                  </a:lnTo>
                  <a:lnTo>
                    <a:pt x="5604713" y="2333625"/>
                  </a:lnTo>
                  <a:lnTo>
                    <a:pt x="5608015" y="2332228"/>
                  </a:lnTo>
                  <a:lnTo>
                    <a:pt x="5611444" y="2331085"/>
                  </a:lnTo>
                  <a:lnTo>
                    <a:pt x="5614873" y="2329815"/>
                  </a:lnTo>
                  <a:lnTo>
                    <a:pt x="5618429" y="2328926"/>
                  </a:lnTo>
                  <a:lnTo>
                    <a:pt x="5625541" y="2327656"/>
                  </a:lnTo>
                  <a:lnTo>
                    <a:pt x="5629224" y="2327275"/>
                  </a:lnTo>
                  <a:lnTo>
                    <a:pt x="5639130" y="2327275"/>
                  </a:lnTo>
                  <a:lnTo>
                    <a:pt x="5644464" y="2328164"/>
                  </a:lnTo>
                  <a:lnTo>
                    <a:pt x="5653100" y="2331720"/>
                  </a:lnTo>
                  <a:lnTo>
                    <a:pt x="5656656" y="2334387"/>
                  </a:lnTo>
                  <a:lnTo>
                    <a:pt x="5659323" y="2337943"/>
                  </a:lnTo>
                  <a:lnTo>
                    <a:pt x="5661990" y="2341372"/>
                  </a:lnTo>
                  <a:lnTo>
                    <a:pt x="5663895" y="2345690"/>
                  </a:lnTo>
                  <a:lnTo>
                    <a:pt x="5665038" y="2350770"/>
                  </a:lnTo>
                  <a:lnTo>
                    <a:pt x="5666308" y="2355850"/>
                  </a:lnTo>
                  <a:lnTo>
                    <a:pt x="5666664" y="2360053"/>
                  </a:lnTo>
                  <a:lnTo>
                    <a:pt x="5666689" y="2376043"/>
                  </a:lnTo>
                  <a:lnTo>
                    <a:pt x="5666689" y="2289657"/>
                  </a:lnTo>
                  <a:lnTo>
                    <a:pt x="5662917" y="2288857"/>
                  </a:lnTo>
                  <a:lnTo>
                    <a:pt x="5654218" y="2287867"/>
                  </a:lnTo>
                  <a:lnTo>
                    <a:pt x="5644845" y="2287524"/>
                  </a:lnTo>
                  <a:lnTo>
                    <a:pt x="5639003" y="2287524"/>
                  </a:lnTo>
                  <a:lnTo>
                    <a:pt x="5601665" y="2296922"/>
                  </a:lnTo>
                  <a:lnTo>
                    <a:pt x="5597855" y="2298700"/>
                  </a:lnTo>
                  <a:lnTo>
                    <a:pt x="5594426" y="2300605"/>
                  </a:lnTo>
                  <a:lnTo>
                    <a:pt x="5591505" y="2302383"/>
                  </a:lnTo>
                  <a:lnTo>
                    <a:pt x="5591835" y="2294953"/>
                  </a:lnTo>
                  <a:lnTo>
                    <a:pt x="5601817" y="2255405"/>
                  </a:lnTo>
                  <a:lnTo>
                    <a:pt x="5635536" y="2229421"/>
                  </a:lnTo>
                  <a:lnTo>
                    <a:pt x="5650433" y="2227961"/>
                  </a:lnTo>
                  <a:lnTo>
                    <a:pt x="5656783" y="2227961"/>
                  </a:lnTo>
                  <a:lnTo>
                    <a:pt x="5688914" y="2234819"/>
                  </a:lnTo>
                  <a:lnTo>
                    <a:pt x="5691454" y="2235581"/>
                  </a:lnTo>
                  <a:lnTo>
                    <a:pt x="5693486" y="2236089"/>
                  </a:lnTo>
                  <a:lnTo>
                    <a:pt x="5696407" y="2236089"/>
                  </a:lnTo>
                  <a:lnTo>
                    <a:pt x="5697550" y="2235708"/>
                  </a:lnTo>
                  <a:lnTo>
                    <a:pt x="5699328" y="2234438"/>
                  </a:lnTo>
                  <a:lnTo>
                    <a:pt x="5700090" y="2233295"/>
                  </a:lnTo>
                  <a:lnTo>
                    <a:pt x="5700598" y="2231771"/>
                  </a:lnTo>
                  <a:lnTo>
                    <a:pt x="5701233" y="2230247"/>
                  </a:lnTo>
                  <a:lnTo>
                    <a:pt x="5701500" y="2227961"/>
                  </a:lnTo>
                  <a:lnTo>
                    <a:pt x="5701944" y="2223249"/>
                  </a:lnTo>
                  <a:lnTo>
                    <a:pt x="5701995" y="2210308"/>
                  </a:lnTo>
                  <a:lnTo>
                    <a:pt x="5701741" y="2206625"/>
                  </a:lnTo>
                  <a:lnTo>
                    <a:pt x="5701487" y="2205101"/>
                  </a:lnTo>
                  <a:lnTo>
                    <a:pt x="5701106" y="2203831"/>
                  </a:lnTo>
                  <a:lnTo>
                    <a:pt x="5700852" y="2202561"/>
                  </a:lnTo>
                  <a:lnTo>
                    <a:pt x="5699836" y="2200275"/>
                  </a:lnTo>
                  <a:lnTo>
                    <a:pt x="5699328" y="2199259"/>
                  </a:lnTo>
                  <a:lnTo>
                    <a:pt x="5698566" y="2198243"/>
                  </a:lnTo>
                  <a:lnTo>
                    <a:pt x="5697550" y="2197481"/>
                  </a:lnTo>
                  <a:lnTo>
                    <a:pt x="5696534" y="2196592"/>
                  </a:lnTo>
                  <a:lnTo>
                    <a:pt x="5656021" y="2187956"/>
                  </a:lnTo>
                  <a:lnTo>
                    <a:pt x="5650941" y="2187956"/>
                  </a:lnTo>
                  <a:lnTo>
                    <a:pt x="5609793" y="2194306"/>
                  </a:lnTo>
                  <a:lnTo>
                    <a:pt x="5574309" y="2217178"/>
                  </a:lnTo>
                  <a:lnTo>
                    <a:pt x="5553303" y="2251519"/>
                  </a:lnTo>
                  <a:lnTo>
                    <a:pt x="5543283" y="2291232"/>
                  </a:lnTo>
                  <a:lnTo>
                    <a:pt x="5541061" y="2341372"/>
                  </a:lnTo>
                  <a:lnTo>
                    <a:pt x="5541276" y="2348649"/>
                  </a:lnTo>
                  <a:lnTo>
                    <a:pt x="5545633" y="2387968"/>
                  </a:lnTo>
                  <a:lnTo>
                    <a:pt x="5561279" y="2426970"/>
                  </a:lnTo>
                  <a:lnTo>
                    <a:pt x="5596077" y="2449957"/>
                  </a:lnTo>
                  <a:lnTo>
                    <a:pt x="5627319" y="2454021"/>
                  </a:lnTo>
                  <a:lnTo>
                    <a:pt x="5638025" y="2453602"/>
                  </a:lnTo>
                  <a:lnTo>
                    <a:pt x="5681802" y="2439035"/>
                  </a:lnTo>
                  <a:lnTo>
                    <a:pt x="5705462" y="2413889"/>
                  </a:lnTo>
                  <a:lnTo>
                    <a:pt x="5708840" y="2407666"/>
                  </a:lnTo>
                  <a:lnTo>
                    <a:pt x="5712155" y="2399665"/>
                  </a:lnTo>
                  <a:lnTo>
                    <a:pt x="5714746" y="2391194"/>
                  </a:lnTo>
                  <a:lnTo>
                    <a:pt x="5716613" y="2382355"/>
                  </a:lnTo>
                  <a:lnTo>
                    <a:pt x="5717743" y="2373109"/>
                  </a:lnTo>
                  <a:lnTo>
                    <a:pt x="5718048" y="2365248"/>
                  </a:lnTo>
                  <a:close/>
                </a:path>
                <a:path w="10137140" h="5078730">
                  <a:moveTo>
                    <a:pt x="5917514" y="2433320"/>
                  </a:moveTo>
                  <a:lnTo>
                    <a:pt x="5910783" y="2409063"/>
                  </a:lnTo>
                  <a:lnTo>
                    <a:pt x="5867603" y="2409063"/>
                  </a:lnTo>
                  <a:lnTo>
                    <a:pt x="5867603" y="2241804"/>
                  </a:lnTo>
                  <a:lnTo>
                    <a:pt x="5867603" y="2195576"/>
                  </a:lnTo>
                  <a:lnTo>
                    <a:pt x="5867349" y="2194560"/>
                  </a:lnTo>
                  <a:lnTo>
                    <a:pt x="5866841" y="2193798"/>
                  </a:lnTo>
                  <a:lnTo>
                    <a:pt x="5866333" y="2192909"/>
                  </a:lnTo>
                  <a:lnTo>
                    <a:pt x="5865317" y="2192274"/>
                  </a:lnTo>
                  <a:lnTo>
                    <a:pt x="5863666" y="2191893"/>
                  </a:lnTo>
                  <a:lnTo>
                    <a:pt x="5862142" y="2191385"/>
                  </a:lnTo>
                  <a:lnTo>
                    <a:pt x="5859729" y="2191004"/>
                  </a:lnTo>
                  <a:lnTo>
                    <a:pt x="5856554" y="2190877"/>
                  </a:lnTo>
                  <a:lnTo>
                    <a:pt x="5853506" y="2190623"/>
                  </a:lnTo>
                  <a:lnTo>
                    <a:pt x="5834329" y="2190623"/>
                  </a:lnTo>
                  <a:lnTo>
                    <a:pt x="5831789" y="2190750"/>
                  </a:lnTo>
                  <a:lnTo>
                    <a:pt x="5824169" y="2191893"/>
                  </a:lnTo>
                  <a:lnTo>
                    <a:pt x="5823280" y="2192147"/>
                  </a:lnTo>
                  <a:lnTo>
                    <a:pt x="5822391" y="2192655"/>
                  </a:lnTo>
                  <a:lnTo>
                    <a:pt x="5821756" y="2193163"/>
                  </a:lnTo>
                  <a:lnTo>
                    <a:pt x="5766511" y="2228977"/>
                  </a:lnTo>
                  <a:lnTo>
                    <a:pt x="5759450" y="2241804"/>
                  </a:lnTo>
                  <a:lnTo>
                    <a:pt x="5759526" y="2257552"/>
                  </a:lnTo>
                  <a:lnTo>
                    <a:pt x="5764860" y="2267712"/>
                  </a:lnTo>
                  <a:lnTo>
                    <a:pt x="5766765" y="2267331"/>
                  </a:lnTo>
                  <a:lnTo>
                    <a:pt x="5768670" y="2267077"/>
                  </a:lnTo>
                  <a:lnTo>
                    <a:pt x="5771210" y="2266188"/>
                  </a:lnTo>
                  <a:lnTo>
                    <a:pt x="5774258" y="2264664"/>
                  </a:lnTo>
                  <a:lnTo>
                    <a:pt x="5815533" y="2241804"/>
                  </a:lnTo>
                  <a:lnTo>
                    <a:pt x="5815533" y="2409063"/>
                  </a:lnTo>
                  <a:lnTo>
                    <a:pt x="5766511" y="2409063"/>
                  </a:lnTo>
                  <a:lnTo>
                    <a:pt x="5765495" y="2409444"/>
                  </a:lnTo>
                  <a:lnTo>
                    <a:pt x="5759907" y="2425700"/>
                  </a:lnTo>
                  <a:lnTo>
                    <a:pt x="5759907" y="2433320"/>
                  </a:lnTo>
                  <a:lnTo>
                    <a:pt x="5766638" y="2449449"/>
                  </a:lnTo>
                  <a:lnTo>
                    <a:pt x="5910783" y="2449449"/>
                  </a:lnTo>
                  <a:lnTo>
                    <a:pt x="5911799" y="2449068"/>
                  </a:lnTo>
                  <a:lnTo>
                    <a:pt x="5912688" y="2448433"/>
                  </a:lnTo>
                  <a:lnTo>
                    <a:pt x="5913704" y="2447798"/>
                  </a:lnTo>
                  <a:lnTo>
                    <a:pt x="5914466" y="2446655"/>
                  </a:lnTo>
                  <a:lnTo>
                    <a:pt x="5915990" y="2443607"/>
                  </a:lnTo>
                  <a:lnTo>
                    <a:pt x="5916498" y="2441575"/>
                  </a:lnTo>
                  <a:lnTo>
                    <a:pt x="5917260" y="2436495"/>
                  </a:lnTo>
                  <a:lnTo>
                    <a:pt x="5917514" y="2433320"/>
                  </a:lnTo>
                  <a:close/>
                </a:path>
                <a:path w="10137140" h="5078730">
                  <a:moveTo>
                    <a:pt x="7350252" y="127000"/>
                  </a:moveTo>
                  <a:lnTo>
                    <a:pt x="7348766" y="88392"/>
                  </a:lnTo>
                  <a:lnTo>
                    <a:pt x="7339304" y="46520"/>
                  </a:lnTo>
                  <a:lnTo>
                    <a:pt x="7336383" y="40132"/>
                  </a:lnTo>
                  <a:lnTo>
                    <a:pt x="7333564" y="34925"/>
                  </a:lnTo>
                  <a:lnTo>
                    <a:pt x="7300887" y="6515"/>
                  </a:lnTo>
                  <a:lnTo>
                    <a:pt x="7298512" y="5664"/>
                  </a:lnTo>
                  <a:lnTo>
                    <a:pt x="7298512" y="114300"/>
                  </a:lnTo>
                  <a:lnTo>
                    <a:pt x="7293178" y="118110"/>
                  </a:lnTo>
                  <a:lnTo>
                    <a:pt x="7287082" y="121158"/>
                  </a:lnTo>
                  <a:lnTo>
                    <a:pt x="7280351" y="123444"/>
                  </a:lnTo>
                  <a:lnTo>
                    <a:pt x="7273493" y="125857"/>
                  </a:lnTo>
                  <a:lnTo>
                    <a:pt x="7266254" y="127000"/>
                  </a:lnTo>
                  <a:lnTo>
                    <a:pt x="7252284" y="127000"/>
                  </a:lnTo>
                  <a:lnTo>
                    <a:pt x="7246950" y="126111"/>
                  </a:lnTo>
                  <a:lnTo>
                    <a:pt x="7242632" y="124333"/>
                  </a:lnTo>
                  <a:lnTo>
                    <a:pt x="7238314" y="122682"/>
                  </a:lnTo>
                  <a:lnTo>
                    <a:pt x="7224217" y="91694"/>
                  </a:lnTo>
                  <a:lnTo>
                    <a:pt x="7224217" y="78105"/>
                  </a:lnTo>
                  <a:lnTo>
                    <a:pt x="7224852" y="72136"/>
                  </a:lnTo>
                  <a:lnTo>
                    <a:pt x="7226490" y="66332"/>
                  </a:lnTo>
                  <a:lnTo>
                    <a:pt x="7227735" y="61468"/>
                  </a:lnTo>
                  <a:lnTo>
                    <a:pt x="7244283" y="43434"/>
                  </a:lnTo>
                  <a:lnTo>
                    <a:pt x="7248728" y="41275"/>
                  </a:lnTo>
                  <a:lnTo>
                    <a:pt x="7254062" y="40132"/>
                  </a:lnTo>
                  <a:lnTo>
                    <a:pt x="7266635" y="40132"/>
                  </a:lnTo>
                  <a:lnTo>
                    <a:pt x="7288987" y="55880"/>
                  </a:lnTo>
                  <a:lnTo>
                    <a:pt x="7292162" y="61468"/>
                  </a:lnTo>
                  <a:lnTo>
                    <a:pt x="7298296" y="103251"/>
                  </a:lnTo>
                  <a:lnTo>
                    <a:pt x="7298512" y="114300"/>
                  </a:lnTo>
                  <a:lnTo>
                    <a:pt x="7298512" y="5664"/>
                  </a:lnTo>
                  <a:lnTo>
                    <a:pt x="7263079" y="0"/>
                  </a:lnTo>
                  <a:lnTo>
                    <a:pt x="7252284" y="419"/>
                  </a:lnTo>
                  <a:lnTo>
                    <a:pt x="7208431" y="14414"/>
                  </a:lnTo>
                  <a:lnTo>
                    <a:pt x="7181888" y="45135"/>
                  </a:lnTo>
                  <a:lnTo>
                    <a:pt x="7172985" y="86271"/>
                  </a:lnTo>
                  <a:lnTo>
                    <a:pt x="7172998" y="91694"/>
                  </a:lnTo>
                  <a:lnTo>
                    <a:pt x="7182256" y="134581"/>
                  </a:lnTo>
                  <a:lnTo>
                    <a:pt x="7213295" y="161290"/>
                  </a:lnTo>
                  <a:lnTo>
                    <a:pt x="7247966" y="166751"/>
                  </a:lnTo>
                  <a:lnTo>
                    <a:pt x="7256107" y="166471"/>
                  </a:lnTo>
                  <a:lnTo>
                    <a:pt x="7293559" y="156210"/>
                  </a:lnTo>
                  <a:lnTo>
                    <a:pt x="7299655" y="152400"/>
                  </a:lnTo>
                  <a:lnTo>
                    <a:pt x="7299274" y="159664"/>
                  </a:lnTo>
                  <a:lnTo>
                    <a:pt x="7288682" y="198577"/>
                  </a:lnTo>
                  <a:lnTo>
                    <a:pt x="7253859" y="224434"/>
                  </a:lnTo>
                  <a:lnTo>
                    <a:pt x="7238441" y="225933"/>
                  </a:lnTo>
                  <a:lnTo>
                    <a:pt x="7231964" y="225933"/>
                  </a:lnTo>
                  <a:lnTo>
                    <a:pt x="7202373" y="220091"/>
                  </a:lnTo>
                  <a:lnTo>
                    <a:pt x="7198817" y="219075"/>
                  </a:lnTo>
                  <a:lnTo>
                    <a:pt x="7195896" y="218186"/>
                  </a:lnTo>
                  <a:lnTo>
                    <a:pt x="7192975" y="217170"/>
                  </a:lnTo>
                  <a:lnTo>
                    <a:pt x="7190816" y="216789"/>
                  </a:lnTo>
                  <a:lnTo>
                    <a:pt x="7188022" y="216789"/>
                  </a:lnTo>
                  <a:lnTo>
                    <a:pt x="7187006" y="217043"/>
                  </a:lnTo>
                  <a:lnTo>
                    <a:pt x="7186117" y="217424"/>
                  </a:lnTo>
                  <a:lnTo>
                    <a:pt x="7185228" y="217932"/>
                  </a:lnTo>
                  <a:lnTo>
                    <a:pt x="7184466" y="218821"/>
                  </a:lnTo>
                  <a:lnTo>
                    <a:pt x="7183958" y="220345"/>
                  </a:lnTo>
                  <a:lnTo>
                    <a:pt x="7183323" y="221742"/>
                  </a:lnTo>
                  <a:lnTo>
                    <a:pt x="7182523" y="242697"/>
                  </a:lnTo>
                  <a:lnTo>
                    <a:pt x="7182815" y="245491"/>
                  </a:lnTo>
                  <a:lnTo>
                    <a:pt x="7184085" y="250825"/>
                  </a:lnTo>
                  <a:lnTo>
                    <a:pt x="7185101" y="252857"/>
                  </a:lnTo>
                  <a:lnTo>
                    <a:pt x="7186625" y="254254"/>
                  </a:lnTo>
                  <a:lnTo>
                    <a:pt x="7188022" y="255651"/>
                  </a:lnTo>
                  <a:lnTo>
                    <a:pt x="7205548" y="262001"/>
                  </a:lnTo>
                  <a:lnTo>
                    <a:pt x="7210120" y="263271"/>
                  </a:lnTo>
                  <a:lnTo>
                    <a:pt x="7215200" y="264287"/>
                  </a:lnTo>
                  <a:lnTo>
                    <a:pt x="7226503" y="265811"/>
                  </a:lnTo>
                  <a:lnTo>
                    <a:pt x="7232218" y="266192"/>
                  </a:lnTo>
                  <a:lnTo>
                    <a:pt x="7237933" y="266192"/>
                  </a:lnTo>
                  <a:lnTo>
                    <a:pt x="7279843" y="259842"/>
                  </a:lnTo>
                  <a:lnTo>
                    <a:pt x="7315987" y="237058"/>
                  </a:lnTo>
                  <a:lnTo>
                    <a:pt x="7325030" y="225933"/>
                  </a:lnTo>
                  <a:lnTo>
                    <a:pt x="7326173" y="224383"/>
                  </a:lnTo>
                  <a:lnTo>
                    <a:pt x="7342708" y="186817"/>
                  </a:lnTo>
                  <a:lnTo>
                    <a:pt x="7348804" y="152400"/>
                  </a:lnTo>
                  <a:lnTo>
                    <a:pt x="7349414" y="145605"/>
                  </a:lnTo>
                  <a:lnTo>
                    <a:pt x="7349922" y="137388"/>
                  </a:lnTo>
                  <a:lnTo>
                    <a:pt x="7350226" y="129324"/>
                  </a:lnTo>
                  <a:lnTo>
                    <a:pt x="7350252" y="127000"/>
                  </a:lnTo>
                  <a:close/>
                </a:path>
                <a:path w="10137140" h="5078730">
                  <a:moveTo>
                    <a:pt x="8046288" y="2422525"/>
                  </a:moveTo>
                  <a:lnTo>
                    <a:pt x="8046161" y="2411857"/>
                  </a:lnTo>
                  <a:lnTo>
                    <a:pt x="8045399" y="2406650"/>
                  </a:lnTo>
                  <a:lnTo>
                    <a:pt x="8044891" y="2404491"/>
                  </a:lnTo>
                  <a:lnTo>
                    <a:pt x="8044129" y="2402967"/>
                  </a:lnTo>
                  <a:lnTo>
                    <a:pt x="8043494" y="2401316"/>
                  </a:lnTo>
                  <a:lnTo>
                    <a:pt x="8042605" y="2400173"/>
                  </a:lnTo>
                  <a:lnTo>
                    <a:pt x="8041589" y="2399538"/>
                  </a:lnTo>
                  <a:lnTo>
                    <a:pt x="8040573" y="2398776"/>
                  </a:lnTo>
                  <a:lnTo>
                    <a:pt x="8039557" y="2398395"/>
                  </a:lnTo>
                  <a:lnTo>
                    <a:pt x="7996377" y="2398395"/>
                  </a:lnTo>
                  <a:lnTo>
                    <a:pt x="7996377" y="2231136"/>
                  </a:lnTo>
                  <a:lnTo>
                    <a:pt x="7996377" y="2184781"/>
                  </a:lnTo>
                  <a:lnTo>
                    <a:pt x="7996123" y="2183765"/>
                  </a:lnTo>
                  <a:lnTo>
                    <a:pt x="7978216" y="2179828"/>
                  </a:lnTo>
                  <a:lnTo>
                    <a:pt x="7965643" y="2179828"/>
                  </a:lnTo>
                  <a:lnTo>
                    <a:pt x="7963103" y="2179955"/>
                  </a:lnTo>
                  <a:lnTo>
                    <a:pt x="7960563" y="2179955"/>
                  </a:lnTo>
                  <a:lnTo>
                    <a:pt x="7950530" y="2182368"/>
                  </a:lnTo>
                  <a:lnTo>
                    <a:pt x="7895285" y="2218182"/>
                  </a:lnTo>
                  <a:lnTo>
                    <a:pt x="7889316" y="2224786"/>
                  </a:lnTo>
                  <a:lnTo>
                    <a:pt x="7888808" y="2226183"/>
                  </a:lnTo>
                  <a:lnTo>
                    <a:pt x="7888427" y="2227961"/>
                  </a:lnTo>
                  <a:lnTo>
                    <a:pt x="7888300" y="2246757"/>
                  </a:lnTo>
                  <a:lnTo>
                    <a:pt x="7889062" y="2252345"/>
                  </a:lnTo>
                  <a:lnTo>
                    <a:pt x="7889824" y="2254250"/>
                  </a:lnTo>
                  <a:lnTo>
                    <a:pt x="7892110" y="2256536"/>
                  </a:lnTo>
                  <a:lnTo>
                    <a:pt x="7893634" y="2256917"/>
                  </a:lnTo>
                  <a:lnTo>
                    <a:pt x="7895539" y="2256663"/>
                  </a:lnTo>
                  <a:lnTo>
                    <a:pt x="7897444" y="2256282"/>
                  </a:lnTo>
                  <a:lnTo>
                    <a:pt x="7899984" y="2255393"/>
                  </a:lnTo>
                  <a:lnTo>
                    <a:pt x="7903032" y="2253996"/>
                  </a:lnTo>
                  <a:lnTo>
                    <a:pt x="7944307" y="2231136"/>
                  </a:lnTo>
                  <a:lnTo>
                    <a:pt x="7944307" y="2398395"/>
                  </a:lnTo>
                  <a:lnTo>
                    <a:pt x="7895285" y="2398395"/>
                  </a:lnTo>
                  <a:lnTo>
                    <a:pt x="7894269" y="2398776"/>
                  </a:lnTo>
                  <a:lnTo>
                    <a:pt x="7893253" y="2399538"/>
                  </a:lnTo>
                  <a:lnTo>
                    <a:pt x="7892364" y="2400173"/>
                  </a:lnTo>
                  <a:lnTo>
                    <a:pt x="7891475" y="2401316"/>
                  </a:lnTo>
                  <a:lnTo>
                    <a:pt x="7890840" y="2402967"/>
                  </a:lnTo>
                  <a:lnTo>
                    <a:pt x="7890078" y="2404491"/>
                  </a:lnTo>
                  <a:lnTo>
                    <a:pt x="7889570" y="2406650"/>
                  </a:lnTo>
                  <a:lnTo>
                    <a:pt x="7889189" y="2409190"/>
                  </a:lnTo>
                  <a:lnTo>
                    <a:pt x="7888935" y="2411857"/>
                  </a:lnTo>
                  <a:lnTo>
                    <a:pt x="7888681" y="2415032"/>
                  </a:lnTo>
                  <a:lnTo>
                    <a:pt x="7888681" y="2422525"/>
                  </a:lnTo>
                  <a:lnTo>
                    <a:pt x="7895412" y="2438781"/>
                  </a:lnTo>
                  <a:lnTo>
                    <a:pt x="8039557" y="2438781"/>
                  </a:lnTo>
                  <a:lnTo>
                    <a:pt x="8046034" y="2425700"/>
                  </a:lnTo>
                  <a:lnTo>
                    <a:pt x="8046288" y="2422525"/>
                  </a:lnTo>
                  <a:close/>
                </a:path>
                <a:path w="10137140" h="5078730">
                  <a:moveTo>
                    <a:pt x="8254873" y="2304034"/>
                  </a:moveTo>
                  <a:lnTo>
                    <a:pt x="8253514" y="2265426"/>
                  </a:lnTo>
                  <a:lnTo>
                    <a:pt x="8243976" y="2223605"/>
                  </a:lnTo>
                  <a:lnTo>
                    <a:pt x="8217027" y="2189505"/>
                  </a:lnTo>
                  <a:lnTo>
                    <a:pt x="8203133" y="2182698"/>
                  </a:lnTo>
                  <a:lnTo>
                    <a:pt x="8203133" y="2291334"/>
                  </a:lnTo>
                  <a:lnTo>
                    <a:pt x="8197799" y="2295144"/>
                  </a:lnTo>
                  <a:lnTo>
                    <a:pt x="8191830" y="2298192"/>
                  </a:lnTo>
                  <a:lnTo>
                    <a:pt x="8184972" y="2300478"/>
                  </a:lnTo>
                  <a:lnTo>
                    <a:pt x="8178114" y="2302891"/>
                  </a:lnTo>
                  <a:lnTo>
                    <a:pt x="8170875" y="2304034"/>
                  </a:lnTo>
                  <a:lnTo>
                    <a:pt x="8157032" y="2304034"/>
                  </a:lnTo>
                  <a:lnTo>
                    <a:pt x="8151698" y="2303145"/>
                  </a:lnTo>
                  <a:lnTo>
                    <a:pt x="8147253" y="2301367"/>
                  </a:lnTo>
                  <a:lnTo>
                    <a:pt x="8142935" y="2299716"/>
                  </a:lnTo>
                  <a:lnTo>
                    <a:pt x="8128838" y="2268728"/>
                  </a:lnTo>
                  <a:lnTo>
                    <a:pt x="8128838" y="2255266"/>
                  </a:lnTo>
                  <a:lnTo>
                    <a:pt x="8137728" y="2229739"/>
                  </a:lnTo>
                  <a:lnTo>
                    <a:pt x="8140649" y="2225675"/>
                  </a:lnTo>
                  <a:lnTo>
                    <a:pt x="8144332" y="2222627"/>
                  </a:lnTo>
                  <a:lnTo>
                    <a:pt x="8148904" y="2220468"/>
                  </a:lnTo>
                  <a:lnTo>
                    <a:pt x="8153349" y="2218309"/>
                  </a:lnTo>
                  <a:lnTo>
                    <a:pt x="8158810" y="2217166"/>
                  </a:lnTo>
                  <a:lnTo>
                    <a:pt x="8171383" y="2217166"/>
                  </a:lnTo>
                  <a:lnTo>
                    <a:pt x="8199196" y="2246249"/>
                  </a:lnTo>
                  <a:lnTo>
                    <a:pt x="8203133" y="2291334"/>
                  </a:lnTo>
                  <a:lnTo>
                    <a:pt x="8203133" y="2182698"/>
                  </a:lnTo>
                  <a:lnTo>
                    <a:pt x="8167827" y="2177034"/>
                  </a:lnTo>
                  <a:lnTo>
                    <a:pt x="8157007" y="2177453"/>
                  </a:lnTo>
                  <a:lnTo>
                    <a:pt x="8113154" y="2191448"/>
                  </a:lnTo>
                  <a:lnTo>
                    <a:pt x="8086572" y="2222182"/>
                  </a:lnTo>
                  <a:lnTo>
                    <a:pt x="8077606" y="2263356"/>
                  </a:lnTo>
                  <a:lnTo>
                    <a:pt x="8077619" y="2268728"/>
                  </a:lnTo>
                  <a:lnTo>
                    <a:pt x="8086941" y="2311654"/>
                  </a:lnTo>
                  <a:lnTo>
                    <a:pt x="8117916" y="2338324"/>
                  </a:lnTo>
                  <a:lnTo>
                    <a:pt x="8152714" y="2343785"/>
                  </a:lnTo>
                  <a:lnTo>
                    <a:pt x="8160779" y="2343531"/>
                  </a:lnTo>
                  <a:lnTo>
                    <a:pt x="8198180" y="2333244"/>
                  </a:lnTo>
                  <a:lnTo>
                    <a:pt x="8204276" y="2329434"/>
                  </a:lnTo>
                  <a:lnTo>
                    <a:pt x="8203895" y="2336698"/>
                  </a:lnTo>
                  <a:lnTo>
                    <a:pt x="8193354" y="2375636"/>
                  </a:lnTo>
                  <a:lnTo>
                    <a:pt x="8158505" y="2401468"/>
                  </a:lnTo>
                  <a:lnTo>
                    <a:pt x="8143189" y="2402967"/>
                  </a:lnTo>
                  <a:lnTo>
                    <a:pt x="8136585" y="2402967"/>
                  </a:lnTo>
                  <a:lnTo>
                    <a:pt x="8103565" y="2396109"/>
                  </a:lnTo>
                  <a:lnTo>
                    <a:pt x="8097723" y="2394331"/>
                  </a:lnTo>
                  <a:lnTo>
                    <a:pt x="8095437" y="2393823"/>
                  </a:lnTo>
                  <a:lnTo>
                    <a:pt x="8092643" y="2393823"/>
                  </a:lnTo>
                  <a:lnTo>
                    <a:pt x="8087436" y="2403602"/>
                  </a:lnTo>
                  <a:lnTo>
                    <a:pt x="8087182" y="2406142"/>
                  </a:lnTo>
                  <a:lnTo>
                    <a:pt x="8098358" y="2435352"/>
                  </a:lnTo>
                  <a:lnTo>
                    <a:pt x="8101533" y="2436622"/>
                  </a:lnTo>
                  <a:lnTo>
                    <a:pt x="8136839" y="2443353"/>
                  </a:lnTo>
                  <a:lnTo>
                    <a:pt x="8142554" y="2443353"/>
                  </a:lnTo>
                  <a:lnTo>
                    <a:pt x="8184591" y="2436876"/>
                  </a:lnTo>
                  <a:lnTo>
                    <a:pt x="8220723" y="2414092"/>
                  </a:lnTo>
                  <a:lnTo>
                    <a:pt x="8229714" y="2402967"/>
                  </a:lnTo>
                  <a:lnTo>
                    <a:pt x="8230819" y="2401468"/>
                  </a:lnTo>
                  <a:lnTo>
                    <a:pt x="8247329" y="2363851"/>
                  </a:lnTo>
                  <a:lnTo>
                    <a:pt x="8253539" y="2329434"/>
                  </a:lnTo>
                  <a:lnTo>
                    <a:pt x="8254085" y="2322639"/>
                  </a:lnTo>
                  <a:lnTo>
                    <a:pt x="8254568" y="2314422"/>
                  </a:lnTo>
                  <a:lnTo>
                    <a:pt x="8254847" y="2306358"/>
                  </a:lnTo>
                  <a:lnTo>
                    <a:pt x="8254873" y="2304034"/>
                  </a:lnTo>
                  <a:close/>
                </a:path>
                <a:path w="10137140" h="5078730">
                  <a:moveTo>
                    <a:pt x="8658047" y="2915285"/>
                  </a:moveTo>
                  <a:lnTo>
                    <a:pt x="8649005" y="2876042"/>
                  </a:lnTo>
                  <a:lnTo>
                    <a:pt x="8616023" y="2847746"/>
                  </a:lnTo>
                  <a:lnTo>
                    <a:pt x="8571179" y="2840101"/>
                  </a:lnTo>
                  <a:lnTo>
                    <a:pt x="8566099" y="2840101"/>
                  </a:lnTo>
                  <a:lnTo>
                    <a:pt x="8552129" y="2840482"/>
                  </a:lnTo>
                  <a:lnTo>
                    <a:pt x="8547557" y="2840863"/>
                  </a:lnTo>
                  <a:lnTo>
                    <a:pt x="8542985" y="2841371"/>
                  </a:lnTo>
                  <a:lnTo>
                    <a:pt x="8542985" y="2786253"/>
                  </a:lnTo>
                  <a:lnTo>
                    <a:pt x="8636965" y="2786253"/>
                  </a:lnTo>
                  <a:lnTo>
                    <a:pt x="8638997" y="2784475"/>
                  </a:lnTo>
                  <a:lnTo>
                    <a:pt x="8641791" y="2777363"/>
                  </a:lnTo>
                  <a:lnTo>
                    <a:pt x="8642426" y="2771648"/>
                  </a:lnTo>
                  <a:lnTo>
                    <a:pt x="8642299" y="2756281"/>
                  </a:lnTo>
                  <a:lnTo>
                    <a:pt x="8637727" y="2742819"/>
                  </a:lnTo>
                  <a:lnTo>
                    <a:pt x="8636711" y="2741930"/>
                  </a:lnTo>
                  <a:lnTo>
                    <a:pt x="8635568" y="2741549"/>
                  </a:lnTo>
                  <a:lnTo>
                    <a:pt x="8508060" y="2741549"/>
                  </a:lnTo>
                  <a:lnTo>
                    <a:pt x="8504758" y="2742692"/>
                  </a:lnTo>
                  <a:lnTo>
                    <a:pt x="8502726" y="2745105"/>
                  </a:lnTo>
                  <a:lnTo>
                    <a:pt x="8500694" y="2747391"/>
                  </a:lnTo>
                  <a:lnTo>
                    <a:pt x="8499678" y="2751201"/>
                  </a:lnTo>
                  <a:lnTo>
                    <a:pt x="8499678" y="2873375"/>
                  </a:lnTo>
                  <a:lnTo>
                    <a:pt x="8500440" y="2876804"/>
                  </a:lnTo>
                  <a:lnTo>
                    <a:pt x="8502091" y="2878836"/>
                  </a:lnTo>
                  <a:lnTo>
                    <a:pt x="8503742" y="2880741"/>
                  </a:lnTo>
                  <a:lnTo>
                    <a:pt x="8506536" y="2881630"/>
                  </a:lnTo>
                  <a:lnTo>
                    <a:pt x="8515934" y="2881630"/>
                  </a:lnTo>
                  <a:lnTo>
                    <a:pt x="8521903" y="2881249"/>
                  </a:lnTo>
                  <a:lnTo>
                    <a:pt x="8534476" y="2879725"/>
                  </a:lnTo>
                  <a:lnTo>
                    <a:pt x="8541461" y="2879344"/>
                  </a:lnTo>
                  <a:lnTo>
                    <a:pt x="8558733" y="2879344"/>
                  </a:lnTo>
                  <a:lnTo>
                    <a:pt x="8566988" y="2880106"/>
                  </a:lnTo>
                  <a:lnTo>
                    <a:pt x="8573719" y="2881884"/>
                  </a:lnTo>
                  <a:lnTo>
                    <a:pt x="8580450" y="2883535"/>
                  </a:lnTo>
                  <a:lnTo>
                    <a:pt x="8602548" y="2912872"/>
                  </a:lnTo>
                  <a:lnTo>
                    <a:pt x="8602548" y="2926588"/>
                  </a:lnTo>
                  <a:lnTo>
                    <a:pt x="8601405" y="2932938"/>
                  </a:lnTo>
                  <a:lnTo>
                    <a:pt x="8596579" y="2943606"/>
                  </a:lnTo>
                  <a:lnTo>
                    <a:pt x="8593277" y="2948051"/>
                  </a:lnTo>
                  <a:lnTo>
                    <a:pt x="8588832" y="2951480"/>
                  </a:lnTo>
                  <a:lnTo>
                    <a:pt x="8584514" y="2955036"/>
                  </a:lnTo>
                  <a:lnTo>
                    <a:pt x="8579180" y="2957576"/>
                  </a:lnTo>
                  <a:lnTo>
                    <a:pt x="8572830" y="2959100"/>
                  </a:lnTo>
                  <a:lnTo>
                    <a:pt x="8566607" y="2960751"/>
                  </a:lnTo>
                  <a:lnTo>
                    <a:pt x="8559622" y="2961513"/>
                  </a:lnTo>
                  <a:lnTo>
                    <a:pt x="8542985" y="2961513"/>
                  </a:lnTo>
                  <a:lnTo>
                    <a:pt x="8535365" y="2960751"/>
                  </a:lnTo>
                  <a:lnTo>
                    <a:pt x="8522665" y="2957703"/>
                  </a:lnTo>
                  <a:lnTo>
                    <a:pt x="8517331" y="2956052"/>
                  </a:lnTo>
                  <a:lnTo>
                    <a:pt x="8512886" y="2954147"/>
                  </a:lnTo>
                  <a:lnTo>
                    <a:pt x="8508441" y="2952369"/>
                  </a:lnTo>
                  <a:lnTo>
                    <a:pt x="8504885" y="2950591"/>
                  </a:lnTo>
                  <a:lnTo>
                    <a:pt x="8502091" y="2949067"/>
                  </a:lnTo>
                  <a:lnTo>
                    <a:pt x="8499424" y="2947543"/>
                  </a:lnTo>
                  <a:lnTo>
                    <a:pt x="8497392" y="2946781"/>
                  </a:lnTo>
                  <a:lnTo>
                    <a:pt x="8494979" y="2946781"/>
                  </a:lnTo>
                  <a:lnTo>
                    <a:pt x="8494090" y="2947162"/>
                  </a:lnTo>
                  <a:lnTo>
                    <a:pt x="8493328" y="2947797"/>
                  </a:lnTo>
                  <a:lnTo>
                    <a:pt x="8492439" y="2948432"/>
                  </a:lnTo>
                  <a:lnTo>
                    <a:pt x="8491804" y="2949575"/>
                  </a:lnTo>
                  <a:lnTo>
                    <a:pt x="8491055" y="2951480"/>
                  </a:lnTo>
                  <a:lnTo>
                    <a:pt x="8490534" y="2952750"/>
                  </a:lnTo>
                  <a:lnTo>
                    <a:pt x="8490153" y="2954909"/>
                  </a:lnTo>
                  <a:lnTo>
                    <a:pt x="8489645" y="2959989"/>
                  </a:lnTo>
                  <a:lnTo>
                    <a:pt x="8489556" y="2974187"/>
                  </a:lnTo>
                  <a:lnTo>
                    <a:pt x="8489772" y="2978404"/>
                  </a:lnTo>
                  <a:lnTo>
                    <a:pt x="8527491" y="3000756"/>
                  </a:lnTo>
                  <a:lnTo>
                    <a:pt x="8549335" y="3003296"/>
                  </a:lnTo>
                  <a:lnTo>
                    <a:pt x="8557209" y="3003296"/>
                  </a:lnTo>
                  <a:lnTo>
                    <a:pt x="8598484" y="2997327"/>
                  </a:lnTo>
                  <a:lnTo>
                    <a:pt x="8636495" y="2974187"/>
                  </a:lnTo>
                  <a:lnTo>
                    <a:pt x="8645957" y="2961513"/>
                  </a:lnTo>
                  <a:lnTo>
                    <a:pt x="8646693" y="2960382"/>
                  </a:lnTo>
                  <a:lnTo>
                    <a:pt x="8650681" y="2952496"/>
                  </a:lnTo>
                  <a:lnTo>
                    <a:pt x="8653856" y="2944025"/>
                  </a:lnTo>
                  <a:lnTo>
                    <a:pt x="8656168" y="2934995"/>
                  </a:lnTo>
                  <a:lnTo>
                    <a:pt x="8657565" y="2925407"/>
                  </a:lnTo>
                  <a:lnTo>
                    <a:pt x="8658047" y="2915285"/>
                  </a:lnTo>
                  <a:close/>
                </a:path>
                <a:path w="10137140" h="5078730">
                  <a:moveTo>
                    <a:pt x="8686749" y="1261618"/>
                  </a:moveTo>
                  <a:lnTo>
                    <a:pt x="8685352" y="1254506"/>
                  </a:lnTo>
                  <a:lnTo>
                    <a:pt x="8682685" y="1247775"/>
                  </a:lnTo>
                  <a:lnTo>
                    <a:pt x="8680145" y="1241044"/>
                  </a:lnTo>
                  <a:lnTo>
                    <a:pt x="8645982" y="1213104"/>
                  </a:lnTo>
                  <a:lnTo>
                    <a:pt x="8628964" y="1209675"/>
                  </a:lnTo>
                  <a:lnTo>
                    <a:pt x="8628964" y="1209167"/>
                  </a:lnTo>
                  <a:lnTo>
                    <a:pt x="8663343" y="1187196"/>
                  </a:lnTo>
                  <a:lnTo>
                    <a:pt x="8674938" y="1155192"/>
                  </a:lnTo>
                  <a:lnTo>
                    <a:pt x="8674811" y="1144397"/>
                  </a:lnTo>
                  <a:lnTo>
                    <a:pt x="8661603" y="1105408"/>
                  </a:lnTo>
                  <a:lnTo>
                    <a:pt x="8623313" y="1085456"/>
                  </a:lnTo>
                  <a:lnTo>
                    <a:pt x="8597722" y="1082929"/>
                  </a:lnTo>
                  <a:lnTo>
                    <a:pt x="8590699" y="1083094"/>
                  </a:lnTo>
                  <a:lnTo>
                    <a:pt x="8549589" y="1091438"/>
                  </a:lnTo>
                  <a:lnTo>
                    <a:pt x="8520760" y="1117219"/>
                  </a:lnTo>
                  <a:lnTo>
                    <a:pt x="8520760" y="1132713"/>
                  </a:lnTo>
                  <a:lnTo>
                    <a:pt x="8537778" y="1139063"/>
                  </a:lnTo>
                  <a:lnTo>
                    <a:pt x="8541969" y="1136777"/>
                  </a:lnTo>
                  <a:lnTo>
                    <a:pt x="8546795" y="1134364"/>
                  </a:lnTo>
                  <a:lnTo>
                    <a:pt x="8551621" y="1131824"/>
                  </a:lnTo>
                  <a:lnTo>
                    <a:pt x="8557082" y="1129665"/>
                  </a:lnTo>
                  <a:lnTo>
                    <a:pt x="8563178" y="1127506"/>
                  </a:lnTo>
                  <a:lnTo>
                    <a:pt x="8569274" y="1125474"/>
                  </a:lnTo>
                  <a:lnTo>
                    <a:pt x="8575751" y="1124458"/>
                  </a:lnTo>
                  <a:lnTo>
                    <a:pt x="8588705" y="1124458"/>
                  </a:lnTo>
                  <a:lnTo>
                    <a:pt x="8594039" y="1125347"/>
                  </a:lnTo>
                  <a:lnTo>
                    <a:pt x="8598484" y="1126998"/>
                  </a:lnTo>
                  <a:lnTo>
                    <a:pt x="8603056" y="1128649"/>
                  </a:lnTo>
                  <a:lnTo>
                    <a:pt x="8606739" y="1130808"/>
                  </a:lnTo>
                  <a:lnTo>
                    <a:pt x="8609533" y="1133729"/>
                  </a:lnTo>
                  <a:lnTo>
                    <a:pt x="8612327" y="1136523"/>
                  </a:lnTo>
                  <a:lnTo>
                    <a:pt x="8614486" y="1139990"/>
                  </a:lnTo>
                  <a:lnTo>
                    <a:pt x="8616188" y="1144397"/>
                  </a:lnTo>
                  <a:lnTo>
                    <a:pt x="8617407" y="1147699"/>
                  </a:lnTo>
                  <a:lnTo>
                    <a:pt x="8618169" y="1151890"/>
                  </a:lnTo>
                  <a:lnTo>
                    <a:pt x="8618068" y="1162431"/>
                  </a:lnTo>
                  <a:lnTo>
                    <a:pt x="8584768" y="1193292"/>
                  </a:lnTo>
                  <a:lnTo>
                    <a:pt x="8578037" y="1194181"/>
                  </a:lnTo>
                  <a:lnTo>
                    <a:pt x="8546287" y="1194181"/>
                  </a:lnTo>
                  <a:lnTo>
                    <a:pt x="8544890" y="1194435"/>
                  </a:lnTo>
                  <a:lnTo>
                    <a:pt x="8543747" y="1195070"/>
                  </a:lnTo>
                  <a:lnTo>
                    <a:pt x="8542604" y="1195578"/>
                  </a:lnTo>
                  <a:lnTo>
                    <a:pt x="8541715" y="1196467"/>
                  </a:lnTo>
                  <a:lnTo>
                    <a:pt x="8540953" y="1197737"/>
                  </a:lnTo>
                  <a:lnTo>
                    <a:pt x="8540318" y="1199134"/>
                  </a:lnTo>
                  <a:lnTo>
                    <a:pt x="8539683" y="1201039"/>
                  </a:lnTo>
                  <a:lnTo>
                    <a:pt x="8539429" y="1203452"/>
                  </a:lnTo>
                  <a:lnTo>
                    <a:pt x="8539048" y="1205865"/>
                  </a:lnTo>
                  <a:lnTo>
                    <a:pt x="8539048" y="1220343"/>
                  </a:lnTo>
                  <a:lnTo>
                    <a:pt x="8539429" y="1222883"/>
                  </a:lnTo>
                  <a:lnTo>
                    <a:pt x="8539683" y="1225550"/>
                  </a:lnTo>
                  <a:lnTo>
                    <a:pt x="8540318" y="1227582"/>
                  </a:lnTo>
                  <a:lnTo>
                    <a:pt x="8541080" y="1228979"/>
                  </a:lnTo>
                  <a:lnTo>
                    <a:pt x="8541842" y="1230503"/>
                  </a:lnTo>
                  <a:lnTo>
                    <a:pt x="8542858" y="1231392"/>
                  </a:lnTo>
                  <a:lnTo>
                    <a:pt x="8544128" y="1231900"/>
                  </a:lnTo>
                  <a:lnTo>
                    <a:pt x="8545271" y="1232281"/>
                  </a:lnTo>
                  <a:lnTo>
                    <a:pt x="8546668" y="1232535"/>
                  </a:lnTo>
                  <a:lnTo>
                    <a:pt x="8580069" y="1232535"/>
                  </a:lnTo>
                  <a:lnTo>
                    <a:pt x="8588324" y="1233551"/>
                  </a:lnTo>
                  <a:lnTo>
                    <a:pt x="8622868" y="1255395"/>
                  </a:lnTo>
                  <a:lnTo>
                    <a:pt x="8626297" y="1265555"/>
                  </a:lnTo>
                  <a:lnTo>
                    <a:pt x="8626297" y="1276985"/>
                  </a:lnTo>
                  <a:lnTo>
                    <a:pt x="8594928" y="1306576"/>
                  </a:lnTo>
                  <a:lnTo>
                    <a:pt x="8588451" y="1307465"/>
                  </a:lnTo>
                  <a:lnTo>
                    <a:pt x="8572576" y="1307465"/>
                  </a:lnTo>
                  <a:lnTo>
                    <a:pt x="8535492" y="1296924"/>
                  </a:lnTo>
                  <a:lnTo>
                    <a:pt x="8528126" y="1293241"/>
                  </a:lnTo>
                  <a:lnTo>
                    <a:pt x="8524824" y="1291463"/>
                  </a:lnTo>
                  <a:lnTo>
                    <a:pt x="8522538" y="1290574"/>
                  </a:lnTo>
                  <a:lnTo>
                    <a:pt x="8519109" y="1290574"/>
                  </a:lnTo>
                  <a:lnTo>
                    <a:pt x="8517458" y="1291844"/>
                  </a:lnTo>
                  <a:lnTo>
                    <a:pt x="8515426" y="1296670"/>
                  </a:lnTo>
                  <a:lnTo>
                    <a:pt x="8514956" y="1300734"/>
                  </a:lnTo>
                  <a:lnTo>
                    <a:pt x="8514918" y="1314577"/>
                  </a:lnTo>
                  <a:lnTo>
                    <a:pt x="8515172" y="1317244"/>
                  </a:lnTo>
                  <a:lnTo>
                    <a:pt x="8515299" y="1320038"/>
                  </a:lnTo>
                  <a:lnTo>
                    <a:pt x="8515680" y="1322324"/>
                  </a:lnTo>
                  <a:lnTo>
                    <a:pt x="8516188" y="1324102"/>
                  </a:lnTo>
                  <a:lnTo>
                    <a:pt x="8516569" y="1325880"/>
                  </a:lnTo>
                  <a:lnTo>
                    <a:pt x="8555304" y="1346073"/>
                  </a:lnTo>
                  <a:lnTo>
                    <a:pt x="8578799" y="1349248"/>
                  </a:lnTo>
                  <a:lnTo>
                    <a:pt x="8587562" y="1349248"/>
                  </a:lnTo>
                  <a:lnTo>
                    <a:pt x="8627567" y="1343914"/>
                  </a:lnTo>
                  <a:lnTo>
                    <a:pt x="8665121" y="1323200"/>
                  </a:lnTo>
                  <a:lnTo>
                    <a:pt x="8684870" y="1287500"/>
                  </a:lnTo>
                  <a:lnTo>
                    <a:pt x="8686749" y="1269365"/>
                  </a:lnTo>
                  <a:lnTo>
                    <a:pt x="8686749" y="1261618"/>
                  </a:lnTo>
                  <a:close/>
                </a:path>
                <a:path w="10137140" h="5078730">
                  <a:moveTo>
                    <a:pt x="8733612" y="3582670"/>
                  </a:moveTo>
                  <a:lnTo>
                    <a:pt x="8732215" y="3575558"/>
                  </a:lnTo>
                  <a:lnTo>
                    <a:pt x="8729548" y="3568827"/>
                  </a:lnTo>
                  <a:lnTo>
                    <a:pt x="8727008" y="3562096"/>
                  </a:lnTo>
                  <a:lnTo>
                    <a:pt x="8723198" y="3556127"/>
                  </a:lnTo>
                  <a:lnTo>
                    <a:pt x="8718118" y="3550920"/>
                  </a:lnTo>
                  <a:lnTo>
                    <a:pt x="8713165" y="3545586"/>
                  </a:lnTo>
                  <a:lnTo>
                    <a:pt x="8707196" y="3541141"/>
                  </a:lnTo>
                  <a:lnTo>
                    <a:pt x="8699957" y="3537712"/>
                  </a:lnTo>
                  <a:lnTo>
                    <a:pt x="8692845" y="3534156"/>
                  </a:lnTo>
                  <a:lnTo>
                    <a:pt x="8684717" y="3531870"/>
                  </a:lnTo>
                  <a:lnTo>
                    <a:pt x="8675700" y="3530854"/>
                  </a:lnTo>
                  <a:lnTo>
                    <a:pt x="8675700" y="3530219"/>
                  </a:lnTo>
                  <a:lnTo>
                    <a:pt x="8710206" y="3508248"/>
                  </a:lnTo>
                  <a:lnTo>
                    <a:pt x="8718880" y="3490214"/>
                  </a:lnTo>
                  <a:lnTo>
                    <a:pt x="8720912" y="3483483"/>
                  </a:lnTo>
                  <a:lnTo>
                    <a:pt x="8721801" y="3476244"/>
                  </a:lnTo>
                  <a:lnTo>
                    <a:pt x="8721674" y="3465449"/>
                  </a:lnTo>
                  <a:lnTo>
                    <a:pt x="8721484" y="3461004"/>
                  </a:lnTo>
                  <a:lnTo>
                    <a:pt x="8720544" y="3454095"/>
                  </a:lnTo>
                  <a:lnTo>
                    <a:pt x="8718956" y="3447516"/>
                  </a:lnTo>
                  <a:lnTo>
                    <a:pt x="8718232" y="3445510"/>
                  </a:lnTo>
                  <a:lnTo>
                    <a:pt x="8716721" y="3441319"/>
                  </a:lnTo>
                  <a:lnTo>
                    <a:pt x="8684552" y="3410864"/>
                  </a:lnTo>
                  <a:lnTo>
                    <a:pt x="8644585" y="3403981"/>
                  </a:lnTo>
                  <a:lnTo>
                    <a:pt x="8637562" y="3404146"/>
                  </a:lnTo>
                  <a:lnTo>
                    <a:pt x="8596452" y="3412617"/>
                  </a:lnTo>
                  <a:lnTo>
                    <a:pt x="8590229" y="3414903"/>
                  </a:lnTo>
                  <a:lnTo>
                    <a:pt x="8585149" y="3417443"/>
                  </a:lnTo>
                  <a:lnTo>
                    <a:pt x="8580958" y="3419983"/>
                  </a:lnTo>
                  <a:lnTo>
                    <a:pt x="8576894" y="3422396"/>
                  </a:lnTo>
                  <a:lnTo>
                    <a:pt x="8568512" y="3432810"/>
                  </a:lnTo>
                  <a:lnTo>
                    <a:pt x="8568004" y="3434334"/>
                  </a:lnTo>
                  <a:lnTo>
                    <a:pt x="8567750" y="3436112"/>
                  </a:lnTo>
                  <a:lnTo>
                    <a:pt x="8567496" y="3440557"/>
                  </a:lnTo>
                  <a:lnTo>
                    <a:pt x="8567496" y="3450717"/>
                  </a:lnTo>
                  <a:lnTo>
                    <a:pt x="8567623" y="3453765"/>
                  </a:lnTo>
                  <a:lnTo>
                    <a:pt x="8568131" y="3458845"/>
                  </a:lnTo>
                  <a:lnTo>
                    <a:pt x="8568512" y="3460750"/>
                  </a:lnTo>
                  <a:lnTo>
                    <a:pt x="8569109" y="3462274"/>
                  </a:lnTo>
                  <a:lnTo>
                    <a:pt x="8569528" y="3463417"/>
                  </a:lnTo>
                  <a:lnTo>
                    <a:pt x="8570290" y="3464306"/>
                  </a:lnTo>
                  <a:lnTo>
                    <a:pt x="8571052" y="3464687"/>
                  </a:lnTo>
                  <a:lnTo>
                    <a:pt x="8571814" y="3465195"/>
                  </a:lnTo>
                  <a:lnTo>
                    <a:pt x="8572830" y="3465449"/>
                  </a:lnTo>
                  <a:lnTo>
                    <a:pt x="8575370" y="3465449"/>
                  </a:lnTo>
                  <a:lnTo>
                    <a:pt x="8577910" y="3464433"/>
                  </a:lnTo>
                  <a:lnTo>
                    <a:pt x="8581339" y="3462274"/>
                  </a:lnTo>
                  <a:lnTo>
                    <a:pt x="8584641" y="3460115"/>
                  </a:lnTo>
                  <a:lnTo>
                    <a:pt x="8588705" y="3457829"/>
                  </a:lnTo>
                  <a:lnTo>
                    <a:pt x="8593658" y="3455416"/>
                  </a:lnTo>
                  <a:lnTo>
                    <a:pt x="8598484" y="3453003"/>
                  </a:lnTo>
                  <a:lnTo>
                    <a:pt x="8603945" y="3450717"/>
                  </a:lnTo>
                  <a:lnTo>
                    <a:pt x="8610041" y="3448685"/>
                  </a:lnTo>
                  <a:lnTo>
                    <a:pt x="8616137" y="3446526"/>
                  </a:lnTo>
                  <a:lnTo>
                    <a:pt x="8622614" y="3445510"/>
                  </a:lnTo>
                  <a:lnTo>
                    <a:pt x="8635568" y="3445510"/>
                  </a:lnTo>
                  <a:lnTo>
                    <a:pt x="8640902" y="3446399"/>
                  </a:lnTo>
                  <a:lnTo>
                    <a:pt x="8645347" y="3448050"/>
                  </a:lnTo>
                  <a:lnTo>
                    <a:pt x="8649919" y="3449701"/>
                  </a:lnTo>
                  <a:lnTo>
                    <a:pt x="8665032" y="3472942"/>
                  </a:lnTo>
                  <a:lnTo>
                    <a:pt x="8664956" y="3483483"/>
                  </a:lnTo>
                  <a:lnTo>
                    <a:pt x="8631631" y="3514344"/>
                  </a:lnTo>
                  <a:lnTo>
                    <a:pt x="8624773" y="3515360"/>
                  </a:lnTo>
                  <a:lnTo>
                    <a:pt x="8593150" y="3515360"/>
                  </a:lnTo>
                  <a:lnTo>
                    <a:pt x="8591753" y="3515614"/>
                  </a:lnTo>
                  <a:lnTo>
                    <a:pt x="8589467" y="3516630"/>
                  </a:lnTo>
                  <a:lnTo>
                    <a:pt x="8588578" y="3517519"/>
                  </a:lnTo>
                  <a:lnTo>
                    <a:pt x="8587816" y="3518916"/>
                  </a:lnTo>
                  <a:lnTo>
                    <a:pt x="8587054" y="3520186"/>
                  </a:lnTo>
                  <a:lnTo>
                    <a:pt x="8586546" y="3522091"/>
                  </a:lnTo>
                  <a:lnTo>
                    <a:pt x="8586292" y="3524504"/>
                  </a:lnTo>
                  <a:lnTo>
                    <a:pt x="8585911" y="3527044"/>
                  </a:lnTo>
                  <a:lnTo>
                    <a:pt x="8585911" y="3541395"/>
                  </a:lnTo>
                  <a:lnTo>
                    <a:pt x="8586292" y="3544062"/>
                  </a:lnTo>
                  <a:lnTo>
                    <a:pt x="8586546" y="3546602"/>
                  </a:lnTo>
                  <a:lnTo>
                    <a:pt x="8587181" y="3548634"/>
                  </a:lnTo>
                  <a:lnTo>
                    <a:pt x="8587943" y="3550031"/>
                  </a:lnTo>
                  <a:lnTo>
                    <a:pt x="8588705" y="3551555"/>
                  </a:lnTo>
                  <a:lnTo>
                    <a:pt x="8589721" y="3552444"/>
                  </a:lnTo>
                  <a:lnTo>
                    <a:pt x="8590864" y="3552952"/>
                  </a:lnTo>
                  <a:lnTo>
                    <a:pt x="8592134" y="3553460"/>
                  </a:lnTo>
                  <a:lnTo>
                    <a:pt x="8593531" y="3553587"/>
                  </a:lnTo>
                  <a:lnTo>
                    <a:pt x="8626932" y="3553587"/>
                  </a:lnTo>
                  <a:lnTo>
                    <a:pt x="8635060" y="3554603"/>
                  </a:lnTo>
                  <a:lnTo>
                    <a:pt x="8669731" y="3576447"/>
                  </a:lnTo>
                  <a:lnTo>
                    <a:pt x="8673160" y="3586607"/>
                  </a:lnTo>
                  <a:lnTo>
                    <a:pt x="8673160" y="3598037"/>
                  </a:lnTo>
                  <a:lnTo>
                    <a:pt x="8672271" y="3602990"/>
                  </a:lnTo>
                  <a:lnTo>
                    <a:pt x="8670239" y="3607435"/>
                  </a:lnTo>
                  <a:lnTo>
                    <a:pt x="8668334" y="3611892"/>
                  </a:lnTo>
                  <a:lnTo>
                    <a:pt x="8635314" y="3628517"/>
                  </a:lnTo>
                  <a:lnTo>
                    <a:pt x="8619439" y="3628517"/>
                  </a:lnTo>
                  <a:lnTo>
                    <a:pt x="8582355" y="3618103"/>
                  </a:lnTo>
                  <a:lnTo>
                    <a:pt x="8571687" y="3612515"/>
                  </a:lnTo>
                  <a:lnTo>
                    <a:pt x="8569401" y="3611626"/>
                  </a:lnTo>
                  <a:lnTo>
                    <a:pt x="8565972" y="3611626"/>
                  </a:lnTo>
                  <a:lnTo>
                    <a:pt x="8564321" y="3612896"/>
                  </a:lnTo>
                  <a:lnTo>
                    <a:pt x="8563204" y="3615563"/>
                  </a:lnTo>
                  <a:lnTo>
                    <a:pt x="8562289" y="3617861"/>
                  </a:lnTo>
                  <a:lnTo>
                    <a:pt x="8561705" y="3621786"/>
                  </a:lnTo>
                  <a:lnTo>
                    <a:pt x="8561781" y="3635629"/>
                  </a:lnTo>
                  <a:lnTo>
                    <a:pt x="8562035" y="3638423"/>
                  </a:lnTo>
                  <a:lnTo>
                    <a:pt x="8562162" y="3641090"/>
                  </a:lnTo>
                  <a:lnTo>
                    <a:pt x="8562543" y="3643376"/>
                  </a:lnTo>
                  <a:lnTo>
                    <a:pt x="8563051" y="3645154"/>
                  </a:lnTo>
                  <a:lnTo>
                    <a:pt x="8563432" y="3646932"/>
                  </a:lnTo>
                  <a:lnTo>
                    <a:pt x="8589467" y="3663696"/>
                  </a:lnTo>
                  <a:lnTo>
                    <a:pt x="8595309" y="3665601"/>
                  </a:lnTo>
                  <a:lnTo>
                    <a:pt x="8602167" y="3667125"/>
                  </a:lnTo>
                  <a:lnTo>
                    <a:pt x="8617534" y="3669665"/>
                  </a:lnTo>
                  <a:lnTo>
                    <a:pt x="8625662" y="3670300"/>
                  </a:lnTo>
                  <a:lnTo>
                    <a:pt x="8634425" y="3670300"/>
                  </a:lnTo>
                  <a:lnTo>
                    <a:pt x="8674303" y="3664966"/>
                  </a:lnTo>
                  <a:lnTo>
                    <a:pt x="8711933" y="3644252"/>
                  </a:lnTo>
                  <a:lnTo>
                    <a:pt x="8723998" y="3628517"/>
                  </a:lnTo>
                  <a:lnTo>
                    <a:pt x="8726246" y="3624580"/>
                  </a:lnTo>
                  <a:lnTo>
                    <a:pt x="8729421" y="3616871"/>
                  </a:lnTo>
                  <a:lnTo>
                    <a:pt x="8731733" y="3608603"/>
                  </a:lnTo>
                  <a:lnTo>
                    <a:pt x="8733130" y="3599777"/>
                  </a:lnTo>
                  <a:lnTo>
                    <a:pt x="8733612" y="3590429"/>
                  </a:lnTo>
                  <a:lnTo>
                    <a:pt x="8733612" y="3582670"/>
                  </a:lnTo>
                  <a:close/>
                </a:path>
                <a:path w="10137140" h="5078730">
                  <a:moveTo>
                    <a:pt x="8874074" y="2917190"/>
                  </a:moveTo>
                  <a:lnTo>
                    <a:pt x="8873312" y="2911856"/>
                  </a:lnTo>
                  <a:lnTo>
                    <a:pt x="8871788" y="2908554"/>
                  </a:lnTo>
                  <a:lnTo>
                    <a:pt x="8870264" y="2905379"/>
                  </a:lnTo>
                  <a:lnTo>
                    <a:pt x="8868486" y="2903728"/>
                  </a:lnTo>
                  <a:lnTo>
                    <a:pt x="8843467" y="2903728"/>
                  </a:lnTo>
                  <a:lnTo>
                    <a:pt x="8843467" y="2785491"/>
                  </a:lnTo>
                  <a:lnTo>
                    <a:pt x="8843404" y="2747391"/>
                  </a:lnTo>
                  <a:lnTo>
                    <a:pt x="8842832" y="2746248"/>
                  </a:lnTo>
                  <a:lnTo>
                    <a:pt x="8841435" y="2745232"/>
                  </a:lnTo>
                  <a:lnTo>
                    <a:pt x="8840165" y="2744089"/>
                  </a:lnTo>
                  <a:lnTo>
                    <a:pt x="8823782" y="2740914"/>
                  </a:lnTo>
                  <a:lnTo>
                    <a:pt x="8819083" y="2740533"/>
                  </a:lnTo>
                  <a:lnTo>
                    <a:pt x="8813241" y="2740406"/>
                  </a:lnTo>
                  <a:lnTo>
                    <a:pt x="8800287" y="2740406"/>
                  </a:lnTo>
                  <a:lnTo>
                    <a:pt x="8794953" y="2740533"/>
                  </a:lnTo>
                  <a:lnTo>
                    <a:pt x="8793175" y="2740647"/>
                  </a:lnTo>
                  <a:lnTo>
                    <a:pt x="8793175" y="2785491"/>
                  </a:lnTo>
                  <a:lnTo>
                    <a:pt x="8793175" y="2903728"/>
                  </a:lnTo>
                  <a:lnTo>
                    <a:pt x="8725103" y="2903728"/>
                  </a:lnTo>
                  <a:lnTo>
                    <a:pt x="8792794" y="2785491"/>
                  </a:lnTo>
                  <a:lnTo>
                    <a:pt x="8793175" y="2785491"/>
                  </a:lnTo>
                  <a:lnTo>
                    <a:pt x="8793175" y="2740647"/>
                  </a:lnTo>
                  <a:lnTo>
                    <a:pt x="8769731" y="2747518"/>
                  </a:lnTo>
                  <a:lnTo>
                    <a:pt x="8689924" y="2888234"/>
                  </a:lnTo>
                  <a:lnTo>
                    <a:pt x="8683320" y="2927223"/>
                  </a:lnTo>
                  <a:lnTo>
                    <a:pt x="8683574" y="2931287"/>
                  </a:lnTo>
                  <a:lnTo>
                    <a:pt x="8683955" y="2934462"/>
                  </a:lnTo>
                  <a:lnTo>
                    <a:pt x="8684463" y="2937510"/>
                  </a:lnTo>
                  <a:lnTo>
                    <a:pt x="8685225" y="2939923"/>
                  </a:lnTo>
                  <a:lnTo>
                    <a:pt x="8686241" y="2941574"/>
                  </a:lnTo>
                  <a:lnTo>
                    <a:pt x="8687130" y="2943225"/>
                  </a:lnTo>
                  <a:lnTo>
                    <a:pt x="8688400" y="2944241"/>
                  </a:lnTo>
                  <a:lnTo>
                    <a:pt x="8689924" y="2944749"/>
                  </a:lnTo>
                  <a:lnTo>
                    <a:pt x="8691321" y="2945257"/>
                  </a:lnTo>
                  <a:lnTo>
                    <a:pt x="8692972" y="2945384"/>
                  </a:lnTo>
                  <a:lnTo>
                    <a:pt x="8793175" y="2945384"/>
                  </a:lnTo>
                  <a:lnTo>
                    <a:pt x="8793175" y="2993263"/>
                  </a:lnTo>
                  <a:lnTo>
                    <a:pt x="8793556" y="2994406"/>
                  </a:lnTo>
                  <a:lnTo>
                    <a:pt x="8794318" y="2995422"/>
                  </a:lnTo>
                  <a:lnTo>
                    <a:pt x="8794953" y="2996438"/>
                  </a:lnTo>
                  <a:lnTo>
                    <a:pt x="8796350" y="2997200"/>
                  </a:lnTo>
                  <a:lnTo>
                    <a:pt x="8798255" y="2997835"/>
                  </a:lnTo>
                  <a:lnTo>
                    <a:pt x="8800160" y="2998597"/>
                  </a:lnTo>
                  <a:lnTo>
                    <a:pt x="8802700" y="2999105"/>
                  </a:lnTo>
                  <a:lnTo>
                    <a:pt x="8806002" y="2999359"/>
                  </a:lnTo>
                  <a:lnTo>
                    <a:pt x="8809304" y="2999740"/>
                  </a:lnTo>
                  <a:lnTo>
                    <a:pt x="8813241" y="2999867"/>
                  </a:lnTo>
                  <a:lnTo>
                    <a:pt x="8823020" y="2999867"/>
                  </a:lnTo>
                  <a:lnTo>
                    <a:pt x="8827211" y="2999740"/>
                  </a:lnTo>
                  <a:lnTo>
                    <a:pt x="8830386" y="2999359"/>
                  </a:lnTo>
                  <a:lnTo>
                    <a:pt x="8833561" y="2999105"/>
                  </a:lnTo>
                  <a:lnTo>
                    <a:pt x="8836101" y="2998597"/>
                  </a:lnTo>
                  <a:lnTo>
                    <a:pt x="8838133" y="2997835"/>
                  </a:lnTo>
                  <a:lnTo>
                    <a:pt x="8840038" y="2997200"/>
                  </a:lnTo>
                  <a:lnTo>
                    <a:pt x="8841435" y="2996438"/>
                  </a:lnTo>
                  <a:lnTo>
                    <a:pt x="8842324" y="2995422"/>
                  </a:lnTo>
                  <a:lnTo>
                    <a:pt x="8843086" y="2994406"/>
                  </a:lnTo>
                  <a:lnTo>
                    <a:pt x="8843467" y="2993263"/>
                  </a:lnTo>
                  <a:lnTo>
                    <a:pt x="8843467" y="2945384"/>
                  </a:lnTo>
                  <a:lnTo>
                    <a:pt x="8868740" y="2945384"/>
                  </a:lnTo>
                  <a:lnTo>
                    <a:pt x="8870518" y="2943733"/>
                  </a:lnTo>
                  <a:lnTo>
                    <a:pt x="8873312" y="2936621"/>
                  </a:lnTo>
                  <a:lnTo>
                    <a:pt x="8874074" y="2931541"/>
                  </a:lnTo>
                  <a:lnTo>
                    <a:pt x="8874074" y="2917190"/>
                  </a:lnTo>
                  <a:close/>
                </a:path>
                <a:path w="10137140" h="5078730">
                  <a:moveTo>
                    <a:pt x="8893505" y="1104773"/>
                  </a:moveTo>
                  <a:lnTo>
                    <a:pt x="8886901" y="1088263"/>
                  </a:lnTo>
                  <a:lnTo>
                    <a:pt x="8885250" y="1087755"/>
                  </a:lnTo>
                  <a:lnTo>
                    <a:pt x="8883345" y="1087501"/>
                  </a:lnTo>
                  <a:lnTo>
                    <a:pt x="8726881" y="1087501"/>
                  </a:lnTo>
                  <a:lnTo>
                    <a:pt x="8725611" y="1087882"/>
                  </a:lnTo>
                  <a:lnTo>
                    <a:pt x="8724722" y="1088771"/>
                  </a:lnTo>
                  <a:lnTo>
                    <a:pt x="8723706" y="1089533"/>
                  </a:lnTo>
                  <a:lnTo>
                    <a:pt x="8719769" y="1117981"/>
                  </a:lnTo>
                  <a:lnTo>
                    <a:pt x="8720531" y="1123696"/>
                  </a:lnTo>
                  <a:lnTo>
                    <a:pt x="8723325" y="1131062"/>
                  </a:lnTo>
                  <a:lnTo>
                    <a:pt x="8725357" y="1132840"/>
                  </a:lnTo>
                  <a:lnTo>
                    <a:pt x="8836228" y="1132840"/>
                  </a:lnTo>
                  <a:lnTo>
                    <a:pt x="8745296" y="1333500"/>
                  </a:lnTo>
                  <a:lnTo>
                    <a:pt x="8744153" y="1335786"/>
                  </a:lnTo>
                  <a:lnTo>
                    <a:pt x="8743772" y="1337691"/>
                  </a:lnTo>
                  <a:lnTo>
                    <a:pt x="8744026" y="1340739"/>
                  </a:lnTo>
                  <a:lnTo>
                    <a:pt x="8745042" y="1341882"/>
                  </a:lnTo>
                  <a:lnTo>
                    <a:pt x="8748852" y="1343914"/>
                  </a:lnTo>
                  <a:lnTo>
                    <a:pt x="8751900" y="1344676"/>
                  </a:lnTo>
                  <a:lnTo>
                    <a:pt x="8755964" y="1345057"/>
                  </a:lnTo>
                  <a:lnTo>
                    <a:pt x="8760028" y="1345565"/>
                  </a:lnTo>
                  <a:lnTo>
                    <a:pt x="8765616" y="1345819"/>
                  </a:lnTo>
                  <a:lnTo>
                    <a:pt x="8777808" y="1345819"/>
                  </a:lnTo>
                  <a:lnTo>
                    <a:pt x="8785682" y="1345565"/>
                  </a:lnTo>
                  <a:lnTo>
                    <a:pt x="8789238" y="1345311"/>
                  </a:lnTo>
                  <a:lnTo>
                    <a:pt x="8792032" y="1344930"/>
                  </a:lnTo>
                  <a:lnTo>
                    <a:pt x="8794318" y="1344295"/>
                  </a:lnTo>
                  <a:lnTo>
                    <a:pt x="8796604" y="1343787"/>
                  </a:lnTo>
                  <a:lnTo>
                    <a:pt x="8887282" y="1141603"/>
                  </a:lnTo>
                  <a:lnTo>
                    <a:pt x="8888298" y="1139063"/>
                  </a:lnTo>
                  <a:lnTo>
                    <a:pt x="8889314" y="1136650"/>
                  </a:lnTo>
                  <a:lnTo>
                    <a:pt x="8890838" y="1132332"/>
                  </a:lnTo>
                  <a:lnTo>
                    <a:pt x="8891473" y="1130046"/>
                  </a:lnTo>
                  <a:lnTo>
                    <a:pt x="8891981" y="1127506"/>
                  </a:lnTo>
                  <a:lnTo>
                    <a:pt x="8892489" y="1125093"/>
                  </a:lnTo>
                  <a:lnTo>
                    <a:pt x="8892997" y="1119632"/>
                  </a:lnTo>
                  <a:lnTo>
                    <a:pt x="8893378" y="1116711"/>
                  </a:lnTo>
                  <a:lnTo>
                    <a:pt x="8893505" y="1104773"/>
                  </a:lnTo>
                  <a:close/>
                </a:path>
                <a:path w="10137140" h="5078730">
                  <a:moveTo>
                    <a:pt x="8939352" y="3582670"/>
                  </a:moveTo>
                  <a:lnTo>
                    <a:pt x="8937955" y="3575558"/>
                  </a:lnTo>
                  <a:lnTo>
                    <a:pt x="8935288" y="3568827"/>
                  </a:lnTo>
                  <a:lnTo>
                    <a:pt x="8932748" y="3562096"/>
                  </a:lnTo>
                  <a:lnTo>
                    <a:pt x="8928938" y="3556127"/>
                  </a:lnTo>
                  <a:lnTo>
                    <a:pt x="8923858" y="3550920"/>
                  </a:lnTo>
                  <a:lnTo>
                    <a:pt x="8918905" y="3545586"/>
                  </a:lnTo>
                  <a:lnTo>
                    <a:pt x="8912936" y="3541141"/>
                  </a:lnTo>
                  <a:lnTo>
                    <a:pt x="8905697" y="3537712"/>
                  </a:lnTo>
                  <a:lnTo>
                    <a:pt x="8898585" y="3534156"/>
                  </a:lnTo>
                  <a:lnTo>
                    <a:pt x="8890457" y="3531870"/>
                  </a:lnTo>
                  <a:lnTo>
                    <a:pt x="8881440" y="3530854"/>
                  </a:lnTo>
                  <a:lnTo>
                    <a:pt x="8881440" y="3530219"/>
                  </a:lnTo>
                  <a:lnTo>
                    <a:pt x="8915946" y="3508248"/>
                  </a:lnTo>
                  <a:lnTo>
                    <a:pt x="8924620" y="3490214"/>
                  </a:lnTo>
                  <a:lnTo>
                    <a:pt x="8926652" y="3483483"/>
                  </a:lnTo>
                  <a:lnTo>
                    <a:pt x="8927541" y="3476244"/>
                  </a:lnTo>
                  <a:lnTo>
                    <a:pt x="8927414" y="3465449"/>
                  </a:lnTo>
                  <a:lnTo>
                    <a:pt x="8927224" y="3461004"/>
                  </a:lnTo>
                  <a:lnTo>
                    <a:pt x="8926284" y="3454095"/>
                  </a:lnTo>
                  <a:lnTo>
                    <a:pt x="8924696" y="3447516"/>
                  </a:lnTo>
                  <a:lnTo>
                    <a:pt x="8923972" y="3445510"/>
                  </a:lnTo>
                  <a:lnTo>
                    <a:pt x="8922461" y="3441319"/>
                  </a:lnTo>
                  <a:lnTo>
                    <a:pt x="8890292" y="3410864"/>
                  </a:lnTo>
                  <a:lnTo>
                    <a:pt x="8850325" y="3403981"/>
                  </a:lnTo>
                  <a:lnTo>
                    <a:pt x="8843302" y="3404146"/>
                  </a:lnTo>
                  <a:lnTo>
                    <a:pt x="8802192" y="3412617"/>
                  </a:lnTo>
                  <a:lnTo>
                    <a:pt x="8795969" y="3414903"/>
                  </a:lnTo>
                  <a:lnTo>
                    <a:pt x="8790762" y="3417443"/>
                  </a:lnTo>
                  <a:lnTo>
                    <a:pt x="8786698" y="3419983"/>
                  </a:lnTo>
                  <a:lnTo>
                    <a:pt x="8782634" y="3422396"/>
                  </a:lnTo>
                  <a:lnTo>
                    <a:pt x="8774252" y="3432810"/>
                  </a:lnTo>
                  <a:lnTo>
                    <a:pt x="8773744" y="3434334"/>
                  </a:lnTo>
                  <a:lnTo>
                    <a:pt x="8773490" y="3436112"/>
                  </a:lnTo>
                  <a:lnTo>
                    <a:pt x="8773363" y="3453765"/>
                  </a:lnTo>
                  <a:lnTo>
                    <a:pt x="8773871" y="3458845"/>
                  </a:lnTo>
                  <a:lnTo>
                    <a:pt x="8774252" y="3460750"/>
                  </a:lnTo>
                  <a:lnTo>
                    <a:pt x="8774849" y="3462274"/>
                  </a:lnTo>
                  <a:lnTo>
                    <a:pt x="8775268" y="3463417"/>
                  </a:lnTo>
                  <a:lnTo>
                    <a:pt x="8776030" y="3464306"/>
                  </a:lnTo>
                  <a:lnTo>
                    <a:pt x="8776792" y="3464687"/>
                  </a:lnTo>
                  <a:lnTo>
                    <a:pt x="8777554" y="3465195"/>
                  </a:lnTo>
                  <a:lnTo>
                    <a:pt x="8778443" y="3465449"/>
                  </a:lnTo>
                  <a:lnTo>
                    <a:pt x="8781110" y="3465449"/>
                  </a:lnTo>
                  <a:lnTo>
                    <a:pt x="8783650" y="3464433"/>
                  </a:lnTo>
                  <a:lnTo>
                    <a:pt x="8787079" y="3462274"/>
                  </a:lnTo>
                  <a:lnTo>
                    <a:pt x="8790381" y="3460115"/>
                  </a:lnTo>
                  <a:lnTo>
                    <a:pt x="8794445" y="3457829"/>
                  </a:lnTo>
                  <a:lnTo>
                    <a:pt x="8799398" y="3455416"/>
                  </a:lnTo>
                  <a:lnTo>
                    <a:pt x="8804224" y="3453003"/>
                  </a:lnTo>
                  <a:lnTo>
                    <a:pt x="8809685" y="3450717"/>
                  </a:lnTo>
                  <a:lnTo>
                    <a:pt x="8815781" y="3448685"/>
                  </a:lnTo>
                  <a:lnTo>
                    <a:pt x="8821877" y="3446526"/>
                  </a:lnTo>
                  <a:lnTo>
                    <a:pt x="8828354" y="3445510"/>
                  </a:lnTo>
                  <a:lnTo>
                    <a:pt x="8841308" y="3445510"/>
                  </a:lnTo>
                  <a:lnTo>
                    <a:pt x="8846642" y="3446399"/>
                  </a:lnTo>
                  <a:lnTo>
                    <a:pt x="8851087" y="3448050"/>
                  </a:lnTo>
                  <a:lnTo>
                    <a:pt x="8855659" y="3449701"/>
                  </a:lnTo>
                  <a:lnTo>
                    <a:pt x="8870772" y="3472942"/>
                  </a:lnTo>
                  <a:lnTo>
                    <a:pt x="8870696" y="3483483"/>
                  </a:lnTo>
                  <a:lnTo>
                    <a:pt x="8837371" y="3514344"/>
                  </a:lnTo>
                  <a:lnTo>
                    <a:pt x="8830513" y="3515360"/>
                  </a:lnTo>
                  <a:lnTo>
                    <a:pt x="8798890" y="3515360"/>
                  </a:lnTo>
                  <a:lnTo>
                    <a:pt x="8797493" y="3515614"/>
                  </a:lnTo>
                  <a:lnTo>
                    <a:pt x="8795207" y="3516630"/>
                  </a:lnTo>
                  <a:lnTo>
                    <a:pt x="8794318" y="3517519"/>
                  </a:lnTo>
                  <a:lnTo>
                    <a:pt x="8793556" y="3518916"/>
                  </a:lnTo>
                  <a:lnTo>
                    <a:pt x="8792794" y="3520186"/>
                  </a:lnTo>
                  <a:lnTo>
                    <a:pt x="8792286" y="3522091"/>
                  </a:lnTo>
                  <a:lnTo>
                    <a:pt x="8792032" y="3524504"/>
                  </a:lnTo>
                  <a:lnTo>
                    <a:pt x="8791651" y="3527044"/>
                  </a:lnTo>
                  <a:lnTo>
                    <a:pt x="8791651" y="3541395"/>
                  </a:lnTo>
                  <a:lnTo>
                    <a:pt x="8792032" y="3544062"/>
                  </a:lnTo>
                  <a:lnTo>
                    <a:pt x="8792286" y="3546602"/>
                  </a:lnTo>
                  <a:lnTo>
                    <a:pt x="8792921" y="3548634"/>
                  </a:lnTo>
                  <a:lnTo>
                    <a:pt x="8793683" y="3550031"/>
                  </a:lnTo>
                  <a:lnTo>
                    <a:pt x="8794445" y="3551555"/>
                  </a:lnTo>
                  <a:lnTo>
                    <a:pt x="8795461" y="3552444"/>
                  </a:lnTo>
                  <a:lnTo>
                    <a:pt x="8796604" y="3552952"/>
                  </a:lnTo>
                  <a:lnTo>
                    <a:pt x="8797874" y="3553460"/>
                  </a:lnTo>
                  <a:lnTo>
                    <a:pt x="8799271" y="3553587"/>
                  </a:lnTo>
                  <a:lnTo>
                    <a:pt x="8832672" y="3553587"/>
                  </a:lnTo>
                  <a:lnTo>
                    <a:pt x="8840800" y="3554603"/>
                  </a:lnTo>
                  <a:lnTo>
                    <a:pt x="8875471" y="3576447"/>
                  </a:lnTo>
                  <a:lnTo>
                    <a:pt x="8878900" y="3586607"/>
                  </a:lnTo>
                  <a:lnTo>
                    <a:pt x="8878900" y="3598037"/>
                  </a:lnTo>
                  <a:lnTo>
                    <a:pt x="8878011" y="3602990"/>
                  </a:lnTo>
                  <a:lnTo>
                    <a:pt x="8875979" y="3607435"/>
                  </a:lnTo>
                  <a:lnTo>
                    <a:pt x="8874074" y="3611892"/>
                  </a:lnTo>
                  <a:lnTo>
                    <a:pt x="8841054" y="3628517"/>
                  </a:lnTo>
                  <a:lnTo>
                    <a:pt x="8825179" y="3628517"/>
                  </a:lnTo>
                  <a:lnTo>
                    <a:pt x="8788095" y="3618103"/>
                  </a:lnTo>
                  <a:lnTo>
                    <a:pt x="8777427" y="3612515"/>
                  </a:lnTo>
                  <a:lnTo>
                    <a:pt x="8775141" y="3611626"/>
                  </a:lnTo>
                  <a:lnTo>
                    <a:pt x="8771712" y="3611626"/>
                  </a:lnTo>
                  <a:lnTo>
                    <a:pt x="8770061" y="3612896"/>
                  </a:lnTo>
                  <a:lnTo>
                    <a:pt x="8768931" y="3615563"/>
                  </a:lnTo>
                  <a:lnTo>
                    <a:pt x="8768029" y="3617861"/>
                  </a:lnTo>
                  <a:lnTo>
                    <a:pt x="8767445" y="3621786"/>
                  </a:lnTo>
                  <a:lnTo>
                    <a:pt x="8767521" y="3635629"/>
                  </a:lnTo>
                  <a:lnTo>
                    <a:pt x="8767775" y="3638423"/>
                  </a:lnTo>
                  <a:lnTo>
                    <a:pt x="8767902" y="3641090"/>
                  </a:lnTo>
                  <a:lnTo>
                    <a:pt x="8768283" y="3643376"/>
                  </a:lnTo>
                  <a:lnTo>
                    <a:pt x="8768791" y="3645154"/>
                  </a:lnTo>
                  <a:lnTo>
                    <a:pt x="8769172" y="3646932"/>
                  </a:lnTo>
                  <a:lnTo>
                    <a:pt x="8795207" y="3663696"/>
                  </a:lnTo>
                  <a:lnTo>
                    <a:pt x="8801049" y="3665601"/>
                  </a:lnTo>
                  <a:lnTo>
                    <a:pt x="8807907" y="3667125"/>
                  </a:lnTo>
                  <a:lnTo>
                    <a:pt x="8823274" y="3669665"/>
                  </a:lnTo>
                  <a:lnTo>
                    <a:pt x="8831402" y="3670300"/>
                  </a:lnTo>
                  <a:lnTo>
                    <a:pt x="8840165" y="3670300"/>
                  </a:lnTo>
                  <a:lnTo>
                    <a:pt x="8880043" y="3664966"/>
                  </a:lnTo>
                  <a:lnTo>
                    <a:pt x="8917673" y="3644252"/>
                  </a:lnTo>
                  <a:lnTo>
                    <a:pt x="8929738" y="3628517"/>
                  </a:lnTo>
                  <a:lnTo>
                    <a:pt x="8931986" y="3624580"/>
                  </a:lnTo>
                  <a:lnTo>
                    <a:pt x="8935161" y="3616871"/>
                  </a:lnTo>
                  <a:lnTo>
                    <a:pt x="8937473" y="3608603"/>
                  </a:lnTo>
                  <a:lnTo>
                    <a:pt x="8938870" y="3599777"/>
                  </a:lnTo>
                  <a:lnTo>
                    <a:pt x="8939352" y="3590429"/>
                  </a:lnTo>
                  <a:lnTo>
                    <a:pt x="8939352" y="3582670"/>
                  </a:lnTo>
                  <a:close/>
                </a:path>
                <a:path w="10137140" h="5078730">
                  <a:moveTo>
                    <a:pt x="9941509" y="2355850"/>
                  </a:moveTo>
                  <a:lnTo>
                    <a:pt x="9940747" y="2350389"/>
                  </a:lnTo>
                  <a:lnTo>
                    <a:pt x="9939223" y="2347214"/>
                  </a:lnTo>
                  <a:lnTo>
                    <a:pt x="9937699" y="2343912"/>
                  </a:lnTo>
                  <a:lnTo>
                    <a:pt x="9935794" y="2342261"/>
                  </a:lnTo>
                  <a:lnTo>
                    <a:pt x="9910902" y="2342261"/>
                  </a:lnTo>
                  <a:lnTo>
                    <a:pt x="9910902" y="2224151"/>
                  </a:lnTo>
                  <a:lnTo>
                    <a:pt x="9910902" y="2186051"/>
                  </a:lnTo>
                  <a:lnTo>
                    <a:pt x="9910140" y="2184781"/>
                  </a:lnTo>
                  <a:lnTo>
                    <a:pt x="9880676" y="2178939"/>
                  </a:lnTo>
                  <a:lnTo>
                    <a:pt x="9867722" y="2178939"/>
                  </a:lnTo>
                  <a:lnTo>
                    <a:pt x="9862388" y="2179066"/>
                  </a:lnTo>
                  <a:lnTo>
                    <a:pt x="9860610" y="2179231"/>
                  </a:lnTo>
                  <a:lnTo>
                    <a:pt x="9860610" y="2224151"/>
                  </a:lnTo>
                  <a:lnTo>
                    <a:pt x="9860610" y="2342261"/>
                  </a:lnTo>
                  <a:lnTo>
                    <a:pt x="9792411" y="2342261"/>
                  </a:lnTo>
                  <a:lnTo>
                    <a:pt x="9860229" y="2224151"/>
                  </a:lnTo>
                  <a:lnTo>
                    <a:pt x="9860610" y="2224151"/>
                  </a:lnTo>
                  <a:lnTo>
                    <a:pt x="9860610" y="2179231"/>
                  </a:lnTo>
                  <a:lnTo>
                    <a:pt x="9858070" y="2179447"/>
                  </a:lnTo>
                  <a:lnTo>
                    <a:pt x="9853625" y="2179701"/>
                  </a:lnTo>
                  <a:lnTo>
                    <a:pt x="9850069" y="2180082"/>
                  </a:lnTo>
                  <a:lnTo>
                    <a:pt x="9847148" y="2180717"/>
                  </a:lnTo>
                  <a:lnTo>
                    <a:pt x="9844354" y="2181225"/>
                  </a:lnTo>
                  <a:lnTo>
                    <a:pt x="9842068" y="2181987"/>
                  </a:lnTo>
                  <a:lnTo>
                    <a:pt x="9840544" y="2182876"/>
                  </a:lnTo>
                  <a:lnTo>
                    <a:pt x="9838893" y="2183765"/>
                  </a:lnTo>
                  <a:lnTo>
                    <a:pt x="9837750" y="2184781"/>
                  </a:lnTo>
                  <a:lnTo>
                    <a:pt x="9757232" y="2326767"/>
                  </a:lnTo>
                  <a:lnTo>
                    <a:pt x="9755962" y="2329307"/>
                  </a:lnTo>
                  <a:lnTo>
                    <a:pt x="9754819" y="2331720"/>
                  </a:lnTo>
                  <a:lnTo>
                    <a:pt x="9754057" y="2334006"/>
                  </a:lnTo>
                  <a:lnTo>
                    <a:pt x="9753168" y="2336165"/>
                  </a:lnTo>
                  <a:lnTo>
                    <a:pt x="9752533" y="2338578"/>
                  </a:lnTo>
                  <a:lnTo>
                    <a:pt x="9751517" y="2343658"/>
                  </a:lnTo>
                  <a:lnTo>
                    <a:pt x="9751200" y="2347214"/>
                  </a:lnTo>
                  <a:lnTo>
                    <a:pt x="9750755" y="2352675"/>
                  </a:lnTo>
                  <a:lnTo>
                    <a:pt x="9750755" y="2365756"/>
                  </a:lnTo>
                  <a:lnTo>
                    <a:pt x="9757232" y="2383282"/>
                  </a:lnTo>
                  <a:lnTo>
                    <a:pt x="9758756" y="2383790"/>
                  </a:lnTo>
                  <a:lnTo>
                    <a:pt x="9760407" y="2384044"/>
                  </a:lnTo>
                  <a:lnTo>
                    <a:pt x="9860610" y="2384044"/>
                  </a:lnTo>
                  <a:lnTo>
                    <a:pt x="9860610" y="2431796"/>
                  </a:lnTo>
                  <a:lnTo>
                    <a:pt x="9880676" y="2438527"/>
                  </a:lnTo>
                  <a:lnTo>
                    <a:pt x="9890455" y="2438527"/>
                  </a:lnTo>
                  <a:lnTo>
                    <a:pt x="9905441" y="2436495"/>
                  </a:lnTo>
                  <a:lnTo>
                    <a:pt x="9907473" y="2435860"/>
                  </a:lnTo>
                  <a:lnTo>
                    <a:pt x="9908870" y="2434971"/>
                  </a:lnTo>
                  <a:lnTo>
                    <a:pt x="9909632" y="2433955"/>
                  </a:lnTo>
                  <a:lnTo>
                    <a:pt x="9910521" y="2433066"/>
                  </a:lnTo>
                  <a:lnTo>
                    <a:pt x="9910902" y="2431796"/>
                  </a:lnTo>
                  <a:lnTo>
                    <a:pt x="9910902" y="2384044"/>
                  </a:lnTo>
                  <a:lnTo>
                    <a:pt x="9936048" y="2384044"/>
                  </a:lnTo>
                  <a:lnTo>
                    <a:pt x="9937953" y="2382266"/>
                  </a:lnTo>
                  <a:lnTo>
                    <a:pt x="9939350" y="2378837"/>
                  </a:lnTo>
                  <a:lnTo>
                    <a:pt x="9940747" y="2375281"/>
                  </a:lnTo>
                  <a:lnTo>
                    <a:pt x="9941509" y="2370074"/>
                  </a:lnTo>
                  <a:lnTo>
                    <a:pt x="9941509" y="2355850"/>
                  </a:lnTo>
                  <a:close/>
                </a:path>
                <a:path w="10137140" h="5078730">
                  <a:moveTo>
                    <a:pt x="10136708" y="2410333"/>
                  </a:moveTo>
                  <a:lnTo>
                    <a:pt x="10136327" y="2407793"/>
                  </a:lnTo>
                  <a:lnTo>
                    <a:pt x="10136073" y="2405253"/>
                  </a:lnTo>
                  <a:lnTo>
                    <a:pt x="10135565" y="2403094"/>
                  </a:lnTo>
                  <a:lnTo>
                    <a:pt x="10134803" y="2401570"/>
                  </a:lnTo>
                  <a:lnTo>
                    <a:pt x="10134041" y="2399919"/>
                  </a:lnTo>
                  <a:lnTo>
                    <a:pt x="10133152" y="2398776"/>
                  </a:lnTo>
                  <a:lnTo>
                    <a:pt x="10132136" y="2398014"/>
                  </a:lnTo>
                  <a:lnTo>
                    <a:pt x="10131247" y="2397379"/>
                  </a:lnTo>
                  <a:lnTo>
                    <a:pt x="10130104" y="2396998"/>
                  </a:lnTo>
                  <a:lnTo>
                    <a:pt x="10087051" y="2396998"/>
                  </a:lnTo>
                  <a:lnTo>
                    <a:pt x="10087051" y="2229612"/>
                  </a:lnTo>
                  <a:lnTo>
                    <a:pt x="10087051" y="2183384"/>
                  </a:lnTo>
                  <a:lnTo>
                    <a:pt x="10086670" y="2182368"/>
                  </a:lnTo>
                  <a:lnTo>
                    <a:pt x="10085654" y="2180844"/>
                  </a:lnTo>
                  <a:lnTo>
                    <a:pt x="10084638" y="2180209"/>
                  </a:lnTo>
                  <a:lnTo>
                    <a:pt x="10082987" y="2179701"/>
                  </a:lnTo>
                  <a:lnTo>
                    <a:pt x="10081463" y="2179193"/>
                  </a:lnTo>
                  <a:lnTo>
                    <a:pt x="10079050" y="2178939"/>
                  </a:lnTo>
                  <a:lnTo>
                    <a:pt x="10076002" y="2178685"/>
                  </a:lnTo>
                  <a:lnTo>
                    <a:pt x="10068763" y="2178431"/>
                  </a:lnTo>
                  <a:lnTo>
                    <a:pt x="10056317" y="2178431"/>
                  </a:lnTo>
                  <a:lnTo>
                    <a:pt x="10053777" y="2178558"/>
                  </a:lnTo>
                  <a:lnTo>
                    <a:pt x="10051110" y="2178558"/>
                  </a:lnTo>
                  <a:lnTo>
                    <a:pt x="10049078" y="2178685"/>
                  </a:lnTo>
                  <a:lnTo>
                    <a:pt x="10047427" y="2178939"/>
                  </a:lnTo>
                  <a:lnTo>
                    <a:pt x="10045903" y="2179066"/>
                  </a:lnTo>
                  <a:lnTo>
                    <a:pt x="10044633" y="2179320"/>
                  </a:lnTo>
                  <a:lnTo>
                    <a:pt x="10042601" y="2180082"/>
                  </a:lnTo>
                  <a:lnTo>
                    <a:pt x="10041712" y="2180463"/>
                  </a:lnTo>
                  <a:lnTo>
                    <a:pt x="10041077" y="2180971"/>
                  </a:lnTo>
                  <a:lnTo>
                    <a:pt x="9985832" y="2216785"/>
                  </a:lnTo>
                  <a:lnTo>
                    <a:pt x="9984308" y="2217801"/>
                  </a:lnTo>
                  <a:lnTo>
                    <a:pt x="9983038" y="2218817"/>
                  </a:lnTo>
                  <a:lnTo>
                    <a:pt x="9982149" y="2219706"/>
                  </a:lnTo>
                  <a:lnTo>
                    <a:pt x="9981133" y="2220595"/>
                  </a:lnTo>
                  <a:lnTo>
                    <a:pt x="9978720" y="2241423"/>
                  </a:lnTo>
                  <a:lnTo>
                    <a:pt x="9978847" y="2245360"/>
                  </a:lnTo>
                  <a:lnTo>
                    <a:pt x="9979355" y="2248154"/>
                  </a:lnTo>
                  <a:lnTo>
                    <a:pt x="9979736" y="2250948"/>
                  </a:lnTo>
                  <a:lnTo>
                    <a:pt x="9980498" y="2252853"/>
                  </a:lnTo>
                  <a:lnTo>
                    <a:pt x="9981641" y="2253996"/>
                  </a:lnTo>
                  <a:lnTo>
                    <a:pt x="9982657" y="2255139"/>
                  </a:lnTo>
                  <a:lnTo>
                    <a:pt x="9984181" y="2255520"/>
                  </a:lnTo>
                  <a:lnTo>
                    <a:pt x="9986213" y="2255139"/>
                  </a:lnTo>
                  <a:lnTo>
                    <a:pt x="9988118" y="2254885"/>
                  </a:lnTo>
                  <a:lnTo>
                    <a:pt x="9990531" y="2253996"/>
                  </a:lnTo>
                  <a:lnTo>
                    <a:pt x="9993579" y="2252472"/>
                  </a:lnTo>
                  <a:lnTo>
                    <a:pt x="10034981" y="2229612"/>
                  </a:lnTo>
                  <a:lnTo>
                    <a:pt x="10034981" y="2396998"/>
                  </a:lnTo>
                  <a:lnTo>
                    <a:pt x="9985832" y="2396998"/>
                  </a:lnTo>
                  <a:lnTo>
                    <a:pt x="9984816" y="2397379"/>
                  </a:lnTo>
                  <a:lnTo>
                    <a:pt x="9983927" y="2398014"/>
                  </a:lnTo>
                  <a:lnTo>
                    <a:pt x="9982911" y="2398776"/>
                  </a:lnTo>
                  <a:lnTo>
                    <a:pt x="9982149" y="2399919"/>
                  </a:lnTo>
                  <a:lnTo>
                    <a:pt x="9981387" y="2401570"/>
                  </a:lnTo>
                  <a:lnTo>
                    <a:pt x="9980625" y="2403094"/>
                  </a:lnTo>
                  <a:lnTo>
                    <a:pt x="9980117" y="2405253"/>
                  </a:lnTo>
                  <a:lnTo>
                    <a:pt x="9979863" y="2407793"/>
                  </a:lnTo>
                  <a:lnTo>
                    <a:pt x="9979482" y="2410333"/>
                  </a:lnTo>
                  <a:lnTo>
                    <a:pt x="9979482" y="2424303"/>
                  </a:lnTo>
                  <a:lnTo>
                    <a:pt x="9980244" y="2429383"/>
                  </a:lnTo>
                  <a:lnTo>
                    <a:pt x="9980879" y="2431542"/>
                  </a:lnTo>
                  <a:lnTo>
                    <a:pt x="9981641" y="2433066"/>
                  </a:lnTo>
                  <a:lnTo>
                    <a:pt x="9982276" y="2434590"/>
                  </a:lnTo>
                  <a:lnTo>
                    <a:pt x="9983165" y="2435606"/>
                  </a:lnTo>
                  <a:lnTo>
                    <a:pt x="9984054" y="2436241"/>
                  </a:lnTo>
                  <a:lnTo>
                    <a:pt x="9984943" y="2437003"/>
                  </a:lnTo>
                  <a:lnTo>
                    <a:pt x="9985959" y="2437257"/>
                  </a:lnTo>
                  <a:lnTo>
                    <a:pt x="10130104" y="2437257"/>
                  </a:lnTo>
                  <a:lnTo>
                    <a:pt x="10131120" y="2437003"/>
                  </a:lnTo>
                  <a:lnTo>
                    <a:pt x="10132136" y="2436241"/>
                  </a:lnTo>
                  <a:lnTo>
                    <a:pt x="10133025" y="2435606"/>
                  </a:lnTo>
                  <a:lnTo>
                    <a:pt x="10133914" y="2434590"/>
                  </a:lnTo>
                  <a:lnTo>
                    <a:pt x="10134549" y="2433066"/>
                  </a:lnTo>
                  <a:lnTo>
                    <a:pt x="10135311" y="2431542"/>
                  </a:lnTo>
                  <a:lnTo>
                    <a:pt x="10135819" y="2429383"/>
                  </a:lnTo>
                  <a:lnTo>
                    <a:pt x="10136327" y="2426843"/>
                  </a:lnTo>
                  <a:lnTo>
                    <a:pt x="10136708" y="2424303"/>
                  </a:lnTo>
                  <a:lnTo>
                    <a:pt x="10136708" y="2410333"/>
                  </a:lnTo>
                  <a:close/>
                </a:path>
              </a:pathLst>
            </a:custGeom>
            <a:solidFill>
              <a:srgbClr val="C000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33826" y="5642267"/>
              <a:ext cx="1879589" cy="27767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250940" y="6357518"/>
              <a:ext cx="1813560" cy="271780"/>
            </a:xfrm>
            <a:custGeom>
              <a:avLst/>
              <a:gdLst/>
              <a:ahLst/>
              <a:cxnLst/>
              <a:rect l="l" t="t" r="r" b="b"/>
              <a:pathLst>
                <a:path w="1813559" h="271779">
                  <a:moveTo>
                    <a:pt x="183832" y="134708"/>
                  </a:moveTo>
                  <a:lnTo>
                    <a:pt x="181584" y="89268"/>
                  </a:lnTo>
                  <a:lnTo>
                    <a:pt x="170395" y="44043"/>
                  </a:lnTo>
                  <a:lnTo>
                    <a:pt x="146456" y="14058"/>
                  </a:lnTo>
                  <a:lnTo>
                    <a:pt x="131089" y="6019"/>
                  </a:lnTo>
                  <a:lnTo>
                    <a:pt x="131089" y="144653"/>
                  </a:lnTo>
                  <a:lnTo>
                    <a:pt x="130987" y="149212"/>
                  </a:lnTo>
                  <a:lnTo>
                    <a:pt x="130721" y="156591"/>
                  </a:lnTo>
                  <a:lnTo>
                    <a:pt x="130365" y="163499"/>
                  </a:lnTo>
                  <a:lnTo>
                    <a:pt x="130048" y="170675"/>
                  </a:lnTo>
                  <a:lnTo>
                    <a:pt x="118618" y="211467"/>
                  </a:lnTo>
                  <a:lnTo>
                    <a:pt x="115570" y="214782"/>
                  </a:lnTo>
                  <a:lnTo>
                    <a:pt x="112649" y="218084"/>
                  </a:lnTo>
                  <a:lnTo>
                    <a:pt x="109093" y="220573"/>
                  </a:lnTo>
                  <a:lnTo>
                    <a:pt x="101219" y="223888"/>
                  </a:lnTo>
                  <a:lnTo>
                    <a:pt x="96647" y="224713"/>
                  </a:lnTo>
                  <a:lnTo>
                    <a:pt x="84582" y="224713"/>
                  </a:lnTo>
                  <a:lnTo>
                    <a:pt x="78613" y="223291"/>
                  </a:lnTo>
                  <a:lnTo>
                    <a:pt x="73787" y="220446"/>
                  </a:lnTo>
                  <a:lnTo>
                    <a:pt x="68834" y="217589"/>
                  </a:lnTo>
                  <a:lnTo>
                    <a:pt x="54864" y="176923"/>
                  </a:lnTo>
                  <a:lnTo>
                    <a:pt x="52806" y="142100"/>
                  </a:lnTo>
                  <a:lnTo>
                    <a:pt x="52933" y="117043"/>
                  </a:lnTo>
                  <a:lnTo>
                    <a:pt x="56946" y="76593"/>
                  </a:lnTo>
                  <a:lnTo>
                    <a:pt x="77978" y="43218"/>
                  </a:lnTo>
                  <a:lnTo>
                    <a:pt x="84455" y="41325"/>
                  </a:lnTo>
                  <a:lnTo>
                    <a:pt x="96774" y="41325"/>
                  </a:lnTo>
                  <a:lnTo>
                    <a:pt x="100838" y="41922"/>
                  </a:lnTo>
                  <a:lnTo>
                    <a:pt x="104521" y="43116"/>
                  </a:lnTo>
                  <a:lnTo>
                    <a:pt x="108331" y="44310"/>
                  </a:lnTo>
                  <a:lnTo>
                    <a:pt x="128524" y="84975"/>
                  </a:lnTo>
                  <a:lnTo>
                    <a:pt x="131089" y="144653"/>
                  </a:lnTo>
                  <a:lnTo>
                    <a:pt x="131089" y="6019"/>
                  </a:lnTo>
                  <a:lnTo>
                    <a:pt x="128930" y="5092"/>
                  </a:lnTo>
                  <a:lnTo>
                    <a:pt x="118567" y="2260"/>
                  </a:lnTo>
                  <a:lnTo>
                    <a:pt x="107073" y="571"/>
                  </a:lnTo>
                  <a:lnTo>
                    <a:pt x="94488" y="0"/>
                  </a:lnTo>
                  <a:lnTo>
                    <a:pt x="82029" y="584"/>
                  </a:lnTo>
                  <a:lnTo>
                    <a:pt x="42062" y="14528"/>
                  </a:lnTo>
                  <a:lnTo>
                    <a:pt x="16217" y="45377"/>
                  </a:lnTo>
                  <a:lnTo>
                    <a:pt x="2882" y="91401"/>
                  </a:lnTo>
                  <a:lnTo>
                    <a:pt x="50" y="131533"/>
                  </a:lnTo>
                  <a:lnTo>
                    <a:pt x="0" y="134708"/>
                  </a:lnTo>
                  <a:lnTo>
                    <a:pt x="254" y="149212"/>
                  </a:lnTo>
                  <a:lnTo>
                    <a:pt x="4064" y="189649"/>
                  </a:lnTo>
                  <a:lnTo>
                    <a:pt x="18288" y="231165"/>
                  </a:lnTo>
                  <a:lnTo>
                    <a:pt x="54952" y="261162"/>
                  </a:lnTo>
                  <a:lnTo>
                    <a:pt x="89408" y="266242"/>
                  </a:lnTo>
                  <a:lnTo>
                    <a:pt x="101942" y="265671"/>
                  </a:lnTo>
                  <a:lnTo>
                    <a:pt x="142011" y="251726"/>
                  </a:lnTo>
                  <a:lnTo>
                    <a:pt x="167894" y="220878"/>
                  </a:lnTo>
                  <a:lnTo>
                    <a:pt x="181000" y="174967"/>
                  </a:lnTo>
                  <a:lnTo>
                    <a:pt x="183565" y="147154"/>
                  </a:lnTo>
                  <a:lnTo>
                    <a:pt x="183832" y="134708"/>
                  </a:lnTo>
                  <a:close/>
                </a:path>
                <a:path w="1813559" h="271779">
                  <a:moveTo>
                    <a:pt x="383159" y="178689"/>
                  </a:moveTo>
                  <a:lnTo>
                    <a:pt x="362839" y="141528"/>
                  </a:lnTo>
                  <a:lnTo>
                    <a:pt x="325374" y="126758"/>
                  </a:lnTo>
                  <a:lnTo>
                    <a:pt x="325374" y="126161"/>
                  </a:lnTo>
                  <a:lnTo>
                    <a:pt x="332981" y="124307"/>
                  </a:lnTo>
                  <a:lnTo>
                    <a:pt x="339598" y="121526"/>
                  </a:lnTo>
                  <a:lnTo>
                    <a:pt x="345313" y="117817"/>
                  </a:lnTo>
                  <a:lnTo>
                    <a:pt x="351155" y="114109"/>
                  </a:lnTo>
                  <a:lnTo>
                    <a:pt x="370459" y="79476"/>
                  </a:lnTo>
                  <a:lnTo>
                    <a:pt x="371475" y="72186"/>
                  </a:lnTo>
                  <a:lnTo>
                    <a:pt x="371348" y="61391"/>
                  </a:lnTo>
                  <a:lnTo>
                    <a:pt x="358140" y="22479"/>
                  </a:lnTo>
                  <a:lnTo>
                    <a:pt x="319786" y="2463"/>
                  </a:lnTo>
                  <a:lnTo>
                    <a:pt x="294259" y="0"/>
                  </a:lnTo>
                  <a:lnTo>
                    <a:pt x="287172" y="165"/>
                  </a:lnTo>
                  <a:lnTo>
                    <a:pt x="239903" y="10922"/>
                  </a:lnTo>
                  <a:lnTo>
                    <a:pt x="222504" y="21551"/>
                  </a:lnTo>
                  <a:lnTo>
                    <a:pt x="221107" y="22821"/>
                  </a:lnTo>
                  <a:lnTo>
                    <a:pt x="220218" y="23977"/>
                  </a:lnTo>
                  <a:lnTo>
                    <a:pt x="218948" y="26098"/>
                  </a:lnTo>
                  <a:lnTo>
                    <a:pt x="218567" y="27355"/>
                  </a:lnTo>
                  <a:lnTo>
                    <a:pt x="218059" y="28803"/>
                  </a:lnTo>
                  <a:lnTo>
                    <a:pt x="217678" y="30264"/>
                  </a:lnTo>
                  <a:lnTo>
                    <a:pt x="217424" y="32092"/>
                  </a:lnTo>
                  <a:lnTo>
                    <a:pt x="217297" y="49733"/>
                  </a:lnTo>
                  <a:lnTo>
                    <a:pt x="217805" y="54775"/>
                  </a:lnTo>
                  <a:lnTo>
                    <a:pt x="218186" y="56692"/>
                  </a:lnTo>
                  <a:lnTo>
                    <a:pt x="219202" y="59347"/>
                  </a:lnTo>
                  <a:lnTo>
                    <a:pt x="219837" y="60236"/>
                  </a:lnTo>
                  <a:lnTo>
                    <a:pt x="220726" y="60693"/>
                  </a:lnTo>
                  <a:lnTo>
                    <a:pt x="221488" y="61163"/>
                  </a:lnTo>
                  <a:lnTo>
                    <a:pt x="222377" y="61391"/>
                  </a:lnTo>
                  <a:lnTo>
                    <a:pt x="225044" y="61391"/>
                  </a:lnTo>
                  <a:lnTo>
                    <a:pt x="227584" y="60337"/>
                  </a:lnTo>
                  <a:lnTo>
                    <a:pt x="230886" y="58216"/>
                  </a:lnTo>
                  <a:lnTo>
                    <a:pt x="234315" y="56095"/>
                  </a:lnTo>
                  <a:lnTo>
                    <a:pt x="272161" y="41529"/>
                  </a:lnTo>
                  <a:lnTo>
                    <a:pt x="285229" y="41529"/>
                  </a:lnTo>
                  <a:lnTo>
                    <a:pt x="314706" y="68948"/>
                  </a:lnTo>
                  <a:lnTo>
                    <a:pt x="314591" y="79476"/>
                  </a:lnTo>
                  <a:lnTo>
                    <a:pt x="281305" y="110375"/>
                  </a:lnTo>
                  <a:lnTo>
                    <a:pt x="274434" y="111264"/>
                  </a:lnTo>
                  <a:lnTo>
                    <a:pt x="242697" y="111264"/>
                  </a:lnTo>
                  <a:lnTo>
                    <a:pt x="241427" y="111531"/>
                  </a:lnTo>
                  <a:lnTo>
                    <a:pt x="235331" y="126098"/>
                  </a:lnTo>
                  <a:lnTo>
                    <a:pt x="235331" y="134048"/>
                  </a:lnTo>
                  <a:lnTo>
                    <a:pt x="237617" y="146037"/>
                  </a:lnTo>
                  <a:lnTo>
                    <a:pt x="238379" y="147485"/>
                  </a:lnTo>
                  <a:lnTo>
                    <a:pt x="239395" y="148450"/>
                  </a:lnTo>
                  <a:lnTo>
                    <a:pt x="240538" y="148920"/>
                  </a:lnTo>
                  <a:lnTo>
                    <a:pt x="241808" y="149377"/>
                  </a:lnTo>
                  <a:lnTo>
                    <a:pt x="243205" y="149606"/>
                  </a:lnTo>
                  <a:lnTo>
                    <a:pt x="276606" y="149606"/>
                  </a:lnTo>
                  <a:lnTo>
                    <a:pt x="284734" y="150533"/>
                  </a:lnTo>
                  <a:lnTo>
                    <a:pt x="319278" y="172453"/>
                  </a:lnTo>
                  <a:lnTo>
                    <a:pt x="321691" y="177228"/>
                  </a:lnTo>
                  <a:lnTo>
                    <a:pt x="322834" y="182587"/>
                  </a:lnTo>
                  <a:lnTo>
                    <a:pt x="322834" y="193979"/>
                  </a:lnTo>
                  <a:lnTo>
                    <a:pt x="321805" y="198920"/>
                  </a:lnTo>
                  <a:lnTo>
                    <a:pt x="318008" y="207797"/>
                  </a:lnTo>
                  <a:lnTo>
                    <a:pt x="315087" y="211569"/>
                  </a:lnTo>
                  <a:lnTo>
                    <a:pt x="311150" y="214680"/>
                  </a:lnTo>
                  <a:lnTo>
                    <a:pt x="307340" y="217792"/>
                  </a:lnTo>
                  <a:lnTo>
                    <a:pt x="302514" y="220205"/>
                  </a:lnTo>
                  <a:lnTo>
                    <a:pt x="291465" y="223659"/>
                  </a:lnTo>
                  <a:lnTo>
                    <a:pt x="284988" y="224510"/>
                  </a:lnTo>
                  <a:lnTo>
                    <a:pt x="269113" y="224510"/>
                  </a:lnTo>
                  <a:lnTo>
                    <a:pt x="231902" y="214020"/>
                  </a:lnTo>
                  <a:lnTo>
                    <a:pt x="221361" y="208521"/>
                  </a:lnTo>
                  <a:lnTo>
                    <a:pt x="219075" y="207632"/>
                  </a:lnTo>
                  <a:lnTo>
                    <a:pt x="215646" y="207632"/>
                  </a:lnTo>
                  <a:lnTo>
                    <a:pt x="213995" y="208851"/>
                  </a:lnTo>
                  <a:lnTo>
                    <a:pt x="212852" y="211569"/>
                  </a:lnTo>
                  <a:lnTo>
                    <a:pt x="211836" y="213753"/>
                  </a:lnTo>
                  <a:lnTo>
                    <a:pt x="211366" y="217792"/>
                  </a:lnTo>
                  <a:lnTo>
                    <a:pt x="211328" y="228358"/>
                  </a:lnTo>
                  <a:lnTo>
                    <a:pt x="211455" y="231635"/>
                  </a:lnTo>
                  <a:lnTo>
                    <a:pt x="211709" y="234353"/>
                  </a:lnTo>
                  <a:lnTo>
                    <a:pt x="211836" y="237070"/>
                  </a:lnTo>
                  <a:lnTo>
                    <a:pt x="244983" y="261531"/>
                  </a:lnTo>
                  <a:lnTo>
                    <a:pt x="275336" y="266242"/>
                  </a:lnTo>
                  <a:lnTo>
                    <a:pt x="284099" y="266242"/>
                  </a:lnTo>
                  <a:lnTo>
                    <a:pt x="323977" y="260972"/>
                  </a:lnTo>
                  <a:lnTo>
                    <a:pt x="361556" y="240220"/>
                  </a:lnTo>
                  <a:lnTo>
                    <a:pt x="373646" y="224510"/>
                  </a:lnTo>
                  <a:lnTo>
                    <a:pt x="375907" y="220535"/>
                  </a:lnTo>
                  <a:lnTo>
                    <a:pt x="379082" y="212813"/>
                  </a:lnTo>
                  <a:lnTo>
                    <a:pt x="381342" y="204546"/>
                  </a:lnTo>
                  <a:lnTo>
                    <a:pt x="382701" y="195732"/>
                  </a:lnTo>
                  <a:lnTo>
                    <a:pt x="383159" y="186372"/>
                  </a:lnTo>
                  <a:lnTo>
                    <a:pt x="383159" y="178689"/>
                  </a:lnTo>
                  <a:close/>
                </a:path>
                <a:path w="1813559" h="271779">
                  <a:moveTo>
                    <a:pt x="595312" y="134708"/>
                  </a:moveTo>
                  <a:lnTo>
                    <a:pt x="593064" y="89268"/>
                  </a:lnTo>
                  <a:lnTo>
                    <a:pt x="581875" y="44043"/>
                  </a:lnTo>
                  <a:lnTo>
                    <a:pt x="557936" y="14058"/>
                  </a:lnTo>
                  <a:lnTo>
                    <a:pt x="542569" y="6019"/>
                  </a:lnTo>
                  <a:lnTo>
                    <a:pt x="542569" y="144653"/>
                  </a:lnTo>
                  <a:lnTo>
                    <a:pt x="542467" y="149212"/>
                  </a:lnTo>
                  <a:lnTo>
                    <a:pt x="542201" y="156591"/>
                  </a:lnTo>
                  <a:lnTo>
                    <a:pt x="541845" y="163499"/>
                  </a:lnTo>
                  <a:lnTo>
                    <a:pt x="541528" y="170675"/>
                  </a:lnTo>
                  <a:lnTo>
                    <a:pt x="530098" y="211467"/>
                  </a:lnTo>
                  <a:lnTo>
                    <a:pt x="527050" y="214782"/>
                  </a:lnTo>
                  <a:lnTo>
                    <a:pt x="524129" y="218084"/>
                  </a:lnTo>
                  <a:lnTo>
                    <a:pt x="520573" y="220573"/>
                  </a:lnTo>
                  <a:lnTo>
                    <a:pt x="512699" y="223888"/>
                  </a:lnTo>
                  <a:lnTo>
                    <a:pt x="508127" y="224713"/>
                  </a:lnTo>
                  <a:lnTo>
                    <a:pt x="496062" y="224713"/>
                  </a:lnTo>
                  <a:lnTo>
                    <a:pt x="490093" y="223291"/>
                  </a:lnTo>
                  <a:lnTo>
                    <a:pt x="485267" y="220446"/>
                  </a:lnTo>
                  <a:lnTo>
                    <a:pt x="480314" y="217589"/>
                  </a:lnTo>
                  <a:lnTo>
                    <a:pt x="466344" y="176923"/>
                  </a:lnTo>
                  <a:lnTo>
                    <a:pt x="464286" y="142100"/>
                  </a:lnTo>
                  <a:lnTo>
                    <a:pt x="464413" y="117043"/>
                  </a:lnTo>
                  <a:lnTo>
                    <a:pt x="468426" y="76593"/>
                  </a:lnTo>
                  <a:lnTo>
                    <a:pt x="489458" y="43218"/>
                  </a:lnTo>
                  <a:lnTo>
                    <a:pt x="495935" y="41325"/>
                  </a:lnTo>
                  <a:lnTo>
                    <a:pt x="508254" y="41325"/>
                  </a:lnTo>
                  <a:lnTo>
                    <a:pt x="512318" y="41922"/>
                  </a:lnTo>
                  <a:lnTo>
                    <a:pt x="516001" y="43116"/>
                  </a:lnTo>
                  <a:lnTo>
                    <a:pt x="519811" y="44310"/>
                  </a:lnTo>
                  <a:lnTo>
                    <a:pt x="540004" y="84975"/>
                  </a:lnTo>
                  <a:lnTo>
                    <a:pt x="542569" y="144653"/>
                  </a:lnTo>
                  <a:lnTo>
                    <a:pt x="542569" y="6019"/>
                  </a:lnTo>
                  <a:lnTo>
                    <a:pt x="540410" y="5092"/>
                  </a:lnTo>
                  <a:lnTo>
                    <a:pt x="530047" y="2260"/>
                  </a:lnTo>
                  <a:lnTo>
                    <a:pt x="518553" y="571"/>
                  </a:lnTo>
                  <a:lnTo>
                    <a:pt x="505968" y="0"/>
                  </a:lnTo>
                  <a:lnTo>
                    <a:pt x="493509" y="584"/>
                  </a:lnTo>
                  <a:lnTo>
                    <a:pt x="453542" y="14528"/>
                  </a:lnTo>
                  <a:lnTo>
                    <a:pt x="427697" y="45377"/>
                  </a:lnTo>
                  <a:lnTo>
                    <a:pt x="414362" y="91401"/>
                  </a:lnTo>
                  <a:lnTo>
                    <a:pt x="411530" y="131533"/>
                  </a:lnTo>
                  <a:lnTo>
                    <a:pt x="411480" y="134708"/>
                  </a:lnTo>
                  <a:lnTo>
                    <a:pt x="411734" y="149212"/>
                  </a:lnTo>
                  <a:lnTo>
                    <a:pt x="415544" y="189649"/>
                  </a:lnTo>
                  <a:lnTo>
                    <a:pt x="429768" y="231165"/>
                  </a:lnTo>
                  <a:lnTo>
                    <a:pt x="466432" y="261162"/>
                  </a:lnTo>
                  <a:lnTo>
                    <a:pt x="500888" y="266242"/>
                  </a:lnTo>
                  <a:lnTo>
                    <a:pt x="513422" y="265671"/>
                  </a:lnTo>
                  <a:lnTo>
                    <a:pt x="553491" y="251726"/>
                  </a:lnTo>
                  <a:lnTo>
                    <a:pt x="579374" y="220878"/>
                  </a:lnTo>
                  <a:lnTo>
                    <a:pt x="592480" y="174967"/>
                  </a:lnTo>
                  <a:lnTo>
                    <a:pt x="595045" y="147154"/>
                  </a:lnTo>
                  <a:lnTo>
                    <a:pt x="595312" y="134708"/>
                  </a:lnTo>
                  <a:close/>
                </a:path>
                <a:path w="1813559" h="271779">
                  <a:moveTo>
                    <a:pt x="718820" y="161734"/>
                  </a:moveTo>
                  <a:lnTo>
                    <a:pt x="711200" y="141465"/>
                  </a:lnTo>
                  <a:lnTo>
                    <a:pt x="623697" y="141465"/>
                  </a:lnTo>
                  <a:lnTo>
                    <a:pt x="621284" y="142989"/>
                  </a:lnTo>
                  <a:lnTo>
                    <a:pt x="618363" y="149085"/>
                  </a:lnTo>
                  <a:lnTo>
                    <a:pt x="617728" y="154317"/>
                  </a:lnTo>
                  <a:lnTo>
                    <a:pt x="617728" y="169278"/>
                  </a:lnTo>
                  <a:lnTo>
                    <a:pt x="618363" y="174612"/>
                  </a:lnTo>
                  <a:lnTo>
                    <a:pt x="621284" y="180835"/>
                  </a:lnTo>
                  <a:lnTo>
                    <a:pt x="623697" y="182397"/>
                  </a:lnTo>
                  <a:lnTo>
                    <a:pt x="712851" y="182397"/>
                  </a:lnTo>
                  <a:lnTo>
                    <a:pt x="715137" y="180873"/>
                  </a:lnTo>
                  <a:lnTo>
                    <a:pt x="718058" y="174777"/>
                  </a:lnTo>
                  <a:lnTo>
                    <a:pt x="718820" y="169418"/>
                  </a:lnTo>
                  <a:lnTo>
                    <a:pt x="718820" y="161734"/>
                  </a:lnTo>
                  <a:close/>
                </a:path>
                <a:path w="1813559" h="271779">
                  <a:moveTo>
                    <a:pt x="901954" y="42214"/>
                  </a:moveTo>
                  <a:lnTo>
                    <a:pt x="900938" y="39116"/>
                  </a:lnTo>
                  <a:lnTo>
                    <a:pt x="898906" y="37084"/>
                  </a:lnTo>
                  <a:lnTo>
                    <a:pt x="897001" y="35052"/>
                  </a:lnTo>
                  <a:lnTo>
                    <a:pt x="894207" y="34036"/>
                  </a:lnTo>
                  <a:lnTo>
                    <a:pt x="759841" y="34036"/>
                  </a:lnTo>
                  <a:lnTo>
                    <a:pt x="757047" y="35052"/>
                  </a:lnTo>
                  <a:lnTo>
                    <a:pt x="752983" y="39116"/>
                  </a:lnTo>
                  <a:lnTo>
                    <a:pt x="751840" y="42214"/>
                  </a:lnTo>
                  <a:lnTo>
                    <a:pt x="751840" y="222554"/>
                  </a:lnTo>
                  <a:lnTo>
                    <a:pt x="767588" y="227507"/>
                  </a:lnTo>
                  <a:lnTo>
                    <a:pt x="775208" y="227507"/>
                  </a:lnTo>
                  <a:lnTo>
                    <a:pt x="791083" y="66624"/>
                  </a:lnTo>
                  <a:lnTo>
                    <a:pt x="862838" y="66624"/>
                  </a:lnTo>
                  <a:lnTo>
                    <a:pt x="862838" y="222554"/>
                  </a:lnTo>
                  <a:lnTo>
                    <a:pt x="863092" y="223418"/>
                  </a:lnTo>
                  <a:lnTo>
                    <a:pt x="878713" y="227507"/>
                  </a:lnTo>
                  <a:lnTo>
                    <a:pt x="886206" y="227507"/>
                  </a:lnTo>
                  <a:lnTo>
                    <a:pt x="901954" y="222554"/>
                  </a:lnTo>
                  <a:lnTo>
                    <a:pt x="901954" y="66624"/>
                  </a:lnTo>
                  <a:lnTo>
                    <a:pt x="901954" y="42214"/>
                  </a:lnTo>
                  <a:close/>
                </a:path>
                <a:path w="1813559" h="271779">
                  <a:moveTo>
                    <a:pt x="1117219" y="128092"/>
                  </a:moveTo>
                  <a:lnTo>
                    <a:pt x="1111377" y="84709"/>
                  </a:lnTo>
                  <a:lnTo>
                    <a:pt x="1088504" y="48641"/>
                  </a:lnTo>
                  <a:lnTo>
                    <a:pt x="1076032" y="40589"/>
                  </a:lnTo>
                  <a:lnTo>
                    <a:pt x="1076032" y="131521"/>
                  </a:lnTo>
                  <a:lnTo>
                    <a:pt x="1075905" y="137274"/>
                  </a:lnTo>
                  <a:lnTo>
                    <a:pt x="1065276" y="177800"/>
                  </a:lnTo>
                  <a:lnTo>
                    <a:pt x="1035050" y="197739"/>
                  </a:lnTo>
                  <a:lnTo>
                    <a:pt x="1015873" y="197739"/>
                  </a:lnTo>
                  <a:lnTo>
                    <a:pt x="982599" y="173482"/>
                  </a:lnTo>
                  <a:lnTo>
                    <a:pt x="975906" y="131521"/>
                  </a:lnTo>
                  <a:lnTo>
                    <a:pt x="975893" y="128092"/>
                  </a:lnTo>
                  <a:lnTo>
                    <a:pt x="976033" y="122758"/>
                  </a:lnTo>
                  <a:lnTo>
                    <a:pt x="990727" y="76644"/>
                  </a:lnTo>
                  <a:lnTo>
                    <a:pt x="1016889" y="62763"/>
                  </a:lnTo>
                  <a:lnTo>
                    <a:pt x="1036066" y="62763"/>
                  </a:lnTo>
                  <a:lnTo>
                    <a:pt x="1043940" y="64363"/>
                  </a:lnTo>
                  <a:lnTo>
                    <a:pt x="1056640" y="70815"/>
                  </a:lnTo>
                  <a:lnTo>
                    <a:pt x="1061720" y="75387"/>
                  </a:lnTo>
                  <a:lnTo>
                    <a:pt x="1065530" y="81280"/>
                  </a:lnTo>
                  <a:lnTo>
                    <a:pt x="1069467" y="87185"/>
                  </a:lnTo>
                  <a:lnTo>
                    <a:pt x="1076032" y="131521"/>
                  </a:lnTo>
                  <a:lnTo>
                    <a:pt x="1076032" y="40589"/>
                  </a:lnTo>
                  <a:lnTo>
                    <a:pt x="1038440" y="30975"/>
                  </a:lnTo>
                  <a:lnTo>
                    <a:pt x="1027811" y="30607"/>
                  </a:lnTo>
                  <a:lnTo>
                    <a:pt x="1016711" y="31051"/>
                  </a:lnTo>
                  <a:lnTo>
                    <a:pt x="979233" y="41490"/>
                  </a:lnTo>
                  <a:lnTo>
                    <a:pt x="948207" y="72199"/>
                  </a:lnTo>
                  <a:lnTo>
                    <a:pt x="936345" y="109321"/>
                  </a:lnTo>
                  <a:lnTo>
                    <a:pt x="934847" y="131521"/>
                  </a:lnTo>
                  <a:lnTo>
                    <a:pt x="935189" y="143637"/>
                  </a:lnTo>
                  <a:lnTo>
                    <a:pt x="943546" y="184467"/>
                  </a:lnTo>
                  <a:lnTo>
                    <a:pt x="969721" y="216738"/>
                  </a:lnTo>
                  <a:lnTo>
                    <a:pt x="1013371" y="229679"/>
                  </a:lnTo>
                  <a:lnTo>
                    <a:pt x="1024255" y="230035"/>
                  </a:lnTo>
                  <a:lnTo>
                    <a:pt x="1035329" y="229616"/>
                  </a:lnTo>
                  <a:lnTo>
                    <a:pt x="1072692" y="219265"/>
                  </a:lnTo>
                  <a:lnTo>
                    <a:pt x="1097673" y="197739"/>
                  </a:lnTo>
                  <a:lnTo>
                    <a:pt x="1098994" y="196088"/>
                  </a:lnTo>
                  <a:lnTo>
                    <a:pt x="1115707" y="150799"/>
                  </a:lnTo>
                  <a:lnTo>
                    <a:pt x="1116838" y="139763"/>
                  </a:lnTo>
                  <a:lnTo>
                    <a:pt x="1117219" y="128092"/>
                  </a:lnTo>
                  <a:close/>
                </a:path>
                <a:path w="1813559" h="271779">
                  <a:moveTo>
                    <a:pt x="1255649" y="11976"/>
                  </a:moveTo>
                  <a:lnTo>
                    <a:pt x="1241679" y="5308"/>
                  </a:lnTo>
                  <a:lnTo>
                    <a:pt x="1234313" y="5308"/>
                  </a:lnTo>
                  <a:lnTo>
                    <a:pt x="1129919" y="261886"/>
                  </a:lnTo>
                  <a:lnTo>
                    <a:pt x="1129284" y="263575"/>
                  </a:lnTo>
                  <a:lnTo>
                    <a:pt x="1129030" y="265036"/>
                  </a:lnTo>
                  <a:lnTo>
                    <a:pt x="1129284" y="266280"/>
                  </a:lnTo>
                  <a:lnTo>
                    <a:pt x="1129411" y="267525"/>
                  </a:lnTo>
                  <a:lnTo>
                    <a:pt x="1143381" y="271716"/>
                  </a:lnTo>
                  <a:lnTo>
                    <a:pt x="1150747" y="271716"/>
                  </a:lnTo>
                  <a:lnTo>
                    <a:pt x="1164209" y="268287"/>
                  </a:lnTo>
                  <a:lnTo>
                    <a:pt x="1165098" y="267500"/>
                  </a:lnTo>
                  <a:lnTo>
                    <a:pt x="1165733" y="266458"/>
                  </a:lnTo>
                  <a:lnTo>
                    <a:pt x="1166279" y="265036"/>
                  </a:lnTo>
                  <a:lnTo>
                    <a:pt x="1255014" y="15138"/>
                  </a:lnTo>
                  <a:lnTo>
                    <a:pt x="1255522" y="13449"/>
                  </a:lnTo>
                  <a:lnTo>
                    <a:pt x="1255649" y="11976"/>
                  </a:lnTo>
                  <a:close/>
                </a:path>
                <a:path w="1813559" h="271779">
                  <a:moveTo>
                    <a:pt x="1412748" y="153835"/>
                  </a:moveTo>
                  <a:lnTo>
                    <a:pt x="1406194" y="115874"/>
                  </a:lnTo>
                  <a:lnTo>
                    <a:pt x="1374140" y="85153"/>
                  </a:lnTo>
                  <a:lnTo>
                    <a:pt x="1374140" y="162369"/>
                  </a:lnTo>
                  <a:lnTo>
                    <a:pt x="1373505" y="168643"/>
                  </a:lnTo>
                  <a:lnTo>
                    <a:pt x="1355979" y="197078"/>
                  </a:lnTo>
                  <a:lnTo>
                    <a:pt x="1351915" y="199110"/>
                  </a:lnTo>
                  <a:lnTo>
                    <a:pt x="1346962" y="200126"/>
                  </a:lnTo>
                  <a:lnTo>
                    <a:pt x="1335151" y="200126"/>
                  </a:lnTo>
                  <a:lnTo>
                    <a:pt x="1329944" y="199009"/>
                  </a:lnTo>
                  <a:lnTo>
                    <a:pt x="1325880" y="196773"/>
                  </a:lnTo>
                  <a:lnTo>
                    <a:pt x="1321689" y="194538"/>
                  </a:lnTo>
                  <a:lnTo>
                    <a:pt x="1318387" y="191389"/>
                  </a:lnTo>
                  <a:lnTo>
                    <a:pt x="1315974" y="187325"/>
                  </a:lnTo>
                  <a:lnTo>
                    <a:pt x="1313434" y="183261"/>
                  </a:lnTo>
                  <a:lnTo>
                    <a:pt x="1311783" y="178473"/>
                  </a:lnTo>
                  <a:lnTo>
                    <a:pt x="1309497" y="167462"/>
                  </a:lnTo>
                  <a:lnTo>
                    <a:pt x="1309065" y="162369"/>
                  </a:lnTo>
                  <a:lnTo>
                    <a:pt x="1308989" y="147840"/>
                  </a:lnTo>
                  <a:lnTo>
                    <a:pt x="1309624" y="141566"/>
                  </a:lnTo>
                  <a:lnTo>
                    <a:pt x="1311021" y="136055"/>
                  </a:lnTo>
                  <a:lnTo>
                    <a:pt x="1312291" y="130543"/>
                  </a:lnTo>
                  <a:lnTo>
                    <a:pt x="1336294" y="109931"/>
                  </a:lnTo>
                  <a:lnTo>
                    <a:pt x="1348105" y="109931"/>
                  </a:lnTo>
                  <a:lnTo>
                    <a:pt x="1367282" y="122885"/>
                  </a:lnTo>
                  <a:lnTo>
                    <a:pt x="1369822" y="126949"/>
                  </a:lnTo>
                  <a:lnTo>
                    <a:pt x="1371600" y="131737"/>
                  </a:lnTo>
                  <a:lnTo>
                    <a:pt x="1373632" y="142748"/>
                  </a:lnTo>
                  <a:lnTo>
                    <a:pt x="1374051" y="147840"/>
                  </a:lnTo>
                  <a:lnTo>
                    <a:pt x="1374140" y="162369"/>
                  </a:lnTo>
                  <a:lnTo>
                    <a:pt x="1374140" y="85153"/>
                  </a:lnTo>
                  <a:lnTo>
                    <a:pt x="1367332" y="83045"/>
                  </a:lnTo>
                  <a:lnTo>
                    <a:pt x="1359890" y="81534"/>
                  </a:lnTo>
                  <a:lnTo>
                    <a:pt x="1351864" y="80619"/>
                  </a:lnTo>
                  <a:lnTo>
                    <a:pt x="1343279" y="80314"/>
                  </a:lnTo>
                  <a:lnTo>
                    <a:pt x="1334414" y="80670"/>
                  </a:lnTo>
                  <a:lnTo>
                    <a:pt x="1293444" y="96647"/>
                  </a:lnTo>
                  <a:lnTo>
                    <a:pt x="1273022" y="132702"/>
                  </a:lnTo>
                  <a:lnTo>
                    <a:pt x="1270508" y="156514"/>
                  </a:lnTo>
                  <a:lnTo>
                    <a:pt x="1270762" y="165061"/>
                  </a:lnTo>
                  <a:lnTo>
                    <a:pt x="1283373" y="205892"/>
                  </a:lnTo>
                  <a:lnTo>
                    <a:pt x="1315961" y="227279"/>
                  </a:lnTo>
                  <a:lnTo>
                    <a:pt x="1339977" y="230035"/>
                  </a:lnTo>
                  <a:lnTo>
                    <a:pt x="1348828" y="229692"/>
                  </a:lnTo>
                  <a:lnTo>
                    <a:pt x="1389875" y="213690"/>
                  </a:lnTo>
                  <a:lnTo>
                    <a:pt x="1401178" y="200126"/>
                  </a:lnTo>
                  <a:lnTo>
                    <a:pt x="1402651" y="197827"/>
                  </a:lnTo>
                  <a:lnTo>
                    <a:pt x="1412481" y="161429"/>
                  </a:lnTo>
                  <a:lnTo>
                    <a:pt x="1412748" y="153835"/>
                  </a:lnTo>
                  <a:close/>
                </a:path>
                <a:path w="1813559" h="271779">
                  <a:moveTo>
                    <a:pt x="1508887" y="151752"/>
                  </a:moveTo>
                  <a:lnTo>
                    <a:pt x="1503172" y="136575"/>
                  </a:lnTo>
                  <a:lnTo>
                    <a:pt x="1437640" y="136575"/>
                  </a:lnTo>
                  <a:lnTo>
                    <a:pt x="1435862" y="137718"/>
                  </a:lnTo>
                  <a:lnTo>
                    <a:pt x="1433703" y="142278"/>
                  </a:lnTo>
                  <a:lnTo>
                    <a:pt x="1433068" y="146202"/>
                  </a:lnTo>
                  <a:lnTo>
                    <a:pt x="1433068" y="157416"/>
                  </a:lnTo>
                  <a:lnTo>
                    <a:pt x="1433703" y="161404"/>
                  </a:lnTo>
                  <a:lnTo>
                    <a:pt x="1435862" y="166065"/>
                  </a:lnTo>
                  <a:lnTo>
                    <a:pt x="1437640" y="167233"/>
                  </a:lnTo>
                  <a:lnTo>
                    <a:pt x="1504442" y="167233"/>
                  </a:lnTo>
                  <a:lnTo>
                    <a:pt x="1506093" y="166090"/>
                  </a:lnTo>
                  <a:lnTo>
                    <a:pt x="1508379" y="161531"/>
                  </a:lnTo>
                  <a:lnTo>
                    <a:pt x="1508887" y="157505"/>
                  </a:lnTo>
                  <a:lnTo>
                    <a:pt x="1508887" y="151752"/>
                  </a:lnTo>
                  <a:close/>
                </a:path>
                <a:path w="1813559" h="271779">
                  <a:moveTo>
                    <a:pt x="1657604" y="216865"/>
                  </a:moveTo>
                  <a:lnTo>
                    <a:pt x="1652778" y="196405"/>
                  </a:lnTo>
                  <a:lnTo>
                    <a:pt x="1620393" y="196405"/>
                  </a:lnTo>
                  <a:lnTo>
                    <a:pt x="1620393" y="71094"/>
                  </a:lnTo>
                  <a:lnTo>
                    <a:pt x="1614551" y="33070"/>
                  </a:lnTo>
                  <a:lnTo>
                    <a:pt x="1606804" y="32689"/>
                  </a:lnTo>
                  <a:lnTo>
                    <a:pt x="1599946" y="32689"/>
                  </a:lnTo>
                  <a:lnTo>
                    <a:pt x="1586103" y="34632"/>
                  </a:lnTo>
                  <a:lnTo>
                    <a:pt x="1544701" y="61417"/>
                  </a:lnTo>
                  <a:lnTo>
                    <a:pt x="1543431" y="62217"/>
                  </a:lnTo>
                  <a:lnTo>
                    <a:pt x="1542542" y="62953"/>
                  </a:lnTo>
                  <a:lnTo>
                    <a:pt x="1541907" y="63652"/>
                  </a:lnTo>
                  <a:lnTo>
                    <a:pt x="1541145" y="64350"/>
                  </a:lnTo>
                  <a:lnTo>
                    <a:pt x="1540637" y="65239"/>
                  </a:lnTo>
                  <a:lnTo>
                    <a:pt x="1539875" y="67424"/>
                  </a:lnTo>
                  <a:lnTo>
                    <a:pt x="1539621" y="68732"/>
                  </a:lnTo>
                  <a:lnTo>
                    <a:pt x="1539494" y="82854"/>
                  </a:lnTo>
                  <a:lnTo>
                    <a:pt x="1539748" y="84937"/>
                  </a:lnTo>
                  <a:lnTo>
                    <a:pt x="1540129" y="87033"/>
                  </a:lnTo>
                  <a:lnTo>
                    <a:pt x="1540637" y="88480"/>
                  </a:lnTo>
                  <a:lnTo>
                    <a:pt x="1541526" y="89319"/>
                  </a:lnTo>
                  <a:lnTo>
                    <a:pt x="1542288" y="90170"/>
                  </a:lnTo>
                  <a:lnTo>
                    <a:pt x="1543431" y="90474"/>
                  </a:lnTo>
                  <a:lnTo>
                    <a:pt x="1544955" y="90220"/>
                  </a:lnTo>
                  <a:lnTo>
                    <a:pt x="1546352" y="89979"/>
                  </a:lnTo>
                  <a:lnTo>
                    <a:pt x="1548257" y="89293"/>
                  </a:lnTo>
                  <a:lnTo>
                    <a:pt x="1550543" y="88201"/>
                  </a:lnTo>
                  <a:lnTo>
                    <a:pt x="1581404" y="71094"/>
                  </a:lnTo>
                  <a:lnTo>
                    <a:pt x="1581404" y="196405"/>
                  </a:lnTo>
                  <a:lnTo>
                    <a:pt x="1544701" y="196405"/>
                  </a:lnTo>
                  <a:lnTo>
                    <a:pt x="1543939" y="196672"/>
                  </a:lnTo>
                  <a:lnTo>
                    <a:pt x="1539875" y="206451"/>
                  </a:lnTo>
                  <a:lnTo>
                    <a:pt x="1539875" y="216865"/>
                  </a:lnTo>
                  <a:lnTo>
                    <a:pt x="1540256" y="218808"/>
                  </a:lnTo>
                  <a:lnTo>
                    <a:pt x="1540510" y="220738"/>
                  </a:lnTo>
                  <a:lnTo>
                    <a:pt x="1540891" y="222275"/>
                  </a:lnTo>
                  <a:lnTo>
                    <a:pt x="1541526" y="223418"/>
                  </a:lnTo>
                  <a:lnTo>
                    <a:pt x="1542034" y="224561"/>
                  </a:lnTo>
                  <a:lnTo>
                    <a:pt x="1542669" y="225374"/>
                  </a:lnTo>
                  <a:lnTo>
                    <a:pt x="1543304" y="225869"/>
                  </a:lnTo>
                  <a:lnTo>
                    <a:pt x="1544066" y="226364"/>
                  </a:lnTo>
                  <a:lnTo>
                    <a:pt x="1544828" y="226618"/>
                  </a:lnTo>
                  <a:lnTo>
                    <a:pt x="1652778" y="226618"/>
                  </a:lnTo>
                  <a:lnTo>
                    <a:pt x="1653540" y="226364"/>
                  </a:lnTo>
                  <a:lnTo>
                    <a:pt x="1654175" y="225869"/>
                  </a:lnTo>
                  <a:lnTo>
                    <a:pt x="1654937" y="225374"/>
                  </a:lnTo>
                  <a:lnTo>
                    <a:pt x="1655572" y="224561"/>
                  </a:lnTo>
                  <a:lnTo>
                    <a:pt x="1656588" y="222275"/>
                  </a:lnTo>
                  <a:lnTo>
                    <a:pt x="1657096" y="220738"/>
                  </a:lnTo>
                  <a:lnTo>
                    <a:pt x="1657604" y="216865"/>
                  </a:lnTo>
                  <a:close/>
                </a:path>
                <a:path w="1813559" h="271779">
                  <a:moveTo>
                    <a:pt x="1813191" y="56807"/>
                  </a:moveTo>
                  <a:lnTo>
                    <a:pt x="1813179" y="44107"/>
                  </a:lnTo>
                  <a:lnTo>
                    <a:pt x="1812798" y="41922"/>
                  </a:lnTo>
                  <a:lnTo>
                    <a:pt x="1812544" y="39738"/>
                  </a:lnTo>
                  <a:lnTo>
                    <a:pt x="1805813" y="34036"/>
                  </a:lnTo>
                  <a:lnTo>
                    <a:pt x="1688592" y="34036"/>
                  </a:lnTo>
                  <a:lnTo>
                    <a:pt x="1687703" y="34328"/>
                  </a:lnTo>
                  <a:lnTo>
                    <a:pt x="1686179" y="35521"/>
                  </a:lnTo>
                  <a:lnTo>
                    <a:pt x="1685544" y="36512"/>
                  </a:lnTo>
                  <a:lnTo>
                    <a:pt x="1684959" y="38049"/>
                  </a:lnTo>
                  <a:lnTo>
                    <a:pt x="1684401" y="39293"/>
                  </a:lnTo>
                  <a:lnTo>
                    <a:pt x="1684020" y="41059"/>
                  </a:lnTo>
                  <a:lnTo>
                    <a:pt x="1683766" y="43180"/>
                  </a:lnTo>
                  <a:lnTo>
                    <a:pt x="1683385" y="45313"/>
                  </a:lnTo>
                  <a:lnTo>
                    <a:pt x="1687449" y="67970"/>
                  </a:lnTo>
                  <a:lnTo>
                    <a:pt x="1770507" y="67970"/>
                  </a:lnTo>
                  <a:lnTo>
                    <a:pt x="1701546" y="219964"/>
                  </a:lnTo>
                  <a:lnTo>
                    <a:pt x="1701165" y="221411"/>
                  </a:lnTo>
                  <a:lnTo>
                    <a:pt x="1701419" y="223659"/>
                  </a:lnTo>
                  <a:lnTo>
                    <a:pt x="1702181" y="224612"/>
                  </a:lnTo>
                  <a:lnTo>
                    <a:pt x="1704975" y="226098"/>
                  </a:lnTo>
                  <a:lnTo>
                    <a:pt x="1707261" y="226644"/>
                  </a:lnTo>
                  <a:lnTo>
                    <a:pt x="1713484" y="227330"/>
                  </a:lnTo>
                  <a:lnTo>
                    <a:pt x="1717548" y="227507"/>
                  </a:lnTo>
                  <a:lnTo>
                    <a:pt x="1726692" y="227507"/>
                  </a:lnTo>
                  <a:lnTo>
                    <a:pt x="1808734" y="74510"/>
                  </a:lnTo>
                  <a:lnTo>
                    <a:pt x="1809496" y="72631"/>
                  </a:lnTo>
                  <a:lnTo>
                    <a:pt x="1810258" y="70866"/>
                  </a:lnTo>
                  <a:lnTo>
                    <a:pt x="1810766" y="69227"/>
                  </a:lnTo>
                  <a:lnTo>
                    <a:pt x="1811401" y="67589"/>
                  </a:lnTo>
                  <a:lnTo>
                    <a:pt x="1811909" y="65862"/>
                  </a:lnTo>
                  <a:lnTo>
                    <a:pt x="1812302" y="63868"/>
                  </a:lnTo>
                  <a:lnTo>
                    <a:pt x="1812658" y="61150"/>
                  </a:lnTo>
                  <a:lnTo>
                    <a:pt x="1813191" y="56807"/>
                  </a:lnTo>
                  <a:close/>
                </a:path>
              </a:pathLst>
            </a:custGeom>
            <a:solidFill>
              <a:srgbClr val="C000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71265" y="1082802"/>
              <a:ext cx="6576059" cy="5602605"/>
            </a:xfrm>
            <a:custGeom>
              <a:avLst/>
              <a:gdLst/>
              <a:ahLst/>
              <a:cxnLst/>
              <a:rect l="l" t="t" r="r" b="b"/>
              <a:pathLst>
                <a:path w="6576059" h="5602605">
                  <a:moveTo>
                    <a:pt x="3329940" y="0"/>
                  </a:moveTo>
                  <a:lnTo>
                    <a:pt x="3329940" y="366140"/>
                  </a:lnTo>
                </a:path>
                <a:path w="6576059" h="5602605">
                  <a:moveTo>
                    <a:pt x="320039" y="498348"/>
                  </a:moveTo>
                  <a:lnTo>
                    <a:pt x="320039" y="864488"/>
                  </a:lnTo>
                </a:path>
                <a:path w="6576059" h="5602605">
                  <a:moveTo>
                    <a:pt x="4006595" y="480060"/>
                  </a:moveTo>
                  <a:lnTo>
                    <a:pt x="4006595" y="846201"/>
                  </a:lnTo>
                </a:path>
                <a:path w="6576059" h="5602605">
                  <a:moveTo>
                    <a:pt x="1940052" y="1045463"/>
                  </a:moveTo>
                  <a:lnTo>
                    <a:pt x="1940052" y="1411605"/>
                  </a:lnTo>
                </a:path>
                <a:path w="6576059" h="5602605">
                  <a:moveTo>
                    <a:pt x="731520" y="1556003"/>
                  </a:moveTo>
                  <a:lnTo>
                    <a:pt x="731520" y="1922145"/>
                  </a:lnTo>
                </a:path>
                <a:path w="6576059" h="5602605">
                  <a:moveTo>
                    <a:pt x="5356860" y="1542288"/>
                  </a:moveTo>
                  <a:lnTo>
                    <a:pt x="5356860" y="1908428"/>
                  </a:lnTo>
                </a:path>
                <a:path w="6576059" h="5602605">
                  <a:moveTo>
                    <a:pt x="1892808" y="2069592"/>
                  </a:moveTo>
                  <a:lnTo>
                    <a:pt x="1892808" y="2435733"/>
                  </a:lnTo>
                </a:path>
                <a:path w="6576059" h="5602605">
                  <a:moveTo>
                    <a:pt x="0" y="2647188"/>
                  </a:moveTo>
                  <a:lnTo>
                    <a:pt x="0" y="3013329"/>
                  </a:lnTo>
                </a:path>
                <a:path w="6576059" h="5602605">
                  <a:moveTo>
                    <a:pt x="2369820" y="2679192"/>
                  </a:moveTo>
                  <a:lnTo>
                    <a:pt x="2369820" y="3045333"/>
                  </a:lnTo>
                </a:path>
                <a:path w="6576059" h="5602605">
                  <a:moveTo>
                    <a:pt x="4713732" y="2659380"/>
                  </a:moveTo>
                  <a:lnTo>
                    <a:pt x="4713732" y="3025521"/>
                  </a:lnTo>
                </a:path>
                <a:path w="6576059" h="5602605">
                  <a:moveTo>
                    <a:pt x="6576059" y="2662428"/>
                  </a:moveTo>
                  <a:lnTo>
                    <a:pt x="6576059" y="3028569"/>
                  </a:lnTo>
                </a:path>
                <a:path w="6576059" h="5602605">
                  <a:moveTo>
                    <a:pt x="1135380" y="3221736"/>
                  </a:moveTo>
                  <a:lnTo>
                    <a:pt x="1135380" y="3587877"/>
                  </a:lnTo>
                </a:path>
                <a:path w="6576059" h="5602605">
                  <a:moveTo>
                    <a:pt x="5356860" y="3204972"/>
                  </a:moveTo>
                  <a:lnTo>
                    <a:pt x="5356860" y="3571113"/>
                  </a:lnTo>
                </a:path>
                <a:path w="6576059" h="5602605">
                  <a:moveTo>
                    <a:pt x="5356860" y="3909060"/>
                  </a:moveTo>
                  <a:lnTo>
                    <a:pt x="5356860" y="4275201"/>
                  </a:lnTo>
                </a:path>
                <a:path w="6576059" h="5602605">
                  <a:moveTo>
                    <a:pt x="1568196" y="3851148"/>
                  </a:moveTo>
                  <a:lnTo>
                    <a:pt x="1568196" y="4217289"/>
                  </a:lnTo>
                </a:path>
                <a:path w="6576059" h="5602605">
                  <a:moveTo>
                    <a:pt x="5070348" y="4489704"/>
                  </a:moveTo>
                  <a:lnTo>
                    <a:pt x="5070348" y="4855845"/>
                  </a:lnTo>
                </a:path>
                <a:path w="6576059" h="5602605">
                  <a:moveTo>
                    <a:pt x="1813560" y="4489704"/>
                  </a:moveTo>
                  <a:lnTo>
                    <a:pt x="1813560" y="4855845"/>
                  </a:lnTo>
                </a:path>
                <a:path w="6576059" h="5602605">
                  <a:moveTo>
                    <a:pt x="2843784" y="5236464"/>
                  </a:moveTo>
                  <a:lnTo>
                    <a:pt x="2843784" y="5602605"/>
                  </a:lnTo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8280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6771" y="353390"/>
            <a:ext cx="13100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90" dirty="0">
                <a:solidFill>
                  <a:srgbClr val="48443E"/>
                </a:solidFill>
                <a:latin typeface="Trebuchet MS"/>
                <a:cs typeface="Trebuchet MS"/>
              </a:rPr>
              <a:t>В</a:t>
            </a:r>
            <a:r>
              <a:rPr sz="2000" spc="285" dirty="0">
                <a:solidFill>
                  <a:srgbClr val="48443E"/>
                </a:solidFill>
                <a:latin typeface="Trebuchet MS"/>
                <a:cs typeface="Trebuchet MS"/>
              </a:rPr>
              <a:t>ЫЗ</a:t>
            </a:r>
            <a:r>
              <a:rPr sz="2000" spc="295" dirty="0">
                <a:solidFill>
                  <a:srgbClr val="48443E"/>
                </a:solidFill>
                <a:latin typeface="Trebuchet MS"/>
                <a:cs typeface="Trebuchet MS"/>
              </a:rPr>
              <a:t>О</a:t>
            </a:r>
            <a:r>
              <a:rPr sz="2000" spc="290" dirty="0">
                <a:solidFill>
                  <a:srgbClr val="48443E"/>
                </a:solidFill>
                <a:latin typeface="Trebuchet MS"/>
                <a:cs typeface="Trebuchet MS"/>
              </a:rPr>
              <a:t>В</a:t>
            </a:r>
            <a:r>
              <a:rPr sz="2000" spc="380" dirty="0">
                <a:solidFill>
                  <a:srgbClr val="48443E"/>
                </a:solidFill>
                <a:latin typeface="Trebuchet MS"/>
                <a:cs typeface="Trebuchet MS"/>
              </a:rPr>
              <a:t>Ы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2341" y="1141730"/>
            <a:ext cx="6301105" cy="5338445"/>
            <a:chOff x="292341" y="1141730"/>
            <a:chExt cx="6301105" cy="5338445"/>
          </a:xfrm>
        </p:grpSpPr>
        <p:sp>
          <p:nvSpPr>
            <p:cNvPr id="5" name="object 5"/>
            <p:cNvSpPr/>
            <p:nvPr/>
          </p:nvSpPr>
          <p:spPr>
            <a:xfrm>
              <a:off x="292341" y="1141729"/>
              <a:ext cx="659765" cy="5338445"/>
            </a:xfrm>
            <a:custGeom>
              <a:avLst/>
              <a:gdLst/>
              <a:ahLst/>
              <a:cxnLst/>
              <a:rect l="l" t="t" r="r" b="b"/>
              <a:pathLst>
                <a:path w="659765" h="5338445">
                  <a:moveTo>
                    <a:pt x="408025" y="0"/>
                  </a:moveTo>
                  <a:lnTo>
                    <a:pt x="101041" y="0"/>
                  </a:lnTo>
                  <a:lnTo>
                    <a:pt x="101041" y="132080"/>
                  </a:lnTo>
                  <a:lnTo>
                    <a:pt x="243357" y="132080"/>
                  </a:lnTo>
                  <a:lnTo>
                    <a:pt x="243357" y="711200"/>
                  </a:lnTo>
                  <a:lnTo>
                    <a:pt x="408025" y="711200"/>
                  </a:lnTo>
                  <a:lnTo>
                    <a:pt x="408025" y="132080"/>
                  </a:lnTo>
                  <a:lnTo>
                    <a:pt x="408025" y="0"/>
                  </a:lnTo>
                  <a:close/>
                </a:path>
                <a:path w="659765" h="5338445">
                  <a:moveTo>
                    <a:pt x="617258" y="2711958"/>
                  </a:moveTo>
                  <a:lnTo>
                    <a:pt x="614133" y="2673464"/>
                  </a:lnTo>
                  <a:lnTo>
                    <a:pt x="589229" y="2606129"/>
                  </a:lnTo>
                  <a:lnTo>
                    <a:pt x="539800" y="2552560"/>
                  </a:lnTo>
                  <a:lnTo>
                    <a:pt x="506704" y="2532672"/>
                  </a:lnTo>
                  <a:lnTo>
                    <a:pt x="468134" y="2517698"/>
                  </a:lnTo>
                  <a:lnTo>
                    <a:pt x="424116" y="2507615"/>
                  </a:lnTo>
                  <a:lnTo>
                    <a:pt x="584720" y="2324735"/>
                  </a:lnTo>
                  <a:lnTo>
                    <a:pt x="584720" y="2217928"/>
                  </a:lnTo>
                  <a:lnTo>
                    <a:pt x="86639" y="2217928"/>
                  </a:lnTo>
                  <a:lnTo>
                    <a:pt x="86639" y="2350135"/>
                  </a:lnTo>
                  <a:lnTo>
                    <a:pt x="389559" y="2350135"/>
                  </a:lnTo>
                  <a:lnTo>
                    <a:pt x="243179" y="2515743"/>
                  </a:lnTo>
                  <a:lnTo>
                    <a:pt x="243179" y="2624582"/>
                  </a:lnTo>
                  <a:lnTo>
                    <a:pt x="318401" y="2624582"/>
                  </a:lnTo>
                  <a:lnTo>
                    <a:pt x="376656" y="2630043"/>
                  </a:lnTo>
                  <a:lnTo>
                    <a:pt x="418261" y="2646413"/>
                  </a:lnTo>
                  <a:lnTo>
                    <a:pt x="443230" y="2673718"/>
                  </a:lnTo>
                  <a:lnTo>
                    <a:pt x="451561" y="2711958"/>
                  </a:lnTo>
                  <a:lnTo>
                    <a:pt x="449326" y="2732608"/>
                  </a:lnTo>
                  <a:lnTo>
                    <a:pt x="431546" y="2766377"/>
                  </a:lnTo>
                  <a:lnTo>
                    <a:pt x="396544" y="2790025"/>
                  </a:lnTo>
                  <a:lnTo>
                    <a:pt x="347751" y="2802026"/>
                  </a:lnTo>
                  <a:lnTo>
                    <a:pt x="318401" y="2803525"/>
                  </a:lnTo>
                  <a:lnTo>
                    <a:pt x="290601" y="2802483"/>
                  </a:lnTo>
                  <a:lnTo>
                    <a:pt x="235953" y="2794101"/>
                  </a:lnTo>
                  <a:lnTo>
                    <a:pt x="183222" y="2777452"/>
                  </a:lnTo>
                  <a:lnTo>
                    <a:pt x="136220" y="2753779"/>
                  </a:lnTo>
                  <a:lnTo>
                    <a:pt x="115100" y="2739390"/>
                  </a:lnTo>
                  <a:lnTo>
                    <a:pt x="51054" y="2865501"/>
                  </a:lnTo>
                  <a:lnTo>
                    <a:pt x="107340" y="2897886"/>
                  </a:lnTo>
                  <a:lnTo>
                    <a:pt x="174561" y="2921889"/>
                  </a:lnTo>
                  <a:lnTo>
                    <a:pt x="247865" y="2936760"/>
                  </a:lnTo>
                  <a:lnTo>
                    <a:pt x="322465" y="2941701"/>
                  </a:lnTo>
                  <a:lnTo>
                    <a:pt x="368871" y="2939732"/>
                  </a:lnTo>
                  <a:lnTo>
                    <a:pt x="411530" y="2933814"/>
                  </a:lnTo>
                  <a:lnTo>
                    <a:pt x="450443" y="2923971"/>
                  </a:lnTo>
                  <a:lnTo>
                    <a:pt x="516763" y="2893161"/>
                  </a:lnTo>
                  <a:lnTo>
                    <a:pt x="566318" y="2851226"/>
                  </a:lnTo>
                  <a:lnTo>
                    <a:pt x="598944" y="2799600"/>
                  </a:lnTo>
                  <a:lnTo>
                    <a:pt x="615213" y="2742400"/>
                  </a:lnTo>
                  <a:lnTo>
                    <a:pt x="617258" y="2711958"/>
                  </a:lnTo>
                  <a:close/>
                </a:path>
                <a:path w="659765" h="5338445">
                  <a:moveTo>
                    <a:pt x="620280" y="1606042"/>
                  </a:moveTo>
                  <a:lnTo>
                    <a:pt x="314312" y="1606042"/>
                  </a:lnTo>
                  <a:lnTo>
                    <a:pt x="477977" y="1451610"/>
                  </a:lnTo>
                  <a:lnTo>
                    <a:pt x="510184" y="1419948"/>
                  </a:lnTo>
                  <a:lnTo>
                    <a:pt x="536676" y="1390065"/>
                  </a:lnTo>
                  <a:lnTo>
                    <a:pt x="572516" y="1335659"/>
                  </a:lnTo>
                  <a:lnTo>
                    <a:pt x="590804" y="1283119"/>
                  </a:lnTo>
                  <a:lnTo>
                    <a:pt x="596912" y="1226947"/>
                  </a:lnTo>
                  <a:lnTo>
                    <a:pt x="594842" y="1195997"/>
                  </a:lnTo>
                  <a:lnTo>
                    <a:pt x="578319" y="1140320"/>
                  </a:lnTo>
                  <a:lnTo>
                    <a:pt x="545693" y="1093279"/>
                  </a:lnTo>
                  <a:lnTo>
                    <a:pt x="499440" y="1056703"/>
                  </a:lnTo>
                  <a:lnTo>
                    <a:pt x="440397" y="1031087"/>
                  </a:lnTo>
                  <a:lnTo>
                    <a:pt x="371017" y="1018133"/>
                  </a:lnTo>
                  <a:lnTo>
                    <a:pt x="332613" y="1016508"/>
                  </a:lnTo>
                  <a:lnTo>
                    <a:pt x="286677" y="1018705"/>
                  </a:lnTo>
                  <a:lnTo>
                    <a:pt x="243408" y="1025271"/>
                  </a:lnTo>
                  <a:lnTo>
                    <a:pt x="202819" y="1036231"/>
                  </a:lnTo>
                  <a:lnTo>
                    <a:pt x="164896" y="1051560"/>
                  </a:lnTo>
                  <a:lnTo>
                    <a:pt x="130263" y="1070787"/>
                  </a:lnTo>
                  <a:lnTo>
                    <a:pt x="99580" y="1093381"/>
                  </a:lnTo>
                  <a:lnTo>
                    <a:pt x="50025" y="1148715"/>
                  </a:lnTo>
                  <a:lnTo>
                    <a:pt x="169976" y="1225931"/>
                  </a:lnTo>
                  <a:lnTo>
                    <a:pt x="183438" y="1209243"/>
                  </a:lnTo>
                  <a:lnTo>
                    <a:pt x="198437" y="1194790"/>
                  </a:lnTo>
                  <a:lnTo>
                    <a:pt x="232994" y="1172591"/>
                  </a:lnTo>
                  <a:lnTo>
                    <a:pt x="272897" y="1159230"/>
                  </a:lnTo>
                  <a:lnTo>
                    <a:pt x="317373" y="1154811"/>
                  </a:lnTo>
                  <a:lnTo>
                    <a:pt x="343636" y="1156246"/>
                  </a:lnTo>
                  <a:lnTo>
                    <a:pt x="386067" y="1167676"/>
                  </a:lnTo>
                  <a:lnTo>
                    <a:pt x="423964" y="1205496"/>
                  </a:lnTo>
                  <a:lnTo>
                    <a:pt x="431215" y="1243203"/>
                  </a:lnTo>
                  <a:lnTo>
                    <a:pt x="430250" y="1257998"/>
                  </a:lnTo>
                  <a:lnTo>
                    <a:pt x="415963" y="1302639"/>
                  </a:lnTo>
                  <a:lnTo>
                    <a:pt x="393598" y="1335620"/>
                  </a:lnTo>
                  <a:lnTo>
                    <a:pt x="357009" y="1374394"/>
                  </a:lnTo>
                  <a:lnTo>
                    <a:pt x="82550" y="1633601"/>
                  </a:lnTo>
                  <a:lnTo>
                    <a:pt x="82550" y="1740281"/>
                  </a:lnTo>
                  <a:lnTo>
                    <a:pt x="620280" y="1740281"/>
                  </a:lnTo>
                  <a:lnTo>
                    <a:pt x="620280" y="1606042"/>
                  </a:lnTo>
                  <a:close/>
                </a:path>
                <a:path w="659765" h="5338445">
                  <a:moveTo>
                    <a:pt x="628980" y="5102352"/>
                  </a:moveTo>
                  <a:lnTo>
                    <a:pt x="624497" y="5054587"/>
                  </a:lnTo>
                  <a:lnTo>
                    <a:pt x="611060" y="5011890"/>
                  </a:lnTo>
                  <a:lnTo>
                    <a:pt x="588670" y="4974285"/>
                  </a:lnTo>
                  <a:lnTo>
                    <a:pt x="557326" y="4941748"/>
                  </a:lnTo>
                  <a:lnTo>
                    <a:pt x="525500" y="4920170"/>
                  </a:lnTo>
                  <a:lnTo>
                    <a:pt x="487387" y="4903368"/>
                  </a:lnTo>
                  <a:lnTo>
                    <a:pt x="442963" y="4891379"/>
                  </a:lnTo>
                  <a:lnTo>
                    <a:pt x="392239" y="4884178"/>
                  </a:lnTo>
                  <a:lnTo>
                    <a:pt x="335216" y="4881778"/>
                  </a:lnTo>
                  <a:lnTo>
                    <a:pt x="277279" y="4881778"/>
                  </a:lnTo>
                  <a:lnTo>
                    <a:pt x="288455" y="4746574"/>
                  </a:lnTo>
                  <a:lnTo>
                    <a:pt x="585279" y="4746574"/>
                  </a:lnTo>
                  <a:lnTo>
                    <a:pt x="585279" y="4614430"/>
                  </a:lnTo>
                  <a:lnTo>
                    <a:pt x="151231" y="4614430"/>
                  </a:lnTo>
                  <a:lnTo>
                    <a:pt x="114630" y="5014938"/>
                  </a:lnTo>
                  <a:lnTo>
                    <a:pt x="296583" y="5014938"/>
                  </a:lnTo>
                  <a:lnTo>
                    <a:pt x="338924" y="5016411"/>
                  </a:lnTo>
                  <a:lnTo>
                    <a:pt x="403225" y="5028095"/>
                  </a:lnTo>
                  <a:lnTo>
                    <a:pt x="441401" y="5051412"/>
                  </a:lnTo>
                  <a:lnTo>
                    <a:pt x="459955" y="5085969"/>
                  </a:lnTo>
                  <a:lnTo>
                    <a:pt x="462280" y="5107444"/>
                  </a:lnTo>
                  <a:lnTo>
                    <a:pt x="460044" y="5128095"/>
                  </a:lnTo>
                  <a:lnTo>
                    <a:pt x="442252" y="5162143"/>
                  </a:lnTo>
                  <a:lnTo>
                    <a:pt x="407250" y="5186223"/>
                  </a:lnTo>
                  <a:lnTo>
                    <a:pt x="358470" y="5198415"/>
                  </a:lnTo>
                  <a:lnTo>
                    <a:pt x="329120" y="5199939"/>
                  </a:lnTo>
                  <a:lnTo>
                    <a:pt x="301345" y="5198897"/>
                  </a:lnTo>
                  <a:lnTo>
                    <a:pt x="246964" y="5190515"/>
                  </a:lnTo>
                  <a:lnTo>
                    <a:pt x="194678" y="5173929"/>
                  </a:lnTo>
                  <a:lnTo>
                    <a:pt x="147916" y="5150307"/>
                  </a:lnTo>
                  <a:lnTo>
                    <a:pt x="126834" y="5135905"/>
                  </a:lnTo>
                  <a:lnTo>
                    <a:pt x="61772" y="5261953"/>
                  </a:lnTo>
                  <a:lnTo>
                    <a:pt x="118059" y="5294350"/>
                  </a:lnTo>
                  <a:lnTo>
                    <a:pt x="185280" y="5318366"/>
                  </a:lnTo>
                  <a:lnTo>
                    <a:pt x="258584" y="5333238"/>
                  </a:lnTo>
                  <a:lnTo>
                    <a:pt x="333184" y="5338191"/>
                  </a:lnTo>
                  <a:lnTo>
                    <a:pt x="380034" y="5336197"/>
                  </a:lnTo>
                  <a:lnTo>
                    <a:pt x="423011" y="5330190"/>
                  </a:lnTo>
                  <a:lnTo>
                    <a:pt x="462114" y="5320182"/>
                  </a:lnTo>
                  <a:lnTo>
                    <a:pt x="528497" y="5288826"/>
                  </a:lnTo>
                  <a:lnTo>
                    <a:pt x="578053" y="5246141"/>
                  </a:lnTo>
                  <a:lnTo>
                    <a:pt x="610679" y="5193373"/>
                  </a:lnTo>
                  <a:lnTo>
                    <a:pt x="626948" y="5134165"/>
                  </a:lnTo>
                  <a:lnTo>
                    <a:pt x="628980" y="5102352"/>
                  </a:lnTo>
                  <a:close/>
                </a:path>
                <a:path w="659765" h="5338445">
                  <a:moveTo>
                    <a:pt x="659714" y="3866134"/>
                  </a:moveTo>
                  <a:lnTo>
                    <a:pt x="543839" y="3866134"/>
                  </a:lnTo>
                  <a:lnTo>
                    <a:pt x="543839" y="3733038"/>
                  </a:lnTo>
                  <a:lnTo>
                    <a:pt x="388302" y="3733038"/>
                  </a:lnTo>
                  <a:lnTo>
                    <a:pt x="388302" y="3866134"/>
                  </a:lnTo>
                  <a:lnTo>
                    <a:pt x="197205" y="3866134"/>
                  </a:lnTo>
                  <a:lnTo>
                    <a:pt x="508254" y="3438144"/>
                  </a:lnTo>
                  <a:lnTo>
                    <a:pt x="335445" y="3438144"/>
                  </a:lnTo>
                  <a:lnTo>
                    <a:pt x="0" y="3889502"/>
                  </a:lnTo>
                  <a:lnTo>
                    <a:pt x="0" y="4000373"/>
                  </a:lnTo>
                  <a:lnTo>
                    <a:pt x="383222" y="4000373"/>
                  </a:lnTo>
                  <a:lnTo>
                    <a:pt x="383222" y="4149725"/>
                  </a:lnTo>
                  <a:lnTo>
                    <a:pt x="543839" y="4149725"/>
                  </a:lnTo>
                  <a:lnTo>
                    <a:pt x="543839" y="4000373"/>
                  </a:lnTo>
                  <a:lnTo>
                    <a:pt x="659714" y="4000373"/>
                  </a:lnTo>
                  <a:lnTo>
                    <a:pt x="659714" y="3866134"/>
                  </a:lnTo>
                  <a:close/>
                </a:path>
              </a:pathLst>
            </a:custGeom>
            <a:solidFill>
              <a:srgbClr val="CAAC91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999" y="1367028"/>
              <a:ext cx="493775" cy="3261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95999" y="1367028"/>
              <a:ext cx="494030" cy="326390"/>
            </a:xfrm>
            <a:custGeom>
              <a:avLst/>
              <a:gdLst/>
              <a:ahLst/>
              <a:cxnLst/>
              <a:rect l="l" t="t" r="r" b="b"/>
              <a:pathLst>
                <a:path w="494029" h="326389">
                  <a:moveTo>
                    <a:pt x="0" y="81534"/>
                  </a:moveTo>
                  <a:lnTo>
                    <a:pt x="330708" y="81534"/>
                  </a:lnTo>
                  <a:lnTo>
                    <a:pt x="330708" y="0"/>
                  </a:lnTo>
                  <a:lnTo>
                    <a:pt x="493775" y="163068"/>
                  </a:lnTo>
                  <a:lnTo>
                    <a:pt x="330708" y="326136"/>
                  </a:lnTo>
                  <a:lnTo>
                    <a:pt x="330708" y="244601"/>
                  </a:lnTo>
                  <a:lnTo>
                    <a:pt x="0" y="244601"/>
                  </a:lnTo>
                  <a:lnTo>
                    <a:pt x="0" y="81534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5999" y="2279904"/>
              <a:ext cx="493775" cy="3261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95999" y="2279904"/>
              <a:ext cx="494030" cy="326390"/>
            </a:xfrm>
            <a:custGeom>
              <a:avLst/>
              <a:gdLst/>
              <a:ahLst/>
              <a:cxnLst/>
              <a:rect l="l" t="t" r="r" b="b"/>
              <a:pathLst>
                <a:path w="494029" h="326389">
                  <a:moveTo>
                    <a:pt x="0" y="81534"/>
                  </a:moveTo>
                  <a:lnTo>
                    <a:pt x="330708" y="81534"/>
                  </a:lnTo>
                  <a:lnTo>
                    <a:pt x="330708" y="0"/>
                  </a:lnTo>
                  <a:lnTo>
                    <a:pt x="493775" y="163068"/>
                  </a:lnTo>
                  <a:lnTo>
                    <a:pt x="330708" y="326136"/>
                  </a:lnTo>
                  <a:lnTo>
                    <a:pt x="330708" y="244601"/>
                  </a:lnTo>
                  <a:lnTo>
                    <a:pt x="0" y="244601"/>
                  </a:lnTo>
                  <a:lnTo>
                    <a:pt x="0" y="81534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5999" y="3503675"/>
              <a:ext cx="493775" cy="3261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095999" y="3503675"/>
              <a:ext cx="494030" cy="326390"/>
            </a:xfrm>
            <a:custGeom>
              <a:avLst/>
              <a:gdLst/>
              <a:ahLst/>
              <a:cxnLst/>
              <a:rect l="l" t="t" r="r" b="b"/>
              <a:pathLst>
                <a:path w="494029" h="326389">
                  <a:moveTo>
                    <a:pt x="0" y="81534"/>
                  </a:moveTo>
                  <a:lnTo>
                    <a:pt x="330708" y="81534"/>
                  </a:lnTo>
                  <a:lnTo>
                    <a:pt x="330708" y="0"/>
                  </a:lnTo>
                  <a:lnTo>
                    <a:pt x="493775" y="163068"/>
                  </a:lnTo>
                  <a:lnTo>
                    <a:pt x="330708" y="326136"/>
                  </a:lnTo>
                  <a:lnTo>
                    <a:pt x="330708" y="244601"/>
                  </a:lnTo>
                  <a:lnTo>
                    <a:pt x="0" y="244601"/>
                  </a:lnTo>
                  <a:lnTo>
                    <a:pt x="0" y="81534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7711" y="1367028"/>
              <a:ext cx="493776" cy="32613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077711" y="1367028"/>
              <a:ext cx="494030" cy="326390"/>
            </a:xfrm>
            <a:custGeom>
              <a:avLst/>
              <a:gdLst/>
              <a:ahLst/>
              <a:cxnLst/>
              <a:rect l="l" t="t" r="r" b="b"/>
              <a:pathLst>
                <a:path w="494029" h="326389">
                  <a:moveTo>
                    <a:pt x="0" y="81534"/>
                  </a:moveTo>
                  <a:lnTo>
                    <a:pt x="330708" y="81534"/>
                  </a:lnTo>
                  <a:lnTo>
                    <a:pt x="330708" y="0"/>
                  </a:lnTo>
                  <a:lnTo>
                    <a:pt x="493776" y="163068"/>
                  </a:lnTo>
                  <a:lnTo>
                    <a:pt x="330708" y="326136"/>
                  </a:lnTo>
                  <a:lnTo>
                    <a:pt x="330708" y="244601"/>
                  </a:lnTo>
                  <a:lnTo>
                    <a:pt x="0" y="244601"/>
                  </a:lnTo>
                  <a:lnTo>
                    <a:pt x="0" y="81534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4663" y="4776215"/>
              <a:ext cx="493776" cy="32613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74663" y="4776215"/>
              <a:ext cx="494030" cy="326390"/>
            </a:xfrm>
            <a:custGeom>
              <a:avLst/>
              <a:gdLst/>
              <a:ahLst/>
              <a:cxnLst/>
              <a:rect l="l" t="t" r="r" b="b"/>
              <a:pathLst>
                <a:path w="494029" h="326389">
                  <a:moveTo>
                    <a:pt x="0" y="81533"/>
                  </a:moveTo>
                  <a:lnTo>
                    <a:pt x="330708" y="81533"/>
                  </a:lnTo>
                  <a:lnTo>
                    <a:pt x="330708" y="0"/>
                  </a:lnTo>
                  <a:lnTo>
                    <a:pt x="493776" y="163067"/>
                  </a:lnTo>
                  <a:lnTo>
                    <a:pt x="330708" y="326135"/>
                  </a:lnTo>
                  <a:lnTo>
                    <a:pt x="330708" y="244601"/>
                  </a:lnTo>
                  <a:lnTo>
                    <a:pt x="0" y="244601"/>
                  </a:lnTo>
                  <a:lnTo>
                    <a:pt x="0" y="81533"/>
                  </a:lnTo>
                  <a:close/>
                </a:path>
              </a:pathLst>
            </a:custGeom>
            <a:ln w="634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9904" y="5928359"/>
              <a:ext cx="492251" cy="32613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089904" y="5928359"/>
              <a:ext cx="492759" cy="326390"/>
            </a:xfrm>
            <a:custGeom>
              <a:avLst/>
              <a:gdLst/>
              <a:ahLst/>
              <a:cxnLst/>
              <a:rect l="l" t="t" r="r" b="b"/>
              <a:pathLst>
                <a:path w="492759" h="326389">
                  <a:moveTo>
                    <a:pt x="0" y="81533"/>
                  </a:moveTo>
                  <a:lnTo>
                    <a:pt x="329184" y="81533"/>
                  </a:lnTo>
                  <a:lnTo>
                    <a:pt x="329184" y="0"/>
                  </a:lnTo>
                  <a:lnTo>
                    <a:pt x="492251" y="163067"/>
                  </a:lnTo>
                  <a:lnTo>
                    <a:pt x="329184" y="326135"/>
                  </a:lnTo>
                  <a:lnTo>
                    <a:pt x="329184" y="244601"/>
                  </a:lnTo>
                  <a:lnTo>
                    <a:pt x="0" y="244601"/>
                  </a:lnTo>
                  <a:lnTo>
                    <a:pt x="0" y="81533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105306" y="1173861"/>
            <a:ext cx="4707255" cy="5079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05"/>
              </a:lnSpc>
              <a:spcBef>
                <a:spcPts val="95"/>
              </a:spcBef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Потребность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в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переобучении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медицинских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00"/>
              </a:lnSpc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работников новым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принципам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кодирования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причин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14"/>
              </a:lnSpc>
            </a:pP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смерти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и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заболеваемости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Calibri"/>
              <a:cs typeface="Calibri"/>
            </a:endParaRPr>
          </a:p>
          <a:p>
            <a:pPr marL="12700" marR="237490">
              <a:lnSpc>
                <a:spcPts val="1689"/>
              </a:lnSpc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Потребность</a:t>
            </a:r>
            <a:r>
              <a:rPr sz="1600" b="1" spc="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внесения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изменений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в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нормативные </a:t>
            </a:r>
            <a:r>
              <a:rPr sz="1600" b="1" spc="-35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правовые</a:t>
            </a:r>
            <a:r>
              <a:rPr sz="1600" b="1" spc="-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акты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Минздрава</a:t>
            </a:r>
            <a:r>
              <a:rPr sz="1600" b="1" spc="3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России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 и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иных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689"/>
              </a:lnSpc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заинтересованных</a:t>
            </a:r>
            <a:r>
              <a:rPr sz="1600" b="1" spc="-3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ведомств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Calibri"/>
              <a:cs typeface="Calibri"/>
            </a:endParaRPr>
          </a:p>
          <a:p>
            <a:pPr marL="12700" marR="934085">
              <a:lnSpc>
                <a:spcPts val="1689"/>
              </a:lnSpc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Изменение</a:t>
            </a:r>
            <a:r>
              <a:rPr sz="1600" b="1" spc="-2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6C5E52"/>
                </a:solidFill>
                <a:latin typeface="Calibri"/>
                <a:cs typeface="Calibri"/>
              </a:rPr>
              <a:t>подходов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при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 формировании 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статистической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информации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и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нарушение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580"/>
              </a:lnSpc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динамических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рядов</a:t>
            </a:r>
            <a:r>
              <a:rPr sz="1600" b="1" spc="2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статистических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данных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10"/>
              </a:lnSpc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заболеваемости</a:t>
            </a:r>
            <a:r>
              <a:rPr sz="1600" b="1" spc="-4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и</a:t>
            </a:r>
            <a:r>
              <a:rPr sz="1600" b="1" spc="-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смертности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ts val="1805"/>
              </a:lnSpc>
              <a:spcBef>
                <a:spcPts val="1019"/>
              </a:spcBef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Адаптация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медицинских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информационных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 систем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к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00"/>
              </a:lnSpc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разработанному на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мощностях Российской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14"/>
              </a:lnSpc>
            </a:pP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Федерации</a:t>
            </a:r>
            <a:r>
              <a:rPr sz="1600" b="1" spc="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программному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 решению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12700" marR="92075">
              <a:lnSpc>
                <a:spcPts val="1689"/>
              </a:lnSpc>
            </a:pP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Ограничение доступа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к инфраструктуре</a:t>
            </a:r>
            <a:r>
              <a:rPr sz="1600" b="1" spc="1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ВОЗ</a:t>
            </a:r>
            <a:r>
              <a:rPr sz="1600" b="1" spc="1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в</a:t>
            </a:r>
            <a:r>
              <a:rPr sz="1600" b="1" spc="-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части </a:t>
            </a:r>
            <a:r>
              <a:rPr sz="1600" b="1" spc="-34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получения</a:t>
            </a:r>
            <a:r>
              <a:rPr sz="1600" b="1" spc="5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обновлений</a:t>
            </a:r>
            <a:r>
              <a:rPr sz="1600" b="1" spc="-20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C5E52"/>
                </a:solidFill>
                <a:latin typeface="Calibri"/>
                <a:cs typeface="Calibri"/>
              </a:rPr>
              <a:t>справочника</a:t>
            </a:r>
            <a:r>
              <a:rPr sz="1600" b="1" dirty="0">
                <a:solidFill>
                  <a:srgbClr val="6C5E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C5E52"/>
                </a:solidFill>
                <a:latin typeface="Calibri"/>
                <a:cs typeface="Calibri"/>
              </a:rPr>
              <a:t>МКБ-11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24547" y="1105636"/>
            <a:ext cx="5122545" cy="5003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Разработка </a:t>
            </a:r>
            <a:r>
              <a:rPr sz="1400" spc="-5" dirty="0">
                <a:latin typeface="Calibri"/>
                <a:cs typeface="Calibri"/>
              </a:rPr>
              <a:t>программ </a:t>
            </a:r>
            <a:r>
              <a:rPr sz="1400" dirty="0">
                <a:latin typeface="Calibri"/>
                <a:cs typeface="Calibri"/>
              </a:rPr>
              <a:t>повышения </a:t>
            </a:r>
            <a:r>
              <a:rPr sz="1400" spc="-5" dirty="0">
                <a:latin typeface="Calibri"/>
                <a:cs typeface="Calibri"/>
              </a:rPr>
              <a:t>квалификации для медицинских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работников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учетом</a:t>
            </a:r>
            <a:r>
              <a:rPr sz="1400" spc="-10" dirty="0">
                <a:latin typeface="Calibri"/>
                <a:cs typeface="Calibri"/>
              </a:rPr>
              <a:t> переходных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положений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между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МКБ-10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latin typeface="Calibri"/>
                <a:cs typeface="Calibri"/>
              </a:rPr>
              <a:t>МКБ-11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для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комфортной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адаптации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специалистов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Подготовка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плана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мероприятий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разработке(доработке)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latin typeface="Calibri"/>
                <a:cs typeface="Calibri"/>
              </a:rPr>
              <a:t>нормативных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правовых</a:t>
            </a:r>
            <a:r>
              <a:rPr sz="1400" spc="-5" dirty="0">
                <a:latin typeface="Calibri"/>
                <a:cs typeface="Calibri"/>
              </a:rPr>
              <a:t> актов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части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пересмотра </a:t>
            </a:r>
            <a:r>
              <a:rPr sz="1400" dirty="0">
                <a:latin typeface="Calibri"/>
                <a:cs typeface="Calibri"/>
              </a:rPr>
              <a:t>учетной,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" dirty="0">
                <a:latin typeface="Calibri"/>
                <a:cs typeface="Calibri"/>
              </a:rPr>
              <a:t>отчетной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документации,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пересмотру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клинических </a:t>
            </a:r>
            <a:r>
              <a:rPr sz="1400" spc="-5" dirty="0">
                <a:latin typeface="Calibri"/>
                <a:cs typeface="Calibri"/>
              </a:rPr>
              <a:t>рекомендаций</a:t>
            </a:r>
            <a:endParaRPr sz="1400" dirty="0">
              <a:latin typeface="Calibri"/>
              <a:cs typeface="Calibri"/>
            </a:endParaRPr>
          </a:p>
          <a:p>
            <a:pPr marL="12700" marR="84455" algn="just">
              <a:lnSpc>
                <a:spcPct val="107100"/>
              </a:lnSpc>
              <a:spcBef>
                <a:spcPts val="1075"/>
              </a:spcBef>
            </a:pPr>
            <a:r>
              <a:rPr sz="1400" spc="-10" dirty="0">
                <a:latin typeface="Calibri"/>
                <a:cs typeface="Calibri"/>
              </a:rPr>
              <a:t>Разработка переходных таблиц </a:t>
            </a:r>
            <a:r>
              <a:rPr sz="1400" spc="-5" dirty="0">
                <a:latin typeface="Calibri"/>
                <a:cs typeface="Calibri"/>
              </a:rPr>
              <a:t>для качественного формирования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статистической </a:t>
            </a:r>
            <a:r>
              <a:rPr sz="1400" spc="-5" dirty="0">
                <a:latin typeface="Calibri"/>
                <a:cs typeface="Calibri"/>
              </a:rPr>
              <a:t>информации. </a:t>
            </a:r>
            <a:r>
              <a:rPr sz="1400" spc="-10" dirty="0">
                <a:latin typeface="Calibri"/>
                <a:cs typeface="Calibri"/>
              </a:rPr>
              <a:t>Разработка переходных </a:t>
            </a:r>
            <a:r>
              <a:rPr sz="1400" spc="-5" dirty="0">
                <a:latin typeface="Calibri"/>
                <a:cs typeface="Calibri"/>
              </a:rPr>
              <a:t>положений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между</a:t>
            </a:r>
            <a:r>
              <a:rPr sz="1400" dirty="0">
                <a:latin typeface="Calibri"/>
                <a:cs typeface="Calibri"/>
              </a:rPr>
              <a:t> МКБ-10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МКБ-11.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Пересчет </a:t>
            </a:r>
            <a:r>
              <a:rPr sz="1400" spc="-10" dirty="0">
                <a:latin typeface="Calibri"/>
                <a:cs typeface="Calibri"/>
              </a:rPr>
              <a:t>показателей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смертности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</a:p>
          <a:p>
            <a:pPr marL="12700" marR="38735">
              <a:lnSpc>
                <a:spcPct val="1069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причинам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смерти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за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предыдущие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годы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 разработка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краткой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номенклатуры причин </a:t>
            </a:r>
            <a:r>
              <a:rPr sz="1400" spc="-5" dirty="0">
                <a:latin typeface="Calibri"/>
                <a:cs typeface="Calibri"/>
              </a:rPr>
              <a:t>смерти, </a:t>
            </a:r>
            <a:r>
              <a:rPr sz="1400" dirty="0">
                <a:latin typeface="Calibri"/>
                <a:cs typeface="Calibri"/>
              </a:rPr>
              <a:t>основанной на МКБ-11. </a:t>
            </a:r>
            <a:r>
              <a:rPr sz="1400" spc="-10" dirty="0">
                <a:latin typeface="Calibri"/>
                <a:cs typeface="Calibri"/>
              </a:rPr>
              <a:t>Разработка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новых </a:t>
            </a:r>
            <a:r>
              <a:rPr sz="1400" spc="-15" dirty="0">
                <a:latin typeface="Calibri"/>
                <a:cs typeface="Calibri"/>
              </a:rPr>
              <a:t>подходов </a:t>
            </a:r>
            <a:r>
              <a:rPr sz="1400" spc="-10" dirty="0">
                <a:latin typeface="Calibri"/>
                <a:cs typeface="Calibri"/>
              </a:rPr>
              <a:t>кодирования </a:t>
            </a:r>
            <a:r>
              <a:rPr sz="1400" dirty="0">
                <a:latin typeface="Calibri"/>
                <a:cs typeface="Calibri"/>
              </a:rPr>
              <a:t>с </a:t>
            </a:r>
            <a:r>
              <a:rPr sz="1400" spc="-5" dirty="0">
                <a:latin typeface="Calibri"/>
                <a:cs typeface="Calibri"/>
              </a:rPr>
              <a:t>учетом перевода </a:t>
            </a:r>
            <a:r>
              <a:rPr sz="1400" dirty="0">
                <a:latin typeface="Calibri"/>
                <a:cs typeface="Calibri"/>
              </a:rPr>
              <a:t>2 </a:t>
            </a:r>
            <a:r>
              <a:rPr sz="1400" spc="-10" dirty="0">
                <a:latin typeface="Calibri"/>
                <a:cs typeface="Calibri"/>
              </a:rPr>
              <a:t>тома </a:t>
            </a:r>
            <a:r>
              <a:rPr sz="1400" spc="5" dirty="0">
                <a:latin typeface="Calibri"/>
                <a:cs typeface="Calibri"/>
              </a:rPr>
              <a:t>МКБ-11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внесения</a:t>
            </a:r>
            <a:r>
              <a:rPr sz="1400" spc="-5" dirty="0">
                <a:latin typeface="Calibri"/>
                <a:cs typeface="Calibri"/>
              </a:rPr>
              <a:t> изменений</a:t>
            </a:r>
            <a:r>
              <a:rPr sz="1400" dirty="0">
                <a:latin typeface="Calibri"/>
                <a:cs typeface="Calibri"/>
              </a:rPr>
              <a:t> в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НПА.</a:t>
            </a:r>
          </a:p>
          <a:p>
            <a:pPr marL="12700" marR="449580">
              <a:lnSpc>
                <a:spcPct val="107100"/>
              </a:lnSpc>
              <a:spcBef>
                <a:spcPts val="140"/>
              </a:spcBef>
            </a:pPr>
            <a:r>
              <a:rPr sz="1400" spc="-10" dirty="0">
                <a:latin typeface="Calibri"/>
                <a:cs typeface="Calibri"/>
              </a:rPr>
              <a:t>Разработка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регионального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решения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для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перехода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МКБ-11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для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внедрения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МИС.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Доработка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МИС на</a:t>
            </a:r>
            <a:r>
              <a:rPr sz="1400" spc="-5" dirty="0">
                <a:latin typeface="Calibri"/>
                <a:cs typeface="Calibri"/>
              </a:rPr>
              <a:t> всех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уровнях.</a:t>
            </a:r>
            <a:endParaRPr sz="1400" dirty="0">
              <a:latin typeface="Calibri"/>
              <a:cs typeface="Calibri"/>
            </a:endParaRPr>
          </a:p>
          <a:p>
            <a:pPr marL="12700" marR="841375">
              <a:lnSpc>
                <a:spcPct val="107100"/>
              </a:lnSpc>
            </a:pPr>
            <a:r>
              <a:rPr sz="1400" spc="-5" dirty="0">
                <a:latin typeface="Calibri"/>
                <a:cs typeface="Calibri"/>
              </a:rPr>
              <a:t>Обеспечение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гармонизации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НСИ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федерального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реестра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электронных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медицинских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документов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609600">
              <a:lnSpc>
                <a:spcPct val="107100"/>
              </a:lnSpc>
            </a:pPr>
            <a:r>
              <a:rPr sz="1400" spc="-10" dirty="0">
                <a:latin typeface="Calibri"/>
                <a:cs typeface="Calibri"/>
              </a:rPr>
              <a:t>Разработка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использование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сетевых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инструментов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обхода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блокировок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доступа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10" dirty="0">
                <a:latin typeface="Calibri"/>
                <a:cs typeface="Calibri"/>
              </a:rPr>
              <a:t> территории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Российской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Федерации.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24547" y="6082995"/>
            <a:ext cx="4307840" cy="483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Развитие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обновление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российской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версии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справочника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МКБ-11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независимо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 </a:t>
            </a:r>
            <a:r>
              <a:rPr sz="1400" spc="-10" dirty="0">
                <a:latin typeface="Calibri"/>
                <a:cs typeface="Calibri"/>
              </a:rPr>
              <a:t>международной </a:t>
            </a:r>
            <a:r>
              <a:rPr sz="1400" spc="-5" dirty="0">
                <a:latin typeface="Calibri"/>
                <a:cs typeface="Calibri"/>
              </a:rPr>
              <a:t>версии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ВОЗ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469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4275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1047115"/>
            </a:xfrm>
            <a:custGeom>
              <a:avLst/>
              <a:gdLst/>
              <a:ahLst/>
              <a:cxnLst/>
              <a:rect l="l" t="t" r="r" b="b"/>
              <a:pathLst>
                <a:path w="12192000" h="1047115">
                  <a:moveTo>
                    <a:pt x="0" y="1046988"/>
                  </a:moveTo>
                  <a:lnTo>
                    <a:pt x="12192000" y="104698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46988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06556" y="6324599"/>
              <a:ext cx="535305" cy="533400"/>
            </a:xfrm>
            <a:custGeom>
              <a:avLst/>
              <a:gdLst/>
              <a:ahLst/>
              <a:cxnLst/>
              <a:rect l="l" t="t" r="r" b="b"/>
              <a:pathLst>
                <a:path w="535304" h="533400">
                  <a:moveTo>
                    <a:pt x="534924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534924" y="533399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995541" y="3769004"/>
            <a:ext cx="4154170" cy="252539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ОСОБЕННОСТЬ</a:t>
            </a:r>
            <a:r>
              <a:rPr sz="1600" spc="1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МКБ-10:</a:t>
            </a:r>
            <a:endParaRPr sz="1600">
              <a:latin typeface="Calibri"/>
              <a:cs typeface="Calibri"/>
            </a:endParaRPr>
          </a:p>
          <a:p>
            <a:pPr marL="12700" marR="59690">
              <a:lnSpc>
                <a:spcPct val="100000"/>
              </a:lnSpc>
              <a:spcBef>
                <a:spcPts val="800"/>
              </a:spcBef>
            </a:pP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Буквенно-цифровой</a:t>
            </a:r>
            <a:r>
              <a:rPr sz="1600" spc="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48443E"/>
                </a:solidFill>
                <a:latin typeface="Calibri"/>
                <a:cs typeface="Calibri"/>
              </a:rPr>
              <a:t>код</a:t>
            </a:r>
            <a:r>
              <a:rPr sz="1600" spc="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с</a:t>
            </a:r>
            <a:r>
              <a:rPr sz="1600" spc="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буквой </a:t>
            </a:r>
            <a:r>
              <a:rPr sz="1600" spc="-15" dirty="0">
                <a:solidFill>
                  <a:srgbClr val="48443E"/>
                </a:solidFill>
                <a:latin typeface="Calibri"/>
                <a:cs typeface="Calibri"/>
              </a:rPr>
              <a:t>английского 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алфавита</a:t>
            </a:r>
            <a:r>
              <a:rPr sz="1600" spc="-2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в 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качестве</a:t>
            </a:r>
            <a:r>
              <a:rPr sz="1600" spc="1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1-го</a:t>
            </a:r>
            <a:r>
              <a:rPr sz="1600" spc="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знака</a:t>
            </a:r>
            <a:r>
              <a:rPr sz="1600" spc="-1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и</a:t>
            </a:r>
            <a:r>
              <a:rPr sz="1600" spc="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цифрой</a:t>
            </a:r>
            <a:r>
              <a:rPr sz="1600" spc="1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во</a:t>
            </a:r>
            <a:r>
              <a:rPr sz="160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2</a:t>
            </a:r>
            <a:r>
              <a:rPr sz="1600" spc="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– </a:t>
            </a:r>
            <a:r>
              <a:rPr sz="1600" spc="-34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4-ом</a:t>
            </a:r>
            <a:r>
              <a:rPr sz="1600" spc="2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знаке</a:t>
            </a:r>
            <a:r>
              <a:rPr sz="160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48443E"/>
                </a:solidFill>
                <a:latin typeface="Calibri"/>
                <a:cs typeface="Calibri"/>
              </a:rPr>
              <a:t>кода;</a:t>
            </a:r>
            <a:r>
              <a:rPr sz="1600" spc="-1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4-ый</a:t>
            </a:r>
            <a:r>
              <a:rPr sz="160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знак </a:t>
            </a:r>
            <a:r>
              <a:rPr sz="1600" spc="-15" dirty="0">
                <a:solidFill>
                  <a:srgbClr val="48443E"/>
                </a:solidFill>
                <a:latin typeface="Calibri"/>
                <a:cs typeface="Calibri"/>
              </a:rPr>
              <a:t>следует</a:t>
            </a:r>
            <a:r>
              <a:rPr sz="1600" spc="2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за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десятичной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8443E"/>
                </a:solidFill>
                <a:latin typeface="Calibri"/>
                <a:cs typeface="Calibri"/>
              </a:rPr>
              <a:t>точкой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90"/>
              </a:spcBef>
            </a:pP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Номера</a:t>
            </a:r>
            <a:r>
              <a:rPr sz="1600" spc="2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8443E"/>
                </a:solidFill>
                <a:latin typeface="Calibri"/>
                <a:cs typeface="Calibri"/>
              </a:rPr>
              <a:t>кодов</a:t>
            </a:r>
            <a:r>
              <a:rPr sz="1600" spc="1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имеют</a:t>
            </a:r>
            <a:r>
              <a:rPr sz="1600" spc="1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диапазон</a:t>
            </a:r>
            <a:r>
              <a:rPr sz="160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от</a:t>
            </a:r>
            <a:r>
              <a:rPr sz="1600" spc="1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A00.0</a:t>
            </a:r>
            <a:r>
              <a:rPr sz="1600" spc="1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до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Z99.9</a:t>
            </a:r>
            <a:r>
              <a:rPr sz="1600" spc="1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(за</a:t>
            </a:r>
            <a:r>
              <a:rPr sz="1600" spc="1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исключением</a:t>
            </a:r>
            <a:r>
              <a:rPr sz="1600" spc="1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морфологических</a:t>
            </a:r>
            <a:r>
              <a:rPr sz="1600" spc="2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8443E"/>
                </a:solidFill>
                <a:latin typeface="Calibri"/>
                <a:cs typeface="Calibri"/>
              </a:rPr>
              <a:t>кодов </a:t>
            </a:r>
            <a:r>
              <a:rPr sz="1600" spc="-34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и </a:t>
            </a:r>
            <a:r>
              <a:rPr sz="1600" spc="-25" dirty="0">
                <a:solidFill>
                  <a:srgbClr val="48443E"/>
                </a:solidFill>
                <a:latin typeface="Calibri"/>
                <a:cs typeface="Calibri"/>
              </a:rPr>
              <a:t>кодов</a:t>
            </a:r>
            <a:r>
              <a:rPr sz="1600" spc="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характера</a:t>
            </a:r>
            <a:r>
              <a:rPr sz="1600" spc="-2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МКБ-О: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 от</a:t>
            </a:r>
            <a:r>
              <a:rPr sz="1600" spc="1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М-8000/0</a:t>
            </a:r>
            <a:r>
              <a:rPr sz="1600" spc="1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до</a:t>
            </a:r>
            <a:r>
              <a:rPr sz="1600" spc="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8443E"/>
                </a:solidFill>
                <a:latin typeface="Calibri"/>
                <a:cs typeface="Calibri"/>
              </a:rPr>
              <a:t>М- </a:t>
            </a:r>
            <a:r>
              <a:rPr sz="1600" spc="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9989/3)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14858" y="1132077"/>
            <a:ext cx="10888345" cy="5199380"/>
            <a:chOff x="514858" y="1132077"/>
            <a:chExt cx="10888345" cy="5199380"/>
          </a:xfrm>
        </p:grpSpPr>
        <p:sp>
          <p:nvSpPr>
            <p:cNvPr id="9" name="object 9"/>
            <p:cNvSpPr/>
            <p:nvPr/>
          </p:nvSpPr>
          <p:spPr>
            <a:xfrm>
              <a:off x="5822442" y="4085082"/>
              <a:ext cx="940435" cy="810895"/>
            </a:xfrm>
            <a:custGeom>
              <a:avLst/>
              <a:gdLst/>
              <a:ahLst/>
              <a:cxnLst/>
              <a:rect l="l" t="t" r="r" b="b"/>
              <a:pathLst>
                <a:path w="940434" h="810895">
                  <a:moveTo>
                    <a:pt x="0" y="405384"/>
                  </a:moveTo>
                  <a:lnTo>
                    <a:pt x="202692" y="0"/>
                  </a:lnTo>
                  <a:lnTo>
                    <a:pt x="737615" y="0"/>
                  </a:lnTo>
                  <a:lnTo>
                    <a:pt x="940308" y="405384"/>
                  </a:lnTo>
                  <a:lnTo>
                    <a:pt x="737615" y="810768"/>
                  </a:lnTo>
                  <a:lnTo>
                    <a:pt x="202692" y="810768"/>
                  </a:lnTo>
                  <a:lnTo>
                    <a:pt x="0" y="405384"/>
                  </a:lnTo>
                  <a:close/>
                </a:path>
              </a:pathLst>
            </a:custGeom>
            <a:ln w="22225">
              <a:solidFill>
                <a:srgbClr val="CAA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1616" y="4232148"/>
              <a:ext cx="478536" cy="51053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42950" y="4139945"/>
              <a:ext cx="984885" cy="810895"/>
            </a:xfrm>
            <a:custGeom>
              <a:avLst/>
              <a:gdLst/>
              <a:ahLst/>
              <a:cxnLst/>
              <a:rect l="l" t="t" r="r" b="b"/>
              <a:pathLst>
                <a:path w="984885" h="810895">
                  <a:moveTo>
                    <a:pt x="0" y="405383"/>
                  </a:moveTo>
                  <a:lnTo>
                    <a:pt x="202691" y="0"/>
                  </a:lnTo>
                  <a:lnTo>
                    <a:pt x="781812" y="0"/>
                  </a:lnTo>
                  <a:lnTo>
                    <a:pt x="984504" y="405383"/>
                  </a:lnTo>
                  <a:lnTo>
                    <a:pt x="781812" y="810767"/>
                  </a:lnTo>
                  <a:lnTo>
                    <a:pt x="202691" y="810767"/>
                  </a:lnTo>
                  <a:lnTo>
                    <a:pt x="0" y="405383"/>
                  </a:lnTo>
                  <a:close/>
                </a:path>
              </a:pathLst>
            </a:custGeom>
            <a:ln w="22225">
              <a:solidFill>
                <a:srgbClr val="CAA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9076" y="4279392"/>
              <a:ext cx="499872" cy="47853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21208" y="1138427"/>
              <a:ext cx="10875645" cy="5186680"/>
            </a:xfrm>
            <a:custGeom>
              <a:avLst/>
              <a:gdLst/>
              <a:ahLst/>
              <a:cxnLst/>
              <a:rect l="l" t="t" r="r" b="b"/>
              <a:pathLst>
                <a:path w="10875645" h="5186680">
                  <a:moveTo>
                    <a:pt x="0" y="249174"/>
                  </a:moveTo>
                  <a:lnTo>
                    <a:pt x="4013" y="204370"/>
                  </a:lnTo>
                  <a:lnTo>
                    <a:pt x="15586" y="162207"/>
                  </a:lnTo>
                  <a:lnTo>
                    <a:pt x="34014" y="123387"/>
                  </a:lnTo>
                  <a:lnTo>
                    <a:pt x="58594" y="88612"/>
                  </a:lnTo>
                  <a:lnTo>
                    <a:pt x="88621" y="58585"/>
                  </a:lnTo>
                  <a:lnTo>
                    <a:pt x="123393" y="34007"/>
                  </a:lnTo>
                  <a:lnTo>
                    <a:pt x="162205" y="15582"/>
                  </a:lnTo>
                  <a:lnTo>
                    <a:pt x="204353" y="4012"/>
                  </a:lnTo>
                  <a:lnTo>
                    <a:pt x="249135" y="0"/>
                  </a:lnTo>
                  <a:lnTo>
                    <a:pt x="10626090" y="0"/>
                  </a:lnTo>
                  <a:lnTo>
                    <a:pt x="10670893" y="4012"/>
                  </a:lnTo>
                  <a:lnTo>
                    <a:pt x="10713056" y="15582"/>
                  </a:lnTo>
                  <a:lnTo>
                    <a:pt x="10751876" y="34007"/>
                  </a:lnTo>
                  <a:lnTo>
                    <a:pt x="10786651" y="58585"/>
                  </a:lnTo>
                  <a:lnTo>
                    <a:pt x="10816678" y="88612"/>
                  </a:lnTo>
                  <a:lnTo>
                    <a:pt x="10841256" y="123387"/>
                  </a:lnTo>
                  <a:lnTo>
                    <a:pt x="10859681" y="162207"/>
                  </a:lnTo>
                  <a:lnTo>
                    <a:pt x="10871251" y="204370"/>
                  </a:lnTo>
                  <a:lnTo>
                    <a:pt x="10875264" y="249174"/>
                  </a:lnTo>
                  <a:lnTo>
                    <a:pt x="10875264" y="4937036"/>
                  </a:lnTo>
                  <a:lnTo>
                    <a:pt x="10871251" y="4981818"/>
                  </a:lnTo>
                  <a:lnTo>
                    <a:pt x="10859681" y="5023966"/>
                  </a:lnTo>
                  <a:lnTo>
                    <a:pt x="10841256" y="5062778"/>
                  </a:lnTo>
                  <a:lnTo>
                    <a:pt x="10816678" y="5097550"/>
                  </a:lnTo>
                  <a:lnTo>
                    <a:pt x="10786651" y="5127577"/>
                  </a:lnTo>
                  <a:lnTo>
                    <a:pt x="10751876" y="5152157"/>
                  </a:lnTo>
                  <a:lnTo>
                    <a:pt x="10713056" y="5170585"/>
                  </a:lnTo>
                  <a:lnTo>
                    <a:pt x="10670893" y="5182158"/>
                  </a:lnTo>
                  <a:lnTo>
                    <a:pt x="10626090" y="5186172"/>
                  </a:lnTo>
                  <a:lnTo>
                    <a:pt x="249135" y="5186172"/>
                  </a:lnTo>
                  <a:lnTo>
                    <a:pt x="204353" y="5182158"/>
                  </a:lnTo>
                  <a:lnTo>
                    <a:pt x="162205" y="5170585"/>
                  </a:lnTo>
                  <a:lnTo>
                    <a:pt x="123393" y="5152157"/>
                  </a:lnTo>
                  <a:lnTo>
                    <a:pt x="88621" y="5127577"/>
                  </a:lnTo>
                  <a:lnTo>
                    <a:pt x="58594" y="5097550"/>
                  </a:lnTo>
                  <a:lnTo>
                    <a:pt x="34014" y="5062778"/>
                  </a:lnTo>
                  <a:lnTo>
                    <a:pt x="15586" y="5023966"/>
                  </a:lnTo>
                  <a:lnTo>
                    <a:pt x="4013" y="4981818"/>
                  </a:lnTo>
                  <a:lnTo>
                    <a:pt x="0" y="4937036"/>
                  </a:lnTo>
                  <a:lnTo>
                    <a:pt x="0" y="249174"/>
                  </a:lnTo>
                  <a:close/>
                </a:path>
              </a:pathLst>
            </a:custGeom>
            <a:ln w="12700">
              <a:solidFill>
                <a:srgbClr val="6C5E5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52566" y="1360169"/>
              <a:ext cx="940435" cy="810895"/>
            </a:xfrm>
            <a:custGeom>
              <a:avLst/>
              <a:gdLst/>
              <a:ahLst/>
              <a:cxnLst/>
              <a:rect l="l" t="t" r="r" b="b"/>
              <a:pathLst>
                <a:path w="940434" h="810894">
                  <a:moveTo>
                    <a:pt x="0" y="405383"/>
                  </a:moveTo>
                  <a:lnTo>
                    <a:pt x="202692" y="0"/>
                  </a:lnTo>
                  <a:lnTo>
                    <a:pt x="737615" y="0"/>
                  </a:lnTo>
                  <a:lnTo>
                    <a:pt x="940308" y="405383"/>
                  </a:lnTo>
                  <a:lnTo>
                    <a:pt x="737615" y="810767"/>
                  </a:lnTo>
                  <a:lnTo>
                    <a:pt x="202692" y="810767"/>
                  </a:lnTo>
                  <a:lnTo>
                    <a:pt x="0" y="405383"/>
                  </a:lnTo>
                  <a:close/>
                </a:path>
              </a:pathLst>
            </a:custGeom>
            <a:ln w="22225">
              <a:solidFill>
                <a:srgbClr val="CAA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7167" y="1525523"/>
              <a:ext cx="477012" cy="47853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107428" y="1156995"/>
            <a:ext cx="4115435" cy="144970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5"/>
              </a:spcBef>
            </a:pPr>
            <a:r>
              <a:rPr sz="1600" spc="-20" dirty="0">
                <a:solidFill>
                  <a:srgbClr val="48443E"/>
                </a:solidFill>
                <a:latin typeface="Calibri"/>
                <a:cs typeface="Calibri"/>
              </a:rPr>
              <a:t>СЕРДЦЕВИНА</a:t>
            </a:r>
            <a:r>
              <a:rPr sz="1600" spc="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МКБ-10:</a:t>
            </a:r>
            <a:endParaRPr sz="1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10"/>
              </a:spcBef>
            </a:pPr>
            <a:r>
              <a:rPr sz="1600" spc="-20" dirty="0">
                <a:solidFill>
                  <a:srgbClr val="48443E"/>
                </a:solidFill>
                <a:latin typeface="Calibri"/>
                <a:cs typeface="Calibri"/>
              </a:rPr>
              <a:t>Трехзначный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 код,</a:t>
            </a:r>
            <a:r>
              <a:rPr sz="160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являющийся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обязательным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уровнем </a:t>
            </a:r>
            <a:r>
              <a:rPr sz="1600" spc="-15" dirty="0">
                <a:solidFill>
                  <a:srgbClr val="48443E"/>
                </a:solidFill>
                <a:latin typeface="Calibri"/>
                <a:cs typeface="Calibri"/>
              </a:rPr>
              <a:t>кодирования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данных о </a:t>
            </a:r>
            <a:r>
              <a:rPr sz="1600" spc="-35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смертности 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для предоставления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в 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ВОЗ,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а также </a:t>
            </a:r>
            <a:r>
              <a:rPr sz="1600" spc="-35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для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8443E"/>
                </a:solidFill>
                <a:latin typeface="Calibri"/>
                <a:cs typeface="Calibri"/>
              </a:rPr>
              <a:t>проведения</a:t>
            </a:r>
            <a:r>
              <a:rPr sz="1600" spc="25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8443E"/>
                </a:solidFill>
                <a:latin typeface="Calibri"/>
                <a:cs typeface="Calibri"/>
              </a:rPr>
              <a:t>международных</a:t>
            </a:r>
            <a:r>
              <a:rPr sz="1600" dirty="0">
                <a:solidFill>
                  <a:srgbClr val="4844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8443E"/>
                </a:solidFill>
                <a:latin typeface="Calibri"/>
                <a:cs typeface="Calibri"/>
              </a:rPr>
              <a:t>сравнений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01357" y="86868"/>
            <a:ext cx="9695815" cy="2069464"/>
            <a:chOff x="701357" y="86868"/>
            <a:chExt cx="9695815" cy="2069464"/>
          </a:xfrm>
        </p:grpSpPr>
        <p:sp>
          <p:nvSpPr>
            <p:cNvPr id="18" name="object 18"/>
            <p:cNvSpPr/>
            <p:nvPr/>
          </p:nvSpPr>
          <p:spPr>
            <a:xfrm>
              <a:off x="712469" y="1334262"/>
              <a:ext cx="984885" cy="810895"/>
            </a:xfrm>
            <a:custGeom>
              <a:avLst/>
              <a:gdLst/>
              <a:ahLst/>
              <a:cxnLst/>
              <a:rect l="l" t="t" r="r" b="b"/>
              <a:pathLst>
                <a:path w="984885" h="810894">
                  <a:moveTo>
                    <a:pt x="0" y="405384"/>
                  </a:moveTo>
                  <a:lnTo>
                    <a:pt x="202692" y="0"/>
                  </a:lnTo>
                  <a:lnTo>
                    <a:pt x="781811" y="0"/>
                  </a:lnTo>
                  <a:lnTo>
                    <a:pt x="984504" y="405384"/>
                  </a:lnTo>
                  <a:lnTo>
                    <a:pt x="781811" y="810767"/>
                  </a:lnTo>
                  <a:lnTo>
                    <a:pt x="202692" y="810767"/>
                  </a:lnTo>
                  <a:lnTo>
                    <a:pt x="0" y="405384"/>
                  </a:lnTo>
                  <a:close/>
                </a:path>
              </a:pathLst>
            </a:custGeom>
            <a:ln w="22225">
              <a:solidFill>
                <a:srgbClr val="CAA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9743" y="1540764"/>
              <a:ext cx="431292" cy="47853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8431" y="86868"/>
              <a:ext cx="2368296" cy="102565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844546" y="142494"/>
              <a:ext cx="940435" cy="810895"/>
            </a:xfrm>
            <a:custGeom>
              <a:avLst/>
              <a:gdLst/>
              <a:ahLst/>
              <a:cxnLst/>
              <a:rect l="l" t="t" r="r" b="b"/>
              <a:pathLst>
                <a:path w="940435" h="810894">
                  <a:moveTo>
                    <a:pt x="0" y="405383"/>
                  </a:moveTo>
                  <a:lnTo>
                    <a:pt x="202692" y="0"/>
                  </a:lnTo>
                  <a:lnTo>
                    <a:pt x="737616" y="0"/>
                  </a:lnTo>
                  <a:lnTo>
                    <a:pt x="940307" y="405383"/>
                  </a:lnTo>
                  <a:lnTo>
                    <a:pt x="737616" y="810767"/>
                  </a:lnTo>
                  <a:lnTo>
                    <a:pt x="202692" y="810767"/>
                  </a:lnTo>
                  <a:lnTo>
                    <a:pt x="0" y="405383"/>
                  </a:lnTo>
                  <a:close/>
                </a:path>
              </a:pathLst>
            </a:custGeom>
            <a:ln w="22225">
              <a:solidFill>
                <a:srgbClr val="CAA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76955" y="307847"/>
              <a:ext cx="478535" cy="478536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900"/>
              </a:spcBef>
            </a:pPr>
            <a:r>
              <a:rPr spc="-5" dirty="0"/>
              <a:t>МКБ-10:</a:t>
            </a:r>
          </a:p>
          <a:p>
            <a:pPr marL="43815">
              <a:lnSpc>
                <a:spcPct val="100000"/>
              </a:lnSpc>
              <a:spcBef>
                <a:spcPts val="805"/>
              </a:spcBef>
            </a:pPr>
            <a:r>
              <a:rPr spc="-10" dirty="0"/>
              <a:t>Средство</a:t>
            </a:r>
            <a:r>
              <a:rPr spc="10" dirty="0"/>
              <a:t> </a:t>
            </a:r>
            <a:r>
              <a:rPr spc="-10" dirty="0"/>
              <a:t>обеспечения</a:t>
            </a:r>
            <a:r>
              <a:rPr spc="60" dirty="0"/>
              <a:t> </a:t>
            </a:r>
            <a:r>
              <a:rPr spc="-10" dirty="0"/>
              <a:t>единой</a:t>
            </a:r>
            <a:r>
              <a:rPr dirty="0"/>
              <a:t> </a:t>
            </a:r>
            <a:r>
              <a:rPr spc="-10" dirty="0"/>
              <a:t>группировки</a:t>
            </a:r>
          </a:p>
          <a:p>
            <a:pPr marL="43815">
              <a:lnSpc>
                <a:spcPct val="100000"/>
              </a:lnSpc>
            </a:pPr>
            <a:r>
              <a:rPr spc="-10" dirty="0"/>
              <a:t>болезней</a:t>
            </a:r>
            <a:r>
              <a:rPr dirty="0"/>
              <a:t> </a:t>
            </a:r>
            <a:r>
              <a:rPr spc="-10" dirty="0"/>
              <a:t>для</a:t>
            </a:r>
            <a:r>
              <a:rPr spc="5" dirty="0"/>
              <a:t> </a:t>
            </a:r>
            <a:r>
              <a:rPr spc="-10" dirty="0"/>
              <a:t>сопоставимости</a:t>
            </a:r>
          </a:p>
          <a:p>
            <a:pPr marL="43815" marR="179070">
              <a:lnSpc>
                <a:spcPct val="100000"/>
              </a:lnSpc>
            </a:pPr>
            <a:r>
              <a:rPr spc="-15" dirty="0"/>
              <a:t>международных</a:t>
            </a:r>
            <a:r>
              <a:rPr dirty="0"/>
              <a:t> </a:t>
            </a:r>
            <a:r>
              <a:rPr spc="-5" dirty="0"/>
              <a:t>статистических</a:t>
            </a:r>
            <a:r>
              <a:rPr spc="10" dirty="0"/>
              <a:t> </a:t>
            </a:r>
            <a:r>
              <a:rPr spc="-10" dirty="0"/>
              <a:t>данных</a:t>
            </a:r>
            <a:r>
              <a:rPr spc="-5" dirty="0"/>
              <a:t> о </a:t>
            </a:r>
            <a:r>
              <a:rPr spc="-345" dirty="0"/>
              <a:t> </a:t>
            </a:r>
            <a:r>
              <a:rPr spc="-10" dirty="0"/>
              <a:t>заболеваемости</a:t>
            </a:r>
            <a:r>
              <a:rPr spc="10" dirty="0"/>
              <a:t> </a:t>
            </a:r>
            <a:r>
              <a:rPr spc="-5" dirty="0"/>
              <a:t>и смертности</a:t>
            </a:r>
            <a:r>
              <a:rPr spc="20" dirty="0"/>
              <a:t> </a:t>
            </a:r>
            <a:r>
              <a:rPr spc="-10" dirty="0"/>
              <a:t>населения;</a:t>
            </a:r>
          </a:p>
          <a:p>
            <a:pPr marL="43815" marR="349250">
              <a:lnSpc>
                <a:spcPct val="100000"/>
              </a:lnSpc>
              <a:spcBef>
                <a:spcPts val="795"/>
              </a:spcBef>
            </a:pPr>
            <a:r>
              <a:rPr spc="-10" dirty="0"/>
              <a:t>Способ</a:t>
            </a:r>
            <a:r>
              <a:rPr spc="25" dirty="0"/>
              <a:t> </a:t>
            </a:r>
            <a:r>
              <a:rPr spc="-10" dirty="0"/>
              <a:t>обеспечения</a:t>
            </a:r>
            <a:r>
              <a:rPr spc="35" dirty="0"/>
              <a:t> </a:t>
            </a:r>
            <a:r>
              <a:rPr spc="-15" dirty="0"/>
              <a:t>методического </a:t>
            </a:r>
            <a:r>
              <a:rPr spc="-10" dirty="0"/>
              <a:t> единства</a:t>
            </a:r>
            <a:r>
              <a:rPr spc="-5" dirty="0"/>
              <a:t> и сопоставимости</a:t>
            </a:r>
            <a:r>
              <a:rPr spc="40" dirty="0"/>
              <a:t> </a:t>
            </a:r>
            <a:r>
              <a:rPr spc="-20" dirty="0"/>
              <a:t>результатов </a:t>
            </a:r>
            <a:r>
              <a:rPr spc="-345" dirty="0"/>
              <a:t> </a:t>
            </a:r>
            <a:r>
              <a:rPr spc="-10" dirty="0"/>
              <a:t>обследования</a:t>
            </a:r>
            <a:r>
              <a:rPr dirty="0"/>
              <a:t> </a:t>
            </a:r>
            <a:r>
              <a:rPr spc="-10" dirty="0"/>
              <a:t>здоровья</a:t>
            </a:r>
            <a:r>
              <a:rPr spc="20" dirty="0"/>
              <a:t> </a:t>
            </a:r>
            <a:r>
              <a:rPr spc="-10" dirty="0"/>
              <a:t>населения </a:t>
            </a:r>
            <a:r>
              <a:rPr spc="-5" dirty="0"/>
              <a:t> </a:t>
            </a:r>
            <a:r>
              <a:rPr spc="-10" dirty="0"/>
              <a:t>различных</a:t>
            </a:r>
            <a:r>
              <a:rPr spc="-15" dirty="0"/>
              <a:t> </a:t>
            </a:r>
            <a:r>
              <a:rPr spc="-5" dirty="0"/>
              <a:t>стран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/>
          </a:p>
          <a:p>
            <a:pPr marL="815975" marR="796925" indent="-720090">
              <a:lnSpc>
                <a:spcPct val="100000"/>
              </a:lnSpc>
            </a:pPr>
            <a:r>
              <a:rPr spc="-5" dirty="0"/>
              <a:t>ПРИНЦИП</a:t>
            </a:r>
            <a:r>
              <a:rPr spc="15" dirty="0"/>
              <a:t> </a:t>
            </a:r>
            <a:r>
              <a:rPr spc="-5" dirty="0"/>
              <a:t>ПОСТРОЕНИЯ</a:t>
            </a:r>
            <a:r>
              <a:rPr spc="5" dirty="0"/>
              <a:t> </a:t>
            </a:r>
            <a:r>
              <a:rPr spc="-5" dirty="0"/>
              <a:t>МКБ-10</a:t>
            </a:r>
            <a:r>
              <a:rPr spc="5" dirty="0"/>
              <a:t> </a:t>
            </a:r>
            <a:r>
              <a:rPr spc="-5" dirty="0"/>
              <a:t>– </a:t>
            </a:r>
            <a:r>
              <a:rPr spc="-350" dirty="0"/>
              <a:t> </a:t>
            </a:r>
            <a:r>
              <a:rPr spc="-15" dirty="0"/>
              <a:t>ИЕРАРХИЧЕСКИЙ:</a:t>
            </a: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pc="-5" dirty="0"/>
              <a:t>Класс</a:t>
            </a: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pc="-10" dirty="0"/>
              <a:t>Блок</a:t>
            </a: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pc="-5" dirty="0"/>
              <a:t>Рубрика</a:t>
            </a: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pc="-15" dirty="0"/>
              <a:t>Подрубрика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518138" y="6497878"/>
            <a:ext cx="1162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CAAC91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505438" y="6484873"/>
            <a:ext cx="141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CAAC91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907282" y="182626"/>
            <a:ext cx="3839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Что</a:t>
            </a:r>
            <a:r>
              <a:rPr sz="3600" spc="-40" dirty="0"/>
              <a:t> </a:t>
            </a:r>
            <a:r>
              <a:rPr sz="3600" spc="-15" dirty="0"/>
              <a:t>такое</a:t>
            </a:r>
            <a:r>
              <a:rPr sz="3600" spc="-25" dirty="0"/>
              <a:t> </a:t>
            </a:r>
            <a:r>
              <a:rPr sz="3600" spc="-5" dirty="0"/>
              <a:t>МКБ-10</a:t>
            </a:r>
            <a:r>
              <a:rPr sz="3600" spc="-35" dirty="0"/>
              <a:t> </a:t>
            </a:r>
            <a:r>
              <a:rPr sz="3600" dirty="0"/>
              <a:t>?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17963"/>
            <a:ext cx="8248346" cy="373241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12192000" cy="1047115"/>
          </a:xfrm>
          <a:custGeom>
            <a:avLst/>
            <a:gdLst/>
            <a:ahLst/>
            <a:cxnLst/>
            <a:rect l="l" t="t" r="r" b="b"/>
            <a:pathLst>
              <a:path w="12192000" h="1047115">
                <a:moveTo>
                  <a:pt x="0" y="1046988"/>
                </a:moveTo>
                <a:lnTo>
                  <a:pt x="12192000" y="1046988"/>
                </a:lnTo>
                <a:lnTo>
                  <a:pt x="12192000" y="0"/>
                </a:lnTo>
                <a:lnTo>
                  <a:pt x="0" y="0"/>
                </a:lnTo>
                <a:lnTo>
                  <a:pt x="0" y="1046988"/>
                </a:lnTo>
                <a:close/>
              </a:path>
            </a:pathLst>
          </a:custGeom>
          <a:solidFill>
            <a:srgbClr val="DDD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06556" y="6324599"/>
            <a:ext cx="535305" cy="533400"/>
          </a:xfrm>
          <a:custGeom>
            <a:avLst/>
            <a:gdLst/>
            <a:ahLst/>
            <a:cxnLst/>
            <a:rect l="l" t="t" r="r" b="b"/>
            <a:pathLst>
              <a:path w="535304" h="533400">
                <a:moveTo>
                  <a:pt x="534924" y="0"/>
                </a:moveTo>
                <a:lnTo>
                  <a:pt x="0" y="0"/>
                </a:lnTo>
                <a:lnTo>
                  <a:pt x="0" y="533399"/>
                </a:lnTo>
                <a:lnTo>
                  <a:pt x="534924" y="533399"/>
                </a:lnTo>
                <a:lnTo>
                  <a:pt x="534924" y="0"/>
                </a:lnTo>
                <a:close/>
              </a:path>
            </a:pathLst>
          </a:custGeom>
          <a:solidFill>
            <a:srgbClr val="DDD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74904" y="1351788"/>
            <a:ext cx="4859655" cy="3225800"/>
            <a:chOff x="374904" y="1351788"/>
            <a:chExt cx="4859655" cy="32258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1351788"/>
              <a:ext cx="4640580" cy="20772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424" y="3354323"/>
              <a:ext cx="4508754" cy="122300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822314" y="2257450"/>
            <a:ext cx="280035" cy="28536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spc="-20" dirty="0">
                <a:solidFill>
                  <a:srgbClr val="385622"/>
                </a:solidFill>
                <a:latin typeface="Calibri"/>
                <a:cs typeface="Calibri"/>
              </a:rPr>
              <a:t>КТО</a:t>
            </a:r>
            <a:r>
              <a:rPr sz="2000" b="1" spc="-5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Calibri"/>
                <a:cs typeface="Calibri"/>
              </a:rPr>
              <a:t>ИСПОЛЬЗУЕТ </a:t>
            </a:r>
            <a:r>
              <a:rPr sz="2000" b="1" dirty="0">
                <a:solidFill>
                  <a:srgbClr val="385622"/>
                </a:solidFill>
                <a:latin typeface="Calibri"/>
                <a:cs typeface="Calibri"/>
              </a:rPr>
              <a:t>МКБ-10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78333" y="6131052"/>
            <a:ext cx="4690110" cy="398780"/>
            <a:chOff x="6478333" y="6131052"/>
            <a:chExt cx="4690110" cy="398780"/>
          </a:xfrm>
        </p:grpSpPr>
        <p:sp>
          <p:nvSpPr>
            <p:cNvPr id="12" name="object 12"/>
            <p:cNvSpPr/>
            <p:nvPr/>
          </p:nvSpPr>
          <p:spPr>
            <a:xfrm>
              <a:off x="6483096" y="6144768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4680204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4680204" y="307847"/>
                  </a:lnTo>
                  <a:lnTo>
                    <a:pt x="4680204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83096" y="6144768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0" y="307847"/>
                  </a:moveTo>
                  <a:lnTo>
                    <a:pt x="4680204" y="307847"/>
                  </a:lnTo>
                  <a:lnTo>
                    <a:pt x="4680204" y="0"/>
                  </a:lnTo>
                  <a:lnTo>
                    <a:pt x="0" y="0"/>
                  </a:lnTo>
                  <a:lnTo>
                    <a:pt x="0" y="307847"/>
                  </a:lnTo>
                  <a:close/>
                </a:path>
              </a:pathLst>
            </a:custGeom>
            <a:ln w="9525">
              <a:solidFill>
                <a:srgbClr val="C5A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08064" y="6131052"/>
              <a:ext cx="2715005" cy="3985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27236" y="6131052"/>
              <a:ext cx="692657" cy="39853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707505" y="6167120"/>
            <a:ext cx="29210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Средства</a:t>
            </a:r>
            <a:r>
              <a:rPr sz="1400" spc="-5" dirty="0">
                <a:latin typeface="Calibri"/>
                <a:cs typeface="Calibri"/>
              </a:rPr>
              <a:t> массовой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информации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др.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467665" y="4788395"/>
            <a:ext cx="4690110" cy="398780"/>
            <a:chOff x="6467665" y="4788395"/>
            <a:chExt cx="4690110" cy="398780"/>
          </a:xfrm>
        </p:grpSpPr>
        <p:sp>
          <p:nvSpPr>
            <p:cNvPr id="18" name="object 18"/>
            <p:cNvSpPr/>
            <p:nvPr/>
          </p:nvSpPr>
          <p:spPr>
            <a:xfrm>
              <a:off x="6472428" y="4800600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4680204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4680204" y="307848"/>
                  </a:lnTo>
                  <a:lnTo>
                    <a:pt x="4680204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72428" y="4800600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0" y="307848"/>
                  </a:moveTo>
                  <a:lnTo>
                    <a:pt x="4680204" y="307848"/>
                  </a:lnTo>
                  <a:lnTo>
                    <a:pt x="4680204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525">
              <a:solidFill>
                <a:srgbClr val="C5A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7396" y="4788395"/>
              <a:ext cx="2431542" cy="3985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30056" y="4788395"/>
              <a:ext cx="1219961" cy="39853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697471" y="4822952"/>
            <a:ext cx="32410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Разработчики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программного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обеспечения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467665" y="4456163"/>
            <a:ext cx="4690110" cy="398780"/>
            <a:chOff x="6467665" y="4456163"/>
            <a:chExt cx="4690110" cy="398780"/>
          </a:xfrm>
        </p:grpSpPr>
        <p:sp>
          <p:nvSpPr>
            <p:cNvPr id="24" name="object 24"/>
            <p:cNvSpPr/>
            <p:nvPr/>
          </p:nvSpPr>
          <p:spPr>
            <a:xfrm>
              <a:off x="6472428" y="4469891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4680204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4680204" y="307848"/>
                  </a:lnTo>
                  <a:lnTo>
                    <a:pt x="4680204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72428" y="4469891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0" y="307848"/>
                  </a:moveTo>
                  <a:lnTo>
                    <a:pt x="4680204" y="307848"/>
                  </a:lnTo>
                  <a:lnTo>
                    <a:pt x="4680204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525">
              <a:solidFill>
                <a:srgbClr val="C5A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97396" y="4456163"/>
              <a:ext cx="1085850" cy="3985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44740" y="4456163"/>
              <a:ext cx="293382" cy="3985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99604" y="4456163"/>
              <a:ext cx="3149346" cy="398538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697471" y="4491609"/>
            <a:ext cx="383730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Финансово-экономические,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юридические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службы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467665" y="4125455"/>
            <a:ext cx="4690110" cy="398780"/>
            <a:chOff x="6467665" y="4125455"/>
            <a:chExt cx="4690110" cy="398780"/>
          </a:xfrm>
        </p:grpSpPr>
        <p:sp>
          <p:nvSpPr>
            <p:cNvPr id="31" name="object 31"/>
            <p:cNvSpPr/>
            <p:nvPr/>
          </p:nvSpPr>
          <p:spPr>
            <a:xfrm>
              <a:off x="6472428" y="4137659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4680204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4680204" y="307848"/>
                  </a:lnTo>
                  <a:lnTo>
                    <a:pt x="4680204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72428" y="4137659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0" y="307848"/>
                  </a:moveTo>
                  <a:lnTo>
                    <a:pt x="4680204" y="307848"/>
                  </a:lnTo>
                  <a:lnTo>
                    <a:pt x="4680204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525">
              <a:solidFill>
                <a:srgbClr val="C5A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97396" y="4125455"/>
              <a:ext cx="3284982" cy="398538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697471" y="4159707"/>
            <a:ext cx="30734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Программы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10" dirty="0">
                <a:latin typeface="Calibri"/>
                <a:cs typeface="Calibri"/>
              </a:rPr>
              <a:t>области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здравоохранения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467665" y="3450323"/>
            <a:ext cx="4690110" cy="398780"/>
            <a:chOff x="6467665" y="3450323"/>
            <a:chExt cx="4690110" cy="398780"/>
          </a:xfrm>
        </p:grpSpPr>
        <p:sp>
          <p:nvSpPr>
            <p:cNvPr id="36" name="object 36"/>
            <p:cNvSpPr/>
            <p:nvPr/>
          </p:nvSpPr>
          <p:spPr>
            <a:xfrm>
              <a:off x="6472428" y="3464051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4680204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4680204" y="307848"/>
                  </a:lnTo>
                  <a:lnTo>
                    <a:pt x="4680204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72428" y="3464051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0" y="307848"/>
                  </a:moveTo>
                  <a:lnTo>
                    <a:pt x="4680204" y="307848"/>
                  </a:lnTo>
                  <a:lnTo>
                    <a:pt x="4680204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525">
              <a:solidFill>
                <a:srgbClr val="C5A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97396" y="3450323"/>
              <a:ext cx="788670" cy="39853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47560" y="3450323"/>
              <a:ext cx="293382" cy="39853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02424" y="3450323"/>
              <a:ext cx="2500122" cy="398538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6697471" y="3485134"/>
            <a:ext cx="28911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Научно-исследовательские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институты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467665" y="3107423"/>
            <a:ext cx="4700905" cy="2421255"/>
            <a:chOff x="6467665" y="3107423"/>
            <a:chExt cx="4700905" cy="2421255"/>
          </a:xfrm>
        </p:grpSpPr>
        <p:sp>
          <p:nvSpPr>
            <p:cNvPr id="43" name="object 43"/>
            <p:cNvSpPr/>
            <p:nvPr/>
          </p:nvSpPr>
          <p:spPr>
            <a:xfrm>
              <a:off x="6483096" y="5143500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4680204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4680204" y="307847"/>
                  </a:lnTo>
                  <a:lnTo>
                    <a:pt x="4680204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83096" y="5143500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0" y="307847"/>
                  </a:moveTo>
                  <a:lnTo>
                    <a:pt x="4680204" y="307847"/>
                  </a:lnTo>
                  <a:lnTo>
                    <a:pt x="4680204" y="0"/>
                  </a:lnTo>
                  <a:lnTo>
                    <a:pt x="0" y="0"/>
                  </a:lnTo>
                  <a:lnTo>
                    <a:pt x="0" y="307847"/>
                  </a:lnTo>
                  <a:close/>
                </a:path>
              </a:pathLst>
            </a:custGeom>
            <a:ln w="9525">
              <a:solidFill>
                <a:srgbClr val="C5A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06540" y="5129771"/>
              <a:ext cx="998981" cy="39853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472428" y="3121152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4680204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4680204" y="307848"/>
                  </a:lnTo>
                  <a:lnTo>
                    <a:pt x="4680204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72428" y="3121152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0" y="307848"/>
                  </a:moveTo>
                  <a:lnTo>
                    <a:pt x="4680204" y="307848"/>
                  </a:lnTo>
                  <a:lnTo>
                    <a:pt x="4680204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525">
              <a:solidFill>
                <a:srgbClr val="C5A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97396" y="3107423"/>
              <a:ext cx="2227326" cy="398538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6707505" y="5165216"/>
            <a:ext cx="7867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Пац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енты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453949" y="1074407"/>
            <a:ext cx="4703445" cy="2092325"/>
            <a:chOff x="6453949" y="1074407"/>
            <a:chExt cx="4703445" cy="2092325"/>
          </a:xfrm>
        </p:grpSpPr>
        <p:sp>
          <p:nvSpPr>
            <p:cNvPr id="51" name="object 51"/>
            <p:cNvSpPr/>
            <p:nvPr/>
          </p:nvSpPr>
          <p:spPr>
            <a:xfrm>
              <a:off x="6472427" y="2779776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4680204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4680204" y="307848"/>
                  </a:lnTo>
                  <a:lnTo>
                    <a:pt x="4680204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472427" y="2779776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0" y="307848"/>
                  </a:moveTo>
                  <a:lnTo>
                    <a:pt x="4680204" y="307848"/>
                  </a:lnTo>
                  <a:lnTo>
                    <a:pt x="4680204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525">
              <a:solidFill>
                <a:srgbClr val="C5A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97395" y="2767571"/>
              <a:ext cx="1692402" cy="39853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458711" y="1086611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4680203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4680203" y="307848"/>
                  </a:lnTo>
                  <a:lnTo>
                    <a:pt x="4680203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58711" y="1086611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0" y="307848"/>
                  </a:moveTo>
                  <a:lnTo>
                    <a:pt x="4680203" y="307848"/>
                  </a:lnTo>
                  <a:lnTo>
                    <a:pt x="4680203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525">
              <a:solidFill>
                <a:srgbClr val="C5A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82155" y="1074407"/>
              <a:ext cx="3521202" cy="39853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463283" y="1761743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4680204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4680204" y="307848"/>
                  </a:lnTo>
                  <a:lnTo>
                    <a:pt x="4680204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463283" y="1761743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0" y="307848"/>
                  </a:moveTo>
                  <a:lnTo>
                    <a:pt x="4680204" y="307848"/>
                  </a:lnTo>
                  <a:lnTo>
                    <a:pt x="4680204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525">
              <a:solidFill>
                <a:srgbClr val="C5A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86727" y="1749539"/>
              <a:ext cx="2977133" cy="398538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463283" y="1423415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4680204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4680204" y="307848"/>
                  </a:lnTo>
                  <a:lnTo>
                    <a:pt x="4680204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463283" y="1423415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0" y="307848"/>
                  </a:moveTo>
                  <a:lnTo>
                    <a:pt x="4680204" y="307848"/>
                  </a:lnTo>
                  <a:lnTo>
                    <a:pt x="4680204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525">
              <a:solidFill>
                <a:srgbClr val="C5A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86727" y="1411211"/>
              <a:ext cx="4014978" cy="398538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467855" y="2093975"/>
              <a:ext cx="4680585" cy="306705"/>
            </a:xfrm>
            <a:custGeom>
              <a:avLst/>
              <a:gdLst/>
              <a:ahLst/>
              <a:cxnLst/>
              <a:rect l="l" t="t" r="r" b="b"/>
              <a:pathLst>
                <a:path w="4680584" h="306705">
                  <a:moveTo>
                    <a:pt x="4680204" y="0"/>
                  </a:moveTo>
                  <a:lnTo>
                    <a:pt x="0" y="0"/>
                  </a:lnTo>
                  <a:lnTo>
                    <a:pt x="0" y="306324"/>
                  </a:lnTo>
                  <a:lnTo>
                    <a:pt x="4680204" y="306324"/>
                  </a:lnTo>
                  <a:lnTo>
                    <a:pt x="4680204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467855" y="2093975"/>
              <a:ext cx="4680585" cy="306705"/>
            </a:xfrm>
            <a:custGeom>
              <a:avLst/>
              <a:gdLst/>
              <a:ahLst/>
              <a:cxnLst/>
              <a:rect l="l" t="t" r="r" b="b"/>
              <a:pathLst>
                <a:path w="4680584" h="306705">
                  <a:moveTo>
                    <a:pt x="0" y="306324"/>
                  </a:moveTo>
                  <a:lnTo>
                    <a:pt x="4680204" y="306324"/>
                  </a:lnTo>
                  <a:lnTo>
                    <a:pt x="4680204" y="0"/>
                  </a:lnTo>
                  <a:lnTo>
                    <a:pt x="0" y="0"/>
                  </a:lnTo>
                  <a:lnTo>
                    <a:pt x="0" y="306324"/>
                  </a:lnTo>
                  <a:close/>
                </a:path>
              </a:pathLst>
            </a:custGeom>
            <a:ln w="9525">
              <a:solidFill>
                <a:srgbClr val="C5A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92823" y="2080247"/>
              <a:ext cx="1843277" cy="398538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467855" y="2441447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4680204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4680204" y="307848"/>
                  </a:lnTo>
                  <a:lnTo>
                    <a:pt x="4680204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467855" y="2441447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0" y="307848"/>
                  </a:moveTo>
                  <a:lnTo>
                    <a:pt x="4680204" y="307848"/>
                  </a:lnTo>
                  <a:lnTo>
                    <a:pt x="4680204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525">
              <a:solidFill>
                <a:srgbClr val="C5A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92823" y="2427719"/>
              <a:ext cx="2658618" cy="398538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6682867" y="985494"/>
            <a:ext cx="3806190" cy="239649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400" spc="-20" dirty="0">
                <a:latin typeface="Calibri"/>
                <a:cs typeface="Calibri"/>
              </a:rPr>
              <a:t>Государственная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система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здравоохранения</a:t>
            </a:r>
            <a:endParaRPr sz="14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969"/>
              </a:spcBef>
            </a:pPr>
            <a:r>
              <a:rPr sz="1400" spc="-5" dirty="0">
                <a:latin typeface="Calibri"/>
                <a:cs typeface="Calibri"/>
              </a:rPr>
              <a:t>Федеральная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служба </a:t>
            </a:r>
            <a:r>
              <a:rPr sz="1400" spc="-10" dirty="0">
                <a:latin typeface="Calibri"/>
                <a:cs typeface="Calibri"/>
              </a:rPr>
              <a:t>государственной</a:t>
            </a:r>
            <a:r>
              <a:rPr sz="1400" spc="-5" dirty="0">
                <a:latin typeface="Calibri"/>
                <a:cs typeface="Calibri"/>
              </a:rPr>
              <a:t> статистики</a:t>
            </a:r>
            <a:endParaRPr sz="14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980"/>
              </a:spcBef>
            </a:pPr>
            <a:r>
              <a:rPr sz="1400" spc="-10" dirty="0">
                <a:latin typeface="Calibri"/>
                <a:cs typeface="Calibri"/>
              </a:rPr>
              <a:t>Система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медицинского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страхования</a:t>
            </a:r>
            <a:endParaRPr sz="1400">
              <a:latin typeface="Calibri"/>
              <a:cs typeface="Calibri"/>
            </a:endParaRPr>
          </a:p>
          <a:p>
            <a:pPr marL="22225">
              <a:lnSpc>
                <a:spcPct val="100000"/>
              </a:lnSpc>
              <a:spcBef>
                <a:spcPts val="935"/>
              </a:spcBef>
            </a:pPr>
            <a:r>
              <a:rPr sz="1400" spc="-5" dirty="0">
                <a:latin typeface="Calibri"/>
                <a:cs typeface="Calibri"/>
              </a:rPr>
              <a:t>Страховые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компании</a:t>
            </a:r>
            <a:endParaRPr sz="1400">
              <a:latin typeface="Calibri"/>
              <a:cs typeface="Calibri"/>
            </a:endParaRPr>
          </a:p>
          <a:p>
            <a:pPr marL="22225">
              <a:lnSpc>
                <a:spcPct val="100000"/>
              </a:lnSpc>
              <a:spcBef>
                <a:spcPts val="1060"/>
              </a:spcBef>
            </a:pPr>
            <a:r>
              <a:rPr sz="1400" spc="-5" dirty="0">
                <a:latin typeface="Calibri"/>
                <a:cs typeface="Calibri"/>
              </a:rPr>
              <a:t>Федеральная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налоговая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служба</a:t>
            </a:r>
            <a:endParaRPr sz="1400">
              <a:latin typeface="Calibri"/>
              <a:cs typeface="Calibri"/>
            </a:endParaRPr>
          </a:p>
          <a:p>
            <a:pPr marL="26670">
              <a:lnSpc>
                <a:spcPct val="100000"/>
              </a:lnSpc>
              <a:spcBef>
                <a:spcPts val="985"/>
              </a:spcBef>
            </a:pPr>
            <a:r>
              <a:rPr sz="1400" dirty="0">
                <a:latin typeface="Calibri"/>
                <a:cs typeface="Calibri"/>
              </a:rPr>
              <a:t>Военная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медицина</a:t>
            </a:r>
            <a:endParaRPr sz="1400">
              <a:latin typeface="Calibri"/>
              <a:cs typeface="Calibri"/>
            </a:endParaRPr>
          </a:p>
          <a:p>
            <a:pPr marL="26670">
              <a:lnSpc>
                <a:spcPct val="100000"/>
              </a:lnSpc>
              <a:spcBef>
                <a:spcPts val="1005"/>
              </a:spcBef>
            </a:pPr>
            <a:r>
              <a:rPr sz="1400" spc="-5" dirty="0">
                <a:latin typeface="Calibri"/>
                <a:cs typeface="Calibri"/>
              </a:rPr>
              <a:t>Частное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здравоохранение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6463093" y="3784079"/>
            <a:ext cx="4705350" cy="2412365"/>
            <a:chOff x="6463093" y="3784079"/>
            <a:chExt cx="4705350" cy="2412365"/>
          </a:xfrm>
        </p:grpSpPr>
        <p:sp>
          <p:nvSpPr>
            <p:cNvPr id="71" name="object 71"/>
            <p:cNvSpPr/>
            <p:nvPr/>
          </p:nvSpPr>
          <p:spPr>
            <a:xfrm>
              <a:off x="6483095" y="5811012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4680204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4680204" y="307847"/>
                  </a:lnTo>
                  <a:lnTo>
                    <a:pt x="4680204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483095" y="5811012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0" y="307847"/>
                  </a:moveTo>
                  <a:lnTo>
                    <a:pt x="4680204" y="307847"/>
                  </a:lnTo>
                  <a:lnTo>
                    <a:pt x="4680204" y="0"/>
                  </a:lnTo>
                  <a:lnTo>
                    <a:pt x="0" y="0"/>
                  </a:lnTo>
                  <a:lnTo>
                    <a:pt x="0" y="307847"/>
                  </a:lnTo>
                  <a:close/>
                </a:path>
              </a:pathLst>
            </a:custGeom>
            <a:ln w="9525">
              <a:solidFill>
                <a:srgbClr val="C5A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08063" y="5797296"/>
              <a:ext cx="3682746" cy="398538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467855" y="3797808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4680204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4680204" y="307848"/>
                  </a:lnTo>
                  <a:lnTo>
                    <a:pt x="4680204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467855" y="3797808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0" y="307848"/>
                  </a:moveTo>
                  <a:lnTo>
                    <a:pt x="4680204" y="307848"/>
                  </a:lnTo>
                  <a:lnTo>
                    <a:pt x="4680204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525">
              <a:solidFill>
                <a:srgbClr val="C5A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92823" y="3784079"/>
              <a:ext cx="3598926" cy="398538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6692900" y="3818966"/>
            <a:ext cx="33851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Министерство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труда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Российской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Федерации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6473761" y="5463540"/>
            <a:ext cx="4690110" cy="398780"/>
            <a:chOff x="6473761" y="5463540"/>
            <a:chExt cx="4690110" cy="398780"/>
          </a:xfrm>
        </p:grpSpPr>
        <p:sp>
          <p:nvSpPr>
            <p:cNvPr id="79" name="object 79"/>
            <p:cNvSpPr/>
            <p:nvPr/>
          </p:nvSpPr>
          <p:spPr>
            <a:xfrm>
              <a:off x="6478523" y="5475732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4680204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4680204" y="307847"/>
                  </a:lnTo>
                  <a:lnTo>
                    <a:pt x="4680204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478523" y="5475732"/>
              <a:ext cx="4680585" cy="307975"/>
            </a:xfrm>
            <a:custGeom>
              <a:avLst/>
              <a:gdLst/>
              <a:ahLst/>
              <a:cxnLst/>
              <a:rect l="l" t="t" r="r" b="b"/>
              <a:pathLst>
                <a:path w="4680584" h="307975">
                  <a:moveTo>
                    <a:pt x="0" y="307847"/>
                  </a:moveTo>
                  <a:lnTo>
                    <a:pt x="4680204" y="307847"/>
                  </a:lnTo>
                  <a:lnTo>
                    <a:pt x="4680204" y="0"/>
                  </a:lnTo>
                  <a:lnTo>
                    <a:pt x="0" y="0"/>
                  </a:lnTo>
                  <a:lnTo>
                    <a:pt x="0" y="307847"/>
                  </a:lnTo>
                  <a:close/>
                </a:path>
              </a:pathLst>
            </a:custGeom>
            <a:ln w="9525">
              <a:solidFill>
                <a:srgbClr val="C5A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603491" y="5463540"/>
              <a:ext cx="2498598" cy="398538"/>
            </a:xfrm>
            <a:prstGeom prst="rect">
              <a:avLst/>
            </a:prstGeom>
          </p:spPr>
        </p:pic>
      </p:grpSp>
      <p:sp>
        <p:nvSpPr>
          <p:cNvPr id="82" name="object 82"/>
          <p:cNvSpPr txBox="1"/>
          <p:nvPr/>
        </p:nvSpPr>
        <p:spPr>
          <a:xfrm>
            <a:off x="6702932" y="5377383"/>
            <a:ext cx="3474720" cy="69532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400" spc="-5" dirty="0">
                <a:latin typeface="Calibri"/>
                <a:cs typeface="Calibri"/>
              </a:rPr>
              <a:t>Фармацевтические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компании</a:t>
            </a:r>
            <a:endParaRPr sz="14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955"/>
              </a:spcBef>
            </a:pPr>
            <a:r>
              <a:rPr sz="1400" spc="-10" dirty="0">
                <a:latin typeface="Calibri"/>
                <a:cs typeface="Calibri"/>
              </a:rPr>
              <a:t>Производители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медицинского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оборудования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3" name="object 83"/>
          <p:cNvSpPr txBox="1">
            <a:spLocks noGrp="1"/>
          </p:cNvSpPr>
          <p:nvPr>
            <p:ph type="title"/>
          </p:nvPr>
        </p:nvSpPr>
        <p:spPr>
          <a:xfrm>
            <a:off x="3907282" y="182626"/>
            <a:ext cx="3839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Что</a:t>
            </a:r>
            <a:r>
              <a:rPr sz="3600" spc="-40" dirty="0"/>
              <a:t> </a:t>
            </a:r>
            <a:r>
              <a:rPr sz="3600" spc="-15" dirty="0"/>
              <a:t>такое</a:t>
            </a:r>
            <a:r>
              <a:rPr sz="3600" spc="-25" dirty="0"/>
              <a:t> </a:t>
            </a:r>
            <a:r>
              <a:rPr sz="3600" spc="-5" dirty="0"/>
              <a:t>МКБ-10</a:t>
            </a:r>
            <a:r>
              <a:rPr sz="3600" spc="-35" dirty="0"/>
              <a:t> </a:t>
            </a:r>
            <a:r>
              <a:rPr sz="3600" dirty="0"/>
              <a:t>?</a:t>
            </a:r>
            <a:endParaRPr sz="3600"/>
          </a:p>
        </p:txBody>
      </p:sp>
      <p:grpSp>
        <p:nvGrpSpPr>
          <p:cNvPr id="84" name="object 84"/>
          <p:cNvGrpSpPr/>
          <p:nvPr/>
        </p:nvGrpSpPr>
        <p:grpSpPr>
          <a:xfrm>
            <a:off x="2833433" y="131381"/>
            <a:ext cx="962660" cy="833119"/>
            <a:chOff x="2833433" y="131381"/>
            <a:chExt cx="962660" cy="833119"/>
          </a:xfrm>
        </p:grpSpPr>
        <p:sp>
          <p:nvSpPr>
            <p:cNvPr id="85" name="object 85"/>
            <p:cNvSpPr/>
            <p:nvPr/>
          </p:nvSpPr>
          <p:spPr>
            <a:xfrm>
              <a:off x="2844545" y="142494"/>
              <a:ext cx="940435" cy="810895"/>
            </a:xfrm>
            <a:custGeom>
              <a:avLst/>
              <a:gdLst/>
              <a:ahLst/>
              <a:cxnLst/>
              <a:rect l="l" t="t" r="r" b="b"/>
              <a:pathLst>
                <a:path w="940435" h="810894">
                  <a:moveTo>
                    <a:pt x="0" y="405383"/>
                  </a:moveTo>
                  <a:lnTo>
                    <a:pt x="202692" y="0"/>
                  </a:lnTo>
                  <a:lnTo>
                    <a:pt x="737616" y="0"/>
                  </a:lnTo>
                  <a:lnTo>
                    <a:pt x="940307" y="405383"/>
                  </a:lnTo>
                  <a:lnTo>
                    <a:pt x="737616" y="810767"/>
                  </a:lnTo>
                  <a:lnTo>
                    <a:pt x="202692" y="810767"/>
                  </a:lnTo>
                  <a:lnTo>
                    <a:pt x="0" y="405383"/>
                  </a:lnTo>
                  <a:close/>
                </a:path>
              </a:pathLst>
            </a:custGeom>
            <a:ln w="22225">
              <a:solidFill>
                <a:srgbClr val="CAA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76955" y="307848"/>
              <a:ext cx="478535" cy="478536"/>
            </a:xfrm>
            <a:prstGeom prst="rect">
              <a:avLst/>
            </a:prstGeom>
          </p:spPr>
        </p:pic>
      </p:grpSp>
      <p:sp>
        <p:nvSpPr>
          <p:cNvPr id="87" name="object 87"/>
          <p:cNvSpPr txBox="1"/>
          <p:nvPr/>
        </p:nvSpPr>
        <p:spPr>
          <a:xfrm>
            <a:off x="893775" y="3511041"/>
            <a:ext cx="4119879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333300"/>
                </a:solidFill>
                <a:latin typeface="Calibri"/>
                <a:cs typeface="Calibri"/>
              </a:rPr>
              <a:t>ТОМ </a:t>
            </a:r>
            <a:r>
              <a:rPr sz="1400" b="1" dirty="0">
                <a:solidFill>
                  <a:srgbClr val="333300"/>
                </a:solidFill>
                <a:latin typeface="Calibri"/>
                <a:cs typeface="Calibri"/>
              </a:rPr>
              <a:t>1 </a:t>
            </a:r>
            <a:r>
              <a:rPr sz="1400" spc="-10" dirty="0">
                <a:solidFill>
                  <a:srgbClr val="333300"/>
                </a:solidFill>
                <a:latin typeface="Calibri"/>
                <a:cs typeface="Calibri"/>
              </a:rPr>
              <a:t>содержит </a:t>
            </a:r>
            <a:r>
              <a:rPr sz="1400" dirty="0">
                <a:solidFill>
                  <a:srgbClr val="333300"/>
                </a:solidFill>
                <a:latin typeface="Calibri"/>
                <a:cs typeface="Calibri"/>
              </a:rPr>
              <a:t>основную </a:t>
            </a:r>
            <a:r>
              <a:rPr sz="1400" spc="-5" dirty="0">
                <a:solidFill>
                  <a:srgbClr val="333300"/>
                </a:solidFill>
                <a:latin typeface="Calibri"/>
                <a:cs typeface="Calibri"/>
              </a:rPr>
              <a:t>классификацию, </a:t>
            </a:r>
            <a:r>
              <a:rPr sz="1400" dirty="0">
                <a:solidFill>
                  <a:srgbClr val="333300"/>
                </a:solidFill>
                <a:latin typeface="Calibri"/>
                <a:cs typeface="Calibri"/>
              </a:rPr>
              <a:t>а </a:t>
            </a:r>
            <a:r>
              <a:rPr sz="1400" spc="-5" dirty="0">
                <a:solidFill>
                  <a:srgbClr val="333300"/>
                </a:solidFill>
                <a:latin typeface="Calibri"/>
                <a:cs typeface="Calibri"/>
              </a:rPr>
              <a:t>также </a:t>
            </a:r>
            <a:r>
              <a:rPr sz="140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00"/>
                </a:solidFill>
                <a:latin typeface="Calibri"/>
                <a:cs typeface="Calibri"/>
              </a:rPr>
              <a:t>содержит</a:t>
            </a:r>
            <a:r>
              <a:rPr sz="1400" spc="-15" dirty="0">
                <a:solidFill>
                  <a:srgbClr val="333300"/>
                </a:solidFill>
                <a:latin typeface="Calibri"/>
                <a:cs typeface="Calibri"/>
              </a:rPr>
              <a:t> раздел</a:t>
            </a:r>
            <a:r>
              <a:rPr sz="1400" spc="2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00"/>
                </a:solidFill>
                <a:latin typeface="Calibri"/>
                <a:cs typeface="Calibri"/>
              </a:rPr>
              <a:t>«Морфология</a:t>
            </a:r>
            <a:r>
              <a:rPr sz="1400" spc="-3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00"/>
                </a:solidFill>
                <a:latin typeface="Calibri"/>
                <a:cs typeface="Calibri"/>
              </a:rPr>
              <a:t>новообразований», </a:t>
            </a:r>
            <a:r>
              <a:rPr sz="1400" dirty="0">
                <a:solidFill>
                  <a:srgbClr val="333300"/>
                </a:solidFill>
                <a:latin typeface="Calibri"/>
                <a:cs typeface="Calibri"/>
              </a:rPr>
              <a:t> специальные перечни </a:t>
            </a:r>
            <a:r>
              <a:rPr sz="1400" spc="-5" dirty="0">
                <a:solidFill>
                  <a:srgbClr val="333300"/>
                </a:solidFill>
                <a:latin typeface="Calibri"/>
                <a:cs typeface="Calibri"/>
              </a:rPr>
              <a:t>для </a:t>
            </a:r>
            <a:r>
              <a:rPr sz="1400" spc="-10" dirty="0">
                <a:solidFill>
                  <a:srgbClr val="333300"/>
                </a:solidFill>
                <a:latin typeface="Calibri"/>
                <a:cs typeface="Calibri"/>
              </a:rPr>
              <a:t>сводных </a:t>
            </a:r>
            <a:r>
              <a:rPr sz="1400" spc="-5" dirty="0">
                <a:solidFill>
                  <a:srgbClr val="333300"/>
                </a:solidFill>
                <a:latin typeface="Calibri"/>
                <a:cs typeface="Calibri"/>
              </a:rPr>
              <a:t>статистических </a:t>
            </a:r>
            <a:r>
              <a:rPr sz="140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00"/>
                </a:solidFill>
                <a:latin typeface="Calibri"/>
                <a:cs typeface="Calibri"/>
              </a:rPr>
              <a:t>разработок,</a:t>
            </a:r>
            <a:r>
              <a:rPr sz="1400" spc="-10" dirty="0">
                <a:solidFill>
                  <a:srgbClr val="333300"/>
                </a:solidFill>
                <a:latin typeface="Calibri"/>
                <a:cs typeface="Calibri"/>
              </a:rPr>
              <a:t> определения</a:t>
            </a:r>
            <a:r>
              <a:rPr sz="1400" spc="-1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33300"/>
                </a:solidFill>
                <a:latin typeface="Calibri"/>
                <a:cs typeface="Calibri"/>
              </a:rPr>
              <a:t>и</a:t>
            </a:r>
            <a:r>
              <a:rPr sz="1400" spc="-1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33300"/>
                </a:solidFill>
                <a:latin typeface="Calibri"/>
                <a:cs typeface="Calibri"/>
              </a:rPr>
              <a:t>номенклатурные</a:t>
            </a:r>
            <a:r>
              <a:rPr sz="1400" spc="-3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00"/>
                </a:solidFill>
                <a:latin typeface="Calibri"/>
                <a:cs typeface="Calibri"/>
              </a:rPr>
              <a:t>правила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150876" y="4329684"/>
            <a:ext cx="4799965" cy="1332865"/>
            <a:chOff x="150876" y="4329684"/>
            <a:chExt cx="4799965" cy="1332865"/>
          </a:xfrm>
        </p:grpSpPr>
        <p:pic>
          <p:nvPicPr>
            <p:cNvPr id="89" name="object 8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1960" y="4329684"/>
              <a:ext cx="4508754" cy="793242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0876" y="4869180"/>
              <a:ext cx="4443222" cy="793241"/>
            </a:xfrm>
            <a:prstGeom prst="rect">
              <a:avLst/>
            </a:prstGeom>
          </p:spPr>
        </p:pic>
      </p:grpSp>
      <p:sp>
        <p:nvSpPr>
          <p:cNvPr id="91" name="object 91"/>
          <p:cNvSpPr txBox="1"/>
          <p:nvPr/>
        </p:nvSpPr>
        <p:spPr>
          <a:xfrm>
            <a:off x="319227" y="4487036"/>
            <a:ext cx="4074795" cy="99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 marR="508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333300"/>
                </a:solidFill>
                <a:latin typeface="Calibri"/>
                <a:cs typeface="Calibri"/>
              </a:rPr>
              <a:t>ТОМ </a:t>
            </a:r>
            <a:r>
              <a:rPr sz="1400" b="1" dirty="0">
                <a:solidFill>
                  <a:srgbClr val="333300"/>
                </a:solidFill>
                <a:latin typeface="Calibri"/>
                <a:cs typeface="Calibri"/>
              </a:rPr>
              <a:t>2 </a:t>
            </a:r>
            <a:r>
              <a:rPr sz="1400" spc="-10" dirty="0">
                <a:solidFill>
                  <a:srgbClr val="333300"/>
                </a:solidFill>
                <a:latin typeface="Calibri"/>
                <a:cs typeface="Calibri"/>
              </a:rPr>
              <a:t>содержит </a:t>
            </a:r>
            <a:r>
              <a:rPr sz="1400" spc="-5" dirty="0">
                <a:solidFill>
                  <a:srgbClr val="333300"/>
                </a:solidFill>
                <a:latin typeface="Calibri"/>
                <a:cs typeface="Calibri"/>
              </a:rPr>
              <a:t>инструкции </a:t>
            </a:r>
            <a:r>
              <a:rPr sz="1400" dirty="0">
                <a:solidFill>
                  <a:srgbClr val="333300"/>
                </a:solidFill>
                <a:latin typeface="Calibri"/>
                <a:cs typeface="Calibri"/>
              </a:rPr>
              <a:t>по применению </a:t>
            </a:r>
            <a:r>
              <a:rPr sz="1400" spc="-5" dirty="0">
                <a:solidFill>
                  <a:srgbClr val="333300"/>
                </a:solidFill>
                <a:latin typeface="Calibri"/>
                <a:cs typeface="Calibri"/>
              </a:rPr>
              <a:t>для </a:t>
            </a:r>
            <a:r>
              <a:rPr sz="1400" spc="-30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00"/>
                </a:solidFill>
                <a:latin typeface="Calibri"/>
                <a:cs typeface="Calibri"/>
              </a:rPr>
              <a:t>пользователей</a:t>
            </a:r>
            <a:r>
              <a:rPr sz="1400" spc="-4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33300"/>
                </a:solidFill>
                <a:latin typeface="Calibri"/>
                <a:cs typeface="Calibri"/>
              </a:rPr>
              <a:t>МКБ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95"/>
              </a:spcBef>
            </a:pPr>
            <a:r>
              <a:rPr sz="1400" b="1" spc="-15" dirty="0">
                <a:solidFill>
                  <a:srgbClr val="333300"/>
                </a:solidFill>
                <a:latin typeface="Calibri"/>
                <a:cs typeface="Calibri"/>
              </a:rPr>
              <a:t>ТОМ </a:t>
            </a:r>
            <a:r>
              <a:rPr sz="1400" b="1" dirty="0">
                <a:solidFill>
                  <a:srgbClr val="333300"/>
                </a:solidFill>
                <a:latin typeface="Calibri"/>
                <a:cs typeface="Calibri"/>
              </a:rPr>
              <a:t>3</a:t>
            </a:r>
            <a:r>
              <a:rPr sz="1400" b="1" spc="-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00"/>
                </a:solidFill>
                <a:latin typeface="Calibri"/>
                <a:cs typeface="Calibri"/>
              </a:rPr>
              <a:t>представляет</a:t>
            </a:r>
            <a:r>
              <a:rPr sz="1400" dirty="0">
                <a:solidFill>
                  <a:srgbClr val="333300"/>
                </a:solidFill>
                <a:latin typeface="Calibri"/>
                <a:cs typeface="Calibri"/>
              </a:rPr>
              <a:t> собой</a:t>
            </a:r>
            <a:r>
              <a:rPr sz="1400" spc="-1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33300"/>
                </a:solidFill>
                <a:latin typeface="Calibri"/>
                <a:cs typeface="Calibri"/>
              </a:rPr>
              <a:t>алфавитный </a:t>
            </a:r>
            <a:r>
              <a:rPr sz="1400" spc="-10" dirty="0">
                <a:solidFill>
                  <a:srgbClr val="333300"/>
                </a:solidFill>
                <a:latin typeface="Calibri"/>
                <a:cs typeface="Calibri"/>
              </a:rPr>
              <a:t>указатель</a:t>
            </a:r>
            <a:r>
              <a:rPr sz="1400" dirty="0">
                <a:solidFill>
                  <a:srgbClr val="333300"/>
                </a:solidFill>
                <a:latin typeface="Calibri"/>
                <a:cs typeface="Calibri"/>
              </a:rPr>
              <a:t> к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333300"/>
                </a:solidFill>
                <a:latin typeface="Calibri"/>
                <a:cs typeface="Calibri"/>
              </a:rPr>
              <a:t>классификации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1480038" y="6485178"/>
            <a:ext cx="20510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CAAC91"/>
                </a:solidFill>
                <a:latin typeface="Calibri"/>
                <a:cs typeface="Calibri"/>
              </a:rPr>
              <a:t>5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4275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1047115"/>
            </a:xfrm>
            <a:custGeom>
              <a:avLst/>
              <a:gdLst/>
              <a:ahLst/>
              <a:cxnLst/>
              <a:rect l="l" t="t" r="r" b="b"/>
              <a:pathLst>
                <a:path w="12192000" h="1047115">
                  <a:moveTo>
                    <a:pt x="0" y="1046988"/>
                  </a:moveTo>
                  <a:lnTo>
                    <a:pt x="12192000" y="104698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46988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06556" y="6324599"/>
              <a:ext cx="535305" cy="533400"/>
            </a:xfrm>
            <a:custGeom>
              <a:avLst/>
              <a:gdLst/>
              <a:ahLst/>
              <a:cxnLst/>
              <a:rect l="l" t="t" r="r" b="b"/>
              <a:pathLst>
                <a:path w="535304" h="533400">
                  <a:moveTo>
                    <a:pt x="534924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534924" y="533399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85799" y="252221"/>
            <a:ext cx="9382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Хронология</a:t>
            </a:r>
            <a:r>
              <a:rPr sz="2400" spc="-15" dirty="0"/>
              <a:t> </a:t>
            </a:r>
            <a:r>
              <a:rPr sz="2400" spc="-10" dirty="0"/>
              <a:t>внедрения</a:t>
            </a:r>
            <a:r>
              <a:rPr sz="2400" spc="20" dirty="0"/>
              <a:t> </a:t>
            </a:r>
            <a:r>
              <a:rPr sz="2400" dirty="0"/>
              <a:t>МКБ-10</a:t>
            </a:r>
            <a:r>
              <a:rPr sz="2400" spc="-10" dirty="0"/>
              <a:t> </a:t>
            </a:r>
            <a:r>
              <a:rPr sz="2400" spc="-5" dirty="0"/>
              <a:t>на </a:t>
            </a:r>
            <a:r>
              <a:rPr sz="2400" spc="-10" dirty="0"/>
              <a:t>территории</a:t>
            </a:r>
            <a:r>
              <a:rPr sz="2400" spc="10" dirty="0"/>
              <a:t> </a:t>
            </a:r>
            <a:r>
              <a:rPr sz="2400" spc="-10" dirty="0"/>
              <a:t>Российской</a:t>
            </a:r>
            <a:r>
              <a:rPr sz="2400" spc="-25" dirty="0"/>
              <a:t> </a:t>
            </a:r>
            <a:r>
              <a:rPr sz="2400" spc="-10" dirty="0"/>
              <a:t>Федерации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295656" y="3482847"/>
            <a:ext cx="11743690" cy="127000"/>
          </a:xfrm>
          <a:custGeom>
            <a:avLst/>
            <a:gdLst/>
            <a:ahLst/>
            <a:cxnLst/>
            <a:rect l="l" t="t" r="r" b="b"/>
            <a:pathLst>
              <a:path w="11743690" h="127000">
                <a:moveTo>
                  <a:pt x="11616182" y="0"/>
                </a:moveTo>
                <a:lnTo>
                  <a:pt x="11616182" y="127000"/>
                </a:lnTo>
                <a:lnTo>
                  <a:pt x="11727434" y="71374"/>
                </a:lnTo>
                <a:lnTo>
                  <a:pt x="11629009" y="71374"/>
                </a:lnTo>
                <a:lnTo>
                  <a:pt x="11629009" y="55499"/>
                </a:lnTo>
                <a:lnTo>
                  <a:pt x="11727180" y="55499"/>
                </a:lnTo>
                <a:lnTo>
                  <a:pt x="11616182" y="0"/>
                </a:lnTo>
                <a:close/>
              </a:path>
              <a:path w="11743690" h="127000">
                <a:moveTo>
                  <a:pt x="11616182" y="55499"/>
                </a:moveTo>
                <a:lnTo>
                  <a:pt x="0" y="55499"/>
                </a:lnTo>
                <a:lnTo>
                  <a:pt x="0" y="71374"/>
                </a:lnTo>
                <a:lnTo>
                  <a:pt x="11616182" y="71374"/>
                </a:lnTo>
                <a:lnTo>
                  <a:pt x="11616182" y="55499"/>
                </a:lnTo>
                <a:close/>
              </a:path>
              <a:path w="11743690" h="127000">
                <a:moveTo>
                  <a:pt x="11727180" y="55499"/>
                </a:moveTo>
                <a:lnTo>
                  <a:pt x="11629009" y="55499"/>
                </a:lnTo>
                <a:lnTo>
                  <a:pt x="11629009" y="71374"/>
                </a:lnTo>
                <a:lnTo>
                  <a:pt x="11727434" y="71374"/>
                </a:lnTo>
                <a:lnTo>
                  <a:pt x="11743182" y="63500"/>
                </a:lnTo>
                <a:lnTo>
                  <a:pt x="11727180" y="55499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6827" y="3654297"/>
            <a:ext cx="1057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0" dirty="0">
                <a:solidFill>
                  <a:srgbClr val="C00000"/>
                </a:solidFill>
                <a:latin typeface="Calibri Light"/>
                <a:cs typeface="Calibri Light"/>
              </a:rPr>
              <a:t>14.01.1992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91998" y="3451605"/>
            <a:ext cx="2616200" cy="198755"/>
            <a:chOff x="491998" y="3451605"/>
            <a:chExt cx="2616200" cy="19875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998" y="3451605"/>
              <a:ext cx="192531" cy="1910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5158" y="3460749"/>
              <a:ext cx="192531" cy="18948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612898" y="3704335"/>
            <a:ext cx="82994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1F4E79"/>
                </a:solidFill>
                <a:latin typeface="Calibri Light"/>
                <a:cs typeface="Calibri Light"/>
              </a:rPr>
              <a:t>1</a:t>
            </a:r>
            <a:r>
              <a:rPr sz="1400" b="0" spc="-10" dirty="0">
                <a:solidFill>
                  <a:srgbClr val="1F4E79"/>
                </a:solidFill>
                <a:latin typeface="Calibri Light"/>
                <a:cs typeface="Calibri Light"/>
              </a:rPr>
              <a:t>9</a:t>
            </a:r>
            <a:r>
              <a:rPr sz="1400" b="0" dirty="0">
                <a:solidFill>
                  <a:srgbClr val="1F4E79"/>
                </a:solidFill>
                <a:latin typeface="Calibri Light"/>
                <a:cs typeface="Calibri Light"/>
              </a:rPr>
              <a:t>.1</a:t>
            </a:r>
            <a:r>
              <a:rPr sz="1400" b="0" spc="-15" dirty="0">
                <a:solidFill>
                  <a:srgbClr val="1F4E79"/>
                </a:solidFill>
                <a:latin typeface="Calibri Light"/>
                <a:cs typeface="Calibri Light"/>
              </a:rPr>
              <a:t>1</a:t>
            </a:r>
            <a:r>
              <a:rPr sz="1400" b="0" dirty="0">
                <a:solidFill>
                  <a:srgbClr val="1F4E79"/>
                </a:solidFill>
                <a:latin typeface="Calibri Light"/>
                <a:cs typeface="Calibri Light"/>
              </a:rPr>
              <a:t>.</a:t>
            </a:r>
            <a:r>
              <a:rPr sz="1400" b="0" spc="-15" dirty="0">
                <a:solidFill>
                  <a:srgbClr val="1F4E79"/>
                </a:solidFill>
                <a:latin typeface="Calibri Light"/>
                <a:cs typeface="Calibri Light"/>
              </a:rPr>
              <a:t>1</a:t>
            </a:r>
            <a:r>
              <a:rPr sz="1400" b="0" spc="-20" dirty="0">
                <a:solidFill>
                  <a:srgbClr val="1F4E79"/>
                </a:solidFill>
                <a:latin typeface="Calibri Light"/>
                <a:cs typeface="Calibri Light"/>
              </a:rPr>
              <a:t>9</a:t>
            </a:r>
            <a:r>
              <a:rPr sz="1400" b="0" dirty="0">
                <a:solidFill>
                  <a:srgbClr val="1F4E79"/>
                </a:solidFill>
                <a:latin typeface="Calibri Light"/>
                <a:cs typeface="Calibri Light"/>
              </a:rPr>
              <a:t>92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09558" y="3718940"/>
            <a:ext cx="82994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1F4E79"/>
                </a:solidFill>
                <a:latin typeface="Calibri Light"/>
                <a:cs typeface="Calibri Light"/>
              </a:rPr>
              <a:t>2</a:t>
            </a:r>
            <a:r>
              <a:rPr sz="1400" b="0" spc="-10" dirty="0">
                <a:solidFill>
                  <a:srgbClr val="1F4E79"/>
                </a:solidFill>
                <a:latin typeface="Calibri Light"/>
                <a:cs typeface="Calibri Light"/>
              </a:rPr>
              <a:t>7</a:t>
            </a:r>
            <a:r>
              <a:rPr sz="1400" b="0" dirty="0">
                <a:solidFill>
                  <a:srgbClr val="1F4E79"/>
                </a:solidFill>
                <a:latin typeface="Calibri Light"/>
                <a:cs typeface="Calibri Light"/>
              </a:rPr>
              <a:t>.0</a:t>
            </a:r>
            <a:r>
              <a:rPr sz="1400" b="0" spc="-15" dirty="0">
                <a:solidFill>
                  <a:srgbClr val="1F4E79"/>
                </a:solidFill>
                <a:latin typeface="Calibri Light"/>
                <a:cs typeface="Calibri Light"/>
              </a:rPr>
              <a:t>5</a:t>
            </a:r>
            <a:r>
              <a:rPr sz="1400" b="0" dirty="0">
                <a:solidFill>
                  <a:srgbClr val="1F4E79"/>
                </a:solidFill>
                <a:latin typeface="Calibri Light"/>
                <a:cs typeface="Calibri Light"/>
              </a:rPr>
              <a:t>.</a:t>
            </a:r>
            <a:r>
              <a:rPr sz="1400" b="0" spc="-15" dirty="0">
                <a:solidFill>
                  <a:srgbClr val="1F4E79"/>
                </a:solidFill>
                <a:latin typeface="Calibri Light"/>
                <a:cs typeface="Calibri Light"/>
              </a:rPr>
              <a:t>1</a:t>
            </a:r>
            <a:r>
              <a:rPr sz="1400" b="0" spc="-20" dirty="0">
                <a:solidFill>
                  <a:srgbClr val="1F4E79"/>
                </a:solidFill>
                <a:latin typeface="Calibri Light"/>
                <a:cs typeface="Calibri Light"/>
              </a:rPr>
              <a:t>9</a:t>
            </a:r>
            <a:r>
              <a:rPr sz="1400" b="0" dirty="0">
                <a:solidFill>
                  <a:srgbClr val="1F4E79"/>
                </a:solidFill>
                <a:latin typeface="Calibri Light"/>
                <a:cs typeface="Calibri Light"/>
              </a:rPr>
              <a:t>97</a:t>
            </a:r>
            <a:endParaRPr sz="1400">
              <a:latin typeface="Calibri Light"/>
              <a:cs typeface="Calibri 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81913" y="1697735"/>
            <a:ext cx="10943590" cy="2959100"/>
            <a:chOff x="581913" y="1697735"/>
            <a:chExt cx="10943590" cy="295910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2913" y="3451605"/>
              <a:ext cx="192531" cy="1910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14161" y="3421125"/>
              <a:ext cx="192532" cy="18948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88263" y="4005071"/>
              <a:ext cx="0" cy="645160"/>
            </a:xfrm>
            <a:custGeom>
              <a:avLst/>
              <a:gdLst/>
              <a:ahLst/>
              <a:cxnLst/>
              <a:rect l="l" t="t" r="r" b="b"/>
              <a:pathLst>
                <a:path h="645160">
                  <a:moveTo>
                    <a:pt x="0" y="0"/>
                  </a:moveTo>
                  <a:lnTo>
                    <a:pt x="0" y="645032"/>
                  </a:lnTo>
                </a:path>
              </a:pathLst>
            </a:custGeom>
            <a:ln w="12700">
              <a:solidFill>
                <a:srgbClr val="A6A6A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8135" y="1697735"/>
              <a:ext cx="2817114" cy="157200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440171" y="3687521"/>
            <a:ext cx="8293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0" spc="-10" dirty="0">
                <a:solidFill>
                  <a:srgbClr val="1F4E79"/>
                </a:solidFill>
                <a:latin typeface="Calibri Light"/>
                <a:cs typeface="Calibri Light"/>
              </a:rPr>
              <a:t>12.02.1993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2567" y="4713859"/>
            <a:ext cx="1724660" cy="1200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Определение</a:t>
            </a:r>
            <a:endParaRPr sz="1100">
              <a:latin typeface="Calibri"/>
              <a:cs typeface="Calibri"/>
            </a:endParaRPr>
          </a:p>
          <a:p>
            <a:pPr marL="12700" marR="48895">
              <a:lnSpc>
                <a:spcPct val="100000"/>
              </a:lnSpc>
            </a:pP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Государственного</a:t>
            </a:r>
            <a:r>
              <a:rPr sz="1100" spc="-4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комитета </a:t>
            </a:r>
            <a:r>
              <a:rPr sz="1100" spc="-229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Российской Федерации по 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статисти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к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е</a:t>
            </a:r>
            <a:r>
              <a:rPr sz="1100" spc="-4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к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оо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рд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инат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о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р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о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м  работ</a:t>
            </a:r>
            <a:r>
              <a:rPr sz="1100" spc="-2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по</a:t>
            </a:r>
            <a:r>
              <a:rPr sz="1100" spc="-2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внедрению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международных</a:t>
            </a:r>
            <a:r>
              <a:rPr sz="1100" spc="-4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стандартов </a:t>
            </a:r>
            <a:r>
              <a:rPr sz="1100" spc="-229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в</a:t>
            </a:r>
            <a:r>
              <a:rPr sz="1100" spc="-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Российской</a:t>
            </a:r>
            <a:r>
              <a:rPr sz="1100" spc="-5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Федерации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77121" y="2007869"/>
            <a:ext cx="237299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libri"/>
                <a:cs typeface="Calibri"/>
              </a:rPr>
              <a:t>Приказ Минздрава</a:t>
            </a:r>
            <a:r>
              <a:rPr sz="1000" b="1" spc="3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РФ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от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27.05.1997</a:t>
            </a:r>
            <a:r>
              <a:rPr sz="1000" b="1" spc="5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N 170</a:t>
            </a:r>
            <a:endParaRPr sz="1000">
              <a:latin typeface="Calibri"/>
              <a:cs typeface="Calibri"/>
            </a:endParaRPr>
          </a:p>
          <a:p>
            <a:pPr marL="27305" marR="19685" indent="154940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«О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переходе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органов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и </a:t>
            </a:r>
            <a:r>
              <a:rPr sz="1000" b="1" spc="-10" dirty="0">
                <a:latin typeface="Calibri"/>
                <a:cs typeface="Calibri"/>
              </a:rPr>
              <a:t>учреждений </a:t>
            </a:r>
            <a:r>
              <a:rPr sz="1000" b="1" spc="-5" dirty="0">
                <a:latin typeface="Calibri"/>
                <a:cs typeface="Calibri"/>
              </a:rPr>
              <a:t> здравоохранения</a:t>
            </a:r>
            <a:r>
              <a:rPr sz="1000" b="1" spc="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Российской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Федерации</a:t>
            </a:r>
            <a:endParaRPr sz="1000">
              <a:latin typeface="Calibri"/>
              <a:cs typeface="Calibri"/>
            </a:endParaRPr>
          </a:p>
          <a:p>
            <a:pPr marL="139065" marR="131445" indent="50165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на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международную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статистическую 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классификацию</a:t>
            </a:r>
            <a:r>
              <a:rPr sz="1000" b="1" spc="1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болезней</a:t>
            </a:r>
            <a:r>
              <a:rPr sz="1000" b="1" spc="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и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проблем,</a:t>
            </a:r>
            <a:endParaRPr sz="10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связанных</a:t>
            </a:r>
            <a:r>
              <a:rPr sz="1000" b="1" spc="2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со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здоровьем,</a:t>
            </a:r>
            <a:r>
              <a:rPr sz="1000" b="1" spc="3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X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пересмотра»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26608" y="1697735"/>
            <a:ext cx="2887217" cy="1561338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893689" y="1850262"/>
            <a:ext cx="24453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 marR="37465"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libri"/>
                <a:cs typeface="Calibri"/>
              </a:rPr>
              <a:t>Постановление Правительства Российской </a:t>
            </a:r>
            <a:r>
              <a:rPr sz="1000" b="1" spc="-2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Федерации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от 12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февраля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1993</a:t>
            </a:r>
            <a:r>
              <a:rPr sz="1000" b="1" spc="1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г.</a:t>
            </a:r>
            <a:r>
              <a:rPr sz="1000" b="1" spc="-5" dirty="0">
                <a:latin typeface="Calibri"/>
                <a:cs typeface="Calibri"/>
              </a:rPr>
              <a:t> N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121</a:t>
            </a:r>
            <a:endParaRPr sz="10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«О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мерах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реализации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Государственной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программы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перехода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Российской</a:t>
            </a:r>
            <a:endParaRPr sz="10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Федерации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на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принятую</a:t>
            </a:r>
            <a:r>
              <a:rPr sz="1000" b="1" spc="4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в </a:t>
            </a:r>
            <a:r>
              <a:rPr sz="1000" b="1" spc="-10" dirty="0">
                <a:latin typeface="Calibri"/>
                <a:cs typeface="Calibri"/>
              </a:rPr>
              <a:t>международной </a:t>
            </a:r>
            <a:r>
              <a:rPr sz="1000" b="1" spc="-2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практике</a:t>
            </a:r>
            <a:r>
              <a:rPr sz="1000" b="1" spc="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систему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учета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и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статистики</a:t>
            </a:r>
            <a:r>
              <a:rPr sz="1000" b="1" spc="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в 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соответствии</a:t>
            </a:r>
            <a:r>
              <a:rPr sz="1000" b="1" spc="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с</a:t>
            </a:r>
            <a:r>
              <a:rPr sz="1000" b="1" spc="-10" dirty="0">
                <a:latin typeface="Calibri"/>
                <a:cs typeface="Calibri"/>
              </a:rPr>
              <a:t> требованиями</a:t>
            </a:r>
            <a:r>
              <a:rPr sz="1000" b="1" spc="4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развития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рыночной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экономики»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33700" y="1697735"/>
            <a:ext cx="2372105" cy="157200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3191001" y="2312669"/>
            <a:ext cx="19475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libri"/>
                <a:cs typeface="Calibri"/>
              </a:rPr>
              <a:t>Постановление Верховного Совета </a:t>
            </a:r>
            <a:r>
              <a:rPr sz="1000" b="1" spc="-2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Российской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Федерации №3708-1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2148" y="1694688"/>
            <a:ext cx="2379726" cy="1578102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674928" y="1931669"/>
            <a:ext cx="196659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720" marR="164465"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libri"/>
                <a:cs typeface="Calibri"/>
              </a:rPr>
              <a:t>Распоряжение Председателя </a:t>
            </a:r>
            <a:r>
              <a:rPr sz="1000" b="1" spc="-2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Верховного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Совета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РФ</a:t>
            </a:r>
            <a:endParaRPr sz="1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от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14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января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1992</a:t>
            </a:r>
            <a:r>
              <a:rPr sz="1000" b="1" spc="2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г.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N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2184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рп-I</a:t>
            </a:r>
            <a:endParaRPr sz="1000">
              <a:latin typeface="Calibri"/>
              <a:cs typeface="Calibri"/>
            </a:endParaRPr>
          </a:p>
          <a:p>
            <a:pPr marL="250190" marR="243840" indent="-635" algn="ctr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«О переходе Российской 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Федерации на </a:t>
            </a:r>
            <a:r>
              <a:rPr sz="1000" b="1" spc="-10" dirty="0">
                <a:latin typeface="Calibri"/>
                <a:cs typeface="Calibri"/>
              </a:rPr>
              <a:t>принятую</a:t>
            </a:r>
            <a:r>
              <a:rPr sz="1000" b="1" spc="2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в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международной</a:t>
            </a:r>
            <a:r>
              <a:rPr sz="1000" b="1" spc="2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практике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систему</a:t>
            </a:r>
            <a:endParaRPr sz="10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учета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и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статистики»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73807" y="4689728"/>
            <a:ext cx="2040255" cy="1200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Утверждение</a:t>
            </a:r>
            <a:r>
              <a:rPr sz="1100" spc="-4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Государственной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программы</a:t>
            </a:r>
            <a:r>
              <a:rPr sz="1100" spc="-3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перехода</a:t>
            </a:r>
            <a:r>
              <a:rPr sz="1100" spc="-4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Российской </a:t>
            </a:r>
            <a:r>
              <a:rPr sz="1100" spc="-23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Федерации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на принятую в 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международной</a:t>
            </a:r>
            <a:r>
              <a:rPr sz="1100" spc="-2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практике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систему</a:t>
            </a:r>
            <a:r>
              <a:rPr sz="1100" spc="-2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учета</a:t>
            </a:r>
            <a:r>
              <a:rPr sz="1100" spc="-2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и</a:t>
            </a:r>
            <a:r>
              <a:rPr sz="1100" spc="-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статистики</a:t>
            </a:r>
            <a:r>
              <a:rPr sz="1100" spc="-4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в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соответствии</a:t>
            </a:r>
            <a:r>
              <a:rPr sz="1100" spc="-6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с</a:t>
            </a:r>
            <a:r>
              <a:rPr sz="1100" spc="-2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требованиями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развития</a:t>
            </a:r>
            <a:r>
              <a:rPr sz="1100" spc="-3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рыночной</a:t>
            </a:r>
            <a:r>
              <a:rPr sz="1100" spc="-2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экономики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88940" y="4648911"/>
            <a:ext cx="2223770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Определение</a:t>
            </a:r>
            <a:r>
              <a:rPr sz="1100" spc="-4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ответственных</a:t>
            </a:r>
            <a:r>
              <a:rPr sz="1100" spc="-5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в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Р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о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ссий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с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к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о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й</a:t>
            </a:r>
            <a:r>
              <a:rPr sz="1100" spc="-3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Фед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ерации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за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гармонизацию</a:t>
            </a:r>
            <a:r>
              <a:rPr sz="1100" spc="-4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и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переход</a:t>
            </a:r>
            <a:r>
              <a:rPr sz="1100" spc="-3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статистики </a:t>
            </a:r>
            <a:r>
              <a:rPr sz="1100" spc="-23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Российской</a:t>
            </a:r>
            <a:r>
              <a:rPr sz="1100" spc="-3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Федерации</a:t>
            </a:r>
            <a:r>
              <a:rPr sz="1100" spc="-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на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Меж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д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ун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ар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о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д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н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ы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й</a:t>
            </a:r>
            <a:r>
              <a:rPr sz="1100" spc="-2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у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р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о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вень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09584" y="4618101"/>
            <a:ext cx="147256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Начало</a:t>
            </a:r>
            <a:r>
              <a:rPr sz="1100" spc="-4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мероприятий</a:t>
            </a:r>
            <a:r>
              <a:rPr sz="1100" spc="-4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по </a:t>
            </a:r>
            <a:r>
              <a:rPr sz="1100" spc="-229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переходу на МКБ-10 в 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Р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о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ссий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с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к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о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й</a:t>
            </a:r>
            <a:r>
              <a:rPr sz="1100" spc="-3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Фед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ерации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438256" y="3623817"/>
            <a:ext cx="1057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0" dirty="0">
                <a:solidFill>
                  <a:srgbClr val="C00000"/>
                </a:solidFill>
                <a:latin typeface="Calibri Light"/>
                <a:cs typeface="Calibri Light"/>
              </a:rPr>
              <a:t>01.01.1999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66806" y="3451605"/>
            <a:ext cx="192532" cy="191008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10163936" y="4636134"/>
            <a:ext cx="1739264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607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Переход</a:t>
            </a:r>
            <a:r>
              <a:rPr sz="1100" spc="-5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всех</a:t>
            </a:r>
            <a:r>
              <a:rPr sz="1100" spc="-3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органов</a:t>
            </a:r>
            <a:r>
              <a:rPr sz="1100" spc="-5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и </a:t>
            </a:r>
            <a:r>
              <a:rPr sz="1100" spc="-23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учреждений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здравоохранения</a:t>
            </a:r>
            <a:r>
              <a:rPr sz="1100" spc="-5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на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МКБ-10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005327" y="3944111"/>
            <a:ext cx="7858125" cy="751205"/>
          </a:xfrm>
          <a:custGeom>
            <a:avLst/>
            <a:gdLst/>
            <a:ahLst/>
            <a:cxnLst/>
            <a:rect l="l" t="t" r="r" b="b"/>
            <a:pathLst>
              <a:path w="7858125" h="751204">
                <a:moveTo>
                  <a:pt x="22479" y="45719"/>
                </a:moveTo>
                <a:lnTo>
                  <a:pt x="0" y="750824"/>
                </a:lnTo>
              </a:path>
              <a:path w="7858125" h="751204">
                <a:moveTo>
                  <a:pt x="2704592" y="60960"/>
                </a:moveTo>
                <a:lnTo>
                  <a:pt x="2692908" y="681736"/>
                </a:lnTo>
              </a:path>
              <a:path w="7858125" h="751204">
                <a:moveTo>
                  <a:pt x="5673852" y="0"/>
                </a:moveTo>
                <a:lnTo>
                  <a:pt x="5673852" y="643508"/>
                </a:lnTo>
              </a:path>
              <a:path w="7858125" h="751204">
                <a:moveTo>
                  <a:pt x="7857744" y="30480"/>
                </a:moveTo>
                <a:lnTo>
                  <a:pt x="7857744" y="682244"/>
                </a:lnTo>
              </a:path>
            </a:pathLst>
          </a:custGeom>
          <a:ln w="1270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1480038" y="6485178"/>
            <a:ext cx="20510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CAAC91"/>
                </a:solidFill>
                <a:latin typeface="Calibri"/>
                <a:cs typeface="Calibri"/>
              </a:rPr>
              <a:t>6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20"/>
              <a:ext cx="12192000" cy="68503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1047115"/>
            </a:xfrm>
            <a:custGeom>
              <a:avLst/>
              <a:gdLst/>
              <a:ahLst/>
              <a:cxnLst/>
              <a:rect l="l" t="t" r="r" b="b"/>
              <a:pathLst>
                <a:path w="12192000" h="1047115">
                  <a:moveTo>
                    <a:pt x="0" y="1046988"/>
                  </a:moveTo>
                  <a:lnTo>
                    <a:pt x="12192000" y="104698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46988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06556" y="6324599"/>
              <a:ext cx="535305" cy="533400"/>
            </a:xfrm>
            <a:custGeom>
              <a:avLst/>
              <a:gdLst/>
              <a:ahLst/>
              <a:cxnLst/>
              <a:rect l="l" t="t" r="r" b="b"/>
              <a:pathLst>
                <a:path w="535304" h="533400">
                  <a:moveTo>
                    <a:pt x="534924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534924" y="533399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91280" y="240918"/>
            <a:ext cx="5412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Предпосылки </a:t>
            </a:r>
            <a:r>
              <a:rPr sz="2800" spc="-25" dirty="0"/>
              <a:t>перехода</a:t>
            </a:r>
            <a:r>
              <a:rPr sz="2800" spc="20" dirty="0"/>
              <a:t> </a:t>
            </a:r>
            <a:r>
              <a:rPr sz="2800" spc="-5" dirty="0"/>
              <a:t>на</a:t>
            </a:r>
            <a:r>
              <a:rPr sz="2800" spc="-15" dirty="0"/>
              <a:t> </a:t>
            </a:r>
            <a:r>
              <a:rPr sz="2800" spc="-5" dirty="0"/>
              <a:t>МКБ-11</a:t>
            </a:r>
            <a:endParaRPr sz="2800"/>
          </a:p>
        </p:txBody>
      </p:sp>
      <p:grpSp>
        <p:nvGrpSpPr>
          <p:cNvPr id="8" name="object 8"/>
          <p:cNvGrpSpPr/>
          <p:nvPr/>
        </p:nvGrpSpPr>
        <p:grpSpPr>
          <a:xfrm>
            <a:off x="367284" y="2299716"/>
            <a:ext cx="11084560" cy="4119879"/>
            <a:chOff x="367284" y="2299716"/>
            <a:chExt cx="11084560" cy="4119879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284" y="5815583"/>
              <a:ext cx="603504" cy="6035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19772" y="2299716"/>
              <a:ext cx="4131945" cy="939165"/>
            </a:xfrm>
            <a:custGeom>
              <a:avLst/>
              <a:gdLst/>
              <a:ahLst/>
              <a:cxnLst/>
              <a:rect l="l" t="t" r="r" b="b"/>
              <a:pathLst>
                <a:path w="4131945" h="939164">
                  <a:moveTo>
                    <a:pt x="4075810" y="0"/>
                  </a:moveTo>
                  <a:lnTo>
                    <a:pt x="55752" y="0"/>
                  </a:lnTo>
                  <a:lnTo>
                    <a:pt x="34075" y="4389"/>
                  </a:lnTo>
                  <a:lnTo>
                    <a:pt x="16351" y="16351"/>
                  </a:lnTo>
                  <a:lnTo>
                    <a:pt x="4389" y="34075"/>
                  </a:lnTo>
                  <a:lnTo>
                    <a:pt x="0" y="55753"/>
                  </a:lnTo>
                  <a:lnTo>
                    <a:pt x="0" y="883031"/>
                  </a:lnTo>
                  <a:lnTo>
                    <a:pt x="4389" y="904708"/>
                  </a:lnTo>
                  <a:lnTo>
                    <a:pt x="16351" y="922432"/>
                  </a:lnTo>
                  <a:lnTo>
                    <a:pt x="34075" y="934394"/>
                  </a:lnTo>
                  <a:lnTo>
                    <a:pt x="55752" y="938784"/>
                  </a:lnTo>
                  <a:lnTo>
                    <a:pt x="4075810" y="938784"/>
                  </a:lnTo>
                  <a:lnTo>
                    <a:pt x="4097488" y="934394"/>
                  </a:lnTo>
                  <a:lnTo>
                    <a:pt x="4115212" y="922432"/>
                  </a:lnTo>
                  <a:lnTo>
                    <a:pt x="4127174" y="904708"/>
                  </a:lnTo>
                  <a:lnTo>
                    <a:pt x="4131563" y="883031"/>
                  </a:lnTo>
                  <a:lnTo>
                    <a:pt x="4131563" y="55753"/>
                  </a:lnTo>
                  <a:lnTo>
                    <a:pt x="4127174" y="34075"/>
                  </a:lnTo>
                  <a:lnTo>
                    <a:pt x="4115212" y="16351"/>
                  </a:lnTo>
                  <a:lnTo>
                    <a:pt x="4097488" y="4389"/>
                  </a:lnTo>
                  <a:lnTo>
                    <a:pt x="4075810" y="0"/>
                  </a:lnTo>
                  <a:close/>
                </a:path>
              </a:pathLst>
            </a:custGeom>
            <a:solidFill>
              <a:srgbClr val="005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431785" y="2435479"/>
            <a:ext cx="3908425" cy="623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95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Локализация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сервисного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функционала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1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национальной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юрисдикции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поддерживается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ВОЗ</a:t>
            </a:r>
            <a:endParaRPr sz="1400">
              <a:latin typeface="Calibri"/>
              <a:cs typeface="Calibri"/>
            </a:endParaRPr>
          </a:p>
          <a:p>
            <a:pPr marL="635" algn="ctr">
              <a:lnSpc>
                <a:spcPts val="1595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является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технологически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реализуемой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326891" y="2231135"/>
            <a:ext cx="3695700" cy="896619"/>
            <a:chOff x="3326891" y="2231135"/>
            <a:chExt cx="3695700" cy="896619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6891" y="2231135"/>
              <a:ext cx="783336" cy="8442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5727" y="2247899"/>
              <a:ext cx="816864" cy="87934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833242" y="3116325"/>
            <a:ext cx="41440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30270" algn="l"/>
              </a:tabLst>
            </a:pPr>
            <a:r>
              <a:rPr sz="1000" b="1" spc="-5" dirty="0">
                <a:solidFill>
                  <a:srgbClr val="333E50"/>
                </a:solidFill>
                <a:latin typeface="Calibri"/>
                <a:cs typeface="Calibri"/>
              </a:rPr>
              <a:t>МКБ-11.</a:t>
            </a:r>
            <a:r>
              <a:rPr sz="1000" b="1" spc="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333E50"/>
                </a:solidFill>
                <a:latin typeface="Calibri"/>
                <a:cs typeface="Calibri"/>
              </a:rPr>
              <a:t>Российская</a:t>
            </a:r>
            <a:r>
              <a:rPr sz="1000" b="1" spc="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333E50"/>
                </a:solidFill>
                <a:latin typeface="Calibri"/>
                <a:cs typeface="Calibri"/>
              </a:rPr>
              <a:t>Федерация	</a:t>
            </a:r>
            <a:r>
              <a:rPr sz="1500" b="1" spc="-7" baseline="2777" dirty="0">
                <a:solidFill>
                  <a:srgbClr val="333E50"/>
                </a:solidFill>
                <a:latin typeface="Calibri"/>
                <a:cs typeface="Calibri"/>
              </a:rPr>
              <a:t>МКБ-11.</a:t>
            </a:r>
            <a:r>
              <a:rPr sz="1500" b="1" spc="-60" baseline="2777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500" b="1" spc="-15" baseline="2777" dirty="0">
                <a:solidFill>
                  <a:srgbClr val="333E50"/>
                </a:solidFill>
                <a:latin typeface="Calibri"/>
                <a:cs typeface="Calibri"/>
              </a:rPr>
              <a:t>ВОЗ</a:t>
            </a:r>
            <a:endParaRPr sz="1500" baseline="2777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18432" y="2636520"/>
            <a:ext cx="1879600" cy="76200"/>
          </a:xfrm>
          <a:custGeom>
            <a:avLst/>
            <a:gdLst/>
            <a:ahLst/>
            <a:cxnLst/>
            <a:rect l="l" t="t" r="r" b="b"/>
            <a:pathLst>
              <a:path w="187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879600" h="76200">
                <a:moveTo>
                  <a:pt x="1803018" y="0"/>
                </a:moveTo>
                <a:lnTo>
                  <a:pt x="1803018" y="76200"/>
                </a:lnTo>
                <a:lnTo>
                  <a:pt x="1866518" y="44450"/>
                </a:lnTo>
                <a:lnTo>
                  <a:pt x="1815718" y="44450"/>
                </a:lnTo>
                <a:lnTo>
                  <a:pt x="1815718" y="31750"/>
                </a:lnTo>
                <a:lnTo>
                  <a:pt x="1866518" y="31750"/>
                </a:lnTo>
                <a:lnTo>
                  <a:pt x="1803018" y="0"/>
                </a:lnTo>
                <a:close/>
              </a:path>
              <a:path w="187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879600" h="76200">
                <a:moveTo>
                  <a:pt x="1803018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803018" y="44450"/>
                </a:lnTo>
                <a:lnTo>
                  <a:pt x="1803018" y="31750"/>
                </a:lnTo>
                <a:close/>
              </a:path>
              <a:path w="1879600" h="76200">
                <a:moveTo>
                  <a:pt x="1866518" y="31750"/>
                </a:moveTo>
                <a:lnTo>
                  <a:pt x="1815718" y="31750"/>
                </a:lnTo>
                <a:lnTo>
                  <a:pt x="1815718" y="44450"/>
                </a:lnTo>
                <a:lnTo>
                  <a:pt x="1866518" y="44450"/>
                </a:lnTo>
                <a:lnTo>
                  <a:pt x="1879218" y="38100"/>
                </a:lnTo>
                <a:lnTo>
                  <a:pt x="1866518" y="31750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00396" y="1083690"/>
            <a:ext cx="7012305" cy="1332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72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сессия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Всемирной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ассамблеи</a:t>
            </a:r>
            <a:r>
              <a:rPr sz="1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здравоохранения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резолюцией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WHA72.15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приняла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МКБ-11, </a:t>
            </a:r>
            <a:r>
              <a:rPr sz="1400" spc="-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которая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вступит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силу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1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января 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2022г.</a:t>
            </a:r>
            <a:endParaRPr sz="1400">
              <a:latin typeface="Calibri"/>
              <a:cs typeface="Calibri"/>
            </a:endParaRPr>
          </a:p>
          <a:p>
            <a:pPr marL="12700" marR="120014">
              <a:lnSpc>
                <a:spcPct val="100000"/>
              </a:lnSpc>
            </a:pPr>
            <a:r>
              <a:rPr sz="1400" spc="-10" dirty="0">
                <a:solidFill>
                  <a:srgbClr val="AF1F1F"/>
                </a:solidFill>
                <a:latin typeface="Calibri"/>
                <a:cs typeface="Calibri"/>
              </a:rPr>
              <a:t>Российская</a:t>
            </a:r>
            <a:r>
              <a:rPr sz="1400" spc="10" dirty="0">
                <a:solidFill>
                  <a:srgbClr val="AF1F1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AF1F1F"/>
                </a:solidFill>
                <a:latin typeface="Calibri"/>
                <a:cs typeface="Calibri"/>
              </a:rPr>
              <a:t>Федерация</a:t>
            </a:r>
            <a:r>
              <a:rPr sz="1400" spc="25" dirty="0">
                <a:solidFill>
                  <a:srgbClr val="AF1F1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AF1F1F"/>
                </a:solidFill>
                <a:latin typeface="Calibri"/>
                <a:cs typeface="Calibri"/>
              </a:rPr>
              <a:t>выразила</a:t>
            </a:r>
            <a:r>
              <a:rPr sz="1400" spc="20" dirty="0">
                <a:solidFill>
                  <a:srgbClr val="AF1F1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AF1F1F"/>
                </a:solidFill>
                <a:latin typeface="Calibri"/>
                <a:cs typeface="Calibri"/>
              </a:rPr>
              <a:t>готовность</a:t>
            </a:r>
            <a:r>
              <a:rPr sz="1400" spc="-15" dirty="0">
                <a:solidFill>
                  <a:srgbClr val="AF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способствовать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ВОЗ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в адаптации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перевода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на </a:t>
            </a:r>
            <a:r>
              <a:rPr sz="1400" spc="-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русский</a:t>
            </a:r>
            <a:r>
              <a:rPr sz="14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язык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и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AF1F1F"/>
                </a:solidFill>
                <a:latin typeface="Calibri"/>
                <a:cs typeface="Calibri"/>
              </a:rPr>
              <a:t>внедрении</a:t>
            </a:r>
            <a:r>
              <a:rPr sz="1400" spc="20" dirty="0">
                <a:solidFill>
                  <a:srgbClr val="AF1F1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AF1F1F"/>
                </a:solidFill>
                <a:latin typeface="Calibri"/>
                <a:cs typeface="Calibri"/>
              </a:rPr>
              <a:t>МКБ-11</a:t>
            </a:r>
            <a:r>
              <a:rPr sz="1400" spc="-10" dirty="0">
                <a:solidFill>
                  <a:srgbClr val="AF1F1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AF1F1F"/>
                </a:solidFill>
                <a:latin typeface="Calibri"/>
                <a:cs typeface="Calibri"/>
              </a:rPr>
              <a:t>в</a:t>
            </a:r>
            <a:r>
              <a:rPr sz="1400" spc="5" dirty="0">
                <a:solidFill>
                  <a:srgbClr val="AF1F1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AF1F1F"/>
                </a:solidFill>
                <a:latin typeface="Calibri"/>
                <a:cs typeface="Calibri"/>
              </a:rPr>
              <a:t>Европейском</a:t>
            </a:r>
            <a:r>
              <a:rPr sz="1400" spc="10" dirty="0">
                <a:solidFill>
                  <a:srgbClr val="AF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AF1F1F"/>
                </a:solidFill>
                <a:latin typeface="Calibri"/>
                <a:cs typeface="Calibri"/>
              </a:rPr>
              <a:t>регионе</a:t>
            </a:r>
            <a:r>
              <a:rPr sz="1400" spc="10" dirty="0">
                <a:solidFill>
                  <a:srgbClr val="AF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AF1F1F"/>
                </a:solidFill>
                <a:latin typeface="Calibri"/>
                <a:cs typeface="Calibri"/>
              </a:rPr>
              <a:t>ВОЗ</a:t>
            </a:r>
            <a:r>
              <a:rPr sz="1400" dirty="0">
                <a:solidFill>
                  <a:srgbClr val="AF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(в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том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числе,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в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интересах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государств-участников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СНГ)</a:t>
            </a:r>
            <a:endParaRPr sz="1400">
              <a:latin typeface="Calibri"/>
              <a:cs typeface="Calibri"/>
            </a:endParaRPr>
          </a:p>
          <a:p>
            <a:pPr marL="66675">
              <a:lnSpc>
                <a:spcPct val="100000"/>
              </a:lnSpc>
              <a:spcBef>
                <a:spcPts val="680"/>
              </a:spcBef>
            </a:pPr>
            <a:r>
              <a:rPr sz="1000" b="1" spc="-5" dirty="0">
                <a:solidFill>
                  <a:srgbClr val="333E50"/>
                </a:solidFill>
                <a:latin typeface="Calibri"/>
                <a:cs typeface="Calibri"/>
              </a:rPr>
              <a:t>Гармонизация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22140" y="2390648"/>
            <a:ext cx="14903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333E50"/>
                </a:solidFill>
                <a:latin typeface="Calibri"/>
                <a:cs typeface="Calibri"/>
              </a:rPr>
              <a:t>(справочная</a:t>
            </a:r>
            <a:r>
              <a:rPr sz="1000" b="1" spc="-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333E50"/>
                </a:solidFill>
                <a:latin typeface="Calibri"/>
                <a:cs typeface="Calibri"/>
              </a:rPr>
              <a:t>информация)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27733" y="3107562"/>
            <a:ext cx="7994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333E50"/>
                </a:solidFill>
                <a:latin typeface="Calibri"/>
                <a:cs typeface="Calibri"/>
              </a:rPr>
              <a:t>П</a:t>
            </a:r>
            <a:r>
              <a:rPr sz="1000" b="1" spc="-5" dirty="0">
                <a:solidFill>
                  <a:srgbClr val="333E50"/>
                </a:solidFill>
                <a:latin typeface="Calibri"/>
                <a:cs typeface="Calibri"/>
              </a:rPr>
              <a:t>оль</a:t>
            </a:r>
            <a:r>
              <a:rPr sz="1000" b="1" spc="-15" dirty="0">
                <a:solidFill>
                  <a:srgbClr val="333E50"/>
                </a:solidFill>
                <a:latin typeface="Calibri"/>
                <a:cs typeface="Calibri"/>
              </a:rPr>
              <a:t>з</a:t>
            </a:r>
            <a:r>
              <a:rPr sz="1000" b="1" spc="-5" dirty="0">
                <a:solidFill>
                  <a:srgbClr val="333E50"/>
                </a:solidFill>
                <a:latin typeface="Calibri"/>
                <a:cs typeface="Calibri"/>
              </a:rPr>
              <a:t>ова</a:t>
            </a:r>
            <a:r>
              <a:rPr sz="1000" b="1" spc="-15" dirty="0">
                <a:solidFill>
                  <a:srgbClr val="333E50"/>
                </a:solidFill>
                <a:latin typeface="Calibri"/>
                <a:cs typeface="Calibri"/>
              </a:rPr>
              <a:t>т</a:t>
            </a:r>
            <a:r>
              <a:rPr sz="1000" b="1" spc="-5" dirty="0">
                <a:solidFill>
                  <a:srgbClr val="333E50"/>
                </a:solidFill>
                <a:latin typeface="Calibri"/>
                <a:cs typeface="Calibri"/>
              </a:rPr>
              <a:t>ели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43227" y="2231135"/>
            <a:ext cx="1785620" cy="852169"/>
            <a:chOff x="1443227" y="2231135"/>
            <a:chExt cx="1785620" cy="852169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3227" y="2231135"/>
              <a:ext cx="790956" cy="85191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377439" y="2636519"/>
              <a:ext cx="851535" cy="76200"/>
            </a:xfrm>
            <a:custGeom>
              <a:avLst/>
              <a:gdLst/>
              <a:ahLst/>
              <a:cxnLst/>
              <a:rect l="l" t="t" r="r" b="b"/>
              <a:pathLst>
                <a:path w="851535" h="76200">
                  <a:moveTo>
                    <a:pt x="774954" y="0"/>
                  </a:moveTo>
                  <a:lnTo>
                    <a:pt x="774954" y="76200"/>
                  </a:lnTo>
                  <a:lnTo>
                    <a:pt x="838454" y="44450"/>
                  </a:lnTo>
                  <a:lnTo>
                    <a:pt x="787654" y="44450"/>
                  </a:lnTo>
                  <a:lnTo>
                    <a:pt x="787654" y="31750"/>
                  </a:lnTo>
                  <a:lnTo>
                    <a:pt x="838454" y="31750"/>
                  </a:lnTo>
                  <a:lnTo>
                    <a:pt x="774954" y="0"/>
                  </a:lnTo>
                  <a:close/>
                </a:path>
                <a:path w="851535" h="76200">
                  <a:moveTo>
                    <a:pt x="774954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774954" y="44450"/>
                  </a:lnTo>
                  <a:lnTo>
                    <a:pt x="774954" y="31750"/>
                  </a:lnTo>
                  <a:close/>
                </a:path>
                <a:path w="851535" h="76200">
                  <a:moveTo>
                    <a:pt x="838454" y="31750"/>
                  </a:moveTo>
                  <a:lnTo>
                    <a:pt x="787654" y="31750"/>
                  </a:lnTo>
                  <a:lnTo>
                    <a:pt x="787654" y="44450"/>
                  </a:lnTo>
                  <a:lnTo>
                    <a:pt x="838454" y="44450"/>
                  </a:lnTo>
                  <a:lnTo>
                    <a:pt x="851154" y="38100"/>
                  </a:lnTo>
                  <a:lnTo>
                    <a:pt x="838454" y="31750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227836" y="5332603"/>
            <a:ext cx="10118090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МКБ-11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адаптируема</a:t>
            </a:r>
            <a:r>
              <a:rPr sz="14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для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задач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здравоохранения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учетом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ее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гибкости</a:t>
            </a:r>
            <a:r>
              <a:rPr sz="1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сопоставимости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с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международными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ресурсами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Calibri"/>
              <a:cs typeface="Calibri"/>
            </a:endParaRPr>
          </a:p>
          <a:p>
            <a:pPr marL="30480">
              <a:lnSpc>
                <a:spcPct val="100000"/>
              </a:lnSpc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МКБ-11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обладает высокой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готовностью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к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внедрению</a:t>
            </a:r>
            <a:r>
              <a:rPr sz="1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решения,</a:t>
            </a:r>
            <a:r>
              <a:rPr sz="1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учетом практики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внедрения</a:t>
            </a:r>
            <a:r>
              <a:rPr sz="1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МКБ-10,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существующего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уровня</a:t>
            </a:r>
            <a:endParaRPr sz="1400">
              <a:latin typeface="Calibri"/>
              <a:cs typeface="Calibri"/>
            </a:endParaRPr>
          </a:p>
          <a:p>
            <a:pPr marL="30480">
              <a:lnSpc>
                <a:spcPct val="100000"/>
              </a:lnSpc>
            </a:pP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информатизации</a:t>
            </a:r>
            <a:r>
              <a:rPr sz="14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4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«положительной»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поддержки</a:t>
            </a:r>
            <a:r>
              <a:rPr sz="14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области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нормативно-правового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регулирования</a:t>
            </a:r>
            <a:r>
              <a:rPr sz="14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(федеральное</a:t>
            </a:r>
            <a:r>
              <a:rPr sz="14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законодательство,</a:t>
            </a:r>
            <a:endParaRPr sz="1400">
              <a:latin typeface="Calibri"/>
              <a:cs typeface="Calibri"/>
            </a:endParaRPr>
          </a:p>
          <a:p>
            <a:pPr marL="30480">
              <a:lnSpc>
                <a:spcPct val="100000"/>
              </a:lnSpc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национальные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проекты,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методические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рекомендации</a:t>
            </a:r>
            <a:r>
              <a:rPr sz="1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Минздрава</a:t>
            </a:r>
            <a:r>
              <a:rPr sz="14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т.д.)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73379" y="3325367"/>
            <a:ext cx="11306175" cy="2413000"/>
            <a:chOff x="373379" y="3325367"/>
            <a:chExt cx="11306175" cy="2413000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3379" y="5141975"/>
              <a:ext cx="597408" cy="5958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45179" y="3325367"/>
              <a:ext cx="8333994" cy="182803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705104" y="3732403"/>
            <a:ext cx="22231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333300"/>
                </a:solidFill>
                <a:latin typeface="Calibri"/>
                <a:cs typeface="Calibri"/>
              </a:rPr>
              <a:t>МКБ-11</a:t>
            </a:r>
            <a:r>
              <a:rPr sz="1500" b="1" spc="1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333300"/>
                </a:solidFill>
                <a:latin typeface="Calibri"/>
                <a:cs typeface="Calibri"/>
              </a:rPr>
              <a:t>выпускается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500" b="1" spc="-10" dirty="0">
                <a:solidFill>
                  <a:srgbClr val="333300"/>
                </a:solidFill>
                <a:latin typeface="Calibri"/>
                <a:cs typeface="Calibri"/>
              </a:rPr>
              <a:t>полностью</a:t>
            </a:r>
            <a:endParaRPr sz="1500">
              <a:latin typeface="Calibri"/>
              <a:cs typeface="Calibri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1500" b="1" dirty="0">
                <a:solidFill>
                  <a:srgbClr val="333300"/>
                </a:solidFill>
                <a:latin typeface="Calibri"/>
                <a:cs typeface="Calibri"/>
              </a:rPr>
              <a:t>в </a:t>
            </a:r>
            <a:r>
              <a:rPr sz="1500" b="1" spc="-5" dirty="0">
                <a:solidFill>
                  <a:srgbClr val="333300"/>
                </a:solidFill>
                <a:latin typeface="Calibri"/>
                <a:cs typeface="Calibri"/>
              </a:rPr>
              <a:t>электронной формате, </a:t>
            </a:r>
            <a:r>
              <a:rPr sz="1500" b="1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333300"/>
                </a:solidFill>
                <a:latin typeface="Calibri"/>
                <a:cs typeface="Calibri"/>
              </a:rPr>
              <a:t>что</a:t>
            </a:r>
            <a:r>
              <a:rPr sz="1500" b="1" spc="-2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333300"/>
                </a:solidFill>
                <a:latin typeface="Calibri"/>
                <a:cs typeface="Calibri"/>
              </a:rPr>
              <a:t>позволяет</a:t>
            </a:r>
            <a:r>
              <a:rPr sz="1500" b="1" spc="-2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333300"/>
                </a:solidFill>
                <a:latin typeface="Calibri"/>
                <a:cs typeface="Calibri"/>
              </a:rPr>
              <a:t>обеспечить: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26078" y="3383737"/>
            <a:ext cx="8098790" cy="1678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ts val="137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spc="-10" dirty="0">
                <a:solidFill>
                  <a:srgbClr val="333300"/>
                </a:solidFill>
                <a:latin typeface="Calibri"/>
                <a:cs typeface="Calibri"/>
              </a:rPr>
              <a:t>Единство</a:t>
            </a:r>
            <a:r>
              <a:rPr sz="1200" spc="1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33300"/>
                </a:solidFill>
                <a:latin typeface="Calibri"/>
                <a:cs typeface="Calibri"/>
              </a:rPr>
              <a:t>используемых</a:t>
            </a:r>
            <a:r>
              <a:rPr sz="1200" spc="3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терминов</a:t>
            </a:r>
            <a:r>
              <a:rPr sz="1200" dirty="0">
                <a:solidFill>
                  <a:srgbClr val="333300"/>
                </a:solidFill>
                <a:latin typeface="Calibri"/>
                <a:cs typeface="Calibri"/>
              </a:rPr>
              <a:t> и</a:t>
            </a:r>
            <a:r>
              <a:rPr sz="1200" spc="1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333300"/>
                </a:solidFill>
                <a:latin typeface="Calibri"/>
                <a:cs typeface="Calibri"/>
              </a:rPr>
              <a:t>кодов</a:t>
            </a:r>
            <a:r>
              <a:rPr sz="1200" spc="2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на</a:t>
            </a:r>
            <a:r>
              <a:rPr sz="1200" spc="1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всем</a:t>
            </a:r>
            <a:r>
              <a:rPr sz="1200" spc="1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информационном</a:t>
            </a:r>
            <a:r>
              <a:rPr sz="1200" spc="2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пространстве,</a:t>
            </a:r>
            <a:r>
              <a:rPr sz="120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включая</a:t>
            </a:r>
            <a:r>
              <a:rPr sz="1200" spc="3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регистры</a:t>
            </a:r>
            <a:r>
              <a:rPr sz="1200" spc="-2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пациентов,</a:t>
            </a:r>
            <a:endParaRPr sz="1200">
              <a:latin typeface="Calibri"/>
              <a:cs typeface="Calibri"/>
            </a:endParaRPr>
          </a:p>
          <a:p>
            <a:pPr marL="299085" marR="5080">
              <a:lnSpc>
                <a:spcPts val="1300"/>
              </a:lnSpc>
              <a:spcBef>
                <a:spcPts val="90"/>
              </a:spcBef>
            </a:pP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цифровые</a:t>
            </a:r>
            <a:r>
              <a:rPr sz="1200" spc="1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платформы</a:t>
            </a:r>
            <a:r>
              <a:rPr sz="1200" spc="-1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00"/>
                </a:solidFill>
                <a:latin typeface="Calibri"/>
                <a:cs typeface="Calibri"/>
              </a:rPr>
              <a:t>и</a:t>
            </a:r>
            <a:r>
              <a:rPr sz="1200" spc="1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гармонизацию со</a:t>
            </a:r>
            <a:r>
              <a:rPr sz="1200" spc="2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SNOMED</a:t>
            </a:r>
            <a:r>
              <a:rPr sz="1200" spc="-10" dirty="0">
                <a:solidFill>
                  <a:srgbClr val="333300"/>
                </a:solidFill>
                <a:latin typeface="Calibri"/>
                <a:cs typeface="Calibri"/>
              </a:rPr>
              <a:t> ST</a:t>
            </a:r>
            <a:r>
              <a:rPr sz="1200" spc="1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(систематизированной</a:t>
            </a:r>
            <a:r>
              <a:rPr sz="1200" spc="3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00"/>
                </a:solidFill>
                <a:latin typeface="Calibri"/>
                <a:cs typeface="Calibri"/>
              </a:rPr>
              <a:t>машинно-обрабатываемой</a:t>
            </a:r>
            <a:r>
              <a:rPr sz="1200" spc="-2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33300"/>
                </a:solidFill>
                <a:latin typeface="Calibri"/>
                <a:cs typeface="Calibri"/>
              </a:rPr>
              <a:t>медицинской </a:t>
            </a:r>
            <a:r>
              <a:rPr sz="1200" spc="-254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номенклатурой</a:t>
            </a:r>
            <a:r>
              <a:rPr sz="1200" spc="-1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00"/>
                </a:solidFill>
                <a:latin typeface="Calibri"/>
                <a:cs typeface="Calibri"/>
              </a:rPr>
              <a:t>–</a:t>
            </a:r>
            <a:r>
              <a:rPr sz="1200" spc="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клиническими</a:t>
            </a:r>
            <a:r>
              <a:rPr sz="1200" spc="3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терминами)</a:t>
            </a:r>
            <a:endParaRPr sz="12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30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Снижение</a:t>
            </a:r>
            <a:r>
              <a:rPr sz="1200" spc="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субъективных</a:t>
            </a:r>
            <a:r>
              <a:rPr sz="1200" spc="1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факторов</a:t>
            </a:r>
            <a:r>
              <a:rPr sz="1200" spc="1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00"/>
                </a:solidFill>
                <a:latin typeface="Calibri"/>
                <a:cs typeface="Calibri"/>
              </a:rPr>
              <a:t>при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 обращении</a:t>
            </a:r>
            <a:r>
              <a:rPr sz="1200" spc="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00"/>
                </a:solidFill>
                <a:latin typeface="Calibri"/>
                <a:cs typeface="Calibri"/>
              </a:rPr>
              <a:t>к</a:t>
            </a:r>
            <a:r>
              <a:rPr sz="1200" spc="1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выбору</a:t>
            </a:r>
            <a:r>
              <a:rPr sz="1200" spc="-2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диагнозов</a:t>
            </a:r>
            <a:r>
              <a:rPr sz="1200" spc="2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33300"/>
                </a:solidFill>
                <a:latin typeface="Calibri"/>
                <a:cs typeface="Calibri"/>
              </a:rPr>
              <a:t>(кодирования)</a:t>
            </a:r>
            <a:endParaRPr sz="1200">
              <a:latin typeface="Calibri"/>
              <a:cs typeface="Calibri"/>
            </a:endParaRPr>
          </a:p>
          <a:p>
            <a:pPr marL="299085" marR="45085" indent="-287020">
              <a:lnSpc>
                <a:spcPts val="1300"/>
              </a:lnSpc>
              <a:spcBef>
                <a:spcPts val="320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Прозрачность</a:t>
            </a:r>
            <a:r>
              <a:rPr sz="1200" spc="1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(времени</a:t>
            </a:r>
            <a:r>
              <a:rPr sz="1200" dirty="0">
                <a:solidFill>
                  <a:srgbClr val="333300"/>
                </a:solidFill>
                <a:latin typeface="Calibri"/>
                <a:cs typeface="Calibri"/>
              </a:rPr>
              <a:t> и</a:t>
            </a:r>
            <a:r>
              <a:rPr sz="1200" spc="1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00"/>
                </a:solidFill>
                <a:latin typeface="Calibri"/>
                <a:cs typeface="Calibri"/>
              </a:rPr>
              <a:t>места)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обращений</a:t>
            </a:r>
            <a:r>
              <a:rPr sz="1200" spc="1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33300"/>
                </a:solidFill>
                <a:latin typeface="Calibri"/>
                <a:cs typeface="Calibri"/>
              </a:rPr>
              <a:t>пользователей,</a:t>
            </a:r>
            <a:r>
              <a:rPr sz="1200" spc="2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00"/>
                </a:solidFill>
                <a:latin typeface="Calibri"/>
                <a:cs typeface="Calibri"/>
              </a:rPr>
              <a:t>с</a:t>
            </a:r>
            <a:r>
              <a:rPr sz="1200" spc="1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возможностью</a:t>
            </a:r>
            <a:r>
              <a:rPr sz="1200" spc="2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33300"/>
                </a:solidFill>
                <a:latin typeface="Calibri"/>
                <a:cs typeface="Calibri"/>
              </a:rPr>
              <a:t>количественного</a:t>
            </a:r>
            <a:r>
              <a:rPr sz="1200" spc="2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00"/>
                </a:solidFill>
                <a:latin typeface="Calibri"/>
                <a:cs typeface="Calibri"/>
              </a:rPr>
              <a:t>и</a:t>
            </a:r>
            <a:r>
              <a:rPr sz="1200" spc="1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структурного</a:t>
            </a:r>
            <a:r>
              <a:rPr sz="1200" spc="-1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анализа </a:t>
            </a:r>
            <a:r>
              <a:rPr sz="120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данных</a:t>
            </a:r>
            <a:endParaRPr sz="1200">
              <a:latin typeface="Calibri"/>
              <a:cs typeface="Calibri"/>
            </a:endParaRPr>
          </a:p>
          <a:p>
            <a:pPr marL="299085" indent="-287020">
              <a:lnSpc>
                <a:spcPts val="1370"/>
              </a:lnSpc>
              <a:spcBef>
                <a:spcPts val="130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dirty="0">
                <a:solidFill>
                  <a:srgbClr val="333300"/>
                </a:solidFill>
                <a:latin typeface="Calibri"/>
                <a:cs typeface="Calibri"/>
              </a:rPr>
              <a:t>On-line</a:t>
            </a:r>
            <a:r>
              <a:rPr sz="1200" spc="-1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поддержку</a:t>
            </a:r>
            <a:r>
              <a:rPr sz="1200" spc="2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принятия</a:t>
            </a:r>
            <a:r>
              <a:rPr sz="1200" spc="1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управленческих</a:t>
            </a:r>
            <a:r>
              <a:rPr sz="1200" spc="1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решений</a:t>
            </a:r>
            <a:r>
              <a:rPr sz="1200" dirty="0">
                <a:solidFill>
                  <a:srgbClr val="333300"/>
                </a:solidFill>
                <a:latin typeface="Calibri"/>
                <a:cs typeface="Calibri"/>
              </a:rPr>
              <a:t> в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сфере</a:t>
            </a:r>
            <a:r>
              <a:rPr sz="1200" spc="2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здравоохранения</a:t>
            </a:r>
            <a:r>
              <a:rPr sz="1200" spc="1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на</a:t>
            </a:r>
            <a:r>
              <a:rPr sz="1200" spc="1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основе</a:t>
            </a:r>
            <a:r>
              <a:rPr sz="1200" spc="2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мониторинга</a:t>
            </a:r>
            <a:r>
              <a:rPr sz="1200" spc="-1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текущего</a:t>
            </a:r>
            <a:endParaRPr sz="1200">
              <a:latin typeface="Calibri"/>
              <a:cs typeface="Calibri"/>
            </a:endParaRPr>
          </a:p>
          <a:p>
            <a:pPr marL="299085">
              <a:lnSpc>
                <a:spcPts val="1370"/>
              </a:lnSpc>
            </a:pP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состояния</a:t>
            </a:r>
            <a:r>
              <a:rPr sz="1200" spc="4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запросов</a:t>
            </a:r>
            <a:r>
              <a:rPr sz="1200" spc="2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(с</a:t>
            </a:r>
            <a:r>
              <a:rPr sz="1200" spc="1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учетом региональной</a:t>
            </a:r>
            <a:r>
              <a:rPr sz="1200" dirty="0">
                <a:solidFill>
                  <a:srgbClr val="333300"/>
                </a:solidFill>
                <a:latin typeface="Calibri"/>
                <a:cs typeface="Calibri"/>
              </a:rPr>
              <a:t> и</a:t>
            </a:r>
            <a:r>
              <a:rPr sz="1200" spc="1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33300"/>
                </a:solidFill>
                <a:latin typeface="Calibri"/>
                <a:cs typeface="Calibri"/>
              </a:rPr>
              <a:t>нозологической</a:t>
            </a:r>
            <a:r>
              <a:rPr sz="1200" spc="3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специфики)</a:t>
            </a:r>
            <a:endParaRPr sz="12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55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Разработку</a:t>
            </a:r>
            <a:r>
              <a:rPr sz="120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алгоритмов</a:t>
            </a:r>
            <a:r>
              <a:rPr sz="1200" spc="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для</a:t>
            </a:r>
            <a:r>
              <a:rPr sz="1200" spc="2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оценки</a:t>
            </a:r>
            <a:r>
              <a:rPr sz="1200" spc="3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информации</a:t>
            </a:r>
            <a:r>
              <a:rPr sz="1200" spc="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00"/>
                </a:solidFill>
                <a:latin typeface="Calibri"/>
                <a:cs typeface="Calibri"/>
              </a:rPr>
              <a:t>в</a:t>
            </a:r>
            <a:r>
              <a:rPr sz="1200" spc="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сфере</a:t>
            </a:r>
            <a:r>
              <a:rPr sz="1200" spc="2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здравоохранения,</a:t>
            </a:r>
            <a:r>
              <a:rPr sz="1200" spc="2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построенных</a:t>
            </a:r>
            <a:r>
              <a:rPr sz="1200" spc="2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на</a:t>
            </a:r>
            <a:r>
              <a:rPr sz="1200" spc="10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33300"/>
                </a:solidFill>
                <a:latin typeface="Calibri"/>
                <a:cs typeface="Calibri"/>
              </a:rPr>
              <a:t>запросах</a:t>
            </a:r>
            <a:r>
              <a:rPr sz="1200" spc="5" dirty="0">
                <a:solidFill>
                  <a:srgbClr val="3333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33300"/>
                </a:solidFill>
                <a:latin typeface="Calibri"/>
                <a:cs typeface="Calibri"/>
              </a:rPr>
              <a:t>пользователей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9915" y="992124"/>
            <a:ext cx="4722495" cy="4310380"/>
            <a:chOff x="89915" y="992124"/>
            <a:chExt cx="4722495" cy="4310380"/>
          </a:xfrm>
        </p:grpSpPr>
        <p:sp>
          <p:nvSpPr>
            <p:cNvPr id="30" name="object 30"/>
            <p:cNvSpPr/>
            <p:nvPr/>
          </p:nvSpPr>
          <p:spPr>
            <a:xfrm>
              <a:off x="3128771" y="5087112"/>
              <a:ext cx="1080770" cy="215265"/>
            </a:xfrm>
            <a:custGeom>
              <a:avLst/>
              <a:gdLst/>
              <a:ahLst/>
              <a:cxnLst/>
              <a:rect l="l" t="t" r="r" b="b"/>
              <a:pathLst>
                <a:path w="1080770" h="215264">
                  <a:moveTo>
                    <a:pt x="810387" y="0"/>
                  </a:moveTo>
                  <a:lnTo>
                    <a:pt x="270128" y="0"/>
                  </a:lnTo>
                  <a:lnTo>
                    <a:pt x="270128" y="107442"/>
                  </a:lnTo>
                  <a:lnTo>
                    <a:pt x="0" y="107442"/>
                  </a:lnTo>
                  <a:lnTo>
                    <a:pt x="540257" y="214884"/>
                  </a:lnTo>
                  <a:lnTo>
                    <a:pt x="1080515" y="107442"/>
                  </a:lnTo>
                  <a:lnTo>
                    <a:pt x="810387" y="107442"/>
                  </a:lnTo>
                  <a:lnTo>
                    <a:pt x="810387" y="0"/>
                  </a:lnTo>
                  <a:close/>
                </a:path>
              </a:pathLst>
            </a:custGeom>
            <a:solidFill>
              <a:srgbClr val="EF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915" y="992124"/>
              <a:ext cx="4722114" cy="127482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29285" y="1151890"/>
            <a:ext cx="37255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научно-техническом</a:t>
            </a:r>
            <a:r>
              <a:rPr sz="12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отношении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МКБ-10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 устарела,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ее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содержание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не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отвечает потребностям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практического </a:t>
            </a:r>
            <a:r>
              <a:rPr sz="1200" spc="-25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применения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в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ряде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областей,</a:t>
            </a:r>
            <a:r>
              <a:rPr sz="12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таких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как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оказание</a:t>
            </a:r>
            <a:endParaRPr sz="1200">
              <a:latin typeface="Calibri"/>
              <a:cs typeface="Calibri"/>
            </a:endParaRPr>
          </a:p>
          <a:p>
            <a:pPr marL="12700" marR="163830">
              <a:lnSpc>
                <a:spcPct val="100000"/>
              </a:lnSpc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первичной медико-санитарной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помощи или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принятие </a:t>
            </a:r>
            <a:r>
              <a:rPr sz="1200" spc="-2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врачебных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решений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480038" y="6485178"/>
            <a:ext cx="20510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CAAC91"/>
                </a:solidFill>
                <a:latin typeface="Calibri"/>
                <a:cs typeface="Calibri"/>
              </a:rPr>
              <a:t>7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4275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1047115"/>
            </a:xfrm>
            <a:custGeom>
              <a:avLst/>
              <a:gdLst/>
              <a:ahLst/>
              <a:cxnLst/>
              <a:rect l="l" t="t" r="r" b="b"/>
              <a:pathLst>
                <a:path w="12192000" h="1047115">
                  <a:moveTo>
                    <a:pt x="0" y="1046988"/>
                  </a:moveTo>
                  <a:lnTo>
                    <a:pt x="12192000" y="104698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46988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06556" y="6324599"/>
              <a:ext cx="535305" cy="533400"/>
            </a:xfrm>
            <a:custGeom>
              <a:avLst/>
              <a:gdLst/>
              <a:ahLst/>
              <a:cxnLst/>
              <a:rect l="l" t="t" r="r" b="b"/>
              <a:pathLst>
                <a:path w="535304" h="533400">
                  <a:moveTo>
                    <a:pt x="534924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534924" y="533399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445367" y="5656884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AAC91"/>
                </a:solidFill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571" rIns="0" bIns="0" rtlCol="0">
            <a:spAutoFit/>
          </a:bodyPr>
          <a:lstStyle/>
          <a:p>
            <a:pPr marL="107315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/>
              <a:t>Международная </a:t>
            </a:r>
            <a:r>
              <a:rPr sz="2000" spc="-5" dirty="0"/>
              <a:t>статистическая классификация болезней </a:t>
            </a:r>
            <a:r>
              <a:rPr sz="2000" dirty="0"/>
              <a:t>и </a:t>
            </a:r>
            <a:r>
              <a:rPr sz="2000" spc="-10" dirty="0"/>
              <a:t>проблем, </a:t>
            </a:r>
            <a:r>
              <a:rPr sz="2000" spc="-440" dirty="0"/>
              <a:t> </a:t>
            </a:r>
            <a:r>
              <a:rPr sz="2000" spc="-5" dirty="0"/>
              <a:t>связанных</a:t>
            </a:r>
            <a:r>
              <a:rPr sz="2000" spc="-25" dirty="0"/>
              <a:t> </a:t>
            </a:r>
            <a:r>
              <a:rPr sz="2000" spc="-5" dirty="0"/>
              <a:t>со здоровьем,</a:t>
            </a:r>
            <a:r>
              <a:rPr sz="2000" spc="405" dirty="0"/>
              <a:t> </a:t>
            </a:r>
            <a:r>
              <a:rPr sz="2000" dirty="0"/>
              <a:t>11-го</a:t>
            </a:r>
            <a:r>
              <a:rPr sz="2000" spc="-20" dirty="0"/>
              <a:t> </a:t>
            </a:r>
            <a:r>
              <a:rPr sz="2000" spc="-5" dirty="0"/>
              <a:t>пересмотра</a:t>
            </a:r>
            <a:endParaRPr sz="2000"/>
          </a:p>
        </p:txBody>
      </p:sp>
      <p:sp>
        <p:nvSpPr>
          <p:cNvPr id="9" name="object 9"/>
          <p:cNvSpPr txBox="1"/>
          <p:nvPr/>
        </p:nvSpPr>
        <p:spPr>
          <a:xfrm>
            <a:off x="350926" y="192786"/>
            <a:ext cx="1706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404040"/>
                </a:solidFill>
                <a:latin typeface="Calibri"/>
                <a:cs typeface="Calibri"/>
              </a:rPr>
              <a:t>МКБ</a:t>
            </a:r>
            <a:r>
              <a:rPr sz="4000" b="1" spc="-5" dirty="0">
                <a:solidFill>
                  <a:srgbClr val="404040"/>
                </a:solidFill>
                <a:latin typeface="Calibri"/>
                <a:cs typeface="Calibri"/>
              </a:rPr>
              <a:t>-11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1896" y="190372"/>
            <a:ext cx="11562715" cy="3092450"/>
            <a:chOff x="191896" y="190372"/>
            <a:chExt cx="11562715" cy="3092450"/>
          </a:xfrm>
        </p:grpSpPr>
        <p:sp>
          <p:nvSpPr>
            <p:cNvPr id="11" name="object 11"/>
            <p:cNvSpPr/>
            <p:nvPr/>
          </p:nvSpPr>
          <p:spPr>
            <a:xfrm>
              <a:off x="309371" y="193547"/>
              <a:ext cx="11442065" cy="835660"/>
            </a:xfrm>
            <a:custGeom>
              <a:avLst/>
              <a:gdLst/>
              <a:ahLst/>
              <a:cxnLst/>
              <a:rect l="l" t="t" r="r" b="b"/>
              <a:pathLst>
                <a:path w="11442065" h="835660">
                  <a:moveTo>
                    <a:pt x="1973579" y="0"/>
                  </a:moveTo>
                  <a:lnTo>
                    <a:pt x="1973579" y="702310"/>
                  </a:lnTo>
                </a:path>
                <a:path w="11442065" h="835660">
                  <a:moveTo>
                    <a:pt x="0" y="835151"/>
                  </a:moveTo>
                  <a:lnTo>
                    <a:pt x="11441684" y="835151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523" y="1146047"/>
              <a:ext cx="760476" cy="77419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5071" y="3279647"/>
              <a:ext cx="11442065" cy="0"/>
            </a:xfrm>
            <a:custGeom>
              <a:avLst/>
              <a:gdLst/>
              <a:ahLst/>
              <a:cxnLst/>
              <a:rect l="l" t="t" r="r" b="b"/>
              <a:pathLst>
                <a:path w="11442065">
                  <a:moveTo>
                    <a:pt x="0" y="0"/>
                  </a:moveTo>
                  <a:lnTo>
                    <a:pt x="11441684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59914" y="1093444"/>
            <a:ext cx="8895080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1400" spc="-15" dirty="0">
                <a:latin typeface="Calibri"/>
                <a:cs typeface="Calibri"/>
              </a:rPr>
              <a:t>Глобальный </a:t>
            </a:r>
            <a:r>
              <a:rPr sz="1400" spc="-5" dirty="0">
                <a:latin typeface="Calibri"/>
                <a:cs typeface="Calibri"/>
              </a:rPr>
              <a:t>стандарт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10" dirty="0">
                <a:latin typeface="Calibri"/>
                <a:cs typeface="Calibri"/>
              </a:rPr>
              <a:t>области </a:t>
            </a:r>
            <a:r>
              <a:rPr sz="1400" spc="-5" dirty="0">
                <a:latin typeface="Calibri"/>
                <a:cs typeface="Calibri"/>
              </a:rPr>
              <a:t>сбора медицинских данных, </a:t>
            </a:r>
            <a:r>
              <a:rPr sz="1400" spc="-10" dirty="0">
                <a:latin typeface="Calibri"/>
                <a:cs typeface="Calibri"/>
              </a:rPr>
              <a:t>ведения </a:t>
            </a:r>
            <a:r>
              <a:rPr sz="1400" spc="-5" dirty="0">
                <a:latin typeface="Calibri"/>
                <a:cs typeface="Calibri"/>
              </a:rPr>
              <a:t>клинической документации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10" dirty="0">
                <a:latin typeface="Calibri"/>
                <a:cs typeface="Calibri"/>
              </a:rPr>
              <a:t>статистического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учета, </a:t>
            </a:r>
            <a:r>
              <a:rPr sz="1400" spc="-10" dirty="0">
                <a:latin typeface="Calibri"/>
                <a:cs typeface="Calibri"/>
              </a:rPr>
              <a:t>который </a:t>
            </a:r>
            <a:r>
              <a:rPr sz="1400" spc="-5" dirty="0">
                <a:latin typeface="Calibri"/>
                <a:cs typeface="Calibri"/>
              </a:rPr>
              <a:t>может использоваться,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10" dirty="0">
                <a:latin typeface="Calibri"/>
                <a:cs typeface="Calibri"/>
              </a:rPr>
              <a:t>том </a:t>
            </a:r>
            <a:r>
              <a:rPr sz="1400" spc="-5" dirty="0">
                <a:latin typeface="Calibri"/>
                <a:cs typeface="Calibri"/>
              </a:rPr>
              <a:t>числе,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10" dirty="0">
                <a:latin typeface="Calibri"/>
                <a:cs typeface="Calibri"/>
              </a:rPr>
              <a:t>области </a:t>
            </a:r>
            <a:r>
              <a:rPr sz="1400" dirty="0">
                <a:latin typeface="Calibri"/>
                <a:cs typeface="Calibri"/>
              </a:rPr>
              <a:t>первичной </a:t>
            </a:r>
            <a:r>
              <a:rPr sz="1400" spc="-5" dirty="0">
                <a:latin typeface="Calibri"/>
                <a:cs typeface="Calibri"/>
              </a:rPr>
              <a:t>медико-санитарной </a:t>
            </a:r>
            <a:r>
              <a:rPr sz="1400" dirty="0">
                <a:latin typeface="Calibri"/>
                <a:cs typeface="Calibri"/>
              </a:rPr>
              <a:t>помощи, </a:t>
            </a:r>
            <a:r>
              <a:rPr sz="1400" spc="-10" dirty="0">
                <a:latin typeface="Calibri"/>
                <a:cs typeface="Calibri"/>
              </a:rPr>
              <a:t>как </a:t>
            </a:r>
            <a:r>
              <a:rPr sz="1400" spc="-20" dirty="0">
                <a:latin typeface="Calibri"/>
                <a:cs typeface="Calibri"/>
              </a:rPr>
              <a:t>результат 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сотрудничества </a:t>
            </a:r>
            <a:r>
              <a:rPr sz="1400" spc="-5" dirty="0">
                <a:latin typeface="Calibri"/>
                <a:cs typeface="Calibri"/>
              </a:rPr>
              <a:t>со специалистами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10" dirty="0">
                <a:latin typeface="Calibri"/>
                <a:cs typeface="Calibri"/>
              </a:rPr>
              <a:t>области </a:t>
            </a:r>
            <a:r>
              <a:rPr sz="1400" spc="-5" dirty="0">
                <a:latin typeface="Calibri"/>
                <a:cs typeface="Calibri"/>
              </a:rPr>
              <a:t>медицины, статистики, эпидемиологии, </a:t>
            </a:r>
            <a:r>
              <a:rPr sz="1400" spc="-10" dirty="0">
                <a:latin typeface="Calibri"/>
                <a:cs typeface="Calibri"/>
              </a:rPr>
              <a:t>кодирования, </a:t>
            </a:r>
            <a:r>
              <a:rPr sz="1400" spc="-5" dirty="0">
                <a:latin typeface="Calibri"/>
                <a:cs typeface="Calibri"/>
              </a:rPr>
              <a:t>классификации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информационных</a:t>
            </a:r>
            <a:r>
              <a:rPr sz="1400" spc="-10" dirty="0">
                <a:latin typeface="Calibri"/>
                <a:cs typeface="Calibri"/>
              </a:rPr>
              <a:t> технологий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 </a:t>
            </a:r>
            <a:r>
              <a:rPr sz="1400" spc="-5" dirty="0">
                <a:latin typeface="Calibri"/>
                <a:cs typeface="Calibri"/>
              </a:rPr>
              <a:t>всем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мире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01976" y="3318528"/>
            <a:ext cx="8820785" cy="10991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535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Позволяет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гибко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управлять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степенью детализации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данных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34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Адаптируема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5" dirty="0">
                <a:latin typeface="Calibri"/>
                <a:cs typeface="Calibri"/>
              </a:rPr>
              <a:t> учетом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специфики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первичного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здравоохранения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эпид.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надзора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за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редкими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заболеваниями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30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Обеспечивает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сбор информации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негативных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событиях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рамках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контроля </a:t>
            </a:r>
            <a:r>
              <a:rPr sz="1400" spc="-5" dirty="0">
                <a:latin typeface="Calibri"/>
                <a:cs typeface="Calibri"/>
              </a:rPr>
              <a:t>качества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безопасности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пациентов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30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Обеспечивает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формирование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комплексной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картины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заболеваемости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для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целей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управления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здравоохранением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46761" y="3505200"/>
            <a:ext cx="11448415" cy="1007744"/>
            <a:chOff x="246761" y="3505200"/>
            <a:chExt cx="11448415" cy="1007744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087" y="3505200"/>
              <a:ext cx="765048" cy="7239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49936" y="4509516"/>
              <a:ext cx="11442065" cy="0"/>
            </a:xfrm>
            <a:custGeom>
              <a:avLst/>
              <a:gdLst/>
              <a:ahLst/>
              <a:cxnLst/>
              <a:rect l="l" t="t" r="r" b="b"/>
              <a:pathLst>
                <a:path w="11442065">
                  <a:moveTo>
                    <a:pt x="0" y="0"/>
                  </a:moveTo>
                  <a:lnTo>
                    <a:pt x="11441684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01976" y="4485868"/>
            <a:ext cx="8552815" cy="155892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530"/>
              </a:spcBef>
            </a:pPr>
            <a:r>
              <a:rPr sz="1400" b="1" spc="-5" dirty="0">
                <a:latin typeface="Calibri"/>
                <a:cs typeface="Calibri"/>
              </a:rPr>
              <a:t>Электронная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форма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МКБ-11: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30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готова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применению в </a:t>
            </a:r>
            <a:r>
              <a:rPr sz="1400" spc="-5" dirty="0">
                <a:latin typeface="Calibri"/>
                <a:cs typeface="Calibri"/>
              </a:rPr>
              <a:t>условиях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цифрового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здравоохранения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34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совместима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ИКТ-системами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34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обладает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интерфейсом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прикладного программирования</a:t>
            </a:r>
            <a:endParaRPr sz="1400">
              <a:latin typeface="Calibri"/>
              <a:cs typeface="Calibri"/>
            </a:endParaRPr>
          </a:p>
          <a:p>
            <a:pPr marL="297180" marR="5080" indent="-285115">
              <a:lnSpc>
                <a:spcPts val="1510"/>
              </a:lnSpc>
              <a:spcBef>
                <a:spcPts val="620"/>
              </a:spcBef>
              <a:buClr>
                <a:srgbClr val="C0000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поставляется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пакете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5" dirty="0">
                <a:latin typeface="Calibri"/>
                <a:cs typeface="Calibri"/>
              </a:rPr>
              <a:t> набором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веб-сервисов,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включая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многоязыковые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функции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поддержки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встроенного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руководства</a:t>
            </a:r>
            <a:r>
              <a:rPr sz="1400" spc="-5" dirty="0">
                <a:latin typeface="Calibri"/>
                <a:cs typeface="Calibri"/>
              </a:rPr>
              <a:t> для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пользователей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72186" y="2406142"/>
            <a:ext cx="3115310" cy="3133725"/>
            <a:chOff x="472186" y="2406142"/>
            <a:chExt cx="3115310" cy="3133725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1708" y="4838700"/>
              <a:ext cx="780287" cy="70104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76600" y="2557272"/>
              <a:ext cx="310896" cy="3093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78536" y="2412492"/>
              <a:ext cx="2506980" cy="649605"/>
            </a:xfrm>
            <a:custGeom>
              <a:avLst/>
              <a:gdLst/>
              <a:ahLst/>
              <a:cxnLst/>
              <a:rect l="l" t="t" r="r" b="b"/>
              <a:pathLst>
                <a:path w="2506980" h="649605">
                  <a:moveTo>
                    <a:pt x="2398776" y="0"/>
                  </a:moveTo>
                  <a:lnTo>
                    <a:pt x="108204" y="0"/>
                  </a:lnTo>
                  <a:lnTo>
                    <a:pt x="66088" y="8495"/>
                  </a:lnTo>
                  <a:lnTo>
                    <a:pt x="31694" y="31670"/>
                  </a:lnTo>
                  <a:lnTo>
                    <a:pt x="8504" y="66061"/>
                  </a:lnTo>
                  <a:lnTo>
                    <a:pt x="0" y="108204"/>
                  </a:lnTo>
                  <a:lnTo>
                    <a:pt x="0" y="541020"/>
                  </a:lnTo>
                  <a:lnTo>
                    <a:pt x="8504" y="583162"/>
                  </a:lnTo>
                  <a:lnTo>
                    <a:pt x="31694" y="617553"/>
                  </a:lnTo>
                  <a:lnTo>
                    <a:pt x="66088" y="640728"/>
                  </a:lnTo>
                  <a:lnTo>
                    <a:pt x="108204" y="649224"/>
                  </a:lnTo>
                  <a:lnTo>
                    <a:pt x="2398776" y="649224"/>
                  </a:lnTo>
                  <a:lnTo>
                    <a:pt x="2440918" y="640728"/>
                  </a:lnTo>
                  <a:lnTo>
                    <a:pt x="2475309" y="617553"/>
                  </a:lnTo>
                  <a:lnTo>
                    <a:pt x="2498484" y="583162"/>
                  </a:lnTo>
                  <a:lnTo>
                    <a:pt x="2506980" y="541020"/>
                  </a:lnTo>
                  <a:lnTo>
                    <a:pt x="2506980" y="108204"/>
                  </a:lnTo>
                  <a:lnTo>
                    <a:pt x="2498484" y="66061"/>
                  </a:lnTo>
                  <a:lnTo>
                    <a:pt x="2475309" y="31670"/>
                  </a:lnTo>
                  <a:lnTo>
                    <a:pt x="2440918" y="8495"/>
                  </a:lnTo>
                  <a:lnTo>
                    <a:pt x="2398776" y="0"/>
                  </a:lnTo>
                  <a:close/>
                </a:path>
              </a:pathLst>
            </a:custGeom>
            <a:solidFill>
              <a:srgbClr val="F7F4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8536" y="2412492"/>
              <a:ext cx="2506980" cy="649605"/>
            </a:xfrm>
            <a:custGeom>
              <a:avLst/>
              <a:gdLst/>
              <a:ahLst/>
              <a:cxnLst/>
              <a:rect l="l" t="t" r="r" b="b"/>
              <a:pathLst>
                <a:path w="2506980" h="649605">
                  <a:moveTo>
                    <a:pt x="0" y="108204"/>
                  </a:moveTo>
                  <a:lnTo>
                    <a:pt x="8504" y="66061"/>
                  </a:lnTo>
                  <a:lnTo>
                    <a:pt x="31694" y="31670"/>
                  </a:lnTo>
                  <a:lnTo>
                    <a:pt x="66088" y="8495"/>
                  </a:lnTo>
                  <a:lnTo>
                    <a:pt x="108204" y="0"/>
                  </a:lnTo>
                  <a:lnTo>
                    <a:pt x="2398776" y="0"/>
                  </a:lnTo>
                  <a:lnTo>
                    <a:pt x="2440918" y="8495"/>
                  </a:lnTo>
                  <a:lnTo>
                    <a:pt x="2475309" y="31670"/>
                  </a:lnTo>
                  <a:lnTo>
                    <a:pt x="2498484" y="66061"/>
                  </a:lnTo>
                  <a:lnTo>
                    <a:pt x="2506980" y="108204"/>
                  </a:lnTo>
                  <a:lnTo>
                    <a:pt x="2506980" y="541020"/>
                  </a:lnTo>
                  <a:lnTo>
                    <a:pt x="2498484" y="583162"/>
                  </a:lnTo>
                  <a:lnTo>
                    <a:pt x="2475309" y="617553"/>
                  </a:lnTo>
                  <a:lnTo>
                    <a:pt x="2440918" y="640728"/>
                  </a:lnTo>
                  <a:lnTo>
                    <a:pt x="2398776" y="649224"/>
                  </a:lnTo>
                  <a:lnTo>
                    <a:pt x="108204" y="649224"/>
                  </a:lnTo>
                  <a:lnTo>
                    <a:pt x="66088" y="640728"/>
                  </a:lnTo>
                  <a:lnTo>
                    <a:pt x="31694" y="617553"/>
                  </a:lnTo>
                  <a:lnTo>
                    <a:pt x="8504" y="583162"/>
                  </a:lnTo>
                  <a:lnTo>
                    <a:pt x="0" y="541020"/>
                  </a:lnTo>
                  <a:lnTo>
                    <a:pt x="0" y="1082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037336" y="2499487"/>
            <a:ext cx="15278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Полностью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20" dirty="0">
                <a:latin typeface="Calibri"/>
                <a:cs typeface="Calibri"/>
              </a:rPr>
              <a:t>э</a:t>
            </a:r>
            <a:r>
              <a:rPr sz="1400" spc="5" dirty="0">
                <a:latin typeface="Calibri"/>
                <a:cs typeface="Calibri"/>
              </a:rPr>
              <a:t>л</a:t>
            </a:r>
            <a:r>
              <a:rPr sz="1400" dirty="0">
                <a:latin typeface="Calibri"/>
                <a:cs typeface="Calibri"/>
              </a:rPr>
              <a:t>ек</a:t>
            </a:r>
            <a:r>
              <a:rPr sz="1400" spc="-5" dirty="0">
                <a:latin typeface="Calibri"/>
                <a:cs typeface="Calibri"/>
              </a:rPr>
              <a:t>тро</a:t>
            </a:r>
            <a:r>
              <a:rPr sz="1400" spc="5" dirty="0">
                <a:latin typeface="Calibri"/>
                <a:cs typeface="Calibri"/>
              </a:rPr>
              <a:t>нн</a:t>
            </a:r>
            <a:r>
              <a:rPr sz="1400" dirty="0">
                <a:latin typeface="Calibri"/>
                <a:cs typeface="Calibri"/>
              </a:rPr>
              <a:t>ая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ф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-5" dirty="0">
                <a:latin typeface="Calibri"/>
                <a:cs typeface="Calibri"/>
              </a:rPr>
              <a:t>рма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114801" y="2406142"/>
            <a:ext cx="2518410" cy="662305"/>
            <a:chOff x="3114801" y="2406142"/>
            <a:chExt cx="2518410" cy="662305"/>
          </a:xfrm>
        </p:grpSpPr>
        <p:sp>
          <p:nvSpPr>
            <p:cNvPr id="27" name="object 27"/>
            <p:cNvSpPr/>
            <p:nvPr/>
          </p:nvSpPr>
          <p:spPr>
            <a:xfrm>
              <a:off x="3121151" y="2412492"/>
              <a:ext cx="2505710" cy="649605"/>
            </a:xfrm>
            <a:custGeom>
              <a:avLst/>
              <a:gdLst/>
              <a:ahLst/>
              <a:cxnLst/>
              <a:rect l="l" t="t" r="r" b="b"/>
              <a:pathLst>
                <a:path w="2505710" h="649605">
                  <a:moveTo>
                    <a:pt x="2397252" y="0"/>
                  </a:moveTo>
                  <a:lnTo>
                    <a:pt x="108204" y="0"/>
                  </a:lnTo>
                  <a:lnTo>
                    <a:pt x="66061" y="8495"/>
                  </a:lnTo>
                  <a:lnTo>
                    <a:pt x="31670" y="31670"/>
                  </a:lnTo>
                  <a:lnTo>
                    <a:pt x="8495" y="66061"/>
                  </a:lnTo>
                  <a:lnTo>
                    <a:pt x="0" y="108204"/>
                  </a:lnTo>
                  <a:lnTo>
                    <a:pt x="0" y="541020"/>
                  </a:lnTo>
                  <a:lnTo>
                    <a:pt x="8495" y="583162"/>
                  </a:lnTo>
                  <a:lnTo>
                    <a:pt x="31670" y="617553"/>
                  </a:lnTo>
                  <a:lnTo>
                    <a:pt x="66061" y="640728"/>
                  </a:lnTo>
                  <a:lnTo>
                    <a:pt x="108204" y="649224"/>
                  </a:lnTo>
                  <a:lnTo>
                    <a:pt x="2397252" y="649224"/>
                  </a:lnTo>
                  <a:lnTo>
                    <a:pt x="2439394" y="640728"/>
                  </a:lnTo>
                  <a:lnTo>
                    <a:pt x="2473785" y="617553"/>
                  </a:lnTo>
                  <a:lnTo>
                    <a:pt x="2496960" y="583162"/>
                  </a:lnTo>
                  <a:lnTo>
                    <a:pt x="2505456" y="541020"/>
                  </a:lnTo>
                  <a:lnTo>
                    <a:pt x="2505456" y="108204"/>
                  </a:lnTo>
                  <a:lnTo>
                    <a:pt x="2496960" y="66061"/>
                  </a:lnTo>
                  <a:lnTo>
                    <a:pt x="2473785" y="31670"/>
                  </a:lnTo>
                  <a:lnTo>
                    <a:pt x="2439394" y="8495"/>
                  </a:lnTo>
                  <a:lnTo>
                    <a:pt x="2397252" y="0"/>
                  </a:lnTo>
                  <a:close/>
                </a:path>
              </a:pathLst>
            </a:custGeom>
            <a:solidFill>
              <a:srgbClr val="F7F4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21151" y="2412492"/>
              <a:ext cx="2505710" cy="649605"/>
            </a:xfrm>
            <a:custGeom>
              <a:avLst/>
              <a:gdLst/>
              <a:ahLst/>
              <a:cxnLst/>
              <a:rect l="l" t="t" r="r" b="b"/>
              <a:pathLst>
                <a:path w="2505710" h="649605">
                  <a:moveTo>
                    <a:pt x="0" y="108204"/>
                  </a:moveTo>
                  <a:lnTo>
                    <a:pt x="8495" y="66061"/>
                  </a:lnTo>
                  <a:lnTo>
                    <a:pt x="31670" y="31670"/>
                  </a:lnTo>
                  <a:lnTo>
                    <a:pt x="66061" y="8495"/>
                  </a:lnTo>
                  <a:lnTo>
                    <a:pt x="108204" y="0"/>
                  </a:lnTo>
                  <a:lnTo>
                    <a:pt x="2397252" y="0"/>
                  </a:lnTo>
                  <a:lnTo>
                    <a:pt x="2439394" y="8495"/>
                  </a:lnTo>
                  <a:lnTo>
                    <a:pt x="2473785" y="31670"/>
                  </a:lnTo>
                  <a:lnTo>
                    <a:pt x="2496960" y="66061"/>
                  </a:lnTo>
                  <a:lnTo>
                    <a:pt x="2505456" y="108204"/>
                  </a:lnTo>
                  <a:lnTo>
                    <a:pt x="2505456" y="541020"/>
                  </a:lnTo>
                  <a:lnTo>
                    <a:pt x="2496960" y="583162"/>
                  </a:lnTo>
                  <a:lnTo>
                    <a:pt x="2473785" y="617553"/>
                  </a:lnTo>
                  <a:lnTo>
                    <a:pt x="2439394" y="640728"/>
                  </a:lnTo>
                  <a:lnTo>
                    <a:pt x="2397252" y="649224"/>
                  </a:lnTo>
                  <a:lnTo>
                    <a:pt x="108204" y="649224"/>
                  </a:lnTo>
                  <a:lnTo>
                    <a:pt x="66061" y="640728"/>
                  </a:lnTo>
                  <a:lnTo>
                    <a:pt x="31670" y="617553"/>
                  </a:lnTo>
                  <a:lnTo>
                    <a:pt x="8495" y="583162"/>
                  </a:lnTo>
                  <a:lnTo>
                    <a:pt x="0" y="541020"/>
                  </a:lnTo>
                  <a:lnTo>
                    <a:pt x="0" y="1082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679952" y="2392807"/>
            <a:ext cx="130810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Содержит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17</a:t>
            </a:r>
            <a:r>
              <a:rPr sz="1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000 </a:t>
            </a:r>
            <a:r>
              <a:rPr sz="1400" b="1" spc="-3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диагностических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категорий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21791" y="2406142"/>
            <a:ext cx="8140065" cy="662305"/>
            <a:chOff x="621791" y="2406142"/>
            <a:chExt cx="8140065" cy="662305"/>
          </a:xfrm>
        </p:grpSpPr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1791" y="2583180"/>
              <a:ext cx="321564" cy="32003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914644" y="2412492"/>
              <a:ext cx="2840990" cy="649605"/>
            </a:xfrm>
            <a:custGeom>
              <a:avLst/>
              <a:gdLst/>
              <a:ahLst/>
              <a:cxnLst/>
              <a:rect l="l" t="t" r="r" b="b"/>
              <a:pathLst>
                <a:path w="2840990" h="649605">
                  <a:moveTo>
                    <a:pt x="2732531" y="0"/>
                  </a:moveTo>
                  <a:lnTo>
                    <a:pt x="108203" y="0"/>
                  </a:lnTo>
                  <a:lnTo>
                    <a:pt x="66061" y="8495"/>
                  </a:lnTo>
                  <a:lnTo>
                    <a:pt x="31670" y="31670"/>
                  </a:lnTo>
                  <a:lnTo>
                    <a:pt x="8495" y="66061"/>
                  </a:lnTo>
                  <a:lnTo>
                    <a:pt x="0" y="108204"/>
                  </a:lnTo>
                  <a:lnTo>
                    <a:pt x="0" y="541020"/>
                  </a:lnTo>
                  <a:lnTo>
                    <a:pt x="8495" y="583162"/>
                  </a:lnTo>
                  <a:lnTo>
                    <a:pt x="31670" y="617553"/>
                  </a:lnTo>
                  <a:lnTo>
                    <a:pt x="66061" y="640728"/>
                  </a:lnTo>
                  <a:lnTo>
                    <a:pt x="108203" y="649224"/>
                  </a:lnTo>
                  <a:lnTo>
                    <a:pt x="2732531" y="649224"/>
                  </a:lnTo>
                  <a:lnTo>
                    <a:pt x="2774674" y="640728"/>
                  </a:lnTo>
                  <a:lnTo>
                    <a:pt x="2809065" y="617553"/>
                  </a:lnTo>
                  <a:lnTo>
                    <a:pt x="2832240" y="583162"/>
                  </a:lnTo>
                  <a:lnTo>
                    <a:pt x="2840735" y="541020"/>
                  </a:lnTo>
                  <a:lnTo>
                    <a:pt x="2840735" y="108204"/>
                  </a:lnTo>
                  <a:lnTo>
                    <a:pt x="2832240" y="66061"/>
                  </a:lnTo>
                  <a:lnTo>
                    <a:pt x="2809065" y="31670"/>
                  </a:lnTo>
                  <a:lnTo>
                    <a:pt x="2774674" y="8495"/>
                  </a:lnTo>
                  <a:lnTo>
                    <a:pt x="2732531" y="0"/>
                  </a:lnTo>
                  <a:close/>
                </a:path>
              </a:pathLst>
            </a:custGeom>
            <a:solidFill>
              <a:srgbClr val="F7F4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14644" y="2412492"/>
              <a:ext cx="2840990" cy="649605"/>
            </a:xfrm>
            <a:custGeom>
              <a:avLst/>
              <a:gdLst/>
              <a:ahLst/>
              <a:cxnLst/>
              <a:rect l="l" t="t" r="r" b="b"/>
              <a:pathLst>
                <a:path w="2840990" h="649605">
                  <a:moveTo>
                    <a:pt x="0" y="108204"/>
                  </a:moveTo>
                  <a:lnTo>
                    <a:pt x="8495" y="66061"/>
                  </a:lnTo>
                  <a:lnTo>
                    <a:pt x="31670" y="31670"/>
                  </a:lnTo>
                  <a:lnTo>
                    <a:pt x="66061" y="8495"/>
                  </a:lnTo>
                  <a:lnTo>
                    <a:pt x="108203" y="0"/>
                  </a:lnTo>
                  <a:lnTo>
                    <a:pt x="2732531" y="0"/>
                  </a:lnTo>
                  <a:lnTo>
                    <a:pt x="2774674" y="8495"/>
                  </a:lnTo>
                  <a:lnTo>
                    <a:pt x="2809065" y="31670"/>
                  </a:lnTo>
                  <a:lnTo>
                    <a:pt x="2832240" y="66061"/>
                  </a:lnTo>
                  <a:lnTo>
                    <a:pt x="2840735" y="108204"/>
                  </a:lnTo>
                  <a:lnTo>
                    <a:pt x="2840735" y="541020"/>
                  </a:lnTo>
                  <a:lnTo>
                    <a:pt x="2832240" y="583162"/>
                  </a:lnTo>
                  <a:lnTo>
                    <a:pt x="2809065" y="617553"/>
                  </a:lnTo>
                  <a:lnTo>
                    <a:pt x="2774674" y="640728"/>
                  </a:lnTo>
                  <a:lnTo>
                    <a:pt x="2732531" y="649224"/>
                  </a:lnTo>
                  <a:lnTo>
                    <a:pt x="108203" y="649224"/>
                  </a:lnTo>
                  <a:lnTo>
                    <a:pt x="66061" y="640728"/>
                  </a:lnTo>
                  <a:lnTo>
                    <a:pt x="31670" y="617553"/>
                  </a:lnTo>
                  <a:lnTo>
                    <a:pt x="8495" y="583162"/>
                  </a:lnTo>
                  <a:lnTo>
                    <a:pt x="0" y="541020"/>
                  </a:lnTo>
                  <a:lnTo>
                    <a:pt x="0" y="1082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024753" y="2499487"/>
            <a:ext cx="24638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свыше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100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000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диагностических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индексных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терминов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864854" y="2406142"/>
            <a:ext cx="2853690" cy="662305"/>
            <a:chOff x="8864854" y="2406142"/>
            <a:chExt cx="2853690" cy="662305"/>
          </a:xfrm>
        </p:grpSpPr>
        <p:sp>
          <p:nvSpPr>
            <p:cNvPr id="36" name="object 36"/>
            <p:cNvSpPr/>
            <p:nvPr/>
          </p:nvSpPr>
          <p:spPr>
            <a:xfrm>
              <a:off x="8871204" y="2412492"/>
              <a:ext cx="2840990" cy="649605"/>
            </a:xfrm>
            <a:custGeom>
              <a:avLst/>
              <a:gdLst/>
              <a:ahLst/>
              <a:cxnLst/>
              <a:rect l="l" t="t" r="r" b="b"/>
              <a:pathLst>
                <a:path w="2840990" h="649605">
                  <a:moveTo>
                    <a:pt x="2732531" y="0"/>
                  </a:moveTo>
                  <a:lnTo>
                    <a:pt x="108203" y="0"/>
                  </a:lnTo>
                  <a:lnTo>
                    <a:pt x="66061" y="8495"/>
                  </a:lnTo>
                  <a:lnTo>
                    <a:pt x="31670" y="31670"/>
                  </a:lnTo>
                  <a:lnTo>
                    <a:pt x="8495" y="66061"/>
                  </a:lnTo>
                  <a:lnTo>
                    <a:pt x="0" y="108204"/>
                  </a:lnTo>
                  <a:lnTo>
                    <a:pt x="0" y="541020"/>
                  </a:lnTo>
                  <a:lnTo>
                    <a:pt x="8495" y="583162"/>
                  </a:lnTo>
                  <a:lnTo>
                    <a:pt x="31670" y="617553"/>
                  </a:lnTo>
                  <a:lnTo>
                    <a:pt x="66061" y="640728"/>
                  </a:lnTo>
                  <a:lnTo>
                    <a:pt x="108203" y="649224"/>
                  </a:lnTo>
                  <a:lnTo>
                    <a:pt x="2732531" y="649224"/>
                  </a:lnTo>
                  <a:lnTo>
                    <a:pt x="2774674" y="640728"/>
                  </a:lnTo>
                  <a:lnTo>
                    <a:pt x="2809065" y="617553"/>
                  </a:lnTo>
                  <a:lnTo>
                    <a:pt x="2832240" y="583162"/>
                  </a:lnTo>
                  <a:lnTo>
                    <a:pt x="2840736" y="541020"/>
                  </a:lnTo>
                  <a:lnTo>
                    <a:pt x="2840736" y="108204"/>
                  </a:lnTo>
                  <a:lnTo>
                    <a:pt x="2832240" y="66061"/>
                  </a:lnTo>
                  <a:lnTo>
                    <a:pt x="2809065" y="31670"/>
                  </a:lnTo>
                  <a:lnTo>
                    <a:pt x="2774674" y="8495"/>
                  </a:lnTo>
                  <a:lnTo>
                    <a:pt x="2732531" y="0"/>
                  </a:lnTo>
                  <a:close/>
                </a:path>
              </a:pathLst>
            </a:custGeom>
            <a:solidFill>
              <a:srgbClr val="F7F4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871204" y="2412492"/>
              <a:ext cx="2840990" cy="649605"/>
            </a:xfrm>
            <a:custGeom>
              <a:avLst/>
              <a:gdLst/>
              <a:ahLst/>
              <a:cxnLst/>
              <a:rect l="l" t="t" r="r" b="b"/>
              <a:pathLst>
                <a:path w="2840990" h="649605">
                  <a:moveTo>
                    <a:pt x="0" y="108204"/>
                  </a:moveTo>
                  <a:lnTo>
                    <a:pt x="8495" y="66061"/>
                  </a:lnTo>
                  <a:lnTo>
                    <a:pt x="31670" y="31670"/>
                  </a:lnTo>
                  <a:lnTo>
                    <a:pt x="66061" y="8495"/>
                  </a:lnTo>
                  <a:lnTo>
                    <a:pt x="108203" y="0"/>
                  </a:lnTo>
                  <a:lnTo>
                    <a:pt x="2732531" y="0"/>
                  </a:lnTo>
                  <a:lnTo>
                    <a:pt x="2774674" y="8495"/>
                  </a:lnTo>
                  <a:lnTo>
                    <a:pt x="2809065" y="31670"/>
                  </a:lnTo>
                  <a:lnTo>
                    <a:pt x="2832240" y="66061"/>
                  </a:lnTo>
                  <a:lnTo>
                    <a:pt x="2840736" y="108204"/>
                  </a:lnTo>
                  <a:lnTo>
                    <a:pt x="2840736" y="541020"/>
                  </a:lnTo>
                  <a:lnTo>
                    <a:pt x="2832240" y="583162"/>
                  </a:lnTo>
                  <a:lnTo>
                    <a:pt x="2809065" y="617553"/>
                  </a:lnTo>
                  <a:lnTo>
                    <a:pt x="2774674" y="640728"/>
                  </a:lnTo>
                  <a:lnTo>
                    <a:pt x="2732531" y="649224"/>
                  </a:lnTo>
                  <a:lnTo>
                    <a:pt x="108203" y="649224"/>
                  </a:lnTo>
                  <a:lnTo>
                    <a:pt x="66061" y="640728"/>
                  </a:lnTo>
                  <a:lnTo>
                    <a:pt x="31670" y="617553"/>
                  </a:lnTo>
                  <a:lnTo>
                    <a:pt x="8495" y="583162"/>
                  </a:lnTo>
                  <a:lnTo>
                    <a:pt x="0" y="541020"/>
                  </a:lnTo>
                  <a:lnTo>
                    <a:pt x="0" y="1082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981058" y="2392807"/>
            <a:ext cx="216344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поисковый алгоритм </a:t>
            </a:r>
            <a:r>
              <a:rPr sz="1400" dirty="0">
                <a:latin typeface="Calibri"/>
                <a:cs typeface="Calibri"/>
              </a:rPr>
              <a:t>МКБ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способен интерпретировать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более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1,6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терминов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276600" y="2256917"/>
            <a:ext cx="8658225" cy="903605"/>
            <a:chOff x="3276600" y="2256917"/>
            <a:chExt cx="8658225" cy="903605"/>
          </a:xfrm>
        </p:grpSpPr>
        <p:sp>
          <p:nvSpPr>
            <p:cNvPr id="40" name="object 40"/>
            <p:cNvSpPr/>
            <p:nvPr/>
          </p:nvSpPr>
          <p:spPr>
            <a:xfrm>
              <a:off x="5771388" y="2260092"/>
              <a:ext cx="6160135" cy="900430"/>
            </a:xfrm>
            <a:custGeom>
              <a:avLst/>
              <a:gdLst/>
              <a:ahLst/>
              <a:cxnLst/>
              <a:rect l="l" t="t" r="r" b="b"/>
              <a:pathLst>
                <a:path w="6160134" h="900430">
                  <a:moveTo>
                    <a:pt x="0" y="64008"/>
                  </a:moveTo>
                  <a:lnTo>
                    <a:pt x="0" y="897509"/>
                  </a:lnTo>
                </a:path>
                <a:path w="6160134" h="900430">
                  <a:moveTo>
                    <a:pt x="0" y="64008"/>
                  </a:moveTo>
                  <a:lnTo>
                    <a:pt x="107950" y="64008"/>
                  </a:lnTo>
                </a:path>
                <a:path w="6160134" h="900430">
                  <a:moveTo>
                    <a:pt x="0" y="896112"/>
                  </a:moveTo>
                  <a:lnTo>
                    <a:pt x="107950" y="896112"/>
                  </a:lnTo>
                </a:path>
                <a:path w="6160134" h="900430">
                  <a:moveTo>
                    <a:pt x="6160008" y="0"/>
                  </a:moveTo>
                  <a:lnTo>
                    <a:pt x="6160008" y="900049"/>
                  </a:lnTo>
                </a:path>
                <a:path w="6160134" h="900430">
                  <a:moveTo>
                    <a:pt x="6159754" y="0"/>
                  </a:moveTo>
                  <a:lnTo>
                    <a:pt x="6051804" y="0"/>
                  </a:lnTo>
                </a:path>
                <a:path w="6160134" h="900430">
                  <a:moveTo>
                    <a:pt x="6159754" y="896112"/>
                  </a:moveTo>
                  <a:lnTo>
                    <a:pt x="6051804" y="896112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76600" y="2583180"/>
              <a:ext cx="310896" cy="3093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4275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1047115"/>
            </a:xfrm>
            <a:custGeom>
              <a:avLst/>
              <a:gdLst/>
              <a:ahLst/>
              <a:cxnLst/>
              <a:rect l="l" t="t" r="r" b="b"/>
              <a:pathLst>
                <a:path w="12192000" h="1047115">
                  <a:moveTo>
                    <a:pt x="0" y="1046988"/>
                  </a:moveTo>
                  <a:lnTo>
                    <a:pt x="12192000" y="104698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46988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06556" y="6324599"/>
              <a:ext cx="535305" cy="533400"/>
            </a:xfrm>
            <a:custGeom>
              <a:avLst/>
              <a:gdLst/>
              <a:ahLst/>
              <a:cxnLst/>
              <a:rect l="l" t="t" r="r" b="b"/>
              <a:pathLst>
                <a:path w="535304" h="533400">
                  <a:moveTo>
                    <a:pt x="534924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534924" y="533399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DDD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505438" y="642802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AAC91"/>
                </a:solidFill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17772" y="240918"/>
            <a:ext cx="5157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Сопоставление</a:t>
            </a:r>
            <a:r>
              <a:rPr sz="2800" spc="45" dirty="0"/>
              <a:t> </a:t>
            </a:r>
            <a:r>
              <a:rPr sz="2800" spc="-10" dirty="0"/>
              <a:t>МКБ-10</a:t>
            </a:r>
            <a:r>
              <a:rPr sz="2800" spc="30" dirty="0"/>
              <a:t> </a:t>
            </a:r>
            <a:r>
              <a:rPr sz="2800" spc="-5" dirty="0"/>
              <a:t>и</a:t>
            </a:r>
            <a:r>
              <a:rPr sz="2800" dirty="0"/>
              <a:t> </a:t>
            </a:r>
            <a:r>
              <a:rPr sz="2800" spc="-5" dirty="0"/>
              <a:t>МКБ-11</a:t>
            </a:r>
            <a:endParaRPr sz="2800"/>
          </a:p>
        </p:txBody>
      </p:sp>
      <p:sp>
        <p:nvSpPr>
          <p:cNvPr id="9" name="object 9"/>
          <p:cNvSpPr/>
          <p:nvPr/>
        </p:nvSpPr>
        <p:spPr>
          <a:xfrm>
            <a:off x="281940" y="1883664"/>
            <a:ext cx="7325995" cy="334010"/>
          </a:xfrm>
          <a:custGeom>
            <a:avLst/>
            <a:gdLst/>
            <a:ahLst/>
            <a:cxnLst/>
            <a:rect l="l" t="t" r="r" b="b"/>
            <a:pathLst>
              <a:path w="7325995" h="334010">
                <a:moveTo>
                  <a:pt x="7270241" y="0"/>
                </a:moveTo>
                <a:lnTo>
                  <a:pt x="55625" y="0"/>
                </a:lnTo>
                <a:lnTo>
                  <a:pt x="33973" y="4369"/>
                </a:lnTo>
                <a:lnTo>
                  <a:pt x="16292" y="16287"/>
                </a:lnTo>
                <a:lnTo>
                  <a:pt x="4371" y="33968"/>
                </a:lnTo>
                <a:lnTo>
                  <a:pt x="0" y="55625"/>
                </a:lnTo>
                <a:lnTo>
                  <a:pt x="0" y="278130"/>
                </a:lnTo>
                <a:lnTo>
                  <a:pt x="4371" y="299787"/>
                </a:lnTo>
                <a:lnTo>
                  <a:pt x="16292" y="317468"/>
                </a:lnTo>
                <a:lnTo>
                  <a:pt x="33973" y="329386"/>
                </a:lnTo>
                <a:lnTo>
                  <a:pt x="55625" y="333756"/>
                </a:lnTo>
                <a:lnTo>
                  <a:pt x="7270241" y="333756"/>
                </a:lnTo>
                <a:lnTo>
                  <a:pt x="7291899" y="329386"/>
                </a:lnTo>
                <a:lnTo>
                  <a:pt x="7309580" y="317468"/>
                </a:lnTo>
                <a:lnTo>
                  <a:pt x="7321498" y="299787"/>
                </a:lnTo>
                <a:lnTo>
                  <a:pt x="7325867" y="278130"/>
                </a:lnTo>
                <a:lnTo>
                  <a:pt x="7325867" y="55625"/>
                </a:lnTo>
                <a:lnTo>
                  <a:pt x="7321498" y="33968"/>
                </a:lnTo>
                <a:lnTo>
                  <a:pt x="7309580" y="16287"/>
                </a:lnTo>
                <a:lnTo>
                  <a:pt x="7291899" y="4369"/>
                </a:lnTo>
                <a:lnTo>
                  <a:pt x="7270241" y="0"/>
                </a:lnTo>
                <a:close/>
              </a:path>
            </a:pathLst>
          </a:custGeom>
          <a:solidFill>
            <a:srgbClr val="573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6834" y="1904492"/>
            <a:ext cx="6878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Основная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классификация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МКБ-11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расширена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до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классов,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том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числе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путем: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72428" y="4123944"/>
            <a:ext cx="5267325" cy="527685"/>
          </a:xfrm>
          <a:custGeom>
            <a:avLst/>
            <a:gdLst/>
            <a:ahLst/>
            <a:cxnLst/>
            <a:rect l="l" t="t" r="r" b="b"/>
            <a:pathLst>
              <a:path w="5267325" h="527685">
                <a:moveTo>
                  <a:pt x="5179060" y="0"/>
                </a:moveTo>
                <a:lnTo>
                  <a:pt x="87883" y="0"/>
                </a:lnTo>
                <a:lnTo>
                  <a:pt x="53685" y="6909"/>
                </a:lnTo>
                <a:lnTo>
                  <a:pt x="25749" y="25749"/>
                </a:lnTo>
                <a:lnTo>
                  <a:pt x="6909" y="53685"/>
                </a:lnTo>
                <a:lnTo>
                  <a:pt x="0" y="87883"/>
                </a:lnTo>
                <a:lnTo>
                  <a:pt x="0" y="439419"/>
                </a:lnTo>
                <a:lnTo>
                  <a:pt x="6909" y="473618"/>
                </a:lnTo>
                <a:lnTo>
                  <a:pt x="25749" y="501554"/>
                </a:lnTo>
                <a:lnTo>
                  <a:pt x="53685" y="520394"/>
                </a:lnTo>
                <a:lnTo>
                  <a:pt x="87883" y="527303"/>
                </a:lnTo>
                <a:lnTo>
                  <a:pt x="5179060" y="527303"/>
                </a:lnTo>
                <a:lnTo>
                  <a:pt x="5213258" y="520394"/>
                </a:lnTo>
                <a:lnTo>
                  <a:pt x="5241194" y="501554"/>
                </a:lnTo>
                <a:lnTo>
                  <a:pt x="5260034" y="473618"/>
                </a:lnTo>
                <a:lnTo>
                  <a:pt x="5266944" y="439419"/>
                </a:lnTo>
                <a:lnTo>
                  <a:pt x="5266944" y="87883"/>
                </a:lnTo>
                <a:lnTo>
                  <a:pt x="5260034" y="53685"/>
                </a:lnTo>
                <a:lnTo>
                  <a:pt x="5241194" y="25749"/>
                </a:lnTo>
                <a:lnTo>
                  <a:pt x="5213258" y="6909"/>
                </a:lnTo>
                <a:lnTo>
                  <a:pt x="5179060" y="0"/>
                </a:lnTo>
                <a:close/>
              </a:path>
            </a:pathLst>
          </a:custGeom>
          <a:solidFill>
            <a:srgbClr val="573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78345" y="4119498"/>
            <a:ext cx="46183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Новации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МКБ-11: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построена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Базовом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компоненте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(Foundation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component),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который: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3983" y="2830067"/>
            <a:ext cx="1957070" cy="763905"/>
          </a:xfrm>
          <a:custGeom>
            <a:avLst/>
            <a:gdLst/>
            <a:ahLst/>
            <a:cxnLst/>
            <a:rect l="l" t="t" r="r" b="b"/>
            <a:pathLst>
              <a:path w="1957070" h="763904">
                <a:moveTo>
                  <a:pt x="0" y="94996"/>
                </a:moveTo>
                <a:lnTo>
                  <a:pt x="7467" y="58025"/>
                </a:lnTo>
                <a:lnTo>
                  <a:pt x="27832" y="27828"/>
                </a:lnTo>
                <a:lnTo>
                  <a:pt x="58035" y="7467"/>
                </a:lnTo>
                <a:lnTo>
                  <a:pt x="95021" y="0"/>
                </a:lnTo>
                <a:lnTo>
                  <a:pt x="1861820" y="0"/>
                </a:lnTo>
                <a:lnTo>
                  <a:pt x="1898790" y="7467"/>
                </a:lnTo>
                <a:lnTo>
                  <a:pt x="1928987" y="27828"/>
                </a:lnTo>
                <a:lnTo>
                  <a:pt x="1949348" y="58025"/>
                </a:lnTo>
                <a:lnTo>
                  <a:pt x="1956815" y="94996"/>
                </a:lnTo>
                <a:lnTo>
                  <a:pt x="1956815" y="668528"/>
                </a:lnTo>
                <a:lnTo>
                  <a:pt x="1949348" y="705498"/>
                </a:lnTo>
                <a:lnTo>
                  <a:pt x="1928987" y="735695"/>
                </a:lnTo>
                <a:lnTo>
                  <a:pt x="1898790" y="756056"/>
                </a:lnTo>
                <a:lnTo>
                  <a:pt x="1861820" y="763524"/>
                </a:lnTo>
                <a:lnTo>
                  <a:pt x="95021" y="763524"/>
                </a:lnTo>
                <a:lnTo>
                  <a:pt x="58035" y="756056"/>
                </a:lnTo>
                <a:lnTo>
                  <a:pt x="27832" y="735695"/>
                </a:lnTo>
                <a:lnTo>
                  <a:pt x="7467" y="705498"/>
                </a:lnTo>
                <a:lnTo>
                  <a:pt x="0" y="668528"/>
                </a:lnTo>
                <a:lnTo>
                  <a:pt x="0" y="94996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4987" y="2796920"/>
            <a:ext cx="1537335" cy="79756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234"/>
              </a:spcBef>
            </a:pPr>
            <a:r>
              <a:rPr sz="1100" spc="-5" dirty="0">
                <a:latin typeface="Calibri"/>
                <a:cs typeface="Calibri"/>
              </a:rPr>
              <a:t>«III. Болезни </a:t>
            </a:r>
            <a:r>
              <a:rPr sz="1100" dirty="0">
                <a:latin typeface="Calibri"/>
                <a:cs typeface="Calibri"/>
              </a:rPr>
              <a:t>крови,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к</a:t>
            </a:r>
            <a:r>
              <a:rPr sz="1100" spc="-5" dirty="0">
                <a:latin typeface="Calibri"/>
                <a:cs typeface="Calibri"/>
              </a:rPr>
              <a:t>р</a:t>
            </a:r>
            <a:r>
              <a:rPr sz="1100" spc="5" dirty="0">
                <a:latin typeface="Calibri"/>
                <a:cs typeface="Calibri"/>
              </a:rPr>
              <a:t>о</a:t>
            </a:r>
            <a:r>
              <a:rPr sz="1100" dirty="0">
                <a:latin typeface="Calibri"/>
                <a:cs typeface="Calibri"/>
              </a:rPr>
              <a:t>ве</a:t>
            </a:r>
            <a:r>
              <a:rPr sz="1100" spc="5" dirty="0">
                <a:latin typeface="Calibri"/>
                <a:cs typeface="Calibri"/>
              </a:rPr>
              <a:t>т</a:t>
            </a:r>
            <a:r>
              <a:rPr sz="1100" dirty="0">
                <a:latin typeface="Calibri"/>
                <a:cs typeface="Calibri"/>
              </a:rPr>
              <a:t>в</a:t>
            </a:r>
            <a:r>
              <a:rPr sz="1100" spc="-10" dirty="0">
                <a:latin typeface="Calibri"/>
                <a:cs typeface="Calibri"/>
              </a:rPr>
              <a:t>о</a:t>
            </a:r>
            <a:r>
              <a:rPr sz="1100" spc="-5" dirty="0">
                <a:latin typeface="Calibri"/>
                <a:cs typeface="Calibri"/>
              </a:rPr>
              <a:t>р</a:t>
            </a:r>
            <a:r>
              <a:rPr sz="1100" dirty="0">
                <a:latin typeface="Calibri"/>
                <a:cs typeface="Calibri"/>
              </a:rPr>
              <a:t>н</a:t>
            </a:r>
            <a:r>
              <a:rPr sz="1100" spc="-10" dirty="0">
                <a:latin typeface="Calibri"/>
                <a:cs typeface="Calibri"/>
              </a:rPr>
              <a:t>ы</a:t>
            </a:r>
            <a:r>
              <a:rPr sz="1100" dirty="0">
                <a:latin typeface="Calibri"/>
                <a:cs typeface="Calibri"/>
              </a:rPr>
              <a:t>х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о</a:t>
            </a:r>
            <a:r>
              <a:rPr sz="1100" spc="-5" dirty="0">
                <a:latin typeface="Calibri"/>
                <a:cs typeface="Calibri"/>
              </a:rPr>
              <a:t>р</a:t>
            </a:r>
            <a:r>
              <a:rPr sz="1100" dirty="0">
                <a:latin typeface="Calibri"/>
                <a:cs typeface="Calibri"/>
              </a:rPr>
              <a:t>ганов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  отдельные нарушения,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вовле</a:t>
            </a:r>
            <a:r>
              <a:rPr sz="1100" spc="5" dirty="0">
                <a:latin typeface="Calibri"/>
                <a:cs typeface="Calibri"/>
              </a:rPr>
              <a:t>к</a:t>
            </a:r>
            <a:r>
              <a:rPr sz="1100" dirty="0">
                <a:latin typeface="Calibri"/>
                <a:cs typeface="Calibri"/>
              </a:rPr>
              <a:t>а</a:t>
            </a:r>
            <a:r>
              <a:rPr sz="1100" spc="-10" dirty="0">
                <a:latin typeface="Calibri"/>
                <a:cs typeface="Calibri"/>
              </a:rPr>
              <a:t>ю</a:t>
            </a:r>
            <a:r>
              <a:rPr sz="1100" dirty="0">
                <a:latin typeface="Calibri"/>
                <a:cs typeface="Calibri"/>
              </a:rPr>
              <a:t>щие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иммунн</a:t>
            </a:r>
            <a:r>
              <a:rPr sz="1100" spc="-10" dirty="0">
                <a:latin typeface="Calibri"/>
                <a:cs typeface="Calibri"/>
              </a:rPr>
              <a:t>ы</a:t>
            </a:r>
            <a:r>
              <a:rPr sz="1100" dirty="0">
                <a:latin typeface="Calibri"/>
                <a:cs typeface="Calibri"/>
              </a:rPr>
              <a:t>й  </a:t>
            </a:r>
            <a:r>
              <a:rPr sz="1100" spc="-5" dirty="0">
                <a:latin typeface="Calibri"/>
                <a:cs typeface="Calibri"/>
              </a:rPr>
              <a:t>механизм»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57188" y="2741676"/>
            <a:ext cx="5240020" cy="1234440"/>
          </a:xfrm>
          <a:custGeom>
            <a:avLst/>
            <a:gdLst/>
            <a:ahLst/>
            <a:cxnLst/>
            <a:rect l="l" t="t" r="r" b="b"/>
            <a:pathLst>
              <a:path w="5240020" h="1234439">
                <a:moveTo>
                  <a:pt x="0" y="153670"/>
                </a:moveTo>
                <a:lnTo>
                  <a:pt x="7837" y="105111"/>
                </a:lnTo>
                <a:lnTo>
                  <a:pt x="29659" y="62929"/>
                </a:lnTo>
                <a:lnTo>
                  <a:pt x="62929" y="29659"/>
                </a:lnTo>
                <a:lnTo>
                  <a:pt x="105111" y="7837"/>
                </a:lnTo>
                <a:lnTo>
                  <a:pt x="153669" y="0"/>
                </a:lnTo>
                <a:lnTo>
                  <a:pt x="5085842" y="0"/>
                </a:lnTo>
                <a:lnTo>
                  <a:pt x="5134400" y="7837"/>
                </a:lnTo>
                <a:lnTo>
                  <a:pt x="5176582" y="29659"/>
                </a:lnTo>
                <a:lnTo>
                  <a:pt x="5209852" y="62929"/>
                </a:lnTo>
                <a:lnTo>
                  <a:pt x="5231674" y="105111"/>
                </a:lnTo>
                <a:lnTo>
                  <a:pt x="5239512" y="153670"/>
                </a:lnTo>
                <a:lnTo>
                  <a:pt x="5239512" y="1080770"/>
                </a:lnTo>
                <a:lnTo>
                  <a:pt x="5231674" y="1129328"/>
                </a:lnTo>
                <a:lnTo>
                  <a:pt x="5209852" y="1171510"/>
                </a:lnTo>
                <a:lnTo>
                  <a:pt x="5176582" y="1204780"/>
                </a:lnTo>
                <a:lnTo>
                  <a:pt x="5134400" y="1226602"/>
                </a:lnTo>
                <a:lnTo>
                  <a:pt x="5085842" y="1234440"/>
                </a:lnTo>
                <a:lnTo>
                  <a:pt x="153669" y="1234440"/>
                </a:lnTo>
                <a:lnTo>
                  <a:pt x="105111" y="1226602"/>
                </a:lnTo>
                <a:lnTo>
                  <a:pt x="62929" y="1204780"/>
                </a:lnTo>
                <a:lnTo>
                  <a:pt x="29659" y="1171510"/>
                </a:lnTo>
                <a:lnTo>
                  <a:pt x="7837" y="1129328"/>
                </a:lnTo>
                <a:lnTo>
                  <a:pt x="0" y="1080770"/>
                </a:lnTo>
                <a:lnTo>
                  <a:pt x="0" y="15367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81647" y="2755214"/>
            <a:ext cx="4620895" cy="1203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«01.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Некоторые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инфекционные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паразитарные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заболевания»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latin typeface="Calibri"/>
                <a:cs typeface="Calibri"/>
              </a:rPr>
              <a:t>«05.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Заболевания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эндокринной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системы,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расстройства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питания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нарушения </a:t>
            </a:r>
            <a:r>
              <a:rPr sz="1100" spc="-229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обмена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веществ»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«14.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Болезни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кожи»</a:t>
            </a:r>
            <a:endParaRPr sz="1100">
              <a:latin typeface="Calibri"/>
              <a:cs typeface="Calibri"/>
            </a:endParaRPr>
          </a:p>
          <a:p>
            <a:pPr marL="4445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«20.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Аномалии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развития»</a:t>
            </a:r>
            <a:endParaRPr sz="1100">
              <a:latin typeface="Calibri"/>
              <a:cs typeface="Calibri"/>
            </a:endParaRPr>
          </a:p>
          <a:p>
            <a:pPr marL="12700" marR="123825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«24.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Факторы,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влияющие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на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состояние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здоровья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населения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обращения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в </a:t>
            </a:r>
            <a:r>
              <a:rPr sz="1100" spc="-229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учреждения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здравоохранения»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6976" y="3867911"/>
            <a:ext cx="2908300" cy="856615"/>
          </a:xfrm>
          <a:custGeom>
            <a:avLst/>
            <a:gdLst/>
            <a:ahLst/>
            <a:cxnLst/>
            <a:rect l="l" t="t" r="r" b="b"/>
            <a:pathLst>
              <a:path w="2908300" h="856614">
                <a:moveTo>
                  <a:pt x="0" y="106552"/>
                </a:moveTo>
                <a:lnTo>
                  <a:pt x="8380" y="65097"/>
                </a:lnTo>
                <a:lnTo>
                  <a:pt x="31226" y="31226"/>
                </a:lnTo>
                <a:lnTo>
                  <a:pt x="65097" y="8380"/>
                </a:lnTo>
                <a:lnTo>
                  <a:pt x="106552" y="0"/>
                </a:lnTo>
                <a:lnTo>
                  <a:pt x="2801239" y="0"/>
                </a:lnTo>
                <a:lnTo>
                  <a:pt x="2842694" y="8380"/>
                </a:lnTo>
                <a:lnTo>
                  <a:pt x="2876565" y="31226"/>
                </a:lnTo>
                <a:lnTo>
                  <a:pt x="2899411" y="65097"/>
                </a:lnTo>
                <a:lnTo>
                  <a:pt x="2907791" y="106552"/>
                </a:lnTo>
                <a:lnTo>
                  <a:pt x="2907791" y="749935"/>
                </a:lnTo>
                <a:lnTo>
                  <a:pt x="2899411" y="791390"/>
                </a:lnTo>
                <a:lnTo>
                  <a:pt x="2876565" y="825261"/>
                </a:lnTo>
                <a:lnTo>
                  <a:pt x="2842694" y="848107"/>
                </a:lnTo>
                <a:lnTo>
                  <a:pt x="2801239" y="856488"/>
                </a:lnTo>
                <a:lnTo>
                  <a:pt x="106552" y="856488"/>
                </a:lnTo>
                <a:lnTo>
                  <a:pt x="65097" y="848107"/>
                </a:lnTo>
                <a:lnTo>
                  <a:pt x="31226" y="825261"/>
                </a:lnTo>
                <a:lnTo>
                  <a:pt x="8380" y="791390"/>
                </a:lnTo>
                <a:lnTo>
                  <a:pt x="0" y="749935"/>
                </a:lnTo>
                <a:lnTo>
                  <a:pt x="0" y="106552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292602" y="3932377"/>
            <a:ext cx="2759710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«07.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Расстройства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цикла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сон-бодрствование»</a:t>
            </a:r>
            <a:endParaRPr sz="1100">
              <a:latin typeface="Calibri"/>
              <a:cs typeface="Calibri"/>
            </a:endParaRPr>
          </a:p>
          <a:p>
            <a:pPr marL="12700" marR="23749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Calibri"/>
                <a:cs typeface="Calibri"/>
              </a:rPr>
              <a:t>«17.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Состояния,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связанные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сексуальным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здоровьем»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«26.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Традиционная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медицина»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5131" y="5120640"/>
            <a:ext cx="1929764" cy="859790"/>
          </a:xfrm>
          <a:custGeom>
            <a:avLst/>
            <a:gdLst/>
            <a:ahLst/>
            <a:cxnLst/>
            <a:rect l="l" t="t" r="r" b="b"/>
            <a:pathLst>
              <a:path w="1929764" h="859789">
                <a:moveTo>
                  <a:pt x="0" y="106934"/>
                </a:moveTo>
                <a:lnTo>
                  <a:pt x="8406" y="65311"/>
                </a:lnTo>
                <a:lnTo>
                  <a:pt x="31330" y="31321"/>
                </a:lnTo>
                <a:lnTo>
                  <a:pt x="65333" y="8403"/>
                </a:lnTo>
                <a:lnTo>
                  <a:pt x="106972" y="0"/>
                </a:lnTo>
                <a:lnTo>
                  <a:pt x="1822450" y="0"/>
                </a:lnTo>
                <a:lnTo>
                  <a:pt x="1864072" y="8403"/>
                </a:lnTo>
                <a:lnTo>
                  <a:pt x="1898062" y="31321"/>
                </a:lnTo>
                <a:lnTo>
                  <a:pt x="1920980" y="65311"/>
                </a:lnTo>
                <a:lnTo>
                  <a:pt x="1929384" y="106934"/>
                </a:lnTo>
                <a:lnTo>
                  <a:pt x="1929384" y="752563"/>
                </a:lnTo>
                <a:lnTo>
                  <a:pt x="1920980" y="794202"/>
                </a:lnTo>
                <a:lnTo>
                  <a:pt x="1898062" y="828205"/>
                </a:lnTo>
                <a:lnTo>
                  <a:pt x="1864072" y="851129"/>
                </a:lnTo>
                <a:lnTo>
                  <a:pt x="1822450" y="859536"/>
                </a:lnTo>
                <a:lnTo>
                  <a:pt x="106972" y="859536"/>
                </a:lnTo>
                <a:lnTo>
                  <a:pt x="65333" y="851129"/>
                </a:lnTo>
                <a:lnTo>
                  <a:pt x="31330" y="828205"/>
                </a:lnTo>
                <a:lnTo>
                  <a:pt x="8406" y="794202"/>
                </a:lnTo>
                <a:lnTo>
                  <a:pt x="0" y="752563"/>
                </a:lnTo>
                <a:lnTo>
                  <a:pt x="0" y="106934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85876" y="5277992"/>
            <a:ext cx="111442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«V.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Психические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 </a:t>
            </a:r>
            <a:r>
              <a:rPr sz="1100" spc="-229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поведенческие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расстройства»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86144" y="5583935"/>
            <a:ext cx="5267325" cy="777240"/>
          </a:xfrm>
          <a:custGeom>
            <a:avLst/>
            <a:gdLst/>
            <a:ahLst/>
            <a:cxnLst/>
            <a:rect l="l" t="t" r="r" b="b"/>
            <a:pathLst>
              <a:path w="5267325" h="777239">
                <a:moveTo>
                  <a:pt x="0" y="96723"/>
                </a:moveTo>
                <a:lnTo>
                  <a:pt x="7602" y="59075"/>
                </a:lnTo>
                <a:lnTo>
                  <a:pt x="28336" y="28330"/>
                </a:lnTo>
                <a:lnTo>
                  <a:pt x="59096" y="7601"/>
                </a:lnTo>
                <a:lnTo>
                  <a:pt x="96774" y="0"/>
                </a:lnTo>
                <a:lnTo>
                  <a:pt x="5170170" y="0"/>
                </a:lnTo>
                <a:lnTo>
                  <a:pt x="5207847" y="7601"/>
                </a:lnTo>
                <a:lnTo>
                  <a:pt x="5238607" y="28330"/>
                </a:lnTo>
                <a:lnTo>
                  <a:pt x="5259341" y="59075"/>
                </a:lnTo>
                <a:lnTo>
                  <a:pt x="5266944" y="96723"/>
                </a:lnTo>
                <a:lnTo>
                  <a:pt x="5266944" y="680516"/>
                </a:lnTo>
                <a:lnTo>
                  <a:pt x="5259341" y="718164"/>
                </a:lnTo>
                <a:lnTo>
                  <a:pt x="5238607" y="748909"/>
                </a:lnTo>
                <a:lnTo>
                  <a:pt x="5207847" y="769638"/>
                </a:lnTo>
                <a:lnTo>
                  <a:pt x="5170170" y="777240"/>
                </a:lnTo>
                <a:lnTo>
                  <a:pt x="96774" y="777240"/>
                </a:lnTo>
                <a:lnTo>
                  <a:pt x="59096" y="769638"/>
                </a:lnTo>
                <a:lnTo>
                  <a:pt x="28336" y="748909"/>
                </a:lnTo>
                <a:lnTo>
                  <a:pt x="7602" y="718164"/>
                </a:lnTo>
                <a:lnTo>
                  <a:pt x="0" y="680516"/>
                </a:lnTo>
                <a:lnTo>
                  <a:pt x="0" y="96723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93585" y="5585866"/>
            <a:ext cx="49504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Позволяет </a:t>
            </a:r>
            <a:r>
              <a:rPr sz="1200" spc="-5" dirty="0">
                <a:latin typeface="Calibri"/>
                <a:cs typeface="Calibri"/>
              </a:rPr>
              <a:t>объединять </a:t>
            </a:r>
            <a:r>
              <a:rPr sz="1200" spc="-10" dirty="0">
                <a:latin typeface="Calibri"/>
                <a:cs typeface="Calibri"/>
              </a:rPr>
              <a:t>несколько </a:t>
            </a:r>
            <a:r>
              <a:rPr sz="1200" spc="-15" dirty="0">
                <a:latin typeface="Calibri"/>
                <a:cs typeface="Calibri"/>
              </a:rPr>
              <a:t>кодов </a:t>
            </a:r>
            <a:r>
              <a:rPr sz="1200" spc="-5" dirty="0">
                <a:latin typeface="Calibri"/>
                <a:cs typeface="Calibri"/>
              </a:rPr>
              <a:t>для достижения </a:t>
            </a:r>
            <a:r>
              <a:rPr sz="1200" spc="-10" dirty="0">
                <a:latin typeface="Calibri"/>
                <a:cs typeface="Calibri"/>
              </a:rPr>
              <a:t>более подробной </a:t>
            </a:r>
            <a:r>
              <a:rPr sz="1200" spc="-5" dirty="0">
                <a:latin typeface="Calibri"/>
                <a:cs typeface="Calibri"/>
              </a:rPr>
              <a:t> детализации </a:t>
            </a:r>
            <a:r>
              <a:rPr sz="1200" dirty="0">
                <a:latin typeface="Calibri"/>
                <a:cs typeface="Calibri"/>
              </a:rPr>
              <a:t>в </a:t>
            </a:r>
            <a:r>
              <a:rPr sz="1200" spc="-10" dirty="0">
                <a:latin typeface="Calibri"/>
                <a:cs typeface="Calibri"/>
              </a:rPr>
              <a:t>кодировании </a:t>
            </a:r>
            <a:r>
              <a:rPr sz="1200" spc="-5" dirty="0">
                <a:latin typeface="Calibri"/>
                <a:cs typeface="Calibri"/>
              </a:rPr>
              <a:t>клинического диагноза, позволяет обеспечить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задачи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кодирования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как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случаях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возможных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ограничений,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так</a:t>
            </a:r>
            <a:r>
              <a:rPr sz="1200" dirty="0">
                <a:latin typeface="Calibri"/>
                <a:cs typeface="Calibri"/>
              </a:rPr>
              <a:t> и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случаях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93585" y="6135116"/>
            <a:ext cx="1845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высокого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уровня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сложности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72428" y="4718303"/>
            <a:ext cx="5267325" cy="803275"/>
          </a:xfrm>
          <a:custGeom>
            <a:avLst/>
            <a:gdLst/>
            <a:ahLst/>
            <a:cxnLst/>
            <a:rect l="l" t="t" r="r" b="b"/>
            <a:pathLst>
              <a:path w="5267325" h="803275">
                <a:moveTo>
                  <a:pt x="0" y="99949"/>
                </a:moveTo>
                <a:lnTo>
                  <a:pt x="7848" y="61025"/>
                </a:lnTo>
                <a:lnTo>
                  <a:pt x="29257" y="29257"/>
                </a:lnTo>
                <a:lnTo>
                  <a:pt x="61025" y="7848"/>
                </a:lnTo>
                <a:lnTo>
                  <a:pt x="99949" y="0"/>
                </a:lnTo>
                <a:lnTo>
                  <a:pt x="5166995" y="0"/>
                </a:lnTo>
                <a:lnTo>
                  <a:pt x="5205918" y="7848"/>
                </a:lnTo>
                <a:lnTo>
                  <a:pt x="5237686" y="29257"/>
                </a:lnTo>
                <a:lnTo>
                  <a:pt x="5259095" y="61025"/>
                </a:lnTo>
                <a:lnTo>
                  <a:pt x="5266944" y="99949"/>
                </a:lnTo>
                <a:lnTo>
                  <a:pt x="5266944" y="703199"/>
                </a:lnTo>
                <a:lnTo>
                  <a:pt x="5259095" y="742122"/>
                </a:lnTo>
                <a:lnTo>
                  <a:pt x="5237686" y="773890"/>
                </a:lnTo>
                <a:lnTo>
                  <a:pt x="5205918" y="795299"/>
                </a:lnTo>
                <a:lnTo>
                  <a:pt x="5166995" y="803148"/>
                </a:lnTo>
                <a:lnTo>
                  <a:pt x="99949" y="803148"/>
                </a:lnTo>
                <a:lnTo>
                  <a:pt x="61025" y="795299"/>
                </a:lnTo>
                <a:lnTo>
                  <a:pt x="29257" y="773890"/>
                </a:lnTo>
                <a:lnTo>
                  <a:pt x="7848" y="742122"/>
                </a:lnTo>
                <a:lnTo>
                  <a:pt x="0" y="703199"/>
                </a:lnTo>
                <a:lnTo>
                  <a:pt x="0" y="99949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581647" y="4733670"/>
            <a:ext cx="50215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Представляет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собой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многомерную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коллекцию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сущностей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МКБ,</a:t>
            </a:r>
            <a:r>
              <a:rPr sz="1200" spc="-10" dirty="0">
                <a:latin typeface="Calibri"/>
                <a:cs typeface="Calibri"/>
              </a:rPr>
              <a:t> содержащую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всю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необходимую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информацию для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формирования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табличных</a:t>
            </a:r>
            <a:r>
              <a:rPr sz="1200" spc="-5" dirty="0">
                <a:latin typeface="Calibri"/>
                <a:cs typeface="Calibri"/>
              </a:rPr>
              <a:t> списков,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также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дополнительную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информацию,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для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формирования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специализированных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последовательностей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модификаций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4500" y="1219580"/>
            <a:ext cx="22580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573900"/>
                </a:solidFill>
                <a:latin typeface="Calibri"/>
                <a:cs typeface="Calibri"/>
              </a:rPr>
              <a:t>Полный</a:t>
            </a:r>
            <a:r>
              <a:rPr sz="1600" b="1" spc="-40" dirty="0">
                <a:solidFill>
                  <a:srgbClr val="5739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573900"/>
                </a:solidFill>
                <a:latin typeface="Calibri"/>
                <a:cs typeface="Calibri"/>
              </a:rPr>
              <a:t>диапазон</a:t>
            </a:r>
            <a:r>
              <a:rPr sz="1600" b="1" spc="-35" dirty="0">
                <a:solidFill>
                  <a:srgbClr val="5739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573900"/>
                </a:solidFill>
                <a:latin typeface="Calibri"/>
                <a:cs typeface="Calibri"/>
              </a:rPr>
              <a:t>кодов: </a:t>
            </a:r>
            <a:r>
              <a:rPr sz="1600" b="1" spc="-345" dirty="0">
                <a:solidFill>
                  <a:srgbClr val="5739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от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1A00.00</a:t>
            </a:r>
            <a:r>
              <a:rPr sz="16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до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ZZ9Z.ZZ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03905" y="1173861"/>
            <a:ext cx="7287259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0" spc="-5" dirty="0">
                <a:solidFill>
                  <a:srgbClr val="7B7B7B"/>
                </a:solidFill>
                <a:latin typeface="Calibri Light"/>
                <a:cs typeface="Calibri Light"/>
              </a:rPr>
              <a:t>«</a:t>
            </a:r>
            <a:r>
              <a:rPr sz="1400" spc="-5" dirty="0">
                <a:latin typeface="Calibri"/>
                <a:cs typeface="Calibri"/>
              </a:rPr>
              <a:t>1»-«9»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для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классов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с 1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по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9</a:t>
            </a:r>
            <a:r>
              <a:rPr sz="1400" spc="-5" dirty="0">
                <a:latin typeface="Calibri"/>
                <a:cs typeface="Calibri"/>
              </a:rPr>
              <a:t>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например: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1A00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«Холера»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код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класса</a:t>
            </a:r>
            <a:r>
              <a:rPr sz="1400" dirty="0">
                <a:latin typeface="Calibri"/>
                <a:cs typeface="Calibri"/>
              </a:rPr>
              <a:t> 1,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для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классов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с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10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по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26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буква,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например: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TG0Y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«Другие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уточненные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коды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класса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традиционная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медицина»</a:t>
            </a:r>
            <a:r>
              <a:rPr sz="1400" dirty="0">
                <a:latin typeface="Calibri"/>
                <a:cs typeface="Calibri"/>
              </a:rPr>
              <a:t> -</a:t>
            </a:r>
            <a:r>
              <a:rPr sz="1400" spc="-20" dirty="0">
                <a:latin typeface="Calibri"/>
                <a:cs typeface="Calibri"/>
              </a:rPr>
              <a:t> код </a:t>
            </a:r>
            <a:r>
              <a:rPr sz="1400" spc="-5" dirty="0">
                <a:latin typeface="Calibri"/>
                <a:cs typeface="Calibri"/>
              </a:rPr>
              <a:t>класса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34313" y="2315336"/>
            <a:ext cx="781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99635" y="2281885"/>
            <a:ext cx="781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11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01316" y="2521712"/>
            <a:ext cx="13150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1.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Разделения</a:t>
            </a:r>
            <a:r>
              <a:rPr sz="1100" b="1" spc="-4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класса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236976" y="2822448"/>
            <a:ext cx="2908300" cy="347980"/>
          </a:xfrm>
          <a:custGeom>
            <a:avLst/>
            <a:gdLst/>
            <a:ahLst/>
            <a:cxnLst/>
            <a:rect l="l" t="t" r="r" b="b"/>
            <a:pathLst>
              <a:path w="2908300" h="347980">
                <a:moveTo>
                  <a:pt x="0" y="43179"/>
                </a:moveTo>
                <a:lnTo>
                  <a:pt x="3389" y="26360"/>
                </a:lnTo>
                <a:lnTo>
                  <a:pt x="12636" y="12636"/>
                </a:lnTo>
                <a:lnTo>
                  <a:pt x="26360" y="3389"/>
                </a:lnTo>
                <a:lnTo>
                  <a:pt x="43179" y="0"/>
                </a:lnTo>
                <a:lnTo>
                  <a:pt x="2864612" y="0"/>
                </a:lnTo>
                <a:lnTo>
                  <a:pt x="2881431" y="3389"/>
                </a:lnTo>
                <a:lnTo>
                  <a:pt x="2895155" y="12636"/>
                </a:lnTo>
                <a:lnTo>
                  <a:pt x="2904402" y="26360"/>
                </a:lnTo>
                <a:lnTo>
                  <a:pt x="2907791" y="43179"/>
                </a:lnTo>
                <a:lnTo>
                  <a:pt x="2907791" y="304291"/>
                </a:lnTo>
                <a:lnTo>
                  <a:pt x="2904402" y="321111"/>
                </a:lnTo>
                <a:lnTo>
                  <a:pt x="2895155" y="334835"/>
                </a:lnTo>
                <a:lnTo>
                  <a:pt x="2881431" y="344082"/>
                </a:lnTo>
                <a:lnTo>
                  <a:pt x="2864612" y="347472"/>
                </a:lnTo>
                <a:lnTo>
                  <a:pt x="43179" y="347472"/>
                </a:lnTo>
                <a:lnTo>
                  <a:pt x="26360" y="344082"/>
                </a:lnTo>
                <a:lnTo>
                  <a:pt x="12636" y="334835"/>
                </a:lnTo>
                <a:lnTo>
                  <a:pt x="3389" y="321111"/>
                </a:lnTo>
                <a:lnTo>
                  <a:pt x="0" y="304291"/>
                </a:lnTo>
                <a:lnTo>
                  <a:pt x="0" y="43179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256506" y="2882900"/>
            <a:ext cx="2868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«03.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Болезни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крови,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кроветворных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органов»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36976" y="3211067"/>
            <a:ext cx="2908300" cy="349250"/>
          </a:xfrm>
          <a:custGeom>
            <a:avLst/>
            <a:gdLst/>
            <a:ahLst/>
            <a:cxnLst/>
            <a:rect l="l" t="t" r="r" b="b"/>
            <a:pathLst>
              <a:path w="2908300" h="349250">
                <a:moveTo>
                  <a:pt x="0" y="43434"/>
                </a:moveTo>
                <a:lnTo>
                  <a:pt x="3411" y="26521"/>
                </a:lnTo>
                <a:lnTo>
                  <a:pt x="12715" y="12715"/>
                </a:lnTo>
                <a:lnTo>
                  <a:pt x="26521" y="3411"/>
                </a:lnTo>
                <a:lnTo>
                  <a:pt x="43434" y="0"/>
                </a:lnTo>
                <a:lnTo>
                  <a:pt x="2864358" y="0"/>
                </a:lnTo>
                <a:lnTo>
                  <a:pt x="2881270" y="3411"/>
                </a:lnTo>
                <a:lnTo>
                  <a:pt x="2895076" y="12715"/>
                </a:lnTo>
                <a:lnTo>
                  <a:pt x="2904380" y="26521"/>
                </a:lnTo>
                <a:lnTo>
                  <a:pt x="2907791" y="43434"/>
                </a:lnTo>
                <a:lnTo>
                  <a:pt x="2907791" y="305562"/>
                </a:lnTo>
                <a:lnTo>
                  <a:pt x="2904380" y="322474"/>
                </a:lnTo>
                <a:lnTo>
                  <a:pt x="2895076" y="336280"/>
                </a:lnTo>
                <a:lnTo>
                  <a:pt x="2881270" y="345584"/>
                </a:lnTo>
                <a:lnTo>
                  <a:pt x="2864358" y="348996"/>
                </a:lnTo>
                <a:lnTo>
                  <a:pt x="43434" y="348996"/>
                </a:lnTo>
                <a:lnTo>
                  <a:pt x="26521" y="345584"/>
                </a:lnTo>
                <a:lnTo>
                  <a:pt x="12715" y="336280"/>
                </a:lnTo>
                <a:lnTo>
                  <a:pt x="3411" y="322474"/>
                </a:lnTo>
                <a:lnTo>
                  <a:pt x="0" y="305562"/>
                </a:lnTo>
                <a:lnTo>
                  <a:pt x="0" y="43434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256586" y="3272104"/>
            <a:ext cx="286893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«04.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Болезни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иммунной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системы»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68781" y="2975610"/>
            <a:ext cx="2534285" cy="1755139"/>
            <a:chOff x="668781" y="2975610"/>
            <a:chExt cx="2534285" cy="1755139"/>
          </a:xfrm>
        </p:grpSpPr>
        <p:sp>
          <p:nvSpPr>
            <p:cNvPr id="36" name="object 36"/>
            <p:cNvSpPr/>
            <p:nvPr/>
          </p:nvSpPr>
          <p:spPr>
            <a:xfrm>
              <a:off x="2602103" y="2975609"/>
              <a:ext cx="601345" cy="456565"/>
            </a:xfrm>
            <a:custGeom>
              <a:avLst/>
              <a:gdLst/>
              <a:ahLst/>
              <a:cxnLst/>
              <a:rect l="l" t="t" r="r" b="b"/>
              <a:pathLst>
                <a:path w="601344" h="456564">
                  <a:moveTo>
                    <a:pt x="600964" y="440436"/>
                  </a:moveTo>
                  <a:lnTo>
                    <a:pt x="588632" y="429133"/>
                  </a:lnTo>
                  <a:lnTo>
                    <a:pt x="538226" y="382905"/>
                  </a:lnTo>
                  <a:lnTo>
                    <a:pt x="529424" y="413448"/>
                  </a:lnTo>
                  <a:lnTo>
                    <a:pt x="4191" y="262890"/>
                  </a:lnTo>
                  <a:lnTo>
                    <a:pt x="635" y="275082"/>
                  </a:lnTo>
                  <a:lnTo>
                    <a:pt x="525907" y="425640"/>
                  </a:lnTo>
                  <a:lnTo>
                    <a:pt x="517144" y="456057"/>
                  </a:lnTo>
                  <a:lnTo>
                    <a:pt x="600964" y="440436"/>
                  </a:lnTo>
                  <a:close/>
                </a:path>
                <a:path w="601344" h="456564">
                  <a:moveTo>
                    <a:pt x="600964" y="6858"/>
                  </a:moveTo>
                  <a:lnTo>
                    <a:pt x="516001" y="0"/>
                  </a:lnTo>
                  <a:lnTo>
                    <a:pt x="527913" y="29502"/>
                  </a:lnTo>
                  <a:lnTo>
                    <a:pt x="0" y="242570"/>
                  </a:lnTo>
                  <a:lnTo>
                    <a:pt x="4826" y="254254"/>
                  </a:lnTo>
                  <a:lnTo>
                    <a:pt x="532638" y="41224"/>
                  </a:lnTo>
                  <a:lnTo>
                    <a:pt x="544576" y="70739"/>
                  </a:lnTo>
                  <a:lnTo>
                    <a:pt x="585152" y="24765"/>
                  </a:lnTo>
                  <a:lnTo>
                    <a:pt x="600964" y="685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75131" y="3896868"/>
              <a:ext cx="1927860" cy="828040"/>
            </a:xfrm>
            <a:custGeom>
              <a:avLst/>
              <a:gdLst/>
              <a:ahLst/>
              <a:cxnLst/>
              <a:rect l="l" t="t" r="r" b="b"/>
              <a:pathLst>
                <a:path w="1927860" h="828039">
                  <a:moveTo>
                    <a:pt x="0" y="102996"/>
                  </a:moveTo>
                  <a:lnTo>
                    <a:pt x="8093" y="62900"/>
                  </a:lnTo>
                  <a:lnTo>
                    <a:pt x="30165" y="30162"/>
                  </a:lnTo>
                  <a:lnTo>
                    <a:pt x="62900" y="8092"/>
                  </a:lnTo>
                  <a:lnTo>
                    <a:pt x="102984" y="0"/>
                  </a:lnTo>
                  <a:lnTo>
                    <a:pt x="1824863" y="0"/>
                  </a:lnTo>
                  <a:lnTo>
                    <a:pt x="1864959" y="8092"/>
                  </a:lnTo>
                  <a:lnTo>
                    <a:pt x="1897697" y="30162"/>
                  </a:lnTo>
                  <a:lnTo>
                    <a:pt x="1919767" y="62900"/>
                  </a:lnTo>
                  <a:lnTo>
                    <a:pt x="1927860" y="102996"/>
                  </a:lnTo>
                  <a:lnTo>
                    <a:pt x="1927860" y="724534"/>
                  </a:lnTo>
                  <a:lnTo>
                    <a:pt x="1919767" y="764631"/>
                  </a:lnTo>
                  <a:lnTo>
                    <a:pt x="1897697" y="797369"/>
                  </a:lnTo>
                  <a:lnTo>
                    <a:pt x="1864959" y="819439"/>
                  </a:lnTo>
                  <a:lnTo>
                    <a:pt x="1824863" y="827531"/>
                  </a:lnTo>
                  <a:lnTo>
                    <a:pt x="102984" y="827531"/>
                  </a:lnTo>
                  <a:lnTo>
                    <a:pt x="62900" y="819439"/>
                  </a:lnTo>
                  <a:lnTo>
                    <a:pt x="30165" y="797369"/>
                  </a:lnTo>
                  <a:lnTo>
                    <a:pt x="8093" y="764631"/>
                  </a:lnTo>
                  <a:lnTo>
                    <a:pt x="0" y="724534"/>
                  </a:lnTo>
                  <a:lnTo>
                    <a:pt x="0" y="10299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613661" y="4004894"/>
            <a:ext cx="1581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!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38882" y="3639439"/>
            <a:ext cx="18332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2.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Добавления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новых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классов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636520" y="4257421"/>
            <a:ext cx="3514725" cy="1471930"/>
            <a:chOff x="2636520" y="4257421"/>
            <a:chExt cx="3514725" cy="1471930"/>
          </a:xfrm>
        </p:grpSpPr>
        <p:sp>
          <p:nvSpPr>
            <p:cNvPr id="41" name="object 41"/>
            <p:cNvSpPr/>
            <p:nvPr/>
          </p:nvSpPr>
          <p:spPr>
            <a:xfrm>
              <a:off x="2636520" y="4257421"/>
              <a:ext cx="576580" cy="76200"/>
            </a:xfrm>
            <a:custGeom>
              <a:avLst/>
              <a:gdLst/>
              <a:ahLst/>
              <a:cxnLst/>
              <a:rect l="l" t="t" r="r" b="b"/>
              <a:pathLst>
                <a:path w="576580" h="76200">
                  <a:moveTo>
                    <a:pt x="500380" y="0"/>
                  </a:moveTo>
                  <a:lnTo>
                    <a:pt x="500115" y="31776"/>
                  </a:lnTo>
                  <a:lnTo>
                    <a:pt x="512825" y="31876"/>
                  </a:lnTo>
                  <a:lnTo>
                    <a:pt x="512699" y="44576"/>
                  </a:lnTo>
                  <a:lnTo>
                    <a:pt x="500008" y="44576"/>
                  </a:lnTo>
                  <a:lnTo>
                    <a:pt x="499744" y="76199"/>
                  </a:lnTo>
                  <a:lnTo>
                    <a:pt x="564277" y="44576"/>
                  </a:lnTo>
                  <a:lnTo>
                    <a:pt x="512699" y="44576"/>
                  </a:lnTo>
                  <a:lnTo>
                    <a:pt x="564482" y="44476"/>
                  </a:lnTo>
                  <a:lnTo>
                    <a:pt x="576199" y="38734"/>
                  </a:lnTo>
                  <a:lnTo>
                    <a:pt x="500380" y="0"/>
                  </a:lnTo>
                  <a:close/>
                </a:path>
                <a:path w="576580" h="76200">
                  <a:moveTo>
                    <a:pt x="500115" y="31776"/>
                  </a:moveTo>
                  <a:lnTo>
                    <a:pt x="500009" y="44476"/>
                  </a:lnTo>
                  <a:lnTo>
                    <a:pt x="512699" y="44576"/>
                  </a:lnTo>
                  <a:lnTo>
                    <a:pt x="512825" y="31876"/>
                  </a:lnTo>
                  <a:lnTo>
                    <a:pt x="500115" y="31776"/>
                  </a:lnTo>
                  <a:close/>
                </a:path>
                <a:path w="576580" h="76200">
                  <a:moveTo>
                    <a:pt x="0" y="27812"/>
                  </a:moveTo>
                  <a:lnTo>
                    <a:pt x="0" y="40512"/>
                  </a:lnTo>
                  <a:lnTo>
                    <a:pt x="500009" y="44476"/>
                  </a:lnTo>
                  <a:lnTo>
                    <a:pt x="500115" y="31776"/>
                  </a:lnTo>
                  <a:lnTo>
                    <a:pt x="0" y="2781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36976" y="5137404"/>
              <a:ext cx="2908300" cy="585470"/>
            </a:xfrm>
            <a:custGeom>
              <a:avLst/>
              <a:gdLst/>
              <a:ahLst/>
              <a:cxnLst/>
              <a:rect l="l" t="t" r="r" b="b"/>
              <a:pathLst>
                <a:path w="2908300" h="585470">
                  <a:moveTo>
                    <a:pt x="0" y="72771"/>
                  </a:moveTo>
                  <a:lnTo>
                    <a:pt x="5726" y="44469"/>
                  </a:lnTo>
                  <a:lnTo>
                    <a:pt x="21336" y="21336"/>
                  </a:lnTo>
                  <a:lnTo>
                    <a:pt x="44469" y="5726"/>
                  </a:lnTo>
                  <a:lnTo>
                    <a:pt x="72771" y="0"/>
                  </a:lnTo>
                  <a:lnTo>
                    <a:pt x="2835021" y="0"/>
                  </a:lnTo>
                  <a:lnTo>
                    <a:pt x="2863322" y="5726"/>
                  </a:lnTo>
                  <a:lnTo>
                    <a:pt x="2886455" y="21336"/>
                  </a:lnTo>
                  <a:lnTo>
                    <a:pt x="2902065" y="44469"/>
                  </a:lnTo>
                  <a:lnTo>
                    <a:pt x="2907791" y="72771"/>
                  </a:lnTo>
                  <a:lnTo>
                    <a:pt x="2907791" y="512381"/>
                  </a:lnTo>
                  <a:lnTo>
                    <a:pt x="2902065" y="540730"/>
                  </a:lnTo>
                  <a:lnTo>
                    <a:pt x="2886455" y="563881"/>
                  </a:lnTo>
                  <a:lnTo>
                    <a:pt x="2863322" y="579491"/>
                  </a:lnTo>
                  <a:lnTo>
                    <a:pt x="2835021" y="585216"/>
                  </a:lnTo>
                  <a:lnTo>
                    <a:pt x="72771" y="585216"/>
                  </a:lnTo>
                  <a:lnTo>
                    <a:pt x="44469" y="579491"/>
                  </a:lnTo>
                  <a:lnTo>
                    <a:pt x="21335" y="563881"/>
                  </a:lnTo>
                  <a:lnTo>
                    <a:pt x="5726" y="540730"/>
                  </a:lnTo>
                  <a:lnTo>
                    <a:pt x="0" y="512381"/>
                  </a:lnTo>
                  <a:lnTo>
                    <a:pt x="0" y="727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791957" y="2471750"/>
            <a:ext cx="222567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4.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Доработки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и</a:t>
            </a:r>
            <a:r>
              <a:rPr sz="1100" b="1" spc="-5" dirty="0">
                <a:latin typeface="Calibri"/>
                <a:cs typeface="Calibri"/>
              </a:rPr>
              <a:t> расширения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классов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32405" y="4809871"/>
            <a:ext cx="13614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3.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Изменения</a:t>
            </a:r>
            <a:r>
              <a:rPr sz="1100" b="1" spc="-3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классов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37940" y="5167122"/>
            <a:ext cx="2517775" cy="49593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190"/>
              </a:lnSpc>
              <a:spcBef>
                <a:spcPts val="250"/>
              </a:spcBef>
            </a:pPr>
            <a:r>
              <a:rPr sz="1100" dirty="0">
                <a:latin typeface="Calibri"/>
                <a:cs typeface="Calibri"/>
              </a:rPr>
              <a:t>06. Психические и поведенческие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расстройства»:</a:t>
            </a:r>
            <a:r>
              <a:rPr sz="1100" spc="2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добавлено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«чрезмерное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увлечение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видеоиграми»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265932" y="5772911"/>
            <a:ext cx="2908300" cy="775970"/>
          </a:xfrm>
          <a:custGeom>
            <a:avLst/>
            <a:gdLst/>
            <a:ahLst/>
            <a:cxnLst/>
            <a:rect l="l" t="t" r="r" b="b"/>
            <a:pathLst>
              <a:path w="2908300" h="775970">
                <a:moveTo>
                  <a:pt x="0" y="96532"/>
                </a:moveTo>
                <a:lnTo>
                  <a:pt x="7580" y="58957"/>
                </a:lnTo>
                <a:lnTo>
                  <a:pt x="28257" y="28273"/>
                </a:lnTo>
                <a:lnTo>
                  <a:pt x="58935" y="7585"/>
                </a:lnTo>
                <a:lnTo>
                  <a:pt x="96519" y="0"/>
                </a:lnTo>
                <a:lnTo>
                  <a:pt x="2811271" y="0"/>
                </a:lnTo>
                <a:lnTo>
                  <a:pt x="2848856" y="7585"/>
                </a:lnTo>
                <a:lnTo>
                  <a:pt x="2879534" y="28273"/>
                </a:lnTo>
                <a:lnTo>
                  <a:pt x="2900211" y="58957"/>
                </a:lnTo>
                <a:lnTo>
                  <a:pt x="2907791" y="96532"/>
                </a:lnTo>
                <a:lnTo>
                  <a:pt x="2907791" y="679170"/>
                </a:lnTo>
                <a:lnTo>
                  <a:pt x="2900211" y="716753"/>
                </a:lnTo>
                <a:lnTo>
                  <a:pt x="2879534" y="747441"/>
                </a:lnTo>
                <a:lnTo>
                  <a:pt x="2848856" y="768129"/>
                </a:lnTo>
                <a:lnTo>
                  <a:pt x="2811271" y="775716"/>
                </a:lnTo>
                <a:lnTo>
                  <a:pt x="96519" y="775716"/>
                </a:lnTo>
                <a:lnTo>
                  <a:pt x="58935" y="768129"/>
                </a:lnTo>
                <a:lnTo>
                  <a:pt x="28257" y="747441"/>
                </a:lnTo>
                <a:lnTo>
                  <a:pt x="7580" y="716753"/>
                </a:lnTo>
                <a:lnTo>
                  <a:pt x="0" y="679170"/>
                </a:lnTo>
                <a:lnTo>
                  <a:pt x="0" y="96532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373373" y="5821781"/>
            <a:ext cx="2613660" cy="6464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91440">
              <a:lnSpc>
                <a:spcPts val="1190"/>
              </a:lnSpc>
              <a:spcBef>
                <a:spcPts val="250"/>
              </a:spcBef>
            </a:pPr>
            <a:r>
              <a:rPr sz="1100" dirty="0">
                <a:latin typeface="Calibri"/>
                <a:cs typeface="Calibri"/>
              </a:rPr>
              <a:t>«17.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Состояния,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связанные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сексуальным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здоровьем»:</a:t>
            </a:r>
            <a:r>
              <a:rPr sz="1100" spc="2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перемещены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100" spc="-5" dirty="0">
                <a:latin typeface="Calibri"/>
                <a:cs typeface="Calibri"/>
              </a:rPr>
              <a:t>«транссексуализм»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другие </a:t>
            </a:r>
            <a:r>
              <a:rPr sz="1100" spc="-5" dirty="0">
                <a:latin typeface="Calibri"/>
                <a:cs typeface="Calibri"/>
              </a:rPr>
              <a:t>«расстройства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sz="1100" dirty="0">
                <a:latin typeface="Calibri"/>
                <a:cs typeface="Calibri"/>
              </a:rPr>
              <a:t>половой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идентичности»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600198" y="5406770"/>
            <a:ext cx="665480" cy="754380"/>
          </a:xfrm>
          <a:custGeom>
            <a:avLst/>
            <a:gdLst/>
            <a:ahLst/>
            <a:cxnLst/>
            <a:rect l="l" t="t" r="r" b="b"/>
            <a:pathLst>
              <a:path w="665479" h="754379">
                <a:moveTo>
                  <a:pt x="664972" y="754329"/>
                </a:moveTo>
                <a:lnTo>
                  <a:pt x="650455" y="715899"/>
                </a:lnTo>
                <a:lnTo>
                  <a:pt x="634873" y="674636"/>
                </a:lnTo>
                <a:lnTo>
                  <a:pt x="613346" y="697941"/>
                </a:lnTo>
                <a:lnTo>
                  <a:pt x="16992" y="146672"/>
                </a:lnTo>
                <a:lnTo>
                  <a:pt x="562825" y="43637"/>
                </a:lnTo>
                <a:lnTo>
                  <a:pt x="568706" y="74803"/>
                </a:lnTo>
                <a:lnTo>
                  <a:pt x="629170" y="28829"/>
                </a:lnTo>
                <a:lnTo>
                  <a:pt x="636524" y="23241"/>
                </a:lnTo>
                <a:lnTo>
                  <a:pt x="554609" y="0"/>
                </a:lnTo>
                <a:lnTo>
                  <a:pt x="560476" y="31203"/>
                </a:lnTo>
                <a:lnTo>
                  <a:pt x="3175" y="136398"/>
                </a:lnTo>
                <a:lnTo>
                  <a:pt x="4470" y="143471"/>
                </a:lnTo>
                <a:lnTo>
                  <a:pt x="0" y="148336"/>
                </a:lnTo>
                <a:lnTo>
                  <a:pt x="604710" y="707288"/>
                </a:lnTo>
                <a:lnTo>
                  <a:pt x="583184" y="730592"/>
                </a:lnTo>
                <a:lnTo>
                  <a:pt x="664972" y="75432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883789" y="5158866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74594" y="5630062"/>
            <a:ext cx="95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404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4543</Words>
  <Application>Microsoft Office PowerPoint</Application>
  <PresentationFormat>Широкоэкранный</PresentationFormat>
  <Paragraphs>659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6" baseType="lpstr">
      <vt:lpstr>Arial</vt:lpstr>
      <vt:lpstr>Arial Narrow</vt:lpstr>
      <vt:lpstr>Bahnschrift Light</vt:lpstr>
      <vt:lpstr>Bahnschrift SemiBold</vt:lpstr>
      <vt:lpstr>Calibri</vt:lpstr>
      <vt:lpstr>Calibri Light</vt:lpstr>
      <vt:lpstr>Century Gothic</vt:lpstr>
      <vt:lpstr>Comic Sans MS</vt:lpstr>
      <vt:lpstr>Gill Sans MT</vt:lpstr>
      <vt:lpstr>Segoe UI</vt:lpstr>
      <vt:lpstr>Symbol</vt:lpstr>
      <vt:lpstr>Times New Roman</vt:lpstr>
      <vt:lpstr>Trebuchet MS</vt:lpstr>
      <vt:lpstr>Wingdings</vt:lpstr>
      <vt:lpstr>Office Theme</vt:lpstr>
      <vt:lpstr>  МКБ-11  Панов Анатолий Владимирович, к.м.н., врач-статистик</vt:lpstr>
      <vt:lpstr>МКБ: История</vt:lpstr>
      <vt:lpstr>Что такое МКБ-10 ?</vt:lpstr>
      <vt:lpstr>Что такое МКБ-10 ?</vt:lpstr>
      <vt:lpstr>Что такое МКБ-10 ?</vt:lpstr>
      <vt:lpstr>Хронология внедрения МКБ-10 на территории Российской Федерации</vt:lpstr>
      <vt:lpstr>Предпосылки перехода на МКБ-11</vt:lpstr>
      <vt:lpstr>Международная статистическая классификация болезней и проблем,  связанных со здоровьем, 11-го пересмотра</vt:lpstr>
      <vt:lpstr>Сопоставление МКБ-10 и МКБ-11</vt:lpstr>
      <vt:lpstr>Переход на МКБ-11: рекомендации ВОЗ*</vt:lpstr>
      <vt:lpstr>Ситуация по внедрению МКБ-11 на территории Российской Федерации</vt:lpstr>
      <vt:lpstr>Ситуация по внедрению МКБ-11 на территории Российской Федерации</vt:lpstr>
      <vt:lpstr>Ситуация по внедрению МКБ-11 на территории Российской Федерации</vt:lpstr>
      <vt:lpstr>II. Обеспечение сопоставимости медицинской  документации и данных в рамках перехода на МКБ-11</vt:lpstr>
      <vt:lpstr>V. Разработка и реализация программ обучения</vt:lpstr>
      <vt:lpstr>IV. Реализация технологического решения по локализации Базового компонента МКБ-11 в Российской Федерации  и построению сервисной структуры для системы здравоохранения</vt:lpstr>
      <vt:lpstr>Переход на МКБ-11</vt:lpstr>
      <vt:lpstr>Многоязычная версия МКБ-11</vt:lpstr>
      <vt:lpstr>Многоязычная версия МКБ-11</vt:lpstr>
      <vt:lpstr>МКБ-11: электронный формат</vt:lpstr>
      <vt:lpstr>МКБ-11: что изменилось</vt:lpstr>
      <vt:lpstr>МКБ-11: что изменилось</vt:lpstr>
      <vt:lpstr>МКБ-11: терминология</vt:lpstr>
      <vt:lpstr>МКБ-11: терминология</vt:lpstr>
      <vt:lpstr>МКБ-11: терминология</vt:lpstr>
      <vt:lpstr>МКБ-11: что изменилось</vt:lpstr>
      <vt:lpstr>МКБ-11: другие общие различия</vt:lpstr>
      <vt:lpstr>Презентация PowerPoint</vt:lpstr>
      <vt:lpstr>Презентация PowerPoint</vt:lpstr>
      <vt:lpstr>28 Форм федерального и отраслевого статистического наблюдения</vt:lpstr>
      <vt:lpstr>ВЫЗОВЫ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Панов Анатолий Владимерович</cp:lastModifiedBy>
  <cp:revision>4</cp:revision>
  <dcterms:created xsi:type="dcterms:W3CDTF">2023-04-24T07:50:30Z</dcterms:created>
  <dcterms:modified xsi:type="dcterms:W3CDTF">2023-06-20T07:49:38Z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2021-10-14T00:00:00Z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2023-04-24T00:00:00Z</vt:filetime>
  </property>
</Properties>
</file>