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5" r:id="rId3"/>
    <p:sldId id="278" r:id="rId4"/>
    <p:sldId id="279" r:id="rId5"/>
    <p:sldId id="263" r:id="rId6"/>
    <p:sldId id="262" r:id="rId7"/>
    <p:sldId id="284" r:id="rId8"/>
    <p:sldId id="267" r:id="rId9"/>
    <p:sldId id="273" r:id="rId10"/>
    <p:sldId id="270" r:id="rId11"/>
    <p:sldId id="274" r:id="rId12"/>
    <p:sldId id="281" r:id="rId13"/>
    <p:sldId id="286" r:id="rId14"/>
    <p:sldId id="287" r:id="rId15"/>
    <p:sldId id="283" r:id="rId16"/>
    <p:sldId id="293" r:id="rId17"/>
    <p:sldId id="292" r:id="rId18"/>
    <p:sldId id="277" r:id="rId19"/>
    <p:sldId id="294" r:id="rId20"/>
    <p:sldId id="295" r:id="rId21"/>
    <p:sldId id="299" r:id="rId22"/>
    <p:sldId id="296" r:id="rId23"/>
    <p:sldId id="297" r:id="rId24"/>
    <p:sldId id="298" r:id="rId25"/>
    <p:sldId id="280" r:id="rId26"/>
    <p:sldId id="269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3488A0"/>
    <a:srgbClr val="344529"/>
    <a:srgbClr val="2B3922"/>
    <a:srgbClr val="2E3722"/>
    <a:srgbClr val="FCF7F1"/>
    <a:srgbClr val="B8D233"/>
    <a:srgbClr val="F8D22F"/>
    <a:srgbClr val="F03F2B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08.12.2022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08.12.2022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08.12.2022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08.12.2022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08.12.2022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08.12.2022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08.12.2022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08.12.2022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08.12.2022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08.12.2022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08.12.2022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08.12.2022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08.12.2022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08.12.2022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cpmspro@miacrost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1873188"/>
            <a:ext cx="4775075" cy="2113177"/>
          </a:xfrm>
        </p:spPr>
        <p:txBody>
          <a:bodyPr rtlCol="0">
            <a:normAutofit fontScale="90000"/>
          </a:bodyPr>
          <a:lstStyle/>
          <a:p>
            <a:r>
              <a:rPr lang="ru" sz="4400" b="1" dirty="0">
                <a:solidFill>
                  <a:srgbClr val="5CC6D6"/>
                </a:solidFill>
                <a:latin typeface="Garamond" panose="02020404030301010803" pitchFamily="18" charset="0"/>
              </a:rPr>
              <a:t>НОВАЯ МОДЕЛЬ МЕДИЦИНСКОЙ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93111"/>
            <a:ext cx="4712868" cy="862533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ru" sz="1600" b="1" dirty="0">
                <a:solidFill>
                  <a:srgbClr val="5CC6D6"/>
                </a:solidFill>
                <a:latin typeface="Garamond" panose="02020404030301010803" pitchFamily="18" charset="0"/>
              </a:rPr>
              <a:t>Толстова Марина Джамалдиновна</a:t>
            </a:r>
          </a:p>
          <a:p>
            <a:pPr rtl="0">
              <a:spcAft>
                <a:spcPts val="600"/>
              </a:spcAft>
            </a:pPr>
            <a:r>
              <a:rPr lang="ru" sz="1600" b="1" dirty="0">
                <a:solidFill>
                  <a:srgbClr val="5CC6D6"/>
                </a:solidFill>
                <a:latin typeface="Garamond" panose="02020404030301010803" pitchFamily="18" charset="0"/>
              </a:rPr>
              <a:t>Начальник Регионального центра первичной медико-санитарной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E4ACB-C15F-41E8-BED0-E6D2031B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95309"/>
            <a:ext cx="11514338" cy="1934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В РАМКАХ РЕАЛИЗАЦИИ ПРОЕКТОВ ПО  УЛУЧШЕНИЯМ РЕШАЮТСЯ СЛЕДУЮЩИЕ ЗАДАЧИ: </a:t>
            </a:r>
            <a:br>
              <a:rPr lang="ru-RU" sz="4000" b="0" strike="noStrike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8F985-366A-4C8D-96A2-D1C2422FB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5" y="1689992"/>
            <a:ext cx="11006050" cy="4028301"/>
          </a:xfrm>
        </p:spPr>
        <p:txBody>
          <a:bodyPr>
            <a:noAutofit/>
          </a:bodyPr>
          <a:lstStyle/>
          <a:p>
            <a:pPr marL="343620" indent="-342900">
              <a:lnSpc>
                <a:spcPct val="10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формирование </a:t>
            </a:r>
            <a:r>
              <a:rPr lang="ru-RU" sz="2400" b="1" strike="noStrike" spc="-1" dirty="0" err="1">
                <a:solidFill>
                  <a:srgbClr val="002060"/>
                </a:solidFill>
                <a:ea typeface="DejaVu Sans"/>
              </a:rPr>
              <a:t>логистически</a:t>
            </a: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 эффективных потоков </a:t>
            </a: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пациентов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(в зависимости от цели посещения) и персонала</a:t>
            </a:r>
            <a:endParaRPr lang="ru-RU" sz="2400" b="0" strike="noStrike" spc="-1" dirty="0">
              <a:solidFill>
                <a:srgbClr val="002060"/>
              </a:solidFill>
            </a:endParaRPr>
          </a:p>
          <a:p>
            <a:pPr marL="343620" indent="-342900">
              <a:lnSpc>
                <a:spcPct val="10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сокращение сроков ожидания </a:t>
            </a: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медицинской помощи</a:t>
            </a:r>
            <a:endParaRPr lang="ru-RU" sz="2400" b="0" strike="noStrike" spc="-1" dirty="0">
              <a:solidFill>
                <a:srgbClr val="002060"/>
              </a:solidFill>
            </a:endParaRPr>
          </a:p>
          <a:p>
            <a:pPr marL="343620" indent="-342900">
              <a:lnSpc>
                <a:spcPct val="10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повышение доступности </a:t>
            </a: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медицинской помощи </a:t>
            </a:r>
            <a:endParaRPr lang="ru-RU" sz="2400" b="0" strike="noStrike" spc="-1" dirty="0">
              <a:solidFill>
                <a:srgbClr val="002060"/>
              </a:solidFill>
            </a:endParaRPr>
          </a:p>
          <a:p>
            <a:pPr marL="343620" indent="-342900">
              <a:lnSpc>
                <a:spcPct val="10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повышение удовлетворенности </a:t>
            </a: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пациентов качеством медицинской помощи </a:t>
            </a:r>
            <a:endParaRPr lang="ru-RU" sz="2400" b="0" strike="noStrike" spc="-1" dirty="0">
              <a:solidFill>
                <a:srgbClr val="002060"/>
              </a:solidFill>
            </a:endParaRPr>
          </a:p>
          <a:p>
            <a:pPr marL="343620" indent="-342900">
              <a:lnSpc>
                <a:spcPct val="10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стандартизация</a:t>
            </a: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 лечебно-диагностических процессов</a:t>
            </a:r>
            <a:endParaRPr lang="ru-RU" sz="2400" b="0" strike="noStrike" spc="-1" dirty="0">
              <a:solidFill>
                <a:srgbClr val="002060"/>
              </a:solidFill>
            </a:endParaRPr>
          </a:p>
          <a:p>
            <a:pPr marL="343620" indent="-342900">
              <a:lnSpc>
                <a:spcPct val="10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2060"/>
                </a:solidFill>
                <a:ea typeface="DejaVu Sans"/>
              </a:rPr>
              <a:t>оптимизация рабочего пространства</a:t>
            </a:r>
            <a:r>
              <a:rPr lang="ru-RU" sz="2400" b="0" strike="noStrike" spc="-1" dirty="0">
                <a:solidFill>
                  <a:srgbClr val="002060"/>
                </a:solidFill>
                <a:ea typeface="DejaVu Sans"/>
              </a:rPr>
              <a:t>, обеспечивающего безопасность сотрудников и пациентов в медицинской организации </a:t>
            </a:r>
            <a:endParaRPr lang="ru-RU" sz="2400" b="0" strike="noStrike" spc="-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83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50166"/>
            <a:ext cx="11343736" cy="22514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ПРОБЛЕМЫ, ПРИ РЕШЕНИИ КОТОРЫХ ИСПОЛЬЗОВАНИЕ МЕТОДОВ 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БЕРЕЖЛИВОГО ПРОИЗВОДСТВА 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НЕ ЯВЛЯЕТСЯ ЭФФЕКТИВНЫМИ: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872" y="2725946"/>
            <a:ext cx="10308565" cy="3476445"/>
          </a:xfrm>
        </p:spPr>
        <p:txBody>
          <a:bodyPr>
            <a:norm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кадровая ситуация в медицинской организации; 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увеличение объема оказываемых платных медицинских услуг; 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обучение персонала IT-навыкам; 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психологические особенности поведения посетителей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89637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6ADB3-6396-45CE-919E-4653CBE9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01" y="365760"/>
            <a:ext cx="10144299" cy="6234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УРОВНИ НММО</a:t>
            </a:r>
          </a:p>
        </p:txBody>
      </p:sp>
      <p:pic>
        <p:nvPicPr>
          <p:cNvPr id="5" name="Рисунок 450">
            <a:extLst>
              <a:ext uri="{FF2B5EF4-FFF2-40B4-BE49-F238E27FC236}">
                <a16:creationId xmlns:a16="http://schemas.microsoft.com/office/drawing/2014/main" id="{6E194949-CBFC-4EAC-BC99-C746FE2B25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558218" y="989215"/>
            <a:ext cx="8989664" cy="5345082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109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98819-326A-4E3E-A385-86723F54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4254"/>
            <a:ext cx="10019606" cy="989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КРИТЕРИИ НММО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480E0095-CB92-4E88-9DA4-F8B8650A4B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995054" y="1001174"/>
            <a:ext cx="8133399" cy="5266623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043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46BB8-697C-4AB4-902B-88DD17B1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355107"/>
            <a:ext cx="10966102" cy="1794535"/>
          </a:xfrm>
        </p:spPr>
        <p:txBody>
          <a:bodyPr>
            <a:noAutofit/>
          </a:bodyPr>
          <a:lstStyle/>
          <a:p>
            <a:pPr algn="just"/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Базовому уровню «НММО» соответствует медицинская организация и (или) ее структурное подразделение, оказывающее первичную медико-санитарную помощь, в которой достигнуты целевые значения следующих критериев:</a:t>
            </a:r>
            <a:br>
              <a:rPr lang="ru-RU" sz="2400" b="1" strike="noStrike" spc="-1" dirty="0">
                <a:solidFill>
                  <a:srgbClr val="002060"/>
                </a:solidFill>
                <a:latin typeface="Arial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BBD70-1425-4105-98FA-9D828DA8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1580225"/>
            <a:ext cx="10467474" cy="4372519"/>
          </a:xfrm>
        </p:spPr>
        <p:txBody>
          <a:bodyPr>
            <a:noAutofit/>
          </a:bodyPr>
          <a:lstStyle/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«Количество пересечений потоков при проведении диспансеризации, профилактических медицинских осмотров с иными потоками пациентов в поликлинике»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  «Количество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период» (критерий не оценивается в медицинских организациях, в которых не предоставляются платные услуги)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«Количество мест в зоне (зонах) комфортного ожидания для пациентов»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«Организация системы навигации в медицинской организации»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«Организация системы информирования в медицинской организации»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 «Обеспечение амбулаторного приема плановых пациентов врачами строго по времени и по предварительной записи»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«Обеспечение удаленной записи на прием в медицинские организации» </a:t>
            </a:r>
          </a:p>
          <a:p>
            <a:pPr marL="228600" indent="-2282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strike="noStrike" spc="-1" dirty="0">
                <a:solidFill>
                  <a:srgbClr val="002060"/>
                </a:solidFill>
                <a:latin typeface="+mj-lt"/>
              </a:rPr>
              <a:t> «Обеспечение выполнения профилактического осмотра и (или) первого этапа диспансеризации взрослого населения за минимальное количество посещений» (критерий не оценивается в медицинских организациях и их структурных подразделениях, оказывающих первичную медико-санитарную помощь детскому населению</a:t>
            </a:r>
            <a:r>
              <a:rPr lang="ru-RU" sz="1600" strike="noStrike" spc="-1" dirty="0">
                <a:solidFill>
                  <a:srgbClr val="002060"/>
                </a:solidFill>
                <a:latin typeface="Times New Roman"/>
              </a:rPr>
              <a:t>)</a:t>
            </a:r>
            <a:endParaRPr lang="ru-RU" sz="1600" strike="noStrike" spc="-1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7EEAB-3C28-4FCE-AA23-1141CD88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593"/>
            <a:ext cx="8005011" cy="4875891"/>
          </a:xfrm>
        </p:spPr>
        <p:txBody>
          <a:bodyPr>
            <a:normAutofit/>
          </a:bodyPr>
          <a:lstStyle/>
          <a:p>
            <a:pPr algn="ctr"/>
            <a:r>
              <a:rPr lang="ru-RU" sz="3600" b="1" strike="noStrike" spc="-1" dirty="0">
                <a:solidFill>
                  <a:srgbClr val="002060"/>
                </a:solidFill>
                <a:latin typeface="Garamond"/>
                <a:ea typeface="DejaVu Sans"/>
              </a:rPr>
              <a:t>Методические рекомендации </a:t>
            </a:r>
            <a:r>
              <a:rPr lang="ru-RU" sz="3600" b="1" spc="-1" dirty="0">
                <a:solidFill>
                  <a:srgbClr val="002060"/>
                </a:solidFill>
                <a:latin typeface="Garamond"/>
                <a:ea typeface="DejaVu Sans"/>
              </a:rPr>
              <a:t>Министерства здравоохранения Российской Федерации</a:t>
            </a:r>
            <a:br>
              <a:rPr lang="ru-RU" sz="3600" b="1" spc="-1" dirty="0">
                <a:solidFill>
                  <a:srgbClr val="002060"/>
                </a:solidFill>
                <a:latin typeface="Garamond"/>
                <a:ea typeface="DejaVu Sans"/>
              </a:rPr>
            </a:br>
            <a:r>
              <a:rPr lang="ru-RU" sz="3600" b="1" strike="noStrike" spc="-1" dirty="0">
                <a:solidFill>
                  <a:srgbClr val="002060"/>
                </a:solidFill>
                <a:latin typeface="Garamond"/>
                <a:ea typeface="DejaVu Sans"/>
              </a:rPr>
              <a:t> «Новая модель медицинской организации, оказывающей первичную медико-санитарную помощь</a:t>
            </a:r>
            <a:br>
              <a:rPr lang="ru-RU" sz="3600" b="0" strike="noStrike" spc="-1" dirty="0">
                <a:latin typeface="Arial"/>
              </a:rPr>
            </a:b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FDD172-7A1A-4427-8A78-BC8410DF25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7427495" y="642593"/>
            <a:ext cx="4307306" cy="55728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99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80B60-0682-4352-B7B6-6BD6EA9E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346230"/>
            <a:ext cx="10095390" cy="79011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ЭТАПЫ РЕАЛИЗАЦИИ ПРОЕКТА ПО УЛУЧШЕНИЮ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931B3E-35A8-46C7-92D6-372110C7E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96" t="13390" r="10263" b="6820"/>
          <a:stretch/>
        </p:blipFill>
        <p:spPr>
          <a:xfrm>
            <a:off x="1192787" y="1136341"/>
            <a:ext cx="9502601" cy="5185959"/>
          </a:xfrm>
        </p:spPr>
      </p:pic>
    </p:spTree>
    <p:extLst>
      <p:ext uri="{BB962C8B-B14F-4D97-AF65-F5344CB8AC3E}">
        <p14:creationId xmlns:p14="http://schemas.microsoft.com/office/powerpoint/2010/main" val="288242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1074199" y="187919"/>
            <a:ext cx="10528916" cy="753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Основные ошибки при заполнении отчета «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Garamond"/>
              </a:rPr>
              <a:t>Бережливая_поликлиника</a:t>
            </a: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»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708" name="CustomShape 2"/>
          <p:cNvSpPr/>
          <p:nvPr/>
        </p:nvSpPr>
        <p:spPr>
          <a:xfrm>
            <a:off x="957960" y="1082880"/>
            <a:ext cx="9661680" cy="72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8C8D86"/>
              </a:buClr>
              <a:buSzPct val="80000"/>
              <a:buFont typeface="Wingdings" charset="2"/>
              <a:buChar char=""/>
            </a:pPr>
            <a:r>
              <a:rPr lang="ru-RU" sz="2000" b="1" strike="noStrike" spc="-1" dirty="0">
                <a:solidFill>
                  <a:srgbClr val="404040"/>
                </a:solidFill>
                <a:latin typeface="Garamond"/>
              </a:rPr>
              <a:t> </a:t>
            </a: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М</a:t>
            </a:r>
            <a:r>
              <a:rPr lang="ru-RU" sz="2400" b="1" spc="-1" dirty="0">
                <a:solidFill>
                  <a:srgbClr val="002060"/>
                </a:solidFill>
                <a:latin typeface="Garamond"/>
              </a:rPr>
              <a:t>О</a:t>
            </a: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 открывают 10 и более проектов. Согласно Методическим рекомендациям, количество единовременно открытых проектов должно быть не более 5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8C8D86"/>
              </a:buClr>
              <a:buSzPct val="80000"/>
              <a:buFont typeface="Wingdings" charset="2"/>
              <a:buChar char=""/>
            </a:pP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Текущий этап реализации проекта, указываемый в отчете, не соответствует фактическому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8C8D86"/>
              </a:buClr>
              <a:buSzPct val="80000"/>
              <a:buFont typeface="Wingdings" charset="2"/>
              <a:buChar char=""/>
            </a:pP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Не разрабатываются стандартные операционные карты (СОК) и стандартные операционные процедуры (СОП). Стандартизация – заключительный этап любого проекта. Без разработки СОП/СОП проект нельзя считать закрытым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8C8D86"/>
              </a:buClr>
              <a:buSzPct val="80000"/>
              <a:buFont typeface="Wingdings" charset="2"/>
              <a:buChar char=""/>
            </a:pP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Есть «зависшие» проекты – в отчет не внесены даты закрытия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8C8D86"/>
              </a:buClr>
              <a:buSzPct val="80000"/>
              <a:buFont typeface="Wingdings" charset="2"/>
              <a:buChar char=""/>
            </a:pP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Проекты повторяются (переносятся) из месяца в месяц, меняются даты открытия проекта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8C8D86"/>
              </a:buClr>
              <a:buSzPct val="80000"/>
              <a:buFont typeface="Wingdings" charset="2"/>
              <a:buChar char=""/>
            </a:pPr>
            <a:r>
              <a:rPr lang="ru-RU" sz="2400" b="1" strike="noStrike" spc="-1" dirty="0">
                <a:solidFill>
                  <a:srgbClr val="002060"/>
                </a:solidFill>
                <a:latin typeface="Garamond"/>
              </a:rPr>
              <a:t>В отчет внесены проекты, длительность которых более 6 месяцев</a:t>
            </a:r>
            <a:endParaRPr lang="ru-RU" sz="24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4A5AA-8749-43A3-AE12-1646B2BF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ПЛАНЫ 2023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31E422-6DB4-46BD-87EA-66B3A4B4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874" t="38757" r="17157" b="40534"/>
          <a:stretch/>
        </p:blipFill>
        <p:spPr>
          <a:xfrm>
            <a:off x="3400926" y="2406316"/>
            <a:ext cx="5390147" cy="3144253"/>
          </a:xfrm>
        </p:spPr>
      </p:pic>
    </p:spTree>
    <p:extLst>
      <p:ext uri="{BB962C8B-B14F-4D97-AF65-F5344CB8AC3E}">
        <p14:creationId xmlns:p14="http://schemas.microsoft.com/office/powerpoint/2010/main" val="144423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0BCD22-FBF1-4A94-9284-583506368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63" t="31608" r="18824" b="18581"/>
          <a:stretch/>
        </p:blipFill>
        <p:spPr>
          <a:xfrm>
            <a:off x="528646" y="1091954"/>
            <a:ext cx="5635471" cy="305613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41FCCC-935E-4E76-A269-D00FD0FE2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7" t="21100" r="19904" b="6278"/>
          <a:stretch/>
        </p:blipFill>
        <p:spPr>
          <a:xfrm>
            <a:off x="6317942" y="1654576"/>
            <a:ext cx="5345412" cy="35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0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4A5AA-8749-43A3-AE12-1646B2BF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НОВАЯ МОДЕЛЬ МЕДИЦИНСКОЙ ОРГАНИЗАЦИИ (НММО) 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ОСНОВНЫЕ ПОНЯТИЯ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31E422-6DB4-46BD-87EA-66B3A4B4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874" t="38757" r="17157" b="40534"/>
          <a:stretch/>
        </p:blipFill>
        <p:spPr>
          <a:xfrm>
            <a:off x="3400926" y="2406316"/>
            <a:ext cx="5390147" cy="3144253"/>
          </a:xfrm>
        </p:spPr>
      </p:pic>
    </p:spTree>
    <p:extLst>
      <p:ext uri="{BB962C8B-B14F-4D97-AF65-F5344CB8AC3E}">
        <p14:creationId xmlns:p14="http://schemas.microsoft.com/office/powerpoint/2010/main" val="182003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4A5AA-8749-43A3-AE12-1646B2BF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ГОДОВОЙ ОТЧЕТ 2022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31E422-6DB4-46BD-87EA-66B3A4B4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874" t="38757" r="17157" b="40534"/>
          <a:stretch/>
        </p:blipFill>
        <p:spPr>
          <a:xfrm>
            <a:off x="3400926" y="2406316"/>
            <a:ext cx="5390147" cy="3144253"/>
          </a:xfrm>
        </p:spPr>
      </p:pic>
    </p:spTree>
    <p:extLst>
      <p:ext uri="{BB962C8B-B14F-4D97-AF65-F5344CB8AC3E}">
        <p14:creationId xmlns:p14="http://schemas.microsoft.com/office/powerpoint/2010/main" val="262076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E034E-C95F-4415-8C89-9C230AD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ГОДОВОЙ ОТЧЕТ ТАБЛИЦА 30_1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ТАБЛИЦА 1000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DAE10-6A20-4FA7-85FA-18B14930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ТАБЛИЦА 1000 – графа 4, строка 2 – </a:t>
            </a:r>
            <a:r>
              <a:rPr lang="ru-RU" sz="2800" b="1" dirty="0" err="1">
                <a:solidFill>
                  <a:srgbClr val="002060"/>
                </a:solidFill>
              </a:rPr>
              <a:t>юр.лицо</a:t>
            </a:r>
            <a:r>
              <a:rPr lang="ru-RU" sz="2800" b="1" dirty="0">
                <a:solidFill>
                  <a:srgbClr val="002060"/>
                </a:solidFill>
              </a:rPr>
              <a:t> МО</a:t>
            </a:r>
          </a:p>
        </p:txBody>
      </p:sp>
    </p:spTree>
    <p:extLst>
      <p:ext uri="{BB962C8B-B14F-4D97-AF65-F5344CB8AC3E}">
        <p14:creationId xmlns:p14="http://schemas.microsoft.com/office/powerpoint/2010/main" val="150496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52074-860F-471F-B588-24D19C4C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346229"/>
            <a:ext cx="10937289" cy="12339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ГОДОВОЙ ОТЧЕТ 30_1 ТАБЛИЦА 1001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СТРОКА 13_1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090476-F876-4D3D-8AFA-49DD1CA4A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" t="11475" r="586" b="6689"/>
          <a:stretch/>
        </p:blipFill>
        <p:spPr>
          <a:xfrm>
            <a:off x="1173837" y="1460376"/>
            <a:ext cx="9779221" cy="49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52074-860F-471F-B588-24D19C4C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97654"/>
            <a:ext cx="10750858" cy="14825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ГОДОВОЙ ОТЧЕТ 30_1 ТАБЛИЦА 1001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СТРОКА 86_1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407451-9E75-4970-AA6C-BDA4170E2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" t="11460" r="1640" b="6439"/>
          <a:stretch/>
        </p:blipFill>
        <p:spPr>
          <a:xfrm>
            <a:off x="964220" y="1287262"/>
            <a:ext cx="10224604" cy="49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64E1D-A392-49A5-97E5-FD73B87C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177553"/>
            <a:ext cx="10601417" cy="16334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ГОДОВОЙ ОТЧЕТ ТАБЛИЦА 30_2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ТАБЛИЦА 2100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F57CC-0C72-4225-B8B9-D3C8A0E8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9486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ТАБЛИЦА 2100 – гр. 3 + гр. 9 = сумма в таблице 2107 всего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ТАБЛИЦА 2100 – гр. 4 + гр. 10 = сумма в таблице 2107 всего к врачам (из них сельских жителей)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ТАБЛИЦА 2101 – 1.1 = сумма к средним </a:t>
            </a:r>
            <a:r>
              <a:rPr lang="ru-RU" sz="2800" b="1" dirty="0" err="1">
                <a:solidFill>
                  <a:srgbClr val="002060"/>
                </a:solidFill>
              </a:rPr>
              <a:t>мед.работникам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7BC238-C1DB-4EF0-8F97-FA282021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08.12.2022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BDE6C-4E46-47FF-BB8C-2F7EA100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79" y="390617"/>
            <a:ext cx="10281821" cy="89664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КОНТАКТНАЯ ИНФОРМАЦИЯ РЦ ПМСП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601698-7CB7-4F5A-99F0-0F836E02E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59" y="1447060"/>
            <a:ext cx="11079332" cy="44051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РЦ ПМСП РО находится на базе ГБУ РО «МИАЦ» по адресу: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г. </a:t>
            </a:r>
            <a:r>
              <a:rPr lang="ru-RU" b="1" dirty="0" err="1">
                <a:solidFill>
                  <a:srgbClr val="002060"/>
                </a:solidFill>
              </a:rPr>
              <a:t>Ростов</a:t>
            </a:r>
            <a:r>
              <a:rPr lang="ru-RU" b="1" dirty="0">
                <a:solidFill>
                  <a:srgbClr val="002060"/>
                </a:solidFill>
              </a:rPr>
              <a:t>-на-Дону ул. Металлургическая 102/2 (вход со стороны ул. Плужная, здание РОСНИИТМ)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Телефон: 8(863)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306-50-70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адрес электронной почты: </a:t>
            </a:r>
            <a:r>
              <a:rPr lang="en-US" b="1" dirty="0" err="1">
                <a:solidFill>
                  <a:srgbClr val="002060"/>
                </a:solidFill>
                <a:hlinkClick r:id="rId2"/>
              </a:rPr>
              <a:t>rcpmspro@miacrost</a:t>
            </a:r>
            <a:r>
              <a:rPr lang="ru-RU" b="1" dirty="0">
                <a:solidFill>
                  <a:srgbClr val="002060"/>
                </a:solidFill>
                <a:hlinkClick r:id="rId2"/>
              </a:rPr>
              <a:t>.</a:t>
            </a:r>
            <a:r>
              <a:rPr lang="en-US" b="1" dirty="0" err="1">
                <a:solidFill>
                  <a:srgbClr val="002060"/>
                </a:solidFill>
                <a:hlinkClick r:id="rId2"/>
              </a:rPr>
              <a:t>ru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Группа НОВАЯ ПОЛИКЛИНИКА МО РО в </a:t>
            </a:r>
            <a:r>
              <a:rPr lang="ru-RU" b="1" dirty="0" err="1">
                <a:solidFill>
                  <a:srgbClr val="002060"/>
                </a:solidFill>
              </a:rPr>
              <a:t>Телеграм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Группа ОБУЧЕНИЕ в </a:t>
            </a:r>
            <a:r>
              <a:rPr lang="ru-RU" b="1" dirty="0" err="1">
                <a:solidFill>
                  <a:srgbClr val="002060"/>
                </a:solidFill>
              </a:rPr>
              <a:t>Телеграм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BEBA30-5A22-4501-8304-324DBED25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8" t="6732" r="17864" b="5695"/>
          <a:stretch/>
        </p:blipFill>
        <p:spPr>
          <a:xfrm>
            <a:off x="7155402" y="3290509"/>
            <a:ext cx="1775534" cy="13649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108B7D-4AC5-4A18-903F-EBFD1A4AD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5" y="4354243"/>
            <a:ext cx="1663256" cy="13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7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DF889-DBB5-42FC-940A-947E7DD95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«правильный процесс дает правильные результаты»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(с) ДАО ТОЙОТА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8DF97E-906D-4135-B762-B270B559A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8578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90C7E-36CB-46D3-878E-75D90244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337" y="160422"/>
            <a:ext cx="12512842" cy="15560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ОРГАНИЗАЦИЯ ОКАЗАНИЯ ПЕРВИЧНОЙ МЕДИКО-САНИТАРНОЙ ПОМОЩИ НАСЕЛЕНИЮ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66592-D127-4878-A300-24D5E565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475875"/>
            <a:ext cx="11004883" cy="366562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Первичная медико-санитарная помощь является основой системы оказания медицинской помощи и включает в себя мероприятия по профилактике, диагностике, лечению заболеваний и состояний, медицинской реабилитации, наблюдению за течением беременности, формированию здорового образа жизни и санитарно-гигиеническому просвещению населения. 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В целях приближения к их месту жительства, работы или обучения ПСМП организована по территориально-участковому принципу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CA9FC6-93EE-4C8E-9E5F-5B0A5995A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0" t="27962" r="31553" b="21035"/>
          <a:stretch/>
        </p:blipFill>
        <p:spPr>
          <a:xfrm>
            <a:off x="4211618" y="4147429"/>
            <a:ext cx="3768763" cy="23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9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156E9-7214-4700-8C56-5D793D561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5" t="63049" r="32235" b="30361"/>
          <a:stretch/>
        </p:blipFill>
        <p:spPr>
          <a:xfrm>
            <a:off x="1127465" y="457200"/>
            <a:ext cx="10102788" cy="97210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D93BFF-CD7A-4CA5-9A80-B0BAD29B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4" y="1812758"/>
            <a:ext cx="11165304" cy="42992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1.Первичная доврачебная медико-санитарная помощь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Оказывается фельдшерами, акушерами, другими медицинскими работниками со средним медицинским образованием фельдшерских здравпунктов, фельдшерско-акушерских пунктов, врачебных амбулаторий, здравпунктов, поликлиник, поликлинических подразделений медицинских организаций, отделений (кабинетов) медицинской профилактики, центров здоровья</a:t>
            </a:r>
            <a:br>
              <a:rPr lang="ru-RU" sz="1600" dirty="0">
                <a:solidFill>
                  <a:srgbClr val="002060"/>
                </a:solidFill>
              </a:rPr>
            </a:b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2.Первичная врачебная медико-санитарная помощь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Оказывается врачами-педиатрами, терапевтами, врачами-педиатрами</a:t>
            </a:r>
            <a:r>
              <a:rPr lang="ru-RU" sz="1600">
                <a:solidFill>
                  <a:srgbClr val="002060"/>
                </a:solidFill>
              </a:rPr>
              <a:t>, терапевтами </a:t>
            </a:r>
            <a:r>
              <a:rPr lang="ru-RU" sz="1600" dirty="0">
                <a:solidFill>
                  <a:srgbClr val="002060"/>
                </a:solidFill>
              </a:rPr>
              <a:t>участковыми, врачами общей практики (семейными врачами) врачебных амбулаторий, здравпунктов, поликлиник, поликлинических подразделений медицинских организаций, кабинетов и центров (отделений) общей врачебной практики (семейной медицины), центров здоровья и отделений (кабинетов) медицинской профилактики</a:t>
            </a:r>
            <a:br>
              <a:rPr lang="ru-RU" sz="1600" dirty="0">
                <a:solidFill>
                  <a:srgbClr val="002060"/>
                </a:solidFill>
              </a:rPr>
            </a:b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3.Первичная специализированная медико-санитарная помощь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Оказывается врачами-специалистами разного профиля поликлиник, поликлинических подразделений медицинских организаций, в том числе оказывающих специализированную, в том числе высокотехнологичную, медицинскую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219684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9066E3-B9BD-4D0C-A303-277BAFA9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2" y="1260629"/>
            <a:ext cx="8072095" cy="5063331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3">
                  <a:lumMod val="75000"/>
                </a:schemeClr>
              </a:buClr>
              <a:buSzPct val="70000"/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	</a:t>
            </a:r>
            <a:r>
              <a:rPr lang="ru-RU" sz="20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  <a:t>Президиумом Совета при Президенте Российской Федерации по стратегическому развитию и приоритетным проектам 26.07.2017 утвержден паспорт приоритетного проекта «Создание новой модели медицинской организации, оказывающей первичную медико-санитарную помощь» </a:t>
            </a:r>
            <a:endParaRPr lang="ru-RU" sz="2000" b="1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just">
              <a:buClr>
                <a:schemeClr val="accent3">
                  <a:lumMod val="75000"/>
                </a:schemeClr>
              </a:buClr>
              <a:buSzPct val="70000"/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  <a:t>	С 2019 года приоритетный проект становится частью одного из восьми федеральных проектов национального проекта «Здравоохранение» – «Развитие системы оказания первичной медико-санитарной помощи»</a:t>
            </a:r>
            <a:endParaRPr lang="ru-RU" sz="2000" b="1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just">
              <a:buClr>
                <a:schemeClr val="accent3">
                  <a:lumMod val="75000"/>
                </a:schemeClr>
              </a:buClr>
              <a:buSzPct val="70000"/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  <a:t>	Реализация федерального проекта запланирована на 2019 – 2024 годы включительно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6DFC1A-251A-4FA5-92AA-4F113992F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8" y="395696"/>
            <a:ext cx="3236626" cy="24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0BCD22-FBF1-4A94-9284-583506368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63" t="31608" r="18824" b="18581"/>
          <a:stretch/>
        </p:blipFill>
        <p:spPr>
          <a:xfrm>
            <a:off x="534509" y="1296140"/>
            <a:ext cx="5635471" cy="305613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41FCCC-935E-4E76-A269-D00FD0FE2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7" t="21100" r="19904" b="6278"/>
          <a:stretch/>
        </p:blipFill>
        <p:spPr>
          <a:xfrm>
            <a:off x="6312079" y="1516972"/>
            <a:ext cx="5345412" cy="35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7EEAB-3C28-4FCE-AA23-1141CD88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192" y="642593"/>
            <a:ext cx="8196204" cy="4875891"/>
          </a:xfrm>
        </p:spPr>
        <p:txBody>
          <a:bodyPr>
            <a:normAutofit/>
          </a:bodyPr>
          <a:lstStyle/>
          <a:p>
            <a:pPr algn="ctr"/>
            <a:r>
              <a:rPr lang="ru-RU" sz="32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  <a:t>Методические рекомендации </a:t>
            </a:r>
            <a:r>
              <a:rPr lang="ru-RU" sz="3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  <a:t>Министерства здравоохранения Российской Федерации</a:t>
            </a:r>
            <a:br>
              <a:rPr lang="ru-RU" sz="3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</a:br>
            <a:r>
              <a:rPr lang="ru-RU" sz="32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DejaVu Sans"/>
              </a:rPr>
              <a:t> «Новая модель медицинской организации, оказывающей первичную медико-санитарную помощь</a:t>
            </a:r>
            <a:br>
              <a:rPr lang="ru-RU" sz="3200" b="0" strike="noStrike" spc="-1" dirty="0">
                <a:latin typeface="Century Gothic" panose="020B0502020202020204" pitchFamily="34" charset="0"/>
              </a:rPr>
            </a:b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FDD172-7A1A-4427-8A78-BC8410DF25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7427495" y="642593"/>
            <a:ext cx="4307306" cy="55728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01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3C5A6-485D-4C83-84AA-DFBE67C18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1" t="14628" r="31918" b="7643"/>
          <a:stretch/>
        </p:blipFill>
        <p:spPr>
          <a:xfrm>
            <a:off x="967667" y="490046"/>
            <a:ext cx="4509855" cy="5697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7953E-AB10-4A3C-9E8C-5714B3FF1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42" t="15146" r="34247" b="5113"/>
          <a:stretch/>
        </p:blipFill>
        <p:spPr>
          <a:xfrm>
            <a:off x="6516209" y="490047"/>
            <a:ext cx="4438835" cy="56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CE6FB-42BE-48B9-80BE-0B62237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" y="382385"/>
            <a:ext cx="11496502" cy="2019993"/>
          </a:xfrm>
        </p:spPr>
        <p:txBody>
          <a:bodyPr>
            <a:noAutofit/>
          </a:bodyPr>
          <a:lstStyle/>
          <a:p>
            <a:pPr algn="ctr"/>
            <a:r>
              <a:rPr lang="ru-RU" sz="28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НММО ОСНОВАНА НА ВНЕДРЕНИИИ </a:t>
            </a:r>
            <a:br>
              <a:rPr lang="ru-RU" sz="28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</a:br>
            <a:r>
              <a:rPr lang="ru-RU" sz="28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ПРИНЦИП</a:t>
            </a:r>
            <a:r>
              <a:rPr lang="ru-RU" sz="2800" b="1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ОВ </a:t>
            </a:r>
            <a:r>
              <a:rPr lang="ru-RU" sz="28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БЕРЕЖЛИВОГО ПРОИЗВОДСТВА И ЭФФЕКТИВНОГО ИСПОЛЬЗОВАНИЯ РЕСУРСОВ </a:t>
            </a:r>
            <a:br>
              <a:rPr lang="ru-RU" sz="28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</a:br>
            <a:r>
              <a:rPr lang="ru-RU" sz="2800" b="1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СИСТЕМЫ ЗДРАВООХРАНЕНИЯ</a:t>
            </a:r>
            <a:r>
              <a:rPr lang="ru-RU" sz="2800" b="1" strike="noStrike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 </a:t>
            </a:r>
            <a:br>
              <a:rPr lang="ru-RU" sz="3200" b="0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endParaRPr lang="ru-RU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6D0AB-1DC4-4D8B-B78E-5F93ADBF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2" y="1895301"/>
            <a:ext cx="10657240" cy="43724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1"/>
              </a:spcBef>
              <a:buNone/>
            </a:pPr>
            <a:r>
              <a:rPr lang="ru-RU" sz="2000" b="1" strike="noStrike" spc="-1" dirty="0">
                <a:solidFill>
                  <a:srgbClr val="0070C0"/>
                </a:solidFill>
                <a:ea typeface="DejaVu Sans"/>
              </a:rPr>
              <a:t>«Новая модель медицинской организации, оказывающей первичную медико-санитарную помощь» </a:t>
            </a:r>
            <a:r>
              <a:rPr lang="ru-RU" sz="2000" b="1" strike="noStrike" spc="-1" dirty="0">
                <a:solidFill>
                  <a:srgbClr val="002060"/>
                </a:solidFill>
                <a:ea typeface="DejaVu Sans"/>
              </a:rPr>
              <a:t>– медицинская организация, ориентированная на:</a:t>
            </a:r>
            <a:endParaRPr lang="ru-RU" sz="2000" b="1" strike="noStrike" spc="-1" dirty="0">
              <a:solidFill>
                <a:srgbClr val="002060"/>
              </a:solidFill>
            </a:endParaRPr>
          </a:p>
          <a:p>
            <a:pPr marL="700380" indent="-342900">
              <a:lnSpc>
                <a:spcPct val="11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1600" b="1" strike="noStrike" spc="-1" dirty="0">
                <a:solidFill>
                  <a:srgbClr val="002060"/>
                </a:solidFill>
                <a:ea typeface="DejaVu Sans"/>
              </a:rPr>
              <a:t>потребности пациента</a:t>
            </a:r>
            <a:endParaRPr lang="ru-RU" sz="1600" b="1" strike="noStrike" spc="-1" dirty="0">
              <a:solidFill>
                <a:srgbClr val="002060"/>
              </a:solidFill>
            </a:endParaRPr>
          </a:p>
          <a:p>
            <a:pPr marL="700380" indent="-342900">
              <a:lnSpc>
                <a:spcPct val="11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1600" b="1" strike="noStrike" spc="-1" dirty="0">
                <a:solidFill>
                  <a:srgbClr val="002060"/>
                </a:solidFill>
                <a:ea typeface="DejaVu Sans"/>
              </a:rPr>
              <a:t>бережное отношение к временному ресурсу как основной ценности за счет оптимальной логистики реализуемых процессов</a:t>
            </a:r>
            <a:endParaRPr lang="ru-RU" sz="1600" b="1" strike="noStrike" spc="-1" dirty="0">
              <a:solidFill>
                <a:srgbClr val="002060"/>
              </a:solidFill>
            </a:endParaRPr>
          </a:p>
          <a:p>
            <a:pPr marL="700380" indent="-342900">
              <a:lnSpc>
                <a:spcPct val="11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1600" b="1" strike="noStrike" spc="-1" dirty="0">
                <a:solidFill>
                  <a:srgbClr val="002060"/>
                </a:solidFill>
                <a:ea typeface="DejaVu Sans"/>
              </a:rPr>
              <a:t>организованная с учетом принципов эргономики и соблюдения объема рабочего пространства </a:t>
            </a:r>
            <a:endParaRPr lang="ru-RU" sz="1600" b="1" strike="noStrike" spc="-1" dirty="0">
              <a:solidFill>
                <a:srgbClr val="002060"/>
              </a:solidFill>
            </a:endParaRPr>
          </a:p>
          <a:p>
            <a:pPr marL="700380" indent="-342900">
              <a:lnSpc>
                <a:spcPct val="11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1600" b="1" strike="noStrike" spc="-1" dirty="0">
                <a:solidFill>
                  <a:srgbClr val="002060"/>
                </a:solidFill>
                <a:ea typeface="DejaVu Sans"/>
              </a:rPr>
              <a:t>создающая позитивный имидж медицинского работника</a:t>
            </a:r>
            <a:endParaRPr lang="ru-RU" sz="1600" b="1" strike="noStrike" spc="-1" dirty="0">
              <a:solidFill>
                <a:srgbClr val="002060"/>
              </a:solidFill>
            </a:endParaRPr>
          </a:p>
          <a:p>
            <a:pPr marL="700380" indent="-342900">
              <a:lnSpc>
                <a:spcPct val="110000"/>
              </a:lnSpc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1600" b="1" strike="noStrike" spc="-1" dirty="0">
                <a:solidFill>
                  <a:srgbClr val="002060"/>
                </a:solidFill>
                <a:ea typeface="DejaVu Sans"/>
              </a:rPr>
              <a:t>организация оказания медицинской помощи основана на внедрении принципов бережливого производства </a:t>
            </a:r>
          </a:p>
          <a:p>
            <a:pPr marL="700380" indent="-342900">
              <a:spcBef>
                <a:spcPts val="601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</a:pPr>
            <a:endParaRPr lang="ru-RU" sz="1600" b="1" strike="noStrike" spc="-1" dirty="0">
              <a:solidFill>
                <a:srgbClr val="002060"/>
              </a:solidFill>
              <a:ea typeface="DejaVu Sans"/>
            </a:endParaRPr>
          </a:p>
          <a:p>
            <a:pPr marL="357480" indent="0">
              <a:spcBef>
                <a:spcPts val="601"/>
              </a:spcBef>
              <a:buClr>
                <a:srgbClr val="1F4E79"/>
              </a:buClr>
              <a:buSzPct val="70000"/>
              <a:buNone/>
            </a:pPr>
            <a:r>
              <a:rPr lang="ru-RU" sz="1800" b="1" spc="-1" dirty="0">
                <a:solidFill>
                  <a:srgbClr val="0070C0"/>
                </a:solidFill>
                <a:ea typeface="DejaVu Sans"/>
              </a:rPr>
              <a:t>Цель:</a:t>
            </a:r>
            <a:r>
              <a:rPr lang="ru-RU" sz="1800" b="1" spc="-1" dirty="0">
                <a:solidFill>
                  <a:srgbClr val="2E75B6"/>
                </a:solidFill>
                <a:ea typeface="DejaVu Sans"/>
              </a:rPr>
              <a:t>  </a:t>
            </a:r>
            <a:r>
              <a:rPr lang="ru-RU" sz="1800" b="1" spc="-1" dirty="0">
                <a:solidFill>
                  <a:srgbClr val="002060"/>
                </a:solidFill>
                <a:ea typeface="DejaVu Sans"/>
              </a:rPr>
              <a:t>повышение удовлетворенности пациентов доступностью и качеством медицинской помощи, эффективное использование ресурсов системы здравоохранения</a:t>
            </a:r>
          </a:p>
          <a:p>
            <a:pPr marL="357480" indent="0">
              <a:lnSpc>
                <a:spcPct val="110000"/>
              </a:lnSpc>
              <a:spcBef>
                <a:spcPts val="601"/>
              </a:spcBef>
              <a:buClr>
                <a:srgbClr val="1F4E79"/>
              </a:buClr>
              <a:buSzPct val="70000"/>
              <a:buNone/>
            </a:pPr>
            <a:endParaRPr lang="ru-RU" sz="19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066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{01C62022-7E86-44FA-B954-576FD6820C16}tf78438558_win32</Template>
  <TotalTime>1171</TotalTime>
  <Words>999</Words>
  <Application>Microsoft Office PowerPoint</Application>
  <PresentationFormat>Широкоэкранный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StarSymbol</vt:lpstr>
      <vt:lpstr>Times New Roman</vt:lpstr>
      <vt:lpstr>Wingdings</vt:lpstr>
      <vt:lpstr>СавонVTI</vt:lpstr>
      <vt:lpstr>НОВАЯ МОДЕЛЬ МЕДИЦИНСКОЙ ОРГАНИЗАЦИИ</vt:lpstr>
      <vt:lpstr>НОВАЯ МОДЕЛЬ МЕДИЦИНСКОЙ ОРГАНИЗАЦИИ (НММО)   ОСНОВНЫЕ ПОНЯТИЯ</vt:lpstr>
      <vt:lpstr>ОРГАНИЗАЦИЯ ОКАЗАНИЯ ПЕРВИЧНОЙ МЕДИКО-САНИТАРНОЙ ПОМОЩИ НАСЕЛЕНИЮ</vt:lpstr>
      <vt:lpstr>Презентация PowerPoint</vt:lpstr>
      <vt:lpstr>Презентация PowerPoint</vt:lpstr>
      <vt:lpstr>Презентация PowerPoint</vt:lpstr>
      <vt:lpstr>Методические рекомендации Министерства здравоохранения Российской Федерации  «Новая модель медицинской организации, оказывающей первичную медико-санитарную помощь </vt:lpstr>
      <vt:lpstr>Презентация PowerPoint</vt:lpstr>
      <vt:lpstr>НММО ОСНОВАНА НА ВНЕДРЕНИИИ  ПРИНЦИПОВ БЕРЕЖЛИВОГО ПРОИЗВОДСТВА И ЭФФЕКТИВНОГО ИСПОЛЬЗОВАНИЯ РЕСУРСОВ  СИСТЕМЫ ЗДРАВООХРАНЕНИЯ  </vt:lpstr>
      <vt:lpstr>В РАМКАХ РЕАЛИЗАЦИИ ПРОЕКТОВ ПО  УЛУЧШЕНИЯМ РЕШАЮТСЯ СЛЕДУЮЩИЕ ЗАДАЧИ:  </vt:lpstr>
      <vt:lpstr>ПРОБЛЕМЫ, ПРИ РЕШЕНИИ КОТОРЫХ ИСПОЛЬЗОВАНИЕ МЕТОДОВ  БЕРЕЖЛИВОГО ПРОИЗВОДСТВА  НЕ ЯВЛЯЕТСЯ ЭФФЕКТИВНЫМИ: </vt:lpstr>
      <vt:lpstr>УРОВНИ НММО</vt:lpstr>
      <vt:lpstr>КРИТЕРИИ НММО</vt:lpstr>
      <vt:lpstr>Базовому уровню «НММО» соответствует медицинская организация и (или) ее структурное подразделение, оказывающее первичную медико-санитарную помощь, в которой достигнуты целевые значения следующих критериев: </vt:lpstr>
      <vt:lpstr>Методические рекомендации Министерства здравоохранения Российской Федерации  «Новая модель медицинской организации, оказывающей первичную медико-санитарную помощь </vt:lpstr>
      <vt:lpstr>ЭТАПЫ РЕАЛИЗАЦИИ ПРОЕКТА ПО УЛУЧШЕНИЮ</vt:lpstr>
      <vt:lpstr>Презентация PowerPoint</vt:lpstr>
      <vt:lpstr>ПЛАНЫ 2023</vt:lpstr>
      <vt:lpstr>Презентация PowerPoint</vt:lpstr>
      <vt:lpstr>ГОДОВОЙ ОТЧЕТ 2022</vt:lpstr>
      <vt:lpstr>ГОДОВОЙ ОТЧЕТ ТАБЛИЦА 30_1  ТАБЛИЦА 1000</vt:lpstr>
      <vt:lpstr>ГОДОВОЙ ОТЧЕТ 30_1 ТАБЛИЦА 1001  СТРОКА 13_1</vt:lpstr>
      <vt:lpstr>ГОДОВОЙ ОТЧЕТ 30_1 ТАБЛИЦА 1001  СТРОКА 86_1</vt:lpstr>
      <vt:lpstr>ГОДОВОЙ ОТЧЕТ ТАБЛИЦА 30_2  ТАБЛИЦА 2100</vt:lpstr>
      <vt:lpstr>КОНТАКТНАЯ ИНФОРМАЦИЯ РЦ ПМСП</vt:lpstr>
      <vt:lpstr>«правильный процесс дает правильные результаты»  (с) ДАО ТОЙОТА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Marina Tolstova</dc:creator>
  <cp:lastModifiedBy>Marina Tolstova</cp:lastModifiedBy>
  <cp:revision>154</cp:revision>
  <dcterms:created xsi:type="dcterms:W3CDTF">2022-08-25T05:31:58Z</dcterms:created>
  <dcterms:modified xsi:type="dcterms:W3CDTF">2022-12-08T08:36:42Z</dcterms:modified>
</cp:coreProperties>
</file>