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50.png" ContentType="image/png"/>
  <Override PartName="/ppt/media/image49.png" ContentType="image/png"/>
  <Override PartName="/ppt/media/image47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33.jpeg" ContentType="image/jpeg"/>
  <Override PartName="/ppt/media/image13.png" ContentType="image/png"/>
  <Override PartName="/ppt/media/image12.png" ContentType="image/png"/>
  <Override PartName="/ppt/media/image11.png" ContentType="image/png"/>
  <Override PartName="/ppt/media/image54.png" ContentType="image/png"/>
  <Override PartName="/ppt/media/image28.jpeg" ContentType="image/jpeg"/>
  <Override PartName="/ppt/media/image4.png" ContentType="image/png"/>
  <Override PartName="/ppt/media/image39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29.jpeg" ContentType="image/jpeg"/>
  <Override PartName="/ppt/media/image52.png" ContentType="image/png"/>
  <Override PartName="/ppt/media/image2.png" ContentType="image/png"/>
  <Override PartName="/ppt/media/image53.png" ContentType="image/png"/>
  <Override PartName="/ppt/media/image3.png" ContentType="image/png"/>
  <Override PartName="/ppt/media/image30.jpeg" ContentType="image/jpe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9.png" ContentType="image/png"/>
  <Override PartName="/ppt/media/image18.png" ContentType="image/png"/>
  <Override PartName="/ppt/media/image34.jpeg" ContentType="image/jpeg"/>
  <Override PartName="/ppt/media/image14.png" ContentType="image/png"/>
  <Override PartName="/ppt/media/image24.jpeg" ContentType="image/jpeg"/>
  <Override PartName="/ppt/media/image25.jpeg" ContentType="image/jpeg"/>
  <Override PartName="/ppt/media/image26.jpeg" ContentType="image/jpeg"/>
  <Override PartName="/ppt/media/image45.png" ContentType="image/png"/>
  <Override PartName="/ppt/media/image31.jpeg" ContentType="image/jpeg"/>
  <Override PartName="/ppt/media/image32.jpeg" ContentType="image/jpeg"/>
  <Override PartName="/ppt/media/image35.jpeg" ContentType="image/jpeg"/>
  <Override PartName="/ppt/media/image36.jpeg" ContentType="image/jpeg"/>
  <Override PartName="/ppt/media/image27.jpeg" ContentType="image/jpeg"/>
  <Override PartName="/ppt/media/image44.png" ContentType="image/png"/>
  <Override PartName="/ppt/media/image48.png" ContentType="image/png"/>
  <Override PartName="/ppt/media/image37.jpeg" ContentType="image/jpeg"/>
  <Override PartName="/ppt/media/image38.jpeg" ContentType="image/jpe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6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7720" cy="8119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7720" cy="8119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7720" cy="8119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7720" cy="8119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1" name="CustomShape 2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03da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aaf5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961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6d5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2a37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f9a23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" name="Group 8"/>
          <p:cNvGrpSpPr/>
          <p:nvPr/>
        </p:nvGrpSpPr>
        <p:grpSpPr>
          <a:xfrm>
            <a:off x="546120" y="-4680"/>
            <a:ext cx="5013720" cy="6861600"/>
            <a:chOff x="546120" y="-4680"/>
            <a:chExt cx="5013720" cy="6861600"/>
          </a:xfrm>
        </p:grpSpPr>
        <p:sp>
          <p:nvSpPr>
            <p:cNvPr id="8" name="CustomShape 9"/>
            <p:cNvSpPr/>
            <p:nvPr/>
          </p:nvSpPr>
          <p:spPr>
            <a:xfrm>
              <a:off x="984240" y="-4680"/>
              <a:ext cx="1062720" cy="2781720"/>
            </a:xfrm>
            <a:custGeom>
              <a:avLst/>
              <a:gdLst/>
              <a:ahLst/>
              <a:rect l="l" t="t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03da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46120" y="-4680"/>
              <a:ext cx="1033920" cy="2672280"/>
            </a:xfrm>
            <a:custGeom>
              <a:avLst/>
              <a:gdLst/>
              <a:ahLst/>
              <a:rect l="l" t="t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faaf5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546120" y="2583000"/>
              <a:ext cx="2692800" cy="4273920"/>
            </a:xfrm>
            <a:custGeom>
              <a:avLst/>
              <a:gdLst/>
              <a:ahLst/>
              <a:rect l="l" t="t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961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988920" y="2692440"/>
              <a:ext cx="3331080" cy="4164480"/>
            </a:xfrm>
            <a:custGeom>
              <a:avLst/>
              <a:gdLst/>
              <a:ahLst/>
              <a:rect l="l" t="t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16d5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984240" y="2687760"/>
              <a:ext cx="4575600" cy="4169160"/>
            </a:xfrm>
            <a:custGeom>
              <a:avLst/>
              <a:gdLst/>
              <a:ahLst/>
              <a:rect l="l" t="t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a37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546120" y="2577960"/>
              <a:ext cx="3583440" cy="4278960"/>
            </a:xfrm>
            <a:custGeom>
              <a:avLst/>
              <a:gdLst/>
              <a:ahLst/>
              <a:rect l="l" t="t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f9a23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53" name="CustomShape 2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03da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CustomShape 3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aaf5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961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6d5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2a37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f9a23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1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98" name="CustomShape 2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03da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CustomShape 3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aaf5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CustomShape 4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961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CustomShape 5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6d5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CustomShape 6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2a37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CustomShape 7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f9a23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4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143" name="CustomShape 2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03daa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3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aaf5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4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961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5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6d5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6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2a37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7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f9a23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9" name="PlaceHolder 8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7720" cy="1751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4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4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4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4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4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4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4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4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4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4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4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4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slideLayout" Target="../slideLayouts/slideLayout4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903680" y="1097280"/>
            <a:ext cx="9547200" cy="23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e78207"/>
                </a:solidFill>
                <a:latin typeface="Calibri"/>
                <a:ea typeface="DejaVu Sans"/>
              </a:rPr>
              <a:t>Отчет по мероприятию «Всемирный день здоровья»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533040" y="4128480"/>
            <a:ext cx="8283960" cy="25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0" lang="ru-RU" sz="2400" spc="-1" strike="noStrike">
                <a:solidFill>
                  <a:srgbClr val="016d55"/>
                </a:solidFill>
                <a:latin typeface="Corbe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16d55"/>
                </a:solidFill>
                <a:latin typeface="Calibri"/>
                <a:ea typeface="DejaVu Sans"/>
              </a:rPr>
              <a:t>ГОСУДАРСТВЕННОЕ БЮДЖЕТНОЕ УЧРЕЖДЕНИЕ РОСТОВСКОЙ ОБЛАСТИ"МЕДИЦИНСКИЙ ИНФОРМАЦИОННО-АНАЛИТИЧЕСКИЙ ЦЕНТР"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10951920" y="5883120"/>
            <a:ext cx="9990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F2BD1D2-E825-45DD-BD7C-EB907BE90C3A}" type="slidenum">
              <a:rPr b="0" lang="ru-RU" sz="2800" spc="-1" strike="noStrike">
                <a:solidFill>
                  <a:srgbClr val="05455a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8185680" y="-21960"/>
            <a:ext cx="4001040" cy="167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296000" y="103680"/>
            <a:ext cx="1104732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“ГБСМП им. В.И. Ленина” Боковского р-на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445BEFC0-CEDC-453E-B887-B647EA53489E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4578840" y="995040"/>
            <a:ext cx="3412800" cy="462060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sp>
        <p:nvSpPr>
          <p:cNvPr id="241" name="CustomShape 3"/>
          <p:cNvSpPr/>
          <p:nvPr/>
        </p:nvSpPr>
        <p:spPr>
          <a:xfrm>
            <a:off x="1958040" y="548712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СКРИНЫ СОЦ. СЕТЕЙ С РАЗМЕЩЕННОЙ ИНФОРМАЦИЕЙ, ФОТО С АКЦИИ???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75104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“ЦГБ” г. Азов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2795B9B-3F94-4CAA-97ED-669C1F21DEF1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72000" y="2160000"/>
            <a:ext cx="4039920" cy="270432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45" name="" descr=""/>
          <p:cNvPicPr/>
          <p:nvPr/>
        </p:nvPicPr>
        <p:blipFill>
          <a:blip r:embed="rId2"/>
          <a:stretch/>
        </p:blipFill>
        <p:spPr>
          <a:xfrm>
            <a:off x="8352000" y="2265840"/>
            <a:ext cx="3788280" cy="248544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46" name="" descr=""/>
          <p:cNvPicPr/>
          <p:nvPr/>
        </p:nvPicPr>
        <p:blipFill>
          <a:blip r:embed="rId3"/>
          <a:stretch/>
        </p:blipFill>
        <p:spPr>
          <a:xfrm>
            <a:off x="4176000" y="2160000"/>
            <a:ext cx="4086720" cy="25912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sp>
        <p:nvSpPr>
          <p:cNvPr id="247" name="CustomShape 3"/>
          <p:cNvSpPr/>
          <p:nvPr/>
        </p:nvSpPr>
        <p:spPr>
          <a:xfrm>
            <a:off x="1958040" y="548676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ЛЕКЦИЙ, СЕМИНАРОВ, БЕСЕД, ФОТО СТАТЬИ В СМИ, ФОТО  САЙТОВ, СОЦ. СЕТЕЙ </a:t>
            </a: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С РАЗМЕЩЕННОЙ ИНФОРМАЦИЕЙ???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“ДГП №1” г. Ростов-на-Дону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402C7B0D-54DF-43E4-99CD-97CC3C880B76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1872000" y="547200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ФОТООТЧЕТ???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51" name="" descr=""/>
          <p:cNvPicPr/>
          <p:nvPr/>
        </p:nvPicPr>
        <p:blipFill>
          <a:blip r:embed="rId1"/>
          <a:stretch/>
        </p:blipFill>
        <p:spPr>
          <a:xfrm>
            <a:off x="4176000" y="956520"/>
            <a:ext cx="4175280" cy="465876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“ЦГБ” г. Зверево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1169A11-B940-499A-903C-B98E38399805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1512000" y="5472000"/>
            <a:ext cx="102240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КОНФЕРЕНЦИИ, ФОТО УГОЛКОВ ЗДОРОВЬЯ, ПРЕСС-РЕЛИЗОВ, ПАМЯТОК, ФОТО САЙТА </a:t>
            </a: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С РАЗМЕЩЕННОЙ ИНФОРМАЦИЕЙ, ФОТО  БЕСЕД???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4824000" y="896400"/>
            <a:ext cx="3312000" cy="468900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“ЦГБ” г. Зерноград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A463FA8-8324-4220-A08D-ED11957BDF99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872000" y="547200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ЛЕКЦИИ, ФОТО ПАМЯТОК, МАТЕРИАЛЫ ДЛЯ РАДИО, ФОТО КОНКУРСА, ФОТО БЕСЕД???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2016000" y="862920"/>
            <a:ext cx="3598920" cy="482436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60" name="" descr=""/>
          <p:cNvPicPr/>
          <p:nvPr/>
        </p:nvPicPr>
        <p:blipFill>
          <a:blip r:embed="rId2"/>
          <a:stretch/>
        </p:blipFill>
        <p:spPr>
          <a:xfrm>
            <a:off x="6336000" y="2234520"/>
            <a:ext cx="3506040" cy="129276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“ЦРБ” Зимовниковского р-на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E6DFC51-2475-4034-A77D-E74B5D2C54FC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1872000" y="547200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ИГР, КОНКУРСОВ, ЭСТАФЕТ, ВИКТОРИН, ЛЕКЦИЙ, БЕСЕД, ФОТО ПАМЯТОК, ЛИСТОВОК, САНБЮЛЛЕТЕНЯ, ФОТО КОНФЕРЕНЦИИ???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4032000" y="837720"/>
            <a:ext cx="3959280" cy="484956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“ЦРБ” Кагальницкого р-на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8BFB2DF2-636A-4D0E-A618-7E26A3BD5876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1872000" y="547200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СТАТЕЙ В ГАЗЕТЕ, ФОТО ЛЕКЦИЙ, БЕСЕД, ШКОЛ ЗДОРОВЬЯ, ФОТО ПАМЯТОК, БУКЛЕТОВ???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68" name="" descr=""/>
          <p:cNvPicPr/>
          <p:nvPr/>
        </p:nvPicPr>
        <p:blipFill>
          <a:blip r:embed="rId1"/>
          <a:stretch/>
        </p:blipFill>
        <p:spPr>
          <a:xfrm>
            <a:off x="4509720" y="922680"/>
            <a:ext cx="3337560" cy="46576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“ЦРБ” Кашарского р-на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9AACD9E-AC6D-4A7E-A693-4F4C88A12995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1872000" y="547200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БЕСЕД, ФОТО ПАМЯТОК, БУКЛЕТОВ, ФОТО С УРОКОВ ЗДОРОВЬЯ, ФОТО САЙТА, ФОТО АКЦИИ???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4858920" y="864000"/>
            <a:ext cx="3420360" cy="48232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“ЦРБ” Миллеровского р-на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26EEB35-2A51-4AAA-AF2F-FCD4E589614F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1872000" y="547200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САНБЮЛЛЕТЕНЕЙ, УГОЛКОВ ЗДОРОВЬЯ, СТЕНДОВ, ФОТО КОНФЕРЕНЦИЙ, КРУГЛЫХ СТОЛОВ???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4768920" y="849240"/>
            <a:ext cx="3366360" cy="485460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“ЦРБ” Милютинского р-на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FB2DB1D-246C-4027-BD34-4D95FC17E9CC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1872000" y="547200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СТАТЕЙ САЙТА, ФОТО ЛЕКЦИИ???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4536000" y="837720"/>
            <a:ext cx="3527280" cy="492156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720000" y="792000"/>
            <a:ext cx="8091000" cy="116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16d55"/>
                </a:solidFill>
                <a:latin typeface="Calibri"/>
                <a:ea typeface="DejaVu Sans"/>
              </a:rPr>
              <a:t>ГОСУДАРСТВЕННОЕ БЮДЖЕТНОЕ УЧРЕЖДЕНИЕ РОСТОВСКОЙ ОБЛАСТИ "МЕДИЦИНСКИЙ ИНФОРМАЦИОННО-АНАЛИТИЧЕСКИЙ ЦЕНТР"</a:t>
            </a:r>
            <a:br/>
            <a:endParaRPr b="0" lang="ru-RU" sz="32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1542600" y="2332800"/>
            <a:ext cx="10408320" cy="41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e78207"/>
                </a:solidFill>
                <a:latin typeface="Times New Roman"/>
                <a:ea typeface="DejaVu Sans"/>
              </a:rPr>
              <a:t>7</a:t>
            </a:r>
            <a:r>
              <a:rPr b="1" lang="ru-RU" sz="2400" spc="-1" strike="noStrike">
                <a:solidFill>
                  <a:srgbClr val="e78207"/>
                </a:solidFill>
                <a:latin typeface="Calibri"/>
                <a:ea typeface="DejaVu Sans"/>
              </a:rPr>
              <a:t> апреля 2022г в соответствии с календарем ВОЗ проводился «Всемирный день здоровья».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e78207"/>
                </a:solidFill>
                <a:latin typeface="Calibri"/>
                <a:ea typeface="DejaVu Sans"/>
              </a:rPr>
              <a:t>ГБУ РО «МИАЦ» были подготовлены и направлены на территории следующие информационно-методические материалы: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016d55"/>
              </a:buClr>
              <a:buSzPct val="145000"/>
              <a:buFont typeface="Wingdings" charset="2"/>
              <a:buChar char=""/>
            </a:pPr>
            <a:r>
              <a:rPr b="1" lang="ru-RU" sz="2400" spc="-1" strike="noStrike">
                <a:solidFill>
                  <a:srgbClr val="e78207"/>
                </a:solidFill>
                <a:latin typeface="Calibri"/>
                <a:ea typeface="DejaVu Sans"/>
              </a:rPr>
              <a:t>Информационное письмо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016d55"/>
              </a:buClr>
              <a:buSzPct val="145000"/>
              <a:buFont typeface="Wingdings" charset="2"/>
              <a:buChar char=""/>
            </a:pPr>
            <a:r>
              <a:rPr b="1" lang="ru-RU" sz="2400" spc="-1" strike="noStrike">
                <a:solidFill>
                  <a:srgbClr val="e78207"/>
                </a:solidFill>
                <a:latin typeface="Calibri"/>
                <a:ea typeface="DejaVu Sans"/>
              </a:rPr>
              <a:t>Пресс-релиз</a:t>
            </a:r>
            <a:endParaRPr b="0" lang="ru-RU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016d55"/>
              </a:buClr>
              <a:buSzPct val="145000"/>
              <a:buFont typeface="Wingdings" charset="2"/>
              <a:buChar char=""/>
            </a:pPr>
            <a:r>
              <a:rPr b="1" lang="ru-RU" sz="2400" spc="-1" strike="noStrike">
                <a:solidFill>
                  <a:srgbClr val="e78207"/>
                </a:solidFill>
                <a:latin typeface="Calibri"/>
                <a:ea typeface="DejaVu Sans"/>
              </a:rPr>
              <a:t>Памятка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0951920" y="5867280"/>
            <a:ext cx="999000" cy="7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FBE0A4A-D9EC-475A-BE43-8611A4AB368C}" type="slidenum">
              <a:rPr b="0" lang="ru-RU" sz="2800" spc="-1" strike="noStrike">
                <a:solidFill>
                  <a:srgbClr val="05455a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8190720" y="-21600"/>
            <a:ext cx="4001040" cy="167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ГБУ РО “ОКБ №2”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0DB9F63-E7D3-4CC3-9EBD-1D64A3E7C330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1872000" y="547200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САЙТА </a:t>
            </a: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С РАЗМЕЩЕННОЙ ИНФОРМАЦИЕЙ???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1"/>
          <a:stretch/>
        </p:blipFill>
        <p:spPr>
          <a:xfrm>
            <a:off x="4590360" y="942480"/>
            <a:ext cx="3472920" cy="496080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“ЦРБ” Орловского р-на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BD34D2F-DFC2-4530-922C-2AA3474FE03A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1872000" y="568476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СТАТЬИ, ФОТО САЙТА </a:t>
            </a: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С РАЗМЕЩЕННОЙ ИНФОРМАЦИЕЙ, СОЦ. СЕТЕЙ, ФОТО ПРЕСС-РЕЛИЗА, ФОТО СТЕНДОВ???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88" name="" descr=""/>
          <p:cNvPicPr/>
          <p:nvPr/>
        </p:nvPicPr>
        <p:blipFill>
          <a:blip r:embed="rId1"/>
          <a:stretch/>
        </p:blipFill>
        <p:spPr>
          <a:xfrm>
            <a:off x="4392000" y="918360"/>
            <a:ext cx="3599280" cy="50662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1408320" y="0"/>
            <a:ext cx="10182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“ЦРБ” Родионово-Несветайского р-на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D2F03778-8A75-4312-A899-9AC659163714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1872000" y="568476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СЕМИНАРА, ТЕМАТИЧЕСКИХ МЕРОПРИЯТИЙ???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92" name="" descr=""/>
          <p:cNvPicPr/>
          <p:nvPr/>
        </p:nvPicPr>
        <p:blipFill>
          <a:blip r:embed="rId1"/>
          <a:stretch/>
        </p:blipFill>
        <p:spPr>
          <a:xfrm>
            <a:off x="4669560" y="772920"/>
            <a:ext cx="3818880" cy="52444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1408320" y="0"/>
            <a:ext cx="10182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УЗ г. Таганрог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307CDB4-1D52-44A8-AE52-F47D543BFAE4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1872000" y="561312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ПАМЯТОК, ФОТО С БЕСЕД, ФОТО БУКЛЕТОВ, ФОТО С АКЦИИ, ФОТО ШКОЛ ЗДОРОВЬЯ, МАТЕРИАЛЫ ДЛЯ РАДИО, ФОТО САЙТА </a:t>
            </a: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С РАЗМЕЩЕННОЙ ИНФОРМАЦИЕЙ???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1"/>
          <a:stretch/>
        </p:blipFill>
        <p:spPr>
          <a:xfrm>
            <a:off x="2736000" y="819000"/>
            <a:ext cx="3383280" cy="47656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97" name="" descr=""/>
          <p:cNvPicPr/>
          <p:nvPr/>
        </p:nvPicPr>
        <p:blipFill>
          <a:blip r:embed="rId2"/>
          <a:stretch/>
        </p:blipFill>
        <p:spPr>
          <a:xfrm>
            <a:off x="6644880" y="818640"/>
            <a:ext cx="3434400" cy="476892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408320" y="0"/>
            <a:ext cx="10182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ДЗ г. Шахты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6869D9A-3DCD-407B-8C76-5CD8FBF38845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&lt;номер&gt;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1872000" y="568476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САЙТА </a:t>
            </a: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С РАЗМЕЩЕННОЙ ИНФОРМАЦИЕЙ, ФОТО УРОКОВ ЗДОРОВЬЯ, ФОТО АНКЕТ, ФОТО КОНКУРСА???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1"/>
          <a:stretch/>
        </p:blipFill>
        <p:spPr>
          <a:xfrm>
            <a:off x="4608000" y="819000"/>
            <a:ext cx="3783600" cy="492084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1408320" y="0"/>
            <a:ext cx="10182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“ЦРБ” Семикаракорского р-на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45580B60-F98C-4670-A57B-DB2E81819827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&lt;номер&gt;</a:t>
            </a:fld>
            <a:endParaRPr b="0" lang="ru-RU" sz="2800" spc="-1" strike="noStrike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1872000" y="5684760"/>
            <a:ext cx="954360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1" lang="ru-RU" sz="2400" spc="-1" strike="noStrike">
                <a:solidFill>
                  <a:srgbClr val="014b3b"/>
                </a:solidFill>
                <a:latin typeface="Calibri"/>
                <a:ea typeface="DejaVu Sans"/>
              </a:rPr>
              <a:t>ФОТО СТАТЬИ, ПАМЯТОК???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305" name="" descr=""/>
          <p:cNvPicPr/>
          <p:nvPr/>
        </p:nvPicPr>
        <p:blipFill>
          <a:blip r:embed="rId1"/>
          <a:stretch/>
        </p:blipFill>
        <p:spPr>
          <a:xfrm>
            <a:off x="4487040" y="818640"/>
            <a:ext cx="3959280" cy="529992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484280" y="685800"/>
            <a:ext cx="10017720" cy="17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2"/>
          <p:cNvSpPr/>
          <p:nvPr/>
        </p:nvSpPr>
        <p:spPr>
          <a:xfrm>
            <a:off x="1941120" y="1510200"/>
            <a:ext cx="9560880" cy="425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5455a"/>
                </a:solidFill>
                <a:latin typeface="Calibri"/>
                <a:ea typeface="DejaVu Sans"/>
              </a:rPr>
              <a:t>ЗДЕСЬ МОЖЕТ БЫТЬ РАЗМЕЩЕНА  ВАША ИНФОРМАЦИЯ</a:t>
            </a:r>
            <a:br/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10951920" y="5883120"/>
            <a:ext cx="975960" cy="65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B06FD07-B4B9-4095-AE20-EC50A72A524C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&lt;номер&gt;</a:t>
            </a:fld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30440" y="353520"/>
            <a:ext cx="9507600" cy="26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760">
              <a:lnSpc>
                <a:spcPct val="100000"/>
              </a:lnSpc>
              <a:spcBef>
                <a:spcPts val="799"/>
              </a:spcBef>
              <a:spcAft>
                <a:spcPts val="601"/>
              </a:spcAft>
              <a:buClr>
                <a:srgbClr val="016d55"/>
              </a:buClr>
              <a:buSzPct val="145000"/>
              <a:buFont typeface="Wingdings" charset="2"/>
              <a:buChar char=""/>
            </a:pPr>
            <a:r>
              <a:rPr b="1" lang="ru-RU" sz="3200" spc="-1" strike="noStrike">
                <a:solidFill>
                  <a:srgbClr val="044458"/>
                </a:solidFill>
                <a:latin typeface="Calibri"/>
                <a:ea typeface="DejaVu Sans"/>
              </a:rPr>
              <a:t>   </a:t>
            </a: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Информационное письмо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</a:pPr>
            <a:endParaRPr b="0" lang="ru-RU" sz="40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0951920" y="5883120"/>
            <a:ext cx="999000" cy="71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18ECBF9-30E6-47F0-8A04-5AAFFC701D1E}" type="slidenum">
              <a:rPr b="0" lang="ru-RU" sz="2800" spc="-1" strike="noStrike">
                <a:solidFill>
                  <a:srgbClr val="05455a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79920" y="1800000"/>
            <a:ext cx="2799360" cy="36712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198" name="" descr=""/>
          <p:cNvPicPr/>
          <p:nvPr/>
        </p:nvPicPr>
        <p:blipFill>
          <a:blip r:embed="rId2"/>
          <a:stretch/>
        </p:blipFill>
        <p:spPr>
          <a:xfrm>
            <a:off x="3054240" y="2537640"/>
            <a:ext cx="2878920" cy="394164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199" name="" descr=""/>
          <p:cNvPicPr/>
          <p:nvPr/>
        </p:nvPicPr>
        <p:blipFill>
          <a:blip r:embed="rId3"/>
          <a:stretch/>
        </p:blipFill>
        <p:spPr>
          <a:xfrm>
            <a:off x="6077880" y="2541600"/>
            <a:ext cx="2879280" cy="392616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00" name="" descr=""/>
          <p:cNvPicPr/>
          <p:nvPr/>
        </p:nvPicPr>
        <p:blipFill>
          <a:blip r:embed="rId4"/>
          <a:stretch/>
        </p:blipFill>
        <p:spPr>
          <a:xfrm>
            <a:off x="9101880" y="1774440"/>
            <a:ext cx="2881800" cy="391284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01" name="" descr=""/>
          <p:cNvPicPr/>
          <p:nvPr/>
        </p:nvPicPr>
        <p:blipFill>
          <a:blip r:embed="rId5"/>
          <a:stretch/>
        </p:blipFill>
        <p:spPr>
          <a:xfrm>
            <a:off x="8191080" y="-21600"/>
            <a:ext cx="4001040" cy="167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606680" y="0"/>
            <a:ext cx="6053760" cy="92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571680" indent="-570600" algn="ctr">
              <a:lnSpc>
                <a:spcPct val="100000"/>
              </a:lnSpc>
              <a:buClr>
                <a:srgbClr val="016d55"/>
              </a:buClr>
              <a:buSzPct val="145000"/>
              <a:buFont typeface="Wingdings" charset="2"/>
              <a:buChar char=""/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Пресс-релиз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0951920" y="5883120"/>
            <a:ext cx="999000" cy="97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C8DDCE1-AFEC-41EA-A53E-A8AB76BD8AD1}" type="slidenum">
              <a:rPr b="0" lang="ru-RU" sz="2800" spc="-1" strike="noStrike">
                <a:solidFill>
                  <a:srgbClr val="05455a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pic>
        <p:nvPicPr>
          <p:cNvPr id="204" name="Рисунок 2" descr=""/>
          <p:cNvPicPr/>
          <p:nvPr/>
        </p:nvPicPr>
        <p:blipFill>
          <a:blip r:embed="rId1"/>
          <a:stretch/>
        </p:blipFill>
        <p:spPr>
          <a:xfrm>
            <a:off x="2078640" y="1052640"/>
            <a:ext cx="3245400" cy="470664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05" name="Рисунок 3" descr=""/>
          <p:cNvPicPr/>
          <p:nvPr/>
        </p:nvPicPr>
        <p:blipFill>
          <a:blip r:embed="rId2"/>
          <a:stretch/>
        </p:blipFill>
        <p:spPr>
          <a:xfrm>
            <a:off x="5616000" y="2240280"/>
            <a:ext cx="3348000" cy="438300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06" name="" descr=""/>
          <p:cNvPicPr/>
          <p:nvPr/>
        </p:nvPicPr>
        <p:blipFill>
          <a:blip r:embed="rId3"/>
          <a:stretch/>
        </p:blipFill>
        <p:spPr>
          <a:xfrm>
            <a:off x="8191080" y="-21600"/>
            <a:ext cx="4001040" cy="167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318680" y="81000"/>
            <a:ext cx="85453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571680" indent="-570600" algn="ctr">
              <a:lnSpc>
                <a:spcPct val="100000"/>
              </a:lnSpc>
              <a:buClr>
                <a:srgbClr val="016d55"/>
              </a:buClr>
              <a:buSzPct val="145000"/>
              <a:buFont typeface="Wingdings" charset="2"/>
              <a:buChar char=""/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Памятка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10951920" y="5883120"/>
            <a:ext cx="1046520" cy="97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D940338A-499D-456F-8815-EEE6AAE6AF3C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27720" y="1952640"/>
            <a:ext cx="2923920" cy="387900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10" name="" descr=""/>
          <p:cNvPicPr/>
          <p:nvPr/>
        </p:nvPicPr>
        <p:blipFill>
          <a:blip r:embed="rId2"/>
          <a:stretch/>
        </p:blipFill>
        <p:spPr>
          <a:xfrm>
            <a:off x="3096000" y="2880000"/>
            <a:ext cx="2877840" cy="396000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11" name="" descr=""/>
          <p:cNvPicPr/>
          <p:nvPr/>
        </p:nvPicPr>
        <p:blipFill>
          <a:blip r:embed="rId3"/>
          <a:stretch/>
        </p:blipFill>
        <p:spPr>
          <a:xfrm>
            <a:off x="6055920" y="2880000"/>
            <a:ext cx="2871720" cy="39592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12" name="" descr=""/>
          <p:cNvPicPr/>
          <p:nvPr/>
        </p:nvPicPr>
        <p:blipFill>
          <a:blip r:embed="rId4"/>
          <a:stretch/>
        </p:blipFill>
        <p:spPr>
          <a:xfrm>
            <a:off x="9064440" y="1872000"/>
            <a:ext cx="3031200" cy="42472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13" name="" descr=""/>
          <p:cNvPicPr/>
          <p:nvPr/>
        </p:nvPicPr>
        <p:blipFill>
          <a:blip r:embed="rId5"/>
          <a:stretch/>
        </p:blipFill>
        <p:spPr>
          <a:xfrm>
            <a:off x="8191080" y="-21600"/>
            <a:ext cx="4001040" cy="167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“ЦРБ” Цимлянского р-на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97BF650-4065-4F28-95A3-354B32C67817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3283920" y="2592000"/>
            <a:ext cx="2691360" cy="376092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17" name="" descr=""/>
          <p:cNvPicPr/>
          <p:nvPr/>
        </p:nvPicPr>
        <p:blipFill>
          <a:blip r:embed="rId2"/>
          <a:stretch/>
        </p:blipFill>
        <p:spPr>
          <a:xfrm>
            <a:off x="6332040" y="2664000"/>
            <a:ext cx="2667240" cy="372312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18" name="" descr=""/>
          <p:cNvPicPr/>
          <p:nvPr/>
        </p:nvPicPr>
        <p:blipFill>
          <a:blip r:embed="rId3"/>
          <a:stretch/>
        </p:blipFill>
        <p:spPr>
          <a:xfrm>
            <a:off x="9144000" y="864000"/>
            <a:ext cx="2735280" cy="38314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19" name="" descr=""/>
          <p:cNvPicPr/>
          <p:nvPr/>
        </p:nvPicPr>
        <p:blipFill>
          <a:blip r:embed="rId4"/>
          <a:stretch/>
        </p:blipFill>
        <p:spPr>
          <a:xfrm>
            <a:off x="144000" y="983160"/>
            <a:ext cx="2970360" cy="398412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408320" y="103680"/>
            <a:ext cx="975096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e78207"/>
                </a:solidFill>
                <a:latin typeface="Calibri"/>
                <a:ea typeface="DejaVu Sans"/>
              </a:rPr>
              <a:t>МБУЗ “ЦРБ” Боковского р-на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DD1BB04B-B682-4392-BFF1-2578B2E13BFD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144000" y="175680"/>
            <a:ext cx="2567520" cy="342360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792000" y="3696840"/>
            <a:ext cx="2302920" cy="307116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24" name="" descr=""/>
          <p:cNvPicPr/>
          <p:nvPr/>
        </p:nvPicPr>
        <p:blipFill>
          <a:blip r:embed="rId3"/>
          <a:stretch/>
        </p:blipFill>
        <p:spPr>
          <a:xfrm>
            <a:off x="9576000" y="72000"/>
            <a:ext cx="2537280" cy="33832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25" name="" descr=""/>
          <p:cNvPicPr/>
          <p:nvPr/>
        </p:nvPicPr>
        <p:blipFill>
          <a:blip r:embed="rId4"/>
          <a:stretch/>
        </p:blipFill>
        <p:spPr>
          <a:xfrm>
            <a:off x="6912000" y="3744000"/>
            <a:ext cx="4031280" cy="30232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26" name="" descr=""/>
          <p:cNvPicPr/>
          <p:nvPr/>
        </p:nvPicPr>
        <p:blipFill>
          <a:blip r:embed="rId5"/>
          <a:stretch/>
        </p:blipFill>
        <p:spPr>
          <a:xfrm>
            <a:off x="3564360" y="1296000"/>
            <a:ext cx="2914920" cy="38872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0951920" y="5883120"/>
            <a:ext cx="10980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84F65AA-0593-48EB-98B8-1F8EB439BDD1}" type="slidenum">
              <a:rPr b="0" lang="ru-RU" sz="2800" spc="-1" strike="noStrike">
                <a:solidFill>
                  <a:srgbClr val="014b3b"/>
                </a:solidFill>
                <a:latin typeface="Calibri"/>
                <a:ea typeface="DejaVu Sans"/>
              </a:rPr>
              <a:t>1</a:t>
            </a:fld>
            <a:endParaRPr b="0" lang="ru-RU" sz="2800" spc="-1" strike="noStrike"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475920" y="83520"/>
            <a:ext cx="2403360" cy="320472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29" name="" descr=""/>
          <p:cNvPicPr/>
          <p:nvPr/>
        </p:nvPicPr>
        <p:blipFill>
          <a:blip r:embed="rId2"/>
          <a:stretch/>
        </p:blipFill>
        <p:spPr>
          <a:xfrm>
            <a:off x="3483720" y="84960"/>
            <a:ext cx="2419560" cy="322632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30" name="" descr=""/>
          <p:cNvPicPr/>
          <p:nvPr/>
        </p:nvPicPr>
        <p:blipFill>
          <a:blip r:embed="rId3"/>
          <a:stretch/>
        </p:blipFill>
        <p:spPr>
          <a:xfrm>
            <a:off x="6336000" y="72000"/>
            <a:ext cx="2447280" cy="326340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31" name="" descr=""/>
          <p:cNvPicPr/>
          <p:nvPr/>
        </p:nvPicPr>
        <p:blipFill>
          <a:blip r:embed="rId4"/>
          <a:stretch/>
        </p:blipFill>
        <p:spPr>
          <a:xfrm>
            <a:off x="9216000" y="72000"/>
            <a:ext cx="2447280" cy="326376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32" name="" descr=""/>
          <p:cNvPicPr/>
          <p:nvPr/>
        </p:nvPicPr>
        <p:blipFill>
          <a:blip r:embed="rId5"/>
          <a:stretch/>
        </p:blipFill>
        <p:spPr>
          <a:xfrm>
            <a:off x="1008000" y="3456000"/>
            <a:ext cx="2375280" cy="316764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33" name="" descr=""/>
          <p:cNvPicPr/>
          <p:nvPr/>
        </p:nvPicPr>
        <p:blipFill>
          <a:blip r:embed="rId6"/>
          <a:stretch/>
        </p:blipFill>
        <p:spPr>
          <a:xfrm>
            <a:off x="4176000" y="3528000"/>
            <a:ext cx="4175280" cy="313092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34" name="" descr=""/>
          <p:cNvPicPr/>
          <p:nvPr/>
        </p:nvPicPr>
        <p:blipFill>
          <a:blip r:embed="rId7"/>
          <a:stretch/>
        </p:blipFill>
        <p:spPr>
          <a:xfrm>
            <a:off x="9252000" y="3478320"/>
            <a:ext cx="2412360" cy="321696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5112000" y="2754000"/>
            <a:ext cx="2793600" cy="372528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36" name="" descr=""/>
          <p:cNvPicPr/>
          <p:nvPr/>
        </p:nvPicPr>
        <p:blipFill>
          <a:blip r:embed="rId2"/>
          <a:stretch/>
        </p:blipFill>
        <p:spPr>
          <a:xfrm>
            <a:off x="1638000" y="551880"/>
            <a:ext cx="2825280" cy="376740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pic>
        <p:nvPicPr>
          <p:cNvPr id="237" name="" descr=""/>
          <p:cNvPicPr/>
          <p:nvPr/>
        </p:nvPicPr>
        <p:blipFill>
          <a:blip r:embed="rId3"/>
          <a:stretch/>
        </p:blipFill>
        <p:spPr>
          <a:xfrm>
            <a:off x="8676000" y="558360"/>
            <a:ext cx="2874240" cy="383292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2025</TotalTime>
  <Application>LibreOffice/6.0.5.2$Linux_X86_64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2020-06-23T08:27:18Z</dcterms:created>
  <dc:creator>Стрыгина Елена Семеновна</dc:creator>
  <dc:description/>
  <dc:language>ru-RU</dc:language>
  <cp:lastModifiedBy/>
  <dcterms:modified xsi:type="dcterms:W3CDTF">2022-05-17T10:13:28Z</dcterms:modified>
  <cp:revision>686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52</vt:i4>
  </property>
</Properties>
</file>