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theme/themeOverride1.xml" ContentType="application/vnd.openxmlformats-officedocument.themeOverride+xml"/>
  <Override PartName="/ppt/charts/chart7.xml" ContentType="application/vnd.openxmlformats-officedocument.drawingml.chart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ppt/charts/chart8.xml" ContentType="application/vnd.openxmlformats-officedocument.drawingml.chart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charts/chart9.xml" ContentType="application/vnd.openxmlformats-officedocument.drawingml.chart+xml"/>
  <Override PartName="/ppt/theme/themeOverride4.xml" ContentType="application/vnd.openxmlformats-officedocument.themeOverr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theme/themeOverride5.xml" ContentType="application/vnd.openxmlformats-officedocument.themeOverride+xml"/>
  <Override PartName="/ppt/drawings/drawing2.xml" ContentType="application/vnd.openxmlformats-officedocument.drawingml.chartshape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  <p:sldMasterId id="2147483759" r:id="rId2"/>
  </p:sldMasterIdLst>
  <p:notesMasterIdLst>
    <p:notesMasterId r:id="rId70"/>
  </p:notesMasterIdLst>
  <p:handoutMasterIdLst>
    <p:handoutMasterId r:id="rId71"/>
  </p:handoutMasterIdLst>
  <p:sldIdLst>
    <p:sldId id="776" r:id="rId3"/>
    <p:sldId id="939" r:id="rId4"/>
    <p:sldId id="971" r:id="rId5"/>
    <p:sldId id="972" r:id="rId6"/>
    <p:sldId id="956" r:id="rId7"/>
    <p:sldId id="957" r:id="rId8"/>
    <p:sldId id="961" r:id="rId9"/>
    <p:sldId id="940" r:id="rId10"/>
    <p:sldId id="941" r:id="rId11"/>
    <p:sldId id="942" r:id="rId12"/>
    <p:sldId id="943" r:id="rId13"/>
    <p:sldId id="944" r:id="rId14"/>
    <p:sldId id="963" r:id="rId15"/>
    <p:sldId id="964" r:id="rId16"/>
    <p:sldId id="945" r:id="rId17"/>
    <p:sldId id="946" r:id="rId18"/>
    <p:sldId id="882" r:id="rId19"/>
    <p:sldId id="938" r:id="rId20"/>
    <p:sldId id="947" r:id="rId21"/>
    <p:sldId id="960" r:id="rId22"/>
    <p:sldId id="962" r:id="rId23"/>
    <p:sldId id="918" r:id="rId24"/>
    <p:sldId id="923" r:id="rId25"/>
    <p:sldId id="924" r:id="rId26"/>
    <p:sldId id="844" r:id="rId27"/>
    <p:sldId id="886" r:id="rId28"/>
    <p:sldId id="948" r:id="rId29"/>
    <p:sldId id="949" r:id="rId30"/>
    <p:sldId id="966" r:id="rId31"/>
    <p:sldId id="968" r:id="rId32"/>
    <p:sldId id="967" r:id="rId33"/>
    <p:sldId id="965" r:id="rId34"/>
    <p:sldId id="897" r:id="rId35"/>
    <p:sldId id="925" r:id="rId36"/>
    <p:sldId id="926" r:id="rId37"/>
    <p:sldId id="864" r:id="rId38"/>
    <p:sldId id="878" r:id="rId39"/>
    <p:sldId id="892" r:id="rId40"/>
    <p:sldId id="855" r:id="rId41"/>
    <p:sldId id="793" r:id="rId42"/>
    <p:sldId id="895" r:id="rId43"/>
    <p:sldId id="928" r:id="rId44"/>
    <p:sldId id="857" r:id="rId45"/>
    <p:sldId id="858" r:id="rId46"/>
    <p:sldId id="800" r:id="rId47"/>
    <p:sldId id="899" r:id="rId48"/>
    <p:sldId id="870" r:id="rId49"/>
    <p:sldId id="801" r:id="rId50"/>
    <p:sldId id="866" r:id="rId51"/>
    <p:sldId id="813" r:id="rId52"/>
    <p:sldId id="822" r:id="rId53"/>
    <p:sldId id="867" r:id="rId54"/>
    <p:sldId id="811" r:id="rId55"/>
    <p:sldId id="913" r:id="rId56"/>
    <p:sldId id="875" r:id="rId57"/>
    <p:sldId id="874" r:id="rId58"/>
    <p:sldId id="877" r:id="rId59"/>
    <p:sldId id="900" r:id="rId60"/>
    <p:sldId id="849" r:id="rId61"/>
    <p:sldId id="783" r:id="rId62"/>
    <p:sldId id="851" r:id="rId63"/>
    <p:sldId id="907" r:id="rId64"/>
    <p:sldId id="953" r:id="rId65"/>
    <p:sldId id="970" r:id="rId66"/>
    <p:sldId id="969" r:id="rId67"/>
    <p:sldId id="823" r:id="rId68"/>
    <p:sldId id="772" r:id="rId69"/>
  </p:sldIdLst>
  <p:sldSz cx="9144000" cy="6858000" type="screen4x3"/>
  <p:notesSz cx="6797675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80"/>
    <a:srgbClr val="FF6600"/>
    <a:srgbClr val="191561"/>
    <a:srgbClr val="161359"/>
    <a:srgbClr val="FF7C80"/>
    <a:srgbClr val="006600"/>
    <a:srgbClr val="A50021"/>
    <a:srgbClr val="A4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556" autoAdjust="0"/>
    <p:restoredTop sz="84116" autoAdjust="0"/>
  </p:normalViewPr>
  <p:slideViewPr>
    <p:cSldViewPr>
      <p:cViewPr>
        <p:scale>
          <a:sx n="90" d="100"/>
          <a:sy n="90" d="100"/>
        </p:scale>
        <p:origin x="402" y="-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71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oleObject" Target="file:///C:\Users\olu\Downloads\&#1082;&#1072;&#1087;&#1083;&#1072;&#1085;%20__.xlsx" TargetMode="External"/><Relationship Id="rId1" Type="http://schemas.openxmlformats.org/officeDocument/2006/relationships/themeOverride" Target="../theme/themeOverride5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1\Desktop\&#1054;&#1050;&#1057;%20&#1052;&#1047;%20&#1056;&#1086;&#1089;&#1090;%20&#1054;&#1073;&#1083;.&#1084;&#1072;&#1088;&#1090;%202021\&#1054;&#1050;&#1057;%20&#1044;&#1054;&#1050;&#1051;&#1040;&#1044;%20%20&#1079;&#1072;%202019%20%202020%20&#1075;&#1086;&#1076;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5.xlsx"/><Relationship Id="rId1" Type="http://schemas.openxmlformats.org/officeDocument/2006/relationships/themeOverride" Target="../theme/themeOverride1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_____Microsoft_Excel6.xlsx"/><Relationship Id="rId1" Type="http://schemas.openxmlformats.org/officeDocument/2006/relationships/themeOverride" Target="../theme/themeOverride2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7.xlsx"/><Relationship Id="rId1" Type="http://schemas.openxmlformats.org/officeDocument/2006/relationships/themeOverride" Target="../theme/themeOverride3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8.xlsx"/><Relationship Id="rId1" Type="http://schemas.openxmlformats.org/officeDocument/2006/relationships/themeOverride" Target="../theme/themeOverrid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b="0" dirty="0" smtClean="0"/>
              <a:t>Вся Область</a:t>
            </a:r>
          </a:p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 smtClean="0"/>
              <a:t>ОКС </a:t>
            </a:r>
            <a:r>
              <a:rPr lang="ru-RU" sz="2000" b="1" dirty="0"/>
              <a:t>с п</a:t>
            </a:r>
            <a:r>
              <a:rPr lang="en-US" sz="2000" b="1" dirty="0"/>
              <a:t>ST</a:t>
            </a:r>
            <a:r>
              <a:rPr lang="ru-RU" sz="2000" b="1" dirty="0"/>
              <a:t> </a:t>
            </a:r>
          </a:p>
        </c:rich>
      </c:tx>
      <c:layout/>
      <c:overlay val="0"/>
      <c:spPr>
        <a:noFill/>
        <a:ln w="25400">
          <a:noFill/>
        </a:ln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'Данные Хрипуна'!$F$6</c:f>
              <c:strCache>
                <c:ptCount val="1"/>
                <c:pt idx="0">
                  <c:v>2019 год</c:v>
                </c:pt>
              </c:strCache>
            </c:strRef>
          </c:tx>
          <c:spPr>
            <a:solidFill>
              <a:srgbClr val="4F81BD"/>
            </a:solidFill>
            <a:ln w="25400">
              <a:noFill/>
            </a:ln>
          </c:spPr>
          <c:invertIfNegative val="0"/>
          <c:dLbls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'Данные Хрипуна'!$E$7:$E$9</c:f>
              <c:strCache>
                <c:ptCount val="3"/>
                <c:pt idx="0">
                  <c:v>ОКС с пST, всего</c:v>
                </c:pt>
                <c:pt idx="1">
                  <c:v>ТЛТ</c:v>
                </c:pt>
                <c:pt idx="2">
                  <c:v>ТЛТ догоспитальная </c:v>
                </c:pt>
              </c:strCache>
            </c:strRef>
          </c:cat>
          <c:val>
            <c:numRef>
              <c:f>'Данные Хрипуна'!$F$7:$F$9</c:f>
              <c:numCache>
                <c:formatCode>General</c:formatCode>
                <c:ptCount val="3"/>
                <c:pt idx="0">
                  <c:v>4776</c:v>
                </c:pt>
                <c:pt idx="1">
                  <c:v>1608</c:v>
                </c:pt>
                <c:pt idx="2">
                  <c:v>497</c:v>
                </c:pt>
              </c:numCache>
            </c:numRef>
          </c:val>
        </c:ser>
        <c:ser>
          <c:idx val="1"/>
          <c:order val="1"/>
          <c:tx>
            <c:strRef>
              <c:f>'Данные Хрипуна'!$G$6</c:f>
              <c:strCache>
                <c:ptCount val="1"/>
                <c:pt idx="0">
                  <c:v>2020 год</c:v>
                </c:pt>
              </c:strCache>
            </c:strRef>
          </c:tx>
          <c:spPr>
            <a:solidFill>
              <a:srgbClr val="C0504D"/>
            </a:solidFill>
            <a:ln w="25400">
              <a:noFill/>
            </a:ln>
          </c:spPr>
          <c:invertIfNegative val="0"/>
          <c:dLbls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'Данные Хрипуна'!$E$7:$E$9</c:f>
              <c:strCache>
                <c:ptCount val="3"/>
                <c:pt idx="0">
                  <c:v>ОКС с пST, всего</c:v>
                </c:pt>
                <c:pt idx="1">
                  <c:v>ТЛТ</c:v>
                </c:pt>
                <c:pt idx="2">
                  <c:v>ТЛТ догоспитальная </c:v>
                </c:pt>
              </c:strCache>
            </c:strRef>
          </c:cat>
          <c:val>
            <c:numRef>
              <c:f>'Данные Хрипуна'!$G$7:$G$9</c:f>
              <c:numCache>
                <c:formatCode>General</c:formatCode>
                <c:ptCount val="3"/>
                <c:pt idx="0">
                  <c:v>4332</c:v>
                </c:pt>
                <c:pt idx="1">
                  <c:v>1227</c:v>
                </c:pt>
                <c:pt idx="2">
                  <c:v>352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62550512"/>
        <c:axId val="-162547248"/>
      </c:barChart>
      <c:catAx>
        <c:axId val="-162550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62547248"/>
        <c:crosses val="autoZero"/>
        <c:auto val="1"/>
        <c:lblAlgn val="ctr"/>
        <c:lblOffset val="100"/>
        <c:noMultiLvlLbl val="0"/>
      </c:catAx>
      <c:valAx>
        <c:axId val="-162547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62550512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/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Лист14!$B$16</c:f>
              <c:strCache>
                <c:ptCount val="1"/>
                <c:pt idx="0">
                  <c:v>Безопасность терапии по данным регистрам 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20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4,5*%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20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0,3*%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z="120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0,7*%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z="120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2,3*%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tx2">
                        <a:lumMod val="75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Лист14!$A$17:$A$20</c:f>
              <c:strCache>
                <c:ptCount val="4"/>
                <c:pt idx="0">
                  <c:v>Госпитальная летальность
(N = 4 123)</c:v>
                </c:pt>
                <c:pt idx="1">
                  <c:v>Внутричерепное кровоизлияние
(N = 4 123)</c:v>
                </c:pt>
                <c:pt idx="2">
                  <c:v>Большие кровотечения
(N = 4 123)</c:v>
                </c:pt>
                <c:pt idx="3">
                  <c:v>Малые кровотечения
(N = 4 123)</c:v>
                </c:pt>
              </c:strCache>
            </c:strRef>
          </c:cat>
          <c:val>
            <c:numRef>
              <c:f>Лист14!$B$17:$B$20</c:f>
              <c:numCache>
                <c:formatCode>0.0%</c:formatCode>
                <c:ptCount val="4"/>
                <c:pt idx="0">
                  <c:v>4.5000000000000005E-2</c:v>
                </c:pt>
                <c:pt idx="1">
                  <c:v>3.0000000000000005E-3</c:v>
                </c:pt>
                <c:pt idx="2">
                  <c:v>7.000000000000001E-3</c:v>
                </c:pt>
                <c:pt idx="3">
                  <c:v>2.3E-2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-94944832"/>
        <c:axId val="-94936128"/>
      </c:barChart>
      <c:catAx>
        <c:axId val="-9494483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>
                <a:solidFill>
                  <a:schemeClr val="tx2">
                    <a:lumMod val="75000"/>
                  </a:schemeClr>
                </a:solidFill>
              </a:defRPr>
            </a:pPr>
            <a:endParaRPr lang="ru-RU"/>
          </a:p>
        </c:txPr>
        <c:crossAx val="-94936128"/>
        <c:crosses val="autoZero"/>
        <c:auto val="1"/>
        <c:lblAlgn val="ctr"/>
        <c:lblOffset val="100"/>
        <c:noMultiLvlLbl val="0"/>
      </c:catAx>
      <c:valAx>
        <c:axId val="-94936128"/>
        <c:scaling>
          <c:orientation val="minMax"/>
          <c:max val="8.0000000000000029E-2"/>
        </c:scaling>
        <c:delete val="0"/>
        <c:axPos val="l"/>
        <c:numFmt formatCode="0.0%" sourceLinked="1"/>
        <c:majorTickMark val="none"/>
        <c:minorTickMark val="none"/>
        <c:tickLblPos val="nextTo"/>
        <c:txPr>
          <a:bodyPr/>
          <a:lstStyle/>
          <a:p>
            <a:pPr>
              <a:defRPr>
                <a:solidFill>
                  <a:schemeClr val="tx2">
                    <a:lumMod val="75000"/>
                  </a:schemeClr>
                </a:solidFill>
              </a:defRPr>
            </a:pPr>
            <a:endParaRPr lang="ru-RU"/>
          </a:p>
        </c:txPr>
        <c:crossAx val="-94944832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100" b="1">
              <a:solidFill>
                <a:schemeClr val="tx2">
                  <a:lumMod val="75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478139285336866"/>
          <c:y val="0.18576632987196057"/>
          <c:w val="0.77790001652932894"/>
          <c:h val="0.406211580584075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Лист14!$A$30</c:f>
              <c:strCache>
                <c:ptCount val="1"/>
                <c:pt idx="0">
                  <c:v>Большие кровотечения
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>
                    <a:solidFill>
                      <a:srgbClr val="FF00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Лист14!$B$29:$C$29</c:f>
              <c:strCache>
                <c:ptCount val="2"/>
                <c:pt idx="0">
                  <c:v>Тенектеплаза + Эноксапарин (N = 2 040)</c:v>
                </c:pt>
                <c:pt idx="1">
                  <c:v>Тенектеплаза + Гепарин (N = 2 038)</c:v>
                </c:pt>
              </c:strCache>
            </c:strRef>
          </c:cat>
          <c:val>
            <c:numRef>
              <c:f>Лист14!$B$30:$C$30</c:f>
              <c:numCache>
                <c:formatCode>0.0%</c:formatCode>
                <c:ptCount val="2"/>
                <c:pt idx="0">
                  <c:v>3.0000000000000002E-2</c:v>
                </c:pt>
                <c:pt idx="1">
                  <c:v>2.1999999999999999E-2</c:v>
                </c:pt>
              </c:numCache>
            </c:numRef>
          </c:val>
        </c:ser>
        <c:ser>
          <c:idx val="1"/>
          <c:order val="1"/>
          <c:tx>
            <c:strRef>
              <c:f>Лист14!$A$31</c:f>
              <c:strCache>
                <c:ptCount val="1"/>
                <c:pt idx="0">
                  <c:v>Малые кровотечения 
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2">
                        <a:lumMod val="75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Лист14!$B$29:$C$29</c:f>
              <c:strCache>
                <c:ptCount val="2"/>
                <c:pt idx="0">
                  <c:v>Тенектеплаза + Эноксапарин (N = 2 040)</c:v>
                </c:pt>
                <c:pt idx="1">
                  <c:v>Тенектеплаза + Гепарин (N = 2 038)</c:v>
                </c:pt>
              </c:strCache>
            </c:strRef>
          </c:cat>
          <c:val>
            <c:numRef>
              <c:f>Лист14!$B$31:$C$31</c:f>
              <c:numCache>
                <c:formatCode>0.0%</c:formatCode>
                <c:ptCount val="2"/>
                <c:pt idx="0">
                  <c:v>0.22600000000000001</c:v>
                </c:pt>
                <c:pt idx="1">
                  <c:v>0.18700000000000003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-94935584"/>
        <c:axId val="-94942112"/>
      </c:barChart>
      <c:catAx>
        <c:axId val="-9493558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>
                <a:solidFill>
                  <a:schemeClr val="tx2">
                    <a:lumMod val="75000"/>
                  </a:schemeClr>
                </a:solidFill>
              </a:defRPr>
            </a:pPr>
            <a:endParaRPr lang="ru-RU"/>
          </a:p>
        </c:txPr>
        <c:crossAx val="-94942112"/>
        <c:crosses val="autoZero"/>
        <c:auto val="1"/>
        <c:lblAlgn val="ctr"/>
        <c:lblOffset val="100"/>
        <c:noMultiLvlLbl val="0"/>
      </c:catAx>
      <c:valAx>
        <c:axId val="-94942112"/>
        <c:scaling>
          <c:orientation val="minMax"/>
        </c:scaling>
        <c:delete val="0"/>
        <c:axPos val="l"/>
        <c:numFmt formatCode="0.0%" sourceLinked="1"/>
        <c:majorTickMark val="none"/>
        <c:minorTickMark val="none"/>
        <c:tickLblPos val="nextTo"/>
        <c:txPr>
          <a:bodyPr/>
          <a:lstStyle/>
          <a:p>
            <a:pPr>
              <a:defRPr>
                <a:solidFill>
                  <a:schemeClr val="tx2">
                    <a:lumMod val="75000"/>
                  </a:schemeClr>
                </a:solidFill>
              </a:defRPr>
            </a:pPr>
            <a:endParaRPr lang="ru-RU"/>
          </a:p>
        </c:txPr>
        <c:crossAx val="-9493558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2.4976222154177996E-2"/>
          <c:y val="0.85981062164701139"/>
          <c:w val="0.9715560059722359"/>
          <c:h val="0.1032143078965552"/>
        </c:manualLayout>
      </c:layout>
      <c:overlay val="0"/>
      <c:txPr>
        <a:bodyPr/>
        <a:lstStyle/>
        <a:p>
          <a:pPr>
            <a:defRPr>
              <a:solidFill>
                <a:schemeClr val="tx2">
                  <a:lumMod val="75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677536107617649"/>
          <c:y val="3.2455168769087279E-2"/>
          <c:w val="0.86229310752233179"/>
          <c:h val="0.72100574609461676"/>
        </c:manualLayout>
      </c:layout>
      <c:lineChart>
        <c:grouping val="standard"/>
        <c:varyColors val="0"/>
        <c:ser>
          <c:idx val="0"/>
          <c:order val="0"/>
          <c:tx>
            <c:strRef>
              <c:f>Лист4!$C$2</c:f>
              <c:strCache>
                <c:ptCount val="1"/>
                <c:pt idx="0">
                  <c:v>Фортелизин </c:v>
                </c:pt>
              </c:strCache>
            </c:strRef>
          </c:tx>
          <c:spPr>
            <a:ln w="28575" cap="rnd">
              <a:solidFill>
                <a:srgbClr val="272494"/>
              </a:solidFill>
              <a:round/>
            </a:ln>
            <a:effectLst/>
          </c:spPr>
          <c:marker>
            <c:symbol val="circle"/>
            <c:size val="2"/>
            <c:spPr>
              <a:solidFill>
                <a:srgbClr val="272494"/>
              </a:solidFill>
              <a:ln w="9525">
                <a:solidFill>
                  <a:srgbClr val="272494"/>
                </a:solidFill>
              </a:ln>
              <a:effectLst/>
            </c:spPr>
          </c:marker>
          <c:cat>
            <c:numRef>
              <c:f>Лист4!$B$3:$B$368</c:f>
              <c:numCache>
                <c:formatCode>0</c:formatCode>
                <c:ptCount val="366"/>
                <c:pt idx="0" formatCode="General">
                  <c:v>0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  <c:pt idx="28">
                  <c:v>1</c:v>
                </c:pt>
                <c:pt idx="29">
                  <c:v>1</c:v>
                </c:pt>
                <c:pt idx="30">
                  <c:v>1</c:v>
                </c:pt>
                <c:pt idx="31">
                  <c:v>2</c:v>
                </c:pt>
                <c:pt idx="32">
                  <c:v>2</c:v>
                </c:pt>
                <c:pt idx="33">
                  <c:v>2</c:v>
                </c:pt>
                <c:pt idx="34">
                  <c:v>2</c:v>
                </c:pt>
                <c:pt idx="35">
                  <c:v>2</c:v>
                </c:pt>
                <c:pt idx="36">
                  <c:v>2</c:v>
                </c:pt>
                <c:pt idx="37">
                  <c:v>2</c:v>
                </c:pt>
                <c:pt idx="38">
                  <c:v>2</c:v>
                </c:pt>
                <c:pt idx="39">
                  <c:v>2</c:v>
                </c:pt>
                <c:pt idx="40">
                  <c:v>2</c:v>
                </c:pt>
                <c:pt idx="41">
                  <c:v>2</c:v>
                </c:pt>
                <c:pt idx="42">
                  <c:v>2</c:v>
                </c:pt>
                <c:pt idx="43">
                  <c:v>2</c:v>
                </c:pt>
                <c:pt idx="44">
                  <c:v>2</c:v>
                </c:pt>
                <c:pt idx="45">
                  <c:v>2</c:v>
                </c:pt>
                <c:pt idx="46">
                  <c:v>2</c:v>
                </c:pt>
                <c:pt idx="47">
                  <c:v>2</c:v>
                </c:pt>
                <c:pt idx="48">
                  <c:v>2</c:v>
                </c:pt>
                <c:pt idx="49">
                  <c:v>2</c:v>
                </c:pt>
                <c:pt idx="50">
                  <c:v>2</c:v>
                </c:pt>
                <c:pt idx="51">
                  <c:v>2</c:v>
                </c:pt>
                <c:pt idx="52">
                  <c:v>2</c:v>
                </c:pt>
                <c:pt idx="53">
                  <c:v>2</c:v>
                </c:pt>
                <c:pt idx="54">
                  <c:v>2</c:v>
                </c:pt>
                <c:pt idx="55">
                  <c:v>2</c:v>
                </c:pt>
                <c:pt idx="56">
                  <c:v>2</c:v>
                </c:pt>
                <c:pt idx="57">
                  <c:v>2</c:v>
                </c:pt>
                <c:pt idx="58">
                  <c:v>2</c:v>
                </c:pt>
                <c:pt idx="59">
                  <c:v>3</c:v>
                </c:pt>
                <c:pt idx="60">
                  <c:v>3</c:v>
                </c:pt>
                <c:pt idx="61">
                  <c:v>3</c:v>
                </c:pt>
                <c:pt idx="62">
                  <c:v>3</c:v>
                </c:pt>
                <c:pt idx="63">
                  <c:v>3</c:v>
                </c:pt>
                <c:pt idx="64">
                  <c:v>3</c:v>
                </c:pt>
                <c:pt idx="65">
                  <c:v>3</c:v>
                </c:pt>
                <c:pt idx="66">
                  <c:v>3</c:v>
                </c:pt>
                <c:pt idx="67">
                  <c:v>3</c:v>
                </c:pt>
                <c:pt idx="68">
                  <c:v>3</c:v>
                </c:pt>
                <c:pt idx="69">
                  <c:v>3</c:v>
                </c:pt>
                <c:pt idx="70">
                  <c:v>3</c:v>
                </c:pt>
                <c:pt idx="71">
                  <c:v>3</c:v>
                </c:pt>
                <c:pt idx="72">
                  <c:v>3</c:v>
                </c:pt>
                <c:pt idx="73">
                  <c:v>3</c:v>
                </c:pt>
                <c:pt idx="74">
                  <c:v>3</c:v>
                </c:pt>
                <c:pt idx="75">
                  <c:v>3</c:v>
                </c:pt>
                <c:pt idx="76">
                  <c:v>3</c:v>
                </c:pt>
                <c:pt idx="77">
                  <c:v>3</c:v>
                </c:pt>
                <c:pt idx="78">
                  <c:v>3</c:v>
                </c:pt>
                <c:pt idx="79">
                  <c:v>3</c:v>
                </c:pt>
                <c:pt idx="80">
                  <c:v>3</c:v>
                </c:pt>
                <c:pt idx="81">
                  <c:v>3</c:v>
                </c:pt>
                <c:pt idx="82">
                  <c:v>3</c:v>
                </c:pt>
                <c:pt idx="83">
                  <c:v>3</c:v>
                </c:pt>
                <c:pt idx="84">
                  <c:v>3</c:v>
                </c:pt>
                <c:pt idx="85">
                  <c:v>3</c:v>
                </c:pt>
                <c:pt idx="86">
                  <c:v>3</c:v>
                </c:pt>
                <c:pt idx="87">
                  <c:v>3</c:v>
                </c:pt>
                <c:pt idx="88">
                  <c:v>3</c:v>
                </c:pt>
                <c:pt idx="89">
                  <c:v>3</c:v>
                </c:pt>
                <c:pt idx="90">
                  <c:v>4</c:v>
                </c:pt>
                <c:pt idx="91">
                  <c:v>4</c:v>
                </c:pt>
                <c:pt idx="92">
                  <c:v>4</c:v>
                </c:pt>
                <c:pt idx="93">
                  <c:v>4</c:v>
                </c:pt>
                <c:pt idx="94">
                  <c:v>4</c:v>
                </c:pt>
                <c:pt idx="95">
                  <c:v>4</c:v>
                </c:pt>
                <c:pt idx="96">
                  <c:v>4</c:v>
                </c:pt>
                <c:pt idx="97">
                  <c:v>4</c:v>
                </c:pt>
                <c:pt idx="98">
                  <c:v>4</c:v>
                </c:pt>
                <c:pt idx="99">
                  <c:v>4</c:v>
                </c:pt>
                <c:pt idx="100">
                  <c:v>4</c:v>
                </c:pt>
                <c:pt idx="101">
                  <c:v>4</c:v>
                </c:pt>
                <c:pt idx="102">
                  <c:v>4</c:v>
                </c:pt>
                <c:pt idx="103">
                  <c:v>4</c:v>
                </c:pt>
                <c:pt idx="104">
                  <c:v>4</c:v>
                </c:pt>
                <c:pt idx="105">
                  <c:v>4</c:v>
                </c:pt>
                <c:pt idx="106">
                  <c:v>4</c:v>
                </c:pt>
                <c:pt idx="107">
                  <c:v>4</c:v>
                </c:pt>
                <c:pt idx="108">
                  <c:v>4</c:v>
                </c:pt>
                <c:pt idx="109">
                  <c:v>4</c:v>
                </c:pt>
                <c:pt idx="110">
                  <c:v>4</c:v>
                </c:pt>
                <c:pt idx="111">
                  <c:v>4</c:v>
                </c:pt>
                <c:pt idx="112">
                  <c:v>4</c:v>
                </c:pt>
                <c:pt idx="113">
                  <c:v>4</c:v>
                </c:pt>
                <c:pt idx="114">
                  <c:v>4</c:v>
                </c:pt>
                <c:pt idx="115">
                  <c:v>4</c:v>
                </c:pt>
                <c:pt idx="116">
                  <c:v>4</c:v>
                </c:pt>
                <c:pt idx="117">
                  <c:v>4</c:v>
                </c:pt>
                <c:pt idx="118">
                  <c:v>4</c:v>
                </c:pt>
                <c:pt idx="119">
                  <c:v>4</c:v>
                </c:pt>
                <c:pt idx="120">
                  <c:v>5</c:v>
                </c:pt>
                <c:pt idx="121">
                  <c:v>5</c:v>
                </c:pt>
                <c:pt idx="122">
                  <c:v>5</c:v>
                </c:pt>
                <c:pt idx="123">
                  <c:v>5</c:v>
                </c:pt>
                <c:pt idx="124">
                  <c:v>5</c:v>
                </c:pt>
                <c:pt idx="125">
                  <c:v>5</c:v>
                </c:pt>
                <c:pt idx="126">
                  <c:v>5</c:v>
                </c:pt>
                <c:pt idx="127">
                  <c:v>5</c:v>
                </c:pt>
                <c:pt idx="128">
                  <c:v>5</c:v>
                </c:pt>
                <c:pt idx="129">
                  <c:v>5</c:v>
                </c:pt>
                <c:pt idx="130">
                  <c:v>5</c:v>
                </c:pt>
                <c:pt idx="131">
                  <c:v>5</c:v>
                </c:pt>
                <c:pt idx="132">
                  <c:v>5</c:v>
                </c:pt>
                <c:pt idx="133">
                  <c:v>5</c:v>
                </c:pt>
                <c:pt idx="134">
                  <c:v>5</c:v>
                </c:pt>
                <c:pt idx="135">
                  <c:v>5</c:v>
                </c:pt>
                <c:pt idx="136">
                  <c:v>5</c:v>
                </c:pt>
                <c:pt idx="137">
                  <c:v>5</c:v>
                </c:pt>
                <c:pt idx="138">
                  <c:v>5</c:v>
                </c:pt>
                <c:pt idx="139">
                  <c:v>5</c:v>
                </c:pt>
                <c:pt idx="140">
                  <c:v>5</c:v>
                </c:pt>
                <c:pt idx="141">
                  <c:v>5</c:v>
                </c:pt>
                <c:pt idx="142">
                  <c:v>5</c:v>
                </c:pt>
                <c:pt idx="143">
                  <c:v>5</c:v>
                </c:pt>
                <c:pt idx="144">
                  <c:v>5</c:v>
                </c:pt>
                <c:pt idx="145">
                  <c:v>5</c:v>
                </c:pt>
                <c:pt idx="146">
                  <c:v>5</c:v>
                </c:pt>
                <c:pt idx="147">
                  <c:v>5</c:v>
                </c:pt>
                <c:pt idx="148">
                  <c:v>5</c:v>
                </c:pt>
                <c:pt idx="149">
                  <c:v>5</c:v>
                </c:pt>
                <c:pt idx="150">
                  <c:v>5</c:v>
                </c:pt>
                <c:pt idx="151">
                  <c:v>6</c:v>
                </c:pt>
                <c:pt idx="152">
                  <c:v>6</c:v>
                </c:pt>
                <c:pt idx="153">
                  <c:v>6</c:v>
                </c:pt>
                <c:pt idx="154">
                  <c:v>6</c:v>
                </c:pt>
                <c:pt idx="155">
                  <c:v>6</c:v>
                </c:pt>
                <c:pt idx="156">
                  <c:v>6</c:v>
                </c:pt>
                <c:pt idx="157">
                  <c:v>6</c:v>
                </c:pt>
                <c:pt idx="158">
                  <c:v>6</c:v>
                </c:pt>
                <c:pt idx="159">
                  <c:v>6</c:v>
                </c:pt>
                <c:pt idx="160">
                  <c:v>6</c:v>
                </c:pt>
                <c:pt idx="161">
                  <c:v>6</c:v>
                </c:pt>
                <c:pt idx="162">
                  <c:v>6</c:v>
                </c:pt>
                <c:pt idx="163">
                  <c:v>6</c:v>
                </c:pt>
                <c:pt idx="164">
                  <c:v>6</c:v>
                </c:pt>
                <c:pt idx="165">
                  <c:v>6</c:v>
                </c:pt>
                <c:pt idx="166">
                  <c:v>6</c:v>
                </c:pt>
                <c:pt idx="167">
                  <c:v>6</c:v>
                </c:pt>
                <c:pt idx="168">
                  <c:v>6</c:v>
                </c:pt>
                <c:pt idx="169">
                  <c:v>6</c:v>
                </c:pt>
                <c:pt idx="170">
                  <c:v>6</c:v>
                </c:pt>
                <c:pt idx="171">
                  <c:v>6</c:v>
                </c:pt>
                <c:pt idx="172">
                  <c:v>6</c:v>
                </c:pt>
                <c:pt idx="173">
                  <c:v>6</c:v>
                </c:pt>
                <c:pt idx="174">
                  <c:v>6</c:v>
                </c:pt>
                <c:pt idx="175">
                  <c:v>6</c:v>
                </c:pt>
                <c:pt idx="176">
                  <c:v>6</c:v>
                </c:pt>
                <c:pt idx="177">
                  <c:v>6</c:v>
                </c:pt>
                <c:pt idx="178">
                  <c:v>6</c:v>
                </c:pt>
                <c:pt idx="179">
                  <c:v>6</c:v>
                </c:pt>
                <c:pt idx="180">
                  <c:v>6</c:v>
                </c:pt>
                <c:pt idx="181">
                  <c:v>7</c:v>
                </c:pt>
                <c:pt idx="182">
                  <c:v>7</c:v>
                </c:pt>
                <c:pt idx="183">
                  <c:v>7</c:v>
                </c:pt>
                <c:pt idx="184">
                  <c:v>7</c:v>
                </c:pt>
                <c:pt idx="185">
                  <c:v>7</c:v>
                </c:pt>
                <c:pt idx="186">
                  <c:v>7</c:v>
                </c:pt>
                <c:pt idx="187">
                  <c:v>7</c:v>
                </c:pt>
                <c:pt idx="188">
                  <c:v>7</c:v>
                </c:pt>
                <c:pt idx="189">
                  <c:v>7</c:v>
                </c:pt>
                <c:pt idx="190">
                  <c:v>7</c:v>
                </c:pt>
                <c:pt idx="191">
                  <c:v>7</c:v>
                </c:pt>
                <c:pt idx="192">
                  <c:v>7</c:v>
                </c:pt>
                <c:pt idx="193">
                  <c:v>7</c:v>
                </c:pt>
                <c:pt idx="194">
                  <c:v>7</c:v>
                </c:pt>
                <c:pt idx="195">
                  <c:v>7</c:v>
                </c:pt>
                <c:pt idx="196">
                  <c:v>7</c:v>
                </c:pt>
                <c:pt idx="197">
                  <c:v>7</c:v>
                </c:pt>
                <c:pt idx="198">
                  <c:v>7</c:v>
                </c:pt>
                <c:pt idx="199">
                  <c:v>7</c:v>
                </c:pt>
                <c:pt idx="200">
                  <c:v>7</c:v>
                </c:pt>
                <c:pt idx="201">
                  <c:v>7</c:v>
                </c:pt>
                <c:pt idx="202">
                  <c:v>7</c:v>
                </c:pt>
                <c:pt idx="203">
                  <c:v>7</c:v>
                </c:pt>
                <c:pt idx="204">
                  <c:v>7</c:v>
                </c:pt>
                <c:pt idx="205">
                  <c:v>7</c:v>
                </c:pt>
                <c:pt idx="206">
                  <c:v>7</c:v>
                </c:pt>
                <c:pt idx="207">
                  <c:v>7</c:v>
                </c:pt>
                <c:pt idx="208">
                  <c:v>7</c:v>
                </c:pt>
                <c:pt idx="209">
                  <c:v>7</c:v>
                </c:pt>
                <c:pt idx="210">
                  <c:v>7</c:v>
                </c:pt>
                <c:pt idx="211">
                  <c:v>7</c:v>
                </c:pt>
                <c:pt idx="212">
                  <c:v>8</c:v>
                </c:pt>
                <c:pt idx="213">
                  <c:v>8</c:v>
                </c:pt>
                <c:pt idx="214">
                  <c:v>8</c:v>
                </c:pt>
                <c:pt idx="215">
                  <c:v>8</c:v>
                </c:pt>
                <c:pt idx="216">
                  <c:v>8</c:v>
                </c:pt>
                <c:pt idx="217">
                  <c:v>8</c:v>
                </c:pt>
                <c:pt idx="218">
                  <c:v>8</c:v>
                </c:pt>
                <c:pt idx="219">
                  <c:v>8</c:v>
                </c:pt>
                <c:pt idx="220">
                  <c:v>8</c:v>
                </c:pt>
                <c:pt idx="221">
                  <c:v>8</c:v>
                </c:pt>
                <c:pt idx="222">
                  <c:v>8</c:v>
                </c:pt>
                <c:pt idx="223">
                  <c:v>8</c:v>
                </c:pt>
                <c:pt idx="224">
                  <c:v>8</c:v>
                </c:pt>
                <c:pt idx="225">
                  <c:v>8</c:v>
                </c:pt>
                <c:pt idx="226">
                  <c:v>8</c:v>
                </c:pt>
                <c:pt idx="227">
                  <c:v>8</c:v>
                </c:pt>
                <c:pt idx="228">
                  <c:v>8</c:v>
                </c:pt>
                <c:pt idx="229">
                  <c:v>8</c:v>
                </c:pt>
                <c:pt idx="230">
                  <c:v>8</c:v>
                </c:pt>
                <c:pt idx="231">
                  <c:v>8</c:v>
                </c:pt>
                <c:pt idx="232">
                  <c:v>8</c:v>
                </c:pt>
                <c:pt idx="233">
                  <c:v>8</c:v>
                </c:pt>
                <c:pt idx="234">
                  <c:v>8</c:v>
                </c:pt>
                <c:pt idx="235">
                  <c:v>8</c:v>
                </c:pt>
                <c:pt idx="236">
                  <c:v>8</c:v>
                </c:pt>
                <c:pt idx="237">
                  <c:v>8</c:v>
                </c:pt>
                <c:pt idx="238">
                  <c:v>8</c:v>
                </c:pt>
                <c:pt idx="239">
                  <c:v>8</c:v>
                </c:pt>
                <c:pt idx="240">
                  <c:v>8</c:v>
                </c:pt>
                <c:pt idx="241">
                  <c:v>8</c:v>
                </c:pt>
                <c:pt idx="242">
                  <c:v>8</c:v>
                </c:pt>
                <c:pt idx="243">
                  <c:v>9</c:v>
                </c:pt>
                <c:pt idx="244">
                  <c:v>9</c:v>
                </c:pt>
                <c:pt idx="245">
                  <c:v>9</c:v>
                </c:pt>
                <c:pt idx="246">
                  <c:v>9</c:v>
                </c:pt>
                <c:pt idx="247">
                  <c:v>9</c:v>
                </c:pt>
                <c:pt idx="248">
                  <c:v>9</c:v>
                </c:pt>
                <c:pt idx="249">
                  <c:v>9</c:v>
                </c:pt>
                <c:pt idx="250">
                  <c:v>9</c:v>
                </c:pt>
                <c:pt idx="251">
                  <c:v>9</c:v>
                </c:pt>
                <c:pt idx="252">
                  <c:v>9</c:v>
                </c:pt>
                <c:pt idx="253">
                  <c:v>9</c:v>
                </c:pt>
                <c:pt idx="254">
                  <c:v>9</c:v>
                </c:pt>
                <c:pt idx="255">
                  <c:v>9</c:v>
                </c:pt>
                <c:pt idx="256">
                  <c:v>9</c:v>
                </c:pt>
                <c:pt idx="257">
                  <c:v>9</c:v>
                </c:pt>
                <c:pt idx="258">
                  <c:v>9</c:v>
                </c:pt>
                <c:pt idx="259">
                  <c:v>9</c:v>
                </c:pt>
                <c:pt idx="260">
                  <c:v>9</c:v>
                </c:pt>
                <c:pt idx="261">
                  <c:v>9</c:v>
                </c:pt>
                <c:pt idx="262">
                  <c:v>9</c:v>
                </c:pt>
                <c:pt idx="263">
                  <c:v>9</c:v>
                </c:pt>
                <c:pt idx="264">
                  <c:v>9</c:v>
                </c:pt>
                <c:pt idx="265">
                  <c:v>9</c:v>
                </c:pt>
                <c:pt idx="266">
                  <c:v>9</c:v>
                </c:pt>
                <c:pt idx="267">
                  <c:v>9</c:v>
                </c:pt>
                <c:pt idx="268">
                  <c:v>9</c:v>
                </c:pt>
                <c:pt idx="269">
                  <c:v>9</c:v>
                </c:pt>
                <c:pt idx="270">
                  <c:v>9</c:v>
                </c:pt>
                <c:pt idx="271">
                  <c:v>9</c:v>
                </c:pt>
                <c:pt idx="272">
                  <c:v>9</c:v>
                </c:pt>
                <c:pt idx="273">
                  <c:v>10</c:v>
                </c:pt>
                <c:pt idx="274">
                  <c:v>10</c:v>
                </c:pt>
                <c:pt idx="275">
                  <c:v>10</c:v>
                </c:pt>
                <c:pt idx="276">
                  <c:v>10</c:v>
                </c:pt>
                <c:pt idx="277">
                  <c:v>10</c:v>
                </c:pt>
                <c:pt idx="278">
                  <c:v>10</c:v>
                </c:pt>
                <c:pt idx="279">
                  <c:v>10</c:v>
                </c:pt>
                <c:pt idx="280">
                  <c:v>10</c:v>
                </c:pt>
                <c:pt idx="281">
                  <c:v>10</c:v>
                </c:pt>
                <c:pt idx="282">
                  <c:v>10</c:v>
                </c:pt>
                <c:pt idx="283">
                  <c:v>10</c:v>
                </c:pt>
                <c:pt idx="284">
                  <c:v>10</c:v>
                </c:pt>
                <c:pt idx="285">
                  <c:v>10</c:v>
                </c:pt>
                <c:pt idx="286">
                  <c:v>10</c:v>
                </c:pt>
                <c:pt idx="287">
                  <c:v>10</c:v>
                </c:pt>
                <c:pt idx="288">
                  <c:v>10</c:v>
                </c:pt>
                <c:pt idx="289">
                  <c:v>10</c:v>
                </c:pt>
                <c:pt idx="290">
                  <c:v>10</c:v>
                </c:pt>
                <c:pt idx="291">
                  <c:v>10</c:v>
                </c:pt>
                <c:pt idx="292">
                  <c:v>10</c:v>
                </c:pt>
                <c:pt idx="293">
                  <c:v>10</c:v>
                </c:pt>
                <c:pt idx="294">
                  <c:v>10</c:v>
                </c:pt>
                <c:pt idx="295">
                  <c:v>10</c:v>
                </c:pt>
                <c:pt idx="296">
                  <c:v>10</c:v>
                </c:pt>
                <c:pt idx="297">
                  <c:v>10</c:v>
                </c:pt>
                <c:pt idx="298">
                  <c:v>10</c:v>
                </c:pt>
                <c:pt idx="299">
                  <c:v>10</c:v>
                </c:pt>
                <c:pt idx="300">
                  <c:v>10</c:v>
                </c:pt>
                <c:pt idx="301">
                  <c:v>10</c:v>
                </c:pt>
                <c:pt idx="302">
                  <c:v>10</c:v>
                </c:pt>
                <c:pt idx="303">
                  <c:v>10</c:v>
                </c:pt>
                <c:pt idx="304">
                  <c:v>11</c:v>
                </c:pt>
                <c:pt idx="305">
                  <c:v>11</c:v>
                </c:pt>
                <c:pt idx="306">
                  <c:v>11</c:v>
                </c:pt>
                <c:pt idx="307">
                  <c:v>11</c:v>
                </c:pt>
                <c:pt idx="308">
                  <c:v>11</c:v>
                </c:pt>
                <c:pt idx="309">
                  <c:v>11</c:v>
                </c:pt>
                <c:pt idx="310">
                  <c:v>11</c:v>
                </c:pt>
                <c:pt idx="311">
                  <c:v>11</c:v>
                </c:pt>
                <c:pt idx="312">
                  <c:v>11</c:v>
                </c:pt>
                <c:pt idx="313">
                  <c:v>11</c:v>
                </c:pt>
                <c:pt idx="314">
                  <c:v>11</c:v>
                </c:pt>
                <c:pt idx="315">
                  <c:v>11</c:v>
                </c:pt>
                <c:pt idx="316">
                  <c:v>11</c:v>
                </c:pt>
                <c:pt idx="317">
                  <c:v>11</c:v>
                </c:pt>
                <c:pt idx="318">
                  <c:v>11</c:v>
                </c:pt>
                <c:pt idx="319">
                  <c:v>11</c:v>
                </c:pt>
                <c:pt idx="320">
                  <c:v>11</c:v>
                </c:pt>
                <c:pt idx="321">
                  <c:v>11</c:v>
                </c:pt>
                <c:pt idx="322">
                  <c:v>11</c:v>
                </c:pt>
                <c:pt idx="323">
                  <c:v>11</c:v>
                </c:pt>
                <c:pt idx="324">
                  <c:v>11</c:v>
                </c:pt>
                <c:pt idx="325">
                  <c:v>11</c:v>
                </c:pt>
                <c:pt idx="326">
                  <c:v>11</c:v>
                </c:pt>
                <c:pt idx="327">
                  <c:v>11</c:v>
                </c:pt>
                <c:pt idx="328">
                  <c:v>11</c:v>
                </c:pt>
                <c:pt idx="329">
                  <c:v>11</c:v>
                </c:pt>
                <c:pt idx="330">
                  <c:v>11</c:v>
                </c:pt>
                <c:pt idx="331">
                  <c:v>11</c:v>
                </c:pt>
                <c:pt idx="332">
                  <c:v>11</c:v>
                </c:pt>
                <c:pt idx="333">
                  <c:v>11</c:v>
                </c:pt>
                <c:pt idx="334">
                  <c:v>12</c:v>
                </c:pt>
                <c:pt idx="335">
                  <c:v>12</c:v>
                </c:pt>
                <c:pt idx="336">
                  <c:v>12</c:v>
                </c:pt>
                <c:pt idx="337">
                  <c:v>12</c:v>
                </c:pt>
                <c:pt idx="338">
                  <c:v>12</c:v>
                </c:pt>
                <c:pt idx="339">
                  <c:v>12</c:v>
                </c:pt>
                <c:pt idx="340">
                  <c:v>12</c:v>
                </c:pt>
                <c:pt idx="341">
                  <c:v>12</c:v>
                </c:pt>
                <c:pt idx="342">
                  <c:v>12</c:v>
                </c:pt>
                <c:pt idx="343">
                  <c:v>12</c:v>
                </c:pt>
                <c:pt idx="344">
                  <c:v>12</c:v>
                </c:pt>
                <c:pt idx="345">
                  <c:v>12</c:v>
                </c:pt>
                <c:pt idx="346">
                  <c:v>12</c:v>
                </c:pt>
                <c:pt idx="347">
                  <c:v>12</c:v>
                </c:pt>
                <c:pt idx="348">
                  <c:v>12</c:v>
                </c:pt>
                <c:pt idx="349">
                  <c:v>12</c:v>
                </c:pt>
                <c:pt idx="350">
                  <c:v>12</c:v>
                </c:pt>
                <c:pt idx="351">
                  <c:v>12</c:v>
                </c:pt>
                <c:pt idx="352">
                  <c:v>12</c:v>
                </c:pt>
                <c:pt idx="353">
                  <c:v>12</c:v>
                </c:pt>
                <c:pt idx="354">
                  <c:v>12</c:v>
                </c:pt>
                <c:pt idx="355">
                  <c:v>12</c:v>
                </c:pt>
                <c:pt idx="356">
                  <c:v>12</c:v>
                </c:pt>
                <c:pt idx="357">
                  <c:v>12</c:v>
                </c:pt>
                <c:pt idx="358">
                  <c:v>12</c:v>
                </c:pt>
                <c:pt idx="359">
                  <c:v>12</c:v>
                </c:pt>
                <c:pt idx="360">
                  <c:v>12</c:v>
                </c:pt>
                <c:pt idx="361">
                  <c:v>12</c:v>
                </c:pt>
                <c:pt idx="362">
                  <c:v>12</c:v>
                </c:pt>
                <c:pt idx="363">
                  <c:v>12</c:v>
                </c:pt>
                <c:pt idx="364">
                  <c:v>12</c:v>
                </c:pt>
                <c:pt idx="365">
                  <c:v>13</c:v>
                </c:pt>
              </c:numCache>
            </c:numRef>
          </c:cat>
          <c:val>
            <c:numRef>
              <c:f>Лист4!$C$3:$C$368</c:f>
              <c:numCache>
                <c:formatCode>0.0</c:formatCode>
                <c:ptCount val="366"/>
                <c:pt idx="0" formatCode="General">
                  <c:v>0</c:v>
                </c:pt>
                <c:pt idx="1">
                  <c:v>2.1</c:v>
                </c:pt>
                <c:pt idx="2">
                  <c:v>2.68</c:v>
                </c:pt>
                <c:pt idx="3">
                  <c:v>2.68</c:v>
                </c:pt>
                <c:pt idx="4">
                  <c:v>2.68</c:v>
                </c:pt>
                <c:pt idx="5">
                  <c:v>2.68</c:v>
                </c:pt>
                <c:pt idx="6">
                  <c:v>2.68</c:v>
                </c:pt>
                <c:pt idx="7">
                  <c:v>2.68</c:v>
                </c:pt>
                <c:pt idx="8">
                  <c:v>2.68</c:v>
                </c:pt>
                <c:pt idx="9">
                  <c:v>2.68</c:v>
                </c:pt>
                <c:pt idx="10">
                  <c:v>2.68</c:v>
                </c:pt>
                <c:pt idx="11">
                  <c:v>2.68</c:v>
                </c:pt>
                <c:pt idx="12">
                  <c:v>2.68</c:v>
                </c:pt>
                <c:pt idx="13">
                  <c:v>2.68</c:v>
                </c:pt>
                <c:pt idx="14">
                  <c:v>2.68</c:v>
                </c:pt>
                <c:pt idx="15">
                  <c:v>2.68</c:v>
                </c:pt>
                <c:pt idx="16">
                  <c:v>2.68</c:v>
                </c:pt>
                <c:pt idx="17">
                  <c:v>2.68</c:v>
                </c:pt>
                <c:pt idx="18">
                  <c:v>2.68</c:v>
                </c:pt>
                <c:pt idx="19">
                  <c:v>2.68</c:v>
                </c:pt>
                <c:pt idx="20">
                  <c:v>2.68</c:v>
                </c:pt>
                <c:pt idx="21">
                  <c:v>2.68</c:v>
                </c:pt>
                <c:pt idx="22">
                  <c:v>2.68</c:v>
                </c:pt>
                <c:pt idx="23">
                  <c:v>2.68</c:v>
                </c:pt>
                <c:pt idx="24">
                  <c:v>2.68</c:v>
                </c:pt>
                <c:pt idx="25">
                  <c:v>2.68</c:v>
                </c:pt>
                <c:pt idx="26">
                  <c:v>2.68</c:v>
                </c:pt>
                <c:pt idx="27">
                  <c:v>2.68</c:v>
                </c:pt>
                <c:pt idx="28">
                  <c:v>2.68</c:v>
                </c:pt>
                <c:pt idx="29">
                  <c:v>3.7600000000000002</c:v>
                </c:pt>
                <c:pt idx="30">
                  <c:v>3.7600000000000002</c:v>
                </c:pt>
                <c:pt idx="31">
                  <c:v>3.7600000000000002</c:v>
                </c:pt>
                <c:pt idx="32">
                  <c:v>3.7600000000000002</c:v>
                </c:pt>
                <c:pt idx="33">
                  <c:v>3.7600000000000002</c:v>
                </c:pt>
                <c:pt idx="34">
                  <c:v>3.7600000000000002</c:v>
                </c:pt>
                <c:pt idx="35">
                  <c:v>3.7600000000000002</c:v>
                </c:pt>
                <c:pt idx="36">
                  <c:v>3.7600000000000002</c:v>
                </c:pt>
                <c:pt idx="37">
                  <c:v>3.7600000000000002</c:v>
                </c:pt>
                <c:pt idx="38">
                  <c:v>3.7600000000000002</c:v>
                </c:pt>
                <c:pt idx="39">
                  <c:v>3.7600000000000002</c:v>
                </c:pt>
                <c:pt idx="40">
                  <c:v>3.7600000000000002</c:v>
                </c:pt>
                <c:pt idx="41">
                  <c:v>3.7600000000000002</c:v>
                </c:pt>
                <c:pt idx="42">
                  <c:v>3.7600000000000002</c:v>
                </c:pt>
                <c:pt idx="43">
                  <c:v>3.7600000000000002</c:v>
                </c:pt>
                <c:pt idx="44">
                  <c:v>3.7600000000000002</c:v>
                </c:pt>
                <c:pt idx="45">
                  <c:v>3.7600000000000002</c:v>
                </c:pt>
                <c:pt idx="46">
                  <c:v>3.7600000000000002</c:v>
                </c:pt>
                <c:pt idx="47">
                  <c:v>3.7600000000000002</c:v>
                </c:pt>
                <c:pt idx="48">
                  <c:v>3.7600000000000002</c:v>
                </c:pt>
                <c:pt idx="49">
                  <c:v>3.7600000000000002</c:v>
                </c:pt>
                <c:pt idx="50">
                  <c:v>3.7600000000000002</c:v>
                </c:pt>
                <c:pt idx="51">
                  <c:v>3.7600000000000002</c:v>
                </c:pt>
                <c:pt idx="52">
                  <c:v>3.7600000000000002</c:v>
                </c:pt>
                <c:pt idx="53">
                  <c:v>3.7600000000000002</c:v>
                </c:pt>
                <c:pt idx="54">
                  <c:v>3.7600000000000002</c:v>
                </c:pt>
                <c:pt idx="55">
                  <c:v>3.7600000000000002</c:v>
                </c:pt>
                <c:pt idx="56">
                  <c:v>3.7600000000000002</c:v>
                </c:pt>
                <c:pt idx="57">
                  <c:v>3.7600000000000002</c:v>
                </c:pt>
                <c:pt idx="58">
                  <c:v>3.7600000000000002</c:v>
                </c:pt>
                <c:pt idx="59">
                  <c:v>3.7600000000000002</c:v>
                </c:pt>
                <c:pt idx="60">
                  <c:v>3.7600000000000002</c:v>
                </c:pt>
                <c:pt idx="61">
                  <c:v>3.7600000000000002</c:v>
                </c:pt>
                <c:pt idx="62">
                  <c:v>3.7600000000000002</c:v>
                </c:pt>
                <c:pt idx="63">
                  <c:v>3.7600000000000002</c:v>
                </c:pt>
                <c:pt idx="64">
                  <c:v>3.7600000000000002</c:v>
                </c:pt>
                <c:pt idx="65">
                  <c:v>3.7600000000000002</c:v>
                </c:pt>
                <c:pt idx="66">
                  <c:v>3.7600000000000002</c:v>
                </c:pt>
                <c:pt idx="67">
                  <c:v>3.7600000000000002</c:v>
                </c:pt>
                <c:pt idx="68">
                  <c:v>3.7600000000000002</c:v>
                </c:pt>
                <c:pt idx="69">
                  <c:v>3.7600000000000002</c:v>
                </c:pt>
                <c:pt idx="70">
                  <c:v>3.7600000000000002</c:v>
                </c:pt>
                <c:pt idx="71">
                  <c:v>3.7600000000000002</c:v>
                </c:pt>
                <c:pt idx="72">
                  <c:v>3.7600000000000002</c:v>
                </c:pt>
                <c:pt idx="73">
                  <c:v>3.7600000000000002</c:v>
                </c:pt>
                <c:pt idx="74">
                  <c:v>3.7600000000000002</c:v>
                </c:pt>
                <c:pt idx="75">
                  <c:v>3.7600000000000002</c:v>
                </c:pt>
                <c:pt idx="76">
                  <c:v>3.7600000000000002</c:v>
                </c:pt>
                <c:pt idx="77">
                  <c:v>3.7600000000000002</c:v>
                </c:pt>
                <c:pt idx="78">
                  <c:v>3.7600000000000002</c:v>
                </c:pt>
                <c:pt idx="79">
                  <c:v>3.7600000000000002</c:v>
                </c:pt>
                <c:pt idx="80">
                  <c:v>3.7600000000000002</c:v>
                </c:pt>
                <c:pt idx="81">
                  <c:v>3.7600000000000002</c:v>
                </c:pt>
                <c:pt idx="82">
                  <c:v>3.7600000000000002</c:v>
                </c:pt>
                <c:pt idx="83">
                  <c:v>3.7600000000000002</c:v>
                </c:pt>
                <c:pt idx="84">
                  <c:v>3.7600000000000002</c:v>
                </c:pt>
                <c:pt idx="85">
                  <c:v>3.7600000000000002</c:v>
                </c:pt>
                <c:pt idx="86">
                  <c:v>3.7600000000000002</c:v>
                </c:pt>
                <c:pt idx="87">
                  <c:v>3.7600000000000002</c:v>
                </c:pt>
                <c:pt idx="88">
                  <c:v>4.3</c:v>
                </c:pt>
                <c:pt idx="89">
                  <c:v>4.3</c:v>
                </c:pt>
                <c:pt idx="90">
                  <c:v>4.3</c:v>
                </c:pt>
                <c:pt idx="91">
                  <c:v>4.3</c:v>
                </c:pt>
                <c:pt idx="92">
                  <c:v>4.3</c:v>
                </c:pt>
                <c:pt idx="93">
                  <c:v>4.3</c:v>
                </c:pt>
                <c:pt idx="94">
                  <c:v>4.3</c:v>
                </c:pt>
                <c:pt idx="95">
                  <c:v>4.3</c:v>
                </c:pt>
                <c:pt idx="96">
                  <c:v>4.3</c:v>
                </c:pt>
                <c:pt idx="97">
                  <c:v>4.3</c:v>
                </c:pt>
                <c:pt idx="98">
                  <c:v>4.3</c:v>
                </c:pt>
                <c:pt idx="99">
                  <c:v>4.3</c:v>
                </c:pt>
                <c:pt idx="100">
                  <c:v>4.3</c:v>
                </c:pt>
                <c:pt idx="101">
                  <c:v>4.3</c:v>
                </c:pt>
                <c:pt idx="102">
                  <c:v>4.3</c:v>
                </c:pt>
                <c:pt idx="103">
                  <c:v>4.3</c:v>
                </c:pt>
                <c:pt idx="104">
                  <c:v>4.3</c:v>
                </c:pt>
                <c:pt idx="105">
                  <c:v>4.3</c:v>
                </c:pt>
                <c:pt idx="106">
                  <c:v>4.3</c:v>
                </c:pt>
                <c:pt idx="107">
                  <c:v>4.3</c:v>
                </c:pt>
                <c:pt idx="108">
                  <c:v>4.3</c:v>
                </c:pt>
                <c:pt idx="109">
                  <c:v>4.3</c:v>
                </c:pt>
                <c:pt idx="110">
                  <c:v>4.3</c:v>
                </c:pt>
                <c:pt idx="111">
                  <c:v>4.3</c:v>
                </c:pt>
                <c:pt idx="112">
                  <c:v>4.3</c:v>
                </c:pt>
                <c:pt idx="113">
                  <c:v>4.3</c:v>
                </c:pt>
                <c:pt idx="114">
                  <c:v>4.3</c:v>
                </c:pt>
                <c:pt idx="115">
                  <c:v>4.3</c:v>
                </c:pt>
                <c:pt idx="116">
                  <c:v>4.3</c:v>
                </c:pt>
                <c:pt idx="117">
                  <c:v>4.3</c:v>
                </c:pt>
                <c:pt idx="118">
                  <c:v>4.3</c:v>
                </c:pt>
                <c:pt idx="119">
                  <c:v>4.3</c:v>
                </c:pt>
                <c:pt idx="120">
                  <c:v>4.3</c:v>
                </c:pt>
                <c:pt idx="121">
                  <c:v>4.3</c:v>
                </c:pt>
                <c:pt idx="122">
                  <c:v>4.3</c:v>
                </c:pt>
                <c:pt idx="123">
                  <c:v>4.3</c:v>
                </c:pt>
                <c:pt idx="124">
                  <c:v>4.3</c:v>
                </c:pt>
                <c:pt idx="125">
                  <c:v>4.3</c:v>
                </c:pt>
                <c:pt idx="126">
                  <c:v>4.3</c:v>
                </c:pt>
                <c:pt idx="127">
                  <c:v>4.3</c:v>
                </c:pt>
                <c:pt idx="128">
                  <c:v>4.3</c:v>
                </c:pt>
                <c:pt idx="129">
                  <c:v>4.3</c:v>
                </c:pt>
                <c:pt idx="130">
                  <c:v>4.3</c:v>
                </c:pt>
                <c:pt idx="131">
                  <c:v>4.3</c:v>
                </c:pt>
                <c:pt idx="132">
                  <c:v>4.3</c:v>
                </c:pt>
                <c:pt idx="133">
                  <c:v>4.3</c:v>
                </c:pt>
                <c:pt idx="134">
                  <c:v>4.3</c:v>
                </c:pt>
                <c:pt idx="135">
                  <c:v>4.3</c:v>
                </c:pt>
                <c:pt idx="136">
                  <c:v>4.3</c:v>
                </c:pt>
                <c:pt idx="137">
                  <c:v>4.3</c:v>
                </c:pt>
                <c:pt idx="138">
                  <c:v>4.3</c:v>
                </c:pt>
                <c:pt idx="139">
                  <c:v>4.3</c:v>
                </c:pt>
                <c:pt idx="140">
                  <c:v>4.3</c:v>
                </c:pt>
                <c:pt idx="141">
                  <c:v>4.3</c:v>
                </c:pt>
                <c:pt idx="142">
                  <c:v>4.3</c:v>
                </c:pt>
                <c:pt idx="143">
                  <c:v>4.3</c:v>
                </c:pt>
                <c:pt idx="144">
                  <c:v>4.3</c:v>
                </c:pt>
                <c:pt idx="145">
                  <c:v>4.3</c:v>
                </c:pt>
                <c:pt idx="146">
                  <c:v>4.3</c:v>
                </c:pt>
                <c:pt idx="147">
                  <c:v>4.3</c:v>
                </c:pt>
                <c:pt idx="148">
                  <c:v>4.3</c:v>
                </c:pt>
                <c:pt idx="149">
                  <c:v>4.3</c:v>
                </c:pt>
                <c:pt idx="150">
                  <c:v>4.3</c:v>
                </c:pt>
                <c:pt idx="151">
                  <c:v>4.3</c:v>
                </c:pt>
                <c:pt idx="152">
                  <c:v>4.3</c:v>
                </c:pt>
                <c:pt idx="153">
                  <c:v>4.3</c:v>
                </c:pt>
                <c:pt idx="154">
                  <c:v>4.3</c:v>
                </c:pt>
                <c:pt idx="155">
                  <c:v>4.3</c:v>
                </c:pt>
                <c:pt idx="156">
                  <c:v>4.3</c:v>
                </c:pt>
                <c:pt idx="157">
                  <c:v>4.3</c:v>
                </c:pt>
                <c:pt idx="158">
                  <c:v>4.3</c:v>
                </c:pt>
                <c:pt idx="159">
                  <c:v>4.3</c:v>
                </c:pt>
                <c:pt idx="160">
                  <c:v>4.3</c:v>
                </c:pt>
                <c:pt idx="161">
                  <c:v>4.3</c:v>
                </c:pt>
                <c:pt idx="162">
                  <c:v>4.3</c:v>
                </c:pt>
                <c:pt idx="163">
                  <c:v>4.3</c:v>
                </c:pt>
                <c:pt idx="164">
                  <c:v>4.3</c:v>
                </c:pt>
                <c:pt idx="165">
                  <c:v>4.3</c:v>
                </c:pt>
                <c:pt idx="166">
                  <c:v>4.3</c:v>
                </c:pt>
                <c:pt idx="167">
                  <c:v>4.3</c:v>
                </c:pt>
                <c:pt idx="168">
                  <c:v>4.3</c:v>
                </c:pt>
                <c:pt idx="169">
                  <c:v>4.3</c:v>
                </c:pt>
                <c:pt idx="170">
                  <c:v>4.3</c:v>
                </c:pt>
                <c:pt idx="171">
                  <c:v>4.3</c:v>
                </c:pt>
                <c:pt idx="172">
                  <c:v>4.3</c:v>
                </c:pt>
                <c:pt idx="173">
                  <c:v>4.3</c:v>
                </c:pt>
                <c:pt idx="174">
                  <c:v>4.3</c:v>
                </c:pt>
                <c:pt idx="175">
                  <c:v>4.3</c:v>
                </c:pt>
                <c:pt idx="176">
                  <c:v>4.3</c:v>
                </c:pt>
                <c:pt idx="177">
                  <c:v>4.3</c:v>
                </c:pt>
                <c:pt idx="178">
                  <c:v>4.3</c:v>
                </c:pt>
                <c:pt idx="179">
                  <c:v>4.3</c:v>
                </c:pt>
                <c:pt idx="180">
                  <c:v>4.83</c:v>
                </c:pt>
                <c:pt idx="181">
                  <c:v>4.83</c:v>
                </c:pt>
                <c:pt idx="182">
                  <c:v>4.83</c:v>
                </c:pt>
                <c:pt idx="183">
                  <c:v>4.83</c:v>
                </c:pt>
                <c:pt idx="184">
                  <c:v>4.83</c:v>
                </c:pt>
                <c:pt idx="185">
                  <c:v>4.83</c:v>
                </c:pt>
                <c:pt idx="186">
                  <c:v>4.83</c:v>
                </c:pt>
                <c:pt idx="187">
                  <c:v>4.83</c:v>
                </c:pt>
                <c:pt idx="188">
                  <c:v>4.83</c:v>
                </c:pt>
                <c:pt idx="189">
                  <c:v>4.83</c:v>
                </c:pt>
                <c:pt idx="190">
                  <c:v>4.83</c:v>
                </c:pt>
                <c:pt idx="191">
                  <c:v>4.83</c:v>
                </c:pt>
                <c:pt idx="192">
                  <c:v>4.83</c:v>
                </c:pt>
                <c:pt idx="193">
                  <c:v>4.83</c:v>
                </c:pt>
                <c:pt idx="194">
                  <c:v>4.83</c:v>
                </c:pt>
                <c:pt idx="195">
                  <c:v>4.83</c:v>
                </c:pt>
                <c:pt idx="196">
                  <c:v>4.83</c:v>
                </c:pt>
                <c:pt idx="197">
                  <c:v>4.83</c:v>
                </c:pt>
                <c:pt idx="198">
                  <c:v>4.83</c:v>
                </c:pt>
                <c:pt idx="199">
                  <c:v>4.83</c:v>
                </c:pt>
                <c:pt idx="200">
                  <c:v>4.83</c:v>
                </c:pt>
                <c:pt idx="201">
                  <c:v>4.83</c:v>
                </c:pt>
                <c:pt idx="202">
                  <c:v>4.83</c:v>
                </c:pt>
                <c:pt idx="203">
                  <c:v>4.83</c:v>
                </c:pt>
                <c:pt idx="204">
                  <c:v>4.83</c:v>
                </c:pt>
                <c:pt idx="205">
                  <c:v>4.83</c:v>
                </c:pt>
                <c:pt idx="206">
                  <c:v>4.83</c:v>
                </c:pt>
                <c:pt idx="207">
                  <c:v>4.83</c:v>
                </c:pt>
                <c:pt idx="208">
                  <c:v>4.83</c:v>
                </c:pt>
                <c:pt idx="209">
                  <c:v>4.83</c:v>
                </c:pt>
                <c:pt idx="210">
                  <c:v>4.83</c:v>
                </c:pt>
                <c:pt idx="211">
                  <c:v>4.83</c:v>
                </c:pt>
                <c:pt idx="212">
                  <c:v>4.83</c:v>
                </c:pt>
                <c:pt idx="213">
                  <c:v>4.83</c:v>
                </c:pt>
                <c:pt idx="214">
                  <c:v>4.83</c:v>
                </c:pt>
                <c:pt idx="215">
                  <c:v>4.83</c:v>
                </c:pt>
                <c:pt idx="216">
                  <c:v>4.83</c:v>
                </c:pt>
                <c:pt idx="217">
                  <c:v>4.83</c:v>
                </c:pt>
                <c:pt idx="218">
                  <c:v>4.83</c:v>
                </c:pt>
                <c:pt idx="219">
                  <c:v>4.83</c:v>
                </c:pt>
                <c:pt idx="220">
                  <c:v>4.83</c:v>
                </c:pt>
                <c:pt idx="221">
                  <c:v>4.83</c:v>
                </c:pt>
                <c:pt idx="222">
                  <c:v>4.83</c:v>
                </c:pt>
                <c:pt idx="223">
                  <c:v>4.83</c:v>
                </c:pt>
                <c:pt idx="224">
                  <c:v>4.83</c:v>
                </c:pt>
                <c:pt idx="225">
                  <c:v>4.83</c:v>
                </c:pt>
                <c:pt idx="226">
                  <c:v>4.83</c:v>
                </c:pt>
                <c:pt idx="227">
                  <c:v>4.83</c:v>
                </c:pt>
                <c:pt idx="228">
                  <c:v>4.83</c:v>
                </c:pt>
                <c:pt idx="229">
                  <c:v>4.83</c:v>
                </c:pt>
                <c:pt idx="230">
                  <c:v>4.83</c:v>
                </c:pt>
                <c:pt idx="231">
                  <c:v>4.83</c:v>
                </c:pt>
                <c:pt idx="232">
                  <c:v>4.83</c:v>
                </c:pt>
                <c:pt idx="233">
                  <c:v>4.83</c:v>
                </c:pt>
                <c:pt idx="234">
                  <c:v>4.83</c:v>
                </c:pt>
                <c:pt idx="235">
                  <c:v>4.83</c:v>
                </c:pt>
                <c:pt idx="236">
                  <c:v>4.83</c:v>
                </c:pt>
                <c:pt idx="237">
                  <c:v>4.83</c:v>
                </c:pt>
                <c:pt idx="238">
                  <c:v>4.83</c:v>
                </c:pt>
                <c:pt idx="239">
                  <c:v>4.83</c:v>
                </c:pt>
                <c:pt idx="240">
                  <c:v>4.83</c:v>
                </c:pt>
                <c:pt idx="241">
                  <c:v>4.83</c:v>
                </c:pt>
                <c:pt idx="242">
                  <c:v>4.83</c:v>
                </c:pt>
                <c:pt idx="243">
                  <c:v>4.83</c:v>
                </c:pt>
                <c:pt idx="244">
                  <c:v>4.83</c:v>
                </c:pt>
                <c:pt idx="245">
                  <c:v>4.83</c:v>
                </c:pt>
                <c:pt idx="246">
                  <c:v>4.83</c:v>
                </c:pt>
                <c:pt idx="247">
                  <c:v>4.83</c:v>
                </c:pt>
                <c:pt idx="248">
                  <c:v>4.83</c:v>
                </c:pt>
                <c:pt idx="249">
                  <c:v>4.83</c:v>
                </c:pt>
                <c:pt idx="250">
                  <c:v>4.83</c:v>
                </c:pt>
                <c:pt idx="251">
                  <c:v>4.83</c:v>
                </c:pt>
                <c:pt idx="252">
                  <c:v>4.83</c:v>
                </c:pt>
                <c:pt idx="253">
                  <c:v>4.83</c:v>
                </c:pt>
                <c:pt idx="254">
                  <c:v>4.83</c:v>
                </c:pt>
                <c:pt idx="255">
                  <c:v>4.83</c:v>
                </c:pt>
                <c:pt idx="256">
                  <c:v>4.83</c:v>
                </c:pt>
                <c:pt idx="257">
                  <c:v>4.83</c:v>
                </c:pt>
                <c:pt idx="258">
                  <c:v>4.83</c:v>
                </c:pt>
                <c:pt idx="259">
                  <c:v>4.83</c:v>
                </c:pt>
                <c:pt idx="260">
                  <c:v>4.83</c:v>
                </c:pt>
                <c:pt idx="261">
                  <c:v>4.83</c:v>
                </c:pt>
                <c:pt idx="262">
                  <c:v>4.83</c:v>
                </c:pt>
                <c:pt idx="263">
                  <c:v>4.83</c:v>
                </c:pt>
                <c:pt idx="264">
                  <c:v>4.83</c:v>
                </c:pt>
                <c:pt idx="265">
                  <c:v>4.83</c:v>
                </c:pt>
                <c:pt idx="266">
                  <c:v>4.83</c:v>
                </c:pt>
                <c:pt idx="267">
                  <c:v>4.83</c:v>
                </c:pt>
                <c:pt idx="268">
                  <c:v>4.83</c:v>
                </c:pt>
                <c:pt idx="269">
                  <c:v>4.83</c:v>
                </c:pt>
                <c:pt idx="270">
                  <c:v>4.83</c:v>
                </c:pt>
                <c:pt idx="271">
                  <c:v>4.83</c:v>
                </c:pt>
                <c:pt idx="272">
                  <c:v>4.83</c:v>
                </c:pt>
                <c:pt idx="273">
                  <c:v>4.83</c:v>
                </c:pt>
                <c:pt idx="274">
                  <c:v>4.83</c:v>
                </c:pt>
                <c:pt idx="275">
                  <c:v>4.83</c:v>
                </c:pt>
                <c:pt idx="276">
                  <c:v>4.83</c:v>
                </c:pt>
                <c:pt idx="277">
                  <c:v>4.83</c:v>
                </c:pt>
                <c:pt idx="278">
                  <c:v>4.83</c:v>
                </c:pt>
                <c:pt idx="279">
                  <c:v>4.83</c:v>
                </c:pt>
                <c:pt idx="280">
                  <c:v>4.83</c:v>
                </c:pt>
                <c:pt idx="281">
                  <c:v>4.83</c:v>
                </c:pt>
                <c:pt idx="282">
                  <c:v>4.83</c:v>
                </c:pt>
                <c:pt idx="283">
                  <c:v>4.83</c:v>
                </c:pt>
                <c:pt idx="284">
                  <c:v>4.83</c:v>
                </c:pt>
                <c:pt idx="285">
                  <c:v>4.83</c:v>
                </c:pt>
                <c:pt idx="286">
                  <c:v>4.83</c:v>
                </c:pt>
                <c:pt idx="287">
                  <c:v>4.83</c:v>
                </c:pt>
                <c:pt idx="288">
                  <c:v>4.83</c:v>
                </c:pt>
                <c:pt idx="289">
                  <c:v>4.83</c:v>
                </c:pt>
                <c:pt idx="290">
                  <c:v>4.83</c:v>
                </c:pt>
                <c:pt idx="291">
                  <c:v>4.83</c:v>
                </c:pt>
                <c:pt idx="292">
                  <c:v>4.83</c:v>
                </c:pt>
                <c:pt idx="293">
                  <c:v>4.83</c:v>
                </c:pt>
                <c:pt idx="294">
                  <c:v>4.83</c:v>
                </c:pt>
                <c:pt idx="295">
                  <c:v>4.83</c:v>
                </c:pt>
                <c:pt idx="296">
                  <c:v>4.83</c:v>
                </c:pt>
                <c:pt idx="297">
                  <c:v>4.83</c:v>
                </c:pt>
                <c:pt idx="298">
                  <c:v>4.83</c:v>
                </c:pt>
                <c:pt idx="299">
                  <c:v>4.83</c:v>
                </c:pt>
                <c:pt idx="300">
                  <c:v>4.83</c:v>
                </c:pt>
                <c:pt idx="301">
                  <c:v>4.83</c:v>
                </c:pt>
                <c:pt idx="302">
                  <c:v>5.37</c:v>
                </c:pt>
                <c:pt idx="303">
                  <c:v>5.37</c:v>
                </c:pt>
                <c:pt idx="304">
                  <c:v>5.37</c:v>
                </c:pt>
                <c:pt idx="305">
                  <c:v>5.37</c:v>
                </c:pt>
                <c:pt idx="306">
                  <c:v>5.37</c:v>
                </c:pt>
                <c:pt idx="307">
                  <c:v>5.37</c:v>
                </c:pt>
                <c:pt idx="308">
                  <c:v>5.37</c:v>
                </c:pt>
                <c:pt idx="309">
                  <c:v>5.37</c:v>
                </c:pt>
                <c:pt idx="310">
                  <c:v>5.37</c:v>
                </c:pt>
                <c:pt idx="311">
                  <c:v>5.37</c:v>
                </c:pt>
                <c:pt idx="312">
                  <c:v>5.37</c:v>
                </c:pt>
                <c:pt idx="313">
                  <c:v>5.37</c:v>
                </c:pt>
                <c:pt idx="314">
                  <c:v>5.37</c:v>
                </c:pt>
                <c:pt idx="315">
                  <c:v>5.37</c:v>
                </c:pt>
                <c:pt idx="316">
                  <c:v>5.37</c:v>
                </c:pt>
                <c:pt idx="317">
                  <c:v>5.37</c:v>
                </c:pt>
                <c:pt idx="318">
                  <c:v>5.37</c:v>
                </c:pt>
                <c:pt idx="319">
                  <c:v>5.37</c:v>
                </c:pt>
                <c:pt idx="320">
                  <c:v>5.37</c:v>
                </c:pt>
                <c:pt idx="321">
                  <c:v>5.37</c:v>
                </c:pt>
                <c:pt idx="322">
                  <c:v>5.37</c:v>
                </c:pt>
                <c:pt idx="323">
                  <c:v>5.37</c:v>
                </c:pt>
                <c:pt idx="324">
                  <c:v>5.37</c:v>
                </c:pt>
                <c:pt idx="325">
                  <c:v>5.37</c:v>
                </c:pt>
                <c:pt idx="326">
                  <c:v>5.37</c:v>
                </c:pt>
                <c:pt idx="327">
                  <c:v>5.37</c:v>
                </c:pt>
                <c:pt idx="328">
                  <c:v>5.37</c:v>
                </c:pt>
                <c:pt idx="329">
                  <c:v>5.37</c:v>
                </c:pt>
                <c:pt idx="330">
                  <c:v>5.37</c:v>
                </c:pt>
                <c:pt idx="331">
                  <c:v>5.37</c:v>
                </c:pt>
                <c:pt idx="332">
                  <c:v>5.37</c:v>
                </c:pt>
                <c:pt idx="333">
                  <c:v>5.91</c:v>
                </c:pt>
                <c:pt idx="334">
                  <c:v>5.91</c:v>
                </c:pt>
                <c:pt idx="335">
                  <c:v>5.91</c:v>
                </c:pt>
                <c:pt idx="336">
                  <c:v>5.91</c:v>
                </c:pt>
                <c:pt idx="337">
                  <c:v>5.91</c:v>
                </c:pt>
                <c:pt idx="338">
                  <c:v>5.91</c:v>
                </c:pt>
                <c:pt idx="339">
                  <c:v>5.91</c:v>
                </c:pt>
                <c:pt idx="340">
                  <c:v>5.91</c:v>
                </c:pt>
                <c:pt idx="341">
                  <c:v>5.91</c:v>
                </c:pt>
                <c:pt idx="342">
                  <c:v>5.91</c:v>
                </c:pt>
                <c:pt idx="343">
                  <c:v>5.91</c:v>
                </c:pt>
                <c:pt idx="344">
                  <c:v>5.91</c:v>
                </c:pt>
                <c:pt idx="345">
                  <c:v>5.91</c:v>
                </c:pt>
                <c:pt idx="346">
                  <c:v>5.91</c:v>
                </c:pt>
                <c:pt idx="347">
                  <c:v>5.91</c:v>
                </c:pt>
                <c:pt idx="348">
                  <c:v>5.91</c:v>
                </c:pt>
                <c:pt idx="349">
                  <c:v>5.91</c:v>
                </c:pt>
                <c:pt idx="350">
                  <c:v>5.91</c:v>
                </c:pt>
                <c:pt idx="351">
                  <c:v>5.91</c:v>
                </c:pt>
                <c:pt idx="352">
                  <c:v>5.91</c:v>
                </c:pt>
                <c:pt idx="353">
                  <c:v>5.91</c:v>
                </c:pt>
                <c:pt idx="354">
                  <c:v>5.91</c:v>
                </c:pt>
                <c:pt idx="355">
                  <c:v>5.91</c:v>
                </c:pt>
                <c:pt idx="356">
                  <c:v>5.91</c:v>
                </c:pt>
                <c:pt idx="357">
                  <c:v>5.91</c:v>
                </c:pt>
                <c:pt idx="358">
                  <c:v>5.91</c:v>
                </c:pt>
                <c:pt idx="359">
                  <c:v>5.91</c:v>
                </c:pt>
                <c:pt idx="360">
                  <c:v>5.91</c:v>
                </c:pt>
                <c:pt idx="361">
                  <c:v>5.91</c:v>
                </c:pt>
                <c:pt idx="362">
                  <c:v>5.91</c:v>
                </c:pt>
                <c:pt idx="363">
                  <c:v>5.91</c:v>
                </c:pt>
                <c:pt idx="364">
                  <c:v>5.91</c:v>
                </c:pt>
                <c:pt idx="365">
                  <c:v>5.91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8D9F-42B8-8DD0-E62F79CF1219}"/>
            </c:ext>
          </c:extLst>
        </c:ser>
        <c:ser>
          <c:idx val="1"/>
          <c:order val="1"/>
          <c:tx>
            <c:strRef>
              <c:f>Лист4!$D$2</c:f>
              <c:strCache>
                <c:ptCount val="1"/>
                <c:pt idx="0">
                  <c:v>Метализе 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2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cat>
            <c:numRef>
              <c:f>Лист4!$B$3:$B$368</c:f>
              <c:numCache>
                <c:formatCode>0</c:formatCode>
                <c:ptCount val="366"/>
                <c:pt idx="0" formatCode="General">
                  <c:v>0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  <c:pt idx="28">
                  <c:v>1</c:v>
                </c:pt>
                <c:pt idx="29">
                  <c:v>1</c:v>
                </c:pt>
                <c:pt idx="30">
                  <c:v>1</c:v>
                </c:pt>
                <c:pt idx="31">
                  <c:v>2</c:v>
                </c:pt>
                <c:pt idx="32">
                  <c:v>2</c:v>
                </c:pt>
                <c:pt idx="33">
                  <c:v>2</c:v>
                </c:pt>
                <c:pt idx="34">
                  <c:v>2</c:v>
                </c:pt>
                <c:pt idx="35">
                  <c:v>2</c:v>
                </c:pt>
                <c:pt idx="36">
                  <c:v>2</c:v>
                </c:pt>
                <c:pt idx="37">
                  <c:v>2</c:v>
                </c:pt>
                <c:pt idx="38">
                  <c:v>2</c:v>
                </c:pt>
                <c:pt idx="39">
                  <c:v>2</c:v>
                </c:pt>
                <c:pt idx="40">
                  <c:v>2</c:v>
                </c:pt>
                <c:pt idx="41">
                  <c:v>2</c:v>
                </c:pt>
                <c:pt idx="42">
                  <c:v>2</c:v>
                </c:pt>
                <c:pt idx="43">
                  <c:v>2</c:v>
                </c:pt>
                <c:pt idx="44">
                  <c:v>2</c:v>
                </c:pt>
                <c:pt idx="45">
                  <c:v>2</c:v>
                </c:pt>
                <c:pt idx="46">
                  <c:v>2</c:v>
                </c:pt>
                <c:pt idx="47">
                  <c:v>2</c:v>
                </c:pt>
                <c:pt idx="48">
                  <c:v>2</c:v>
                </c:pt>
                <c:pt idx="49">
                  <c:v>2</c:v>
                </c:pt>
                <c:pt idx="50">
                  <c:v>2</c:v>
                </c:pt>
                <c:pt idx="51">
                  <c:v>2</c:v>
                </c:pt>
                <c:pt idx="52">
                  <c:v>2</c:v>
                </c:pt>
                <c:pt idx="53">
                  <c:v>2</c:v>
                </c:pt>
                <c:pt idx="54">
                  <c:v>2</c:v>
                </c:pt>
                <c:pt idx="55">
                  <c:v>2</c:v>
                </c:pt>
                <c:pt idx="56">
                  <c:v>2</c:v>
                </c:pt>
                <c:pt idx="57">
                  <c:v>2</c:v>
                </c:pt>
                <c:pt idx="58">
                  <c:v>2</c:v>
                </c:pt>
                <c:pt idx="59">
                  <c:v>3</c:v>
                </c:pt>
                <c:pt idx="60">
                  <c:v>3</c:v>
                </c:pt>
                <c:pt idx="61">
                  <c:v>3</c:v>
                </c:pt>
                <c:pt idx="62">
                  <c:v>3</c:v>
                </c:pt>
                <c:pt idx="63">
                  <c:v>3</c:v>
                </c:pt>
                <c:pt idx="64">
                  <c:v>3</c:v>
                </c:pt>
                <c:pt idx="65">
                  <c:v>3</c:v>
                </c:pt>
                <c:pt idx="66">
                  <c:v>3</c:v>
                </c:pt>
                <c:pt idx="67">
                  <c:v>3</c:v>
                </c:pt>
                <c:pt idx="68">
                  <c:v>3</c:v>
                </c:pt>
                <c:pt idx="69">
                  <c:v>3</c:v>
                </c:pt>
                <c:pt idx="70">
                  <c:v>3</c:v>
                </c:pt>
                <c:pt idx="71">
                  <c:v>3</c:v>
                </c:pt>
                <c:pt idx="72">
                  <c:v>3</c:v>
                </c:pt>
                <c:pt idx="73">
                  <c:v>3</c:v>
                </c:pt>
                <c:pt idx="74">
                  <c:v>3</c:v>
                </c:pt>
                <c:pt idx="75">
                  <c:v>3</c:v>
                </c:pt>
                <c:pt idx="76">
                  <c:v>3</c:v>
                </c:pt>
                <c:pt idx="77">
                  <c:v>3</c:v>
                </c:pt>
                <c:pt idx="78">
                  <c:v>3</c:v>
                </c:pt>
                <c:pt idx="79">
                  <c:v>3</c:v>
                </c:pt>
                <c:pt idx="80">
                  <c:v>3</c:v>
                </c:pt>
                <c:pt idx="81">
                  <c:v>3</c:v>
                </c:pt>
                <c:pt idx="82">
                  <c:v>3</c:v>
                </c:pt>
                <c:pt idx="83">
                  <c:v>3</c:v>
                </c:pt>
                <c:pt idx="84">
                  <c:v>3</c:v>
                </c:pt>
                <c:pt idx="85">
                  <c:v>3</c:v>
                </c:pt>
                <c:pt idx="86">
                  <c:v>3</c:v>
                </c:pt>
                <c:pt idx="87">
                  <c:v>3</c:v>
                </c:pt>
                <c:pt idx="88">
                  <c:v>3</c:v>
                </c:pt>
                <c:pt idx="89">
                  <c:v>3</c:v>
                </c:pt>
                <c:pt idx="90">
                  <c:v>4</c:v>
                </c:pt>
                <c:pt idx="91">
                  <c:v>4</c:v>
                </c:pt>
                <c:pt idx="92">
                  <c:v>4</c:v>
                </c:pt>
                <c:pt idx="93">
                  <c:v>4</c:v>
                </c:pt>
                <c:pt idx="94">
                  <c:v>4</c:v>
                </c:pt>
                <c:pt idx="95">
                  <c:v>4</c:v>
                </c:pt>
                <c:pt idx="96">
                  <c:v>4</c:v>
                </c:pt>
                <c:pt idx="97">
                  <c:v>4</c:v>
                </c:pt>
                <c:pt idx="98">
                  <c:v>4</c:v>
                </c:pt>
                <c:pt idx="99">
                  <c:v>4</c:v>
                </c:pt>
                <c:pt idx="100">
                  <c:v>4</c:v>
                </c:pt>
                <c:pt idx="101">
                  <c:v>4</c:v>
                </c:pt>
                <c:pt idx="102">
                  <c:v>4</c:v>
                </c:pt>
                <c:pt idx="103">
                  <c:v>4</c:v>
                </c:pt>
                <c:pt idx="104">
                  <c:v>4</c:v>
                </c:pt>
                <c:pt idx="105">
                  <c:v>4</c:v>
                </c:pt>
                <c:pt idx="106">
                  <c:v>4</c:v>
                </c:pt>
                <c:pt idx="107">
                  <c:v>4</c:v>
                </c:pt>
                <c:pt idx="108">
                  <c:v>4</c:v>
                </c:pt>
                <c:pt idx="109">
                  <c:v>4</c:v>
                </c:pt>
                <c:pt idx="110">
                  <c:v>4</c:v>
                </c:pt>
                <c:pt idx="111">
                  <c:v>4</c:v>
                </c:pt>
                <c:pt idx="112">
                  <c:v>4</c:v>
                </c:pt>
                <c:pt idx="113">
                  <c:v>4</c:v>
                </c:pt>
                <c:pt idx="114">
                  <c:v>4</c:v>
                </c:pt>
                <c:pt idx="115">
                  <c:v>4</c:v>
                </c:pt>
                <c:pt idx="116">
                  <c:v>4</c:v>
                </c:pt>
                <c:pt idx="117">
                  <c:v>4</c:v>
                </c:pt>
                <c:pt idx="118">
                  <c:v>4</c:v>
                </c:pt>
                <c:pt idx="119">
                  <c:v>4</c:v>
                </c:pt>
                <c:pt idx="120">
                  <c:v>5</c:v>
                </c:pt>
                <c:pt idx="121">
                  <c:v>5</c:v>
                </c:pt>
                <c:pt idx="122">
                  <c:v>5</c:v>
                </c:pt>
                <c:pt idx="123">
                  <c:v>5</c:v>
                </c:pt>
                <c:pt idx="124">
                  <c:v>5</c:v>
                </c:pt>
                <c:pt idx="125">
                  <c:v>5</c:v>
                </c:pt>
                <c:pt idx="126">
                  <c:v>5</c:v>
                </c:pt>
                <c:pt idx="127">
                  <c:v>5</c:v>
                </c:pt>
                <c:pt idx="128">
                  <c:v>5</c:v>
                </c:pt>
                <c:pt idx="129">
                  <c:v>5</c:v>
                </c:pt>
                <c:pt idx="130">
                  <c:v>5</c:v>
                </c:pt>
                <c:pt idx="131">
                  <c:v>5</c:v>
                </c:pt>
                <c:pt idx="132">
                  <c:v>5</c:v>
                </c:pt>
                <c:pt idx="133">
                  <c:v>5</c:v>
                </c:pt>
                <c:pt idx="134">
                  <c:v>5</c:v>
                </c:pt>
                <c:pt idx="135">
                  <c:v>5</c:v>
                </c:pt>
                <c:pt idx="136">
                  <c:v>5</c:v>
                </c:pt>
                <c:pt idx="137">
                  <c:v>5</c:v>
                </c:pt>
                <c:pt idx="138">
                  <c:v>5</c:v>
                </c:pt>
                <c:pt idx="139">
                  <c:v>5</c:v>
                </c:pt>
                <c:pt idx="140">
                  <c:v>5</c:v>
                </c:pt>
                <c:pt idx="141">
                  <c:v>5</c:v>
                </c:pt>
                <c:pt idx="142">
                  <c:v>5</c:v>
                </c:pt>
                <c:pt idx="143">
                  <c:v>5</c:v>
                </c:pt>
                <c:pt idx="144">
                  <c:v>5</c:v>
                </c:pt>
                <c:pt idx="145">
                  <c:v>5</c:v>
                </c:pt>
                <c:pt idx="146">
                  <c:v>5</c:v>
                </c:pt>
                <c:pt idx="147">
                  <c:v>5</c:v>
                </c:pt>
                <c:pt idx="148">
                  <c:v>5</c:v>
                </c:pt>
                <c:pt idx="149">
                  <c:v>5</c:v>
                </c:pt>
                <c:pt idx="150">
                  <c:v>5</c:v>
                </c:pt>
                <c:pt idx="151">
                  <c:v>6</c:v>
                </c:pt>
                <c:pt idx="152">
                  <c:v>6</c:v>
                </c:pt>
                <c:pt idx="153">
                  <c:v>6</c:v>
                </c:pt>
                <c:pt idx="154">
                  <c:v>6</c:v>
                </c:pt>
                <c:pt idx="155">
                  <c:v>6</c:v>
                </c:pt>
                <c:pt idx="156">
                  <c:v>6</c:v>
                </c:pt>
                <c:pt idx="157">
                  <c:v>6</c:v>
                </c:pt>
                <c:pt idx="158">
                  <c:v>6</c:v>
                </c:pt>
                <c:pt idx="159">
                  <c:v>6</c:v>
                </c:pt>
                <c:pt idx="160">
                  <c:v>6</c:v>
                </c:pt>
                <c:pt idx="161">
                  <c:v>6</c:v>
                </c:pt>
                <c:pt idx="162">
                  <c:v>6</c:v>
                </c:pt>
                <c:pt idx="163">
                  <c:v>6</c:v>
                </c:pt>
                <c:pt idx="164">
                  <c:v>6</c:v>
                </c:pt>
                <c:pt idx="165">
                  <c:v>6</c:v>
                </c:pt>
                <c:pt idx="166">
                  <c:v>6</c:v>
                </c:pt>
                <c:pt idx="167">
                  <c:v>6</c:v>
                </c:pt>
                <c:pt idx="168">
                  <c:v>6</c:v>
                </c:pt>
                <c:pt idx="169">
                  <c:v>6</c:v>
                </c:pt>
                <c:pt idx="170">
                  <c:v>6</c:v>
                </c:pt>
                <c:pt idx="171">
                  <c:v>6</c:v>
                </c:pt>
                <c:pt idx="172">
                  <c:v>6</c:v>
                </c:pt>
                <c:pt idx="173">
                  <c:v>6</c:v>
                </c:pt>
                <c:pt idx="174">
                  <c:v>6</c:v>
                </c:pt>
                <c:pt idx="175">
                  <c:v>6</c:v>
                </c:pt>
                <c:pt idx="176">
                  <c:v>6</c:v>
                </c:pt>
                <c:pt idx="177">
                  <c:v>6</c:v>
                </c:pt>
                <c:pt idx="178">
                  <c:v>6</c:v>
                </c:pt>
                <c:pt idx="179">
                  <c:v>6</c:v>
                </c:pt>
                <c:pt idx="180">
                  <c:v>6</c:v>
                </c:pt>
                <c:pt idx="181">
                  <c:v>7</c:v>
                </c:pt>
                <c:pt idx="182">
                  <c:v>7</c:v>
                </c:pt>
                <c:pt idx="183">
                  <c:v>7</c:v>
                </c:pt>
                <c:pt idx="184">
                  <c:v>7</c:v>
                </c:pt>
                <c:pt idx="185">
                  <c:v>7</c:v>
                </c:pt>
                <c:pt idx="186">
                  <c:v>7</c:v>
                </c:pt>
                <c:pt idx="187">
                  <c:v>7</c:v>
                </c:pt>
                <c:pt idx="188">
                  <c:v>7</c:v>
                </c:pt>
                <c:pt idx="189">
                  <c:v>7</c:v>
                </c:pt>
                <c:pt idx="190">
                  <c:v>7</c:v>
                </c:pt>
                <c:pt idx="191">
                  <c:v>7</c:v>
                </c:pt>
                <c:pt idx="192">
                  <c:v>7</c:v>
                </c:pt>
                <c:pt idx="193">
                  <c:v>7</c:v>
                </c:pt>
                <c:pt idx="194">
                  <c:v>7</c:v>
                </c:pt>
                <c:pt idx="195">
                  <c:v>7</c:v>
                </c:pt>
                <c:pt idx="196">
                  <c:v>7</c:v>
                </c:pt>
                <c:pt idx="197">
                  <c:v>7</c:v>
                </c:pt>
                <c:pt idx="198">
                  <c:v>7</c:v>
                </c:pt>
                <c:pt idx="199">
                  <c:v>7</c:v>
                </c:pt>
                <c:pt idx="200">
                  <c:v>7</c:v>
                </c:pt>
                <c:pt idx="201">
                  <c:v>7</c:v>
                </c:pt>
                <c:pt idx="202">
                  <c:v>7</c:v>
                </c:pt>
                <c:pt idx="203">
                  <c:v>7</c:v>
                </c:pt>
                <c:pt idx="204">
                  <c:v>7</c:v>
                </c:pt>
                <c:pt idx="205">
                  <c:v>7</c:v>
                </c:pt>
                <c:pt idx="206">
                  <c:v>7</c:v>
                </c:pt>
                <c:pt idx="207">
                  <c:v>7</c:v>
                </c:pt>
                <c:pt idx="208">
                  <c:v>7</c:v>
                </c:pt>
                <c:pt idx="209">
                  <c:v>7</c:v>
                </c:pt>
                <c:pt idx="210">
                  <c:v>7</c:v>
                </c:pt>
                <c:pt idx="211">
                  <c:v>7</c:v>
                </c:pt>
                <c:pt idx="212">
                  <c:v>8</c:v>
                </c:pt>
                <c:pt idx="213">
                  <c:v>8</c:v>
                </c:pt>
                <c:pt idx="214">
                  <c:v>8</c:v>
                </c:pt>
                <c:pt idx="215">
                  <c:v>8</c:v>
                </c:pt>
                <c:pt idx="216">
                  <c:v>8</c:v>
                </c:pt>
                <c:pt idx="217">
                  <c:v>8</c:v>
                </c:pt>
                <c:pt idx="218">
                  <c:v>8</c:v>
                </c:pt>
                <c:pt idx="219">
                  <c:v>8</c:v>
                </c:pt>
                <c:pt idx="220">
                  <c:v>8</c:v>
                </c:pt>
                <c:pt idx="221">
                  <c:v>8</c:v>
                </c:pt>
                <c:pt idx="222">
                  <c:v>8</c:v>
                </c:pt>
                <c:pt idx="223">
                  <c:v>8</c:v>
                </c:pt>
                <c:pt idx="224">
                  <c:v>8</c:v>
                </c:pt>
                <c:pt idx="225">
                  <c:v>8</c:v>
                </c:pt>
                <c:pt idx="226">
                  <c:v>8</c:v>
                </c:pt>
                <c:pt idx="227">
                  <c:v>8</c:v>
                </c:pt>
                <c:pt idx="228">
                  <c:v>8</c:v>
                </c:pt>
                <c:pt idx="229">
                  <c:v>8</c:v>
                </c:pt>
                <c:pt idx="230">
                  <c:v>8</c:v>
                </c:pt>
                <c:pt idx="231">
                  <c:v>8</c:v>
                </c:pt>
                <c:pt idx="232">
                  <c:v>8</c:v>
                </c:pt>
                <c:pt idx="233">
                  <c:v>8</c:v>
                </c:pt>
                <c:pt idx="234">
                  <c:v>8</c:v>
                </c:pt>
                <c:pt idx="235">
                  <c:v>8</c:v>
                </c:pt>
                <c:pt idx="236">
                  <c:v>8</c:v>
                </c:pt>
                <c:pt idx="237">
                  <c:v>8</c:v>
                </c:pt>
                <c:pt idx="238">
                  <c:v>8</c:v>
                </c:pt>
                <c:pt idx="239">
                  <c:v>8</c:v>
                </c:pt>
                <c:pt idx="240">
                  <c:v>8</c:v>
                </c:pt>
                <c:pt idx="241">
                  <c:v>8</c:v>
                </c:pt>
                <c:pt idx="242">
                  <c:v>8</c:v>
                </c:pt>
                <c:pt idx="243">
                  <c:v>9</c:v>
                </c:pt>
                <c:pt idx="244">
                  <c:v>9</c:v>
                </c:pt>
                <c:pt idx="245">
                  <c:v>9</c:v>
                </c:pt>
                <c:pt idx="246">
                  <c:v>9</c:v>
                </c:pt>
                <c:pt idx="247">
                  <c:v>9</c:v>
                </c:pt>
                <c:pt idx="248">
                  <c:v>9</c:v>
                </c:pt>
                <c:pt idx="249">
                  <c:v>9</c:v>
                </c:pt>
                <c:pt idx="250">
                  <c:v>9</c:v>
                </c:pt>
                <c:pt idx="251">
                  <c:v>9</c:v>
                </c:pt>
                <c:pt idx="252">
                  <c:v>9</c:v>
                </c:pt>
                <c:pt idx="253">
                  <c:v>9</c:v>
                </c:pt>
                <c:pt idx="254">
                  <c:v>9</c:v>
                </c:pt>
                <c:pt idx="255">
                  <c:v>9</c:v>
                </c:pt>
                <c:pt idx="256">
                  <c:v>9</c:v>
                </c:pt>
                <c:pt idx="257">
                  <c:v>9</c:v>
                </c:pt>
                <c:pt idx="258">
                  <c:v>9</c:v>
                </c:pt>
                <c:pt idx="259">
                  <c:v>9</c:v>
                </c:pt>
                <c:pt idx="260">
                  <c:v>9</c:v>
                </c:pt>
                <c:pt idx="261">
                  <c:v>9</c:v>
                </c:pt>
                <c:pt idx="262">
                  <c:v>9</c:v>
                </c:pt>
                <c:pt idx="263">
                  <c:v>9</c:v>
                </c:pt>
                <c:pt idx="264">
                  <c:v>9</c:v>
                </c:pt>
                <c:pt idx="265">
                  <c:v>9</c:v>
                </c:pt>
                <c:pt idx="266">
                  <c:v>9</c:v>
                </c:pt>
                <c:pt idx="267">
                  <c:v>9</c:v>
                </c:pt>
                <c:pt idx="268">
                  <c:v>9</c:v>
                </c:pt>
                <c:pt idx="269">
                  <c:v>9</c:v>
                </c:pt>
                <c:pt idx="270">
                  <c:v>9</c:v>
                </c:pt>
                <c:pt idx="271">
                  <c:v>9</c:v>
                </c:pt>
                <c:pt idx="272">
                  <c:v>9</c:v>
                </c:pt>
                <c:pt idx="273">
                  <c:v>10</c:v>
                </c:pt>
                <c:pt idx="274">
                  <c:v>10</c:v>
                </c:pt>
                <c:pt idx="275">
                  <c:v>10</c:v>
                </c:pt>
                <c:pt idx="276">
                  <c:v>10</c:v>
                </c:pt>
                <c:pt idx="277">
                  <c:v>10</c:v>
                </c:pt>
                <c:pt idx="278">
                  <c:v>10</c:v>
                </c:pt>
                <c:pt idx="279">
                  <c:v>10</c:v>
                </c:pt>
                <c:pt idx="280">
                  <c:v>10</c:v>
                </c:pt>
                <c:pt idx="281">
                  <c:v>10</c:v>
                </c:pt>
                <c:pt idx="282">
                  <c:v>10</c:v>
                </c:pt>
                <c:pt idx="283">
                  <c:v>10</c:v>
                </c:pt>
                <c:pt idx="284">
                  <c:v>10</c:v>
                </c:pt>
                <c:pt idx="285">
                  <c:v>10</c:v>
                </c:pt>
                <c:pt idx="286">
                  <c:v>10</c:v>
                </c:pt>
                <c:pt idx="287">
                  <c:v>10</c:v>
                </c:pt>
                <c:pt idx="288">
                  <c:v>10</c:v>
                </c:pt>
                <c:pt idx="289">
                  <c:v>10</c:v>
                </c:pt>
                <c:pt idx="290">
                  <c:v>10</c:v>
                </c:pt>
                <c:pt idx="291">
                  <c:v>10</c:v>
                </c:pt>
                <c:pt idx="292">
                  <c:v>10</c:v>
                </c:pt>
                <c:pt idx="293">
                  <c:v>10</c:v>
                </c:pt>
                <c:pt idx="294">
                  <c:v>10</c:v>
                </c:pt>
                <c:pt idx="295">
                  <c:v>10</c:v>
                </c:pt>
                <c:pt idx="296">
                  <c:v>10</c:v>
                </c:pt>
                <c:pt idx="297">
                  <c:v>10</c:v>
                </c:pt>
                <c:pt idx="298">
                  <c:v>10</c:v>
                </c:pt>
                <c:pt idx="299">
                  <c:v>10</c:v>
                </c:pt>
                <c:pt idx="300">
                  <c:v>10</c:v>
                </c:pt>
                <c:pt idx="301">
                  <c:v>10</c:v>
                </c:pt>
                <c:pt idx="302">
                  <c:v>10</c:v>
                </c:pt>
                <c:pt idx="303">
                  <c:v>10</c:v>
                </c:pt>
                <c:pt idx="304">
                  <c:v>11</c:v>
                </c:pt>
                <c:pt idx="305">
                  <c:v>11</c:v>
                </c:pt>
                <c:pt idx="306">
                  <c:v>11</c:v>
                </c:pt>
                <c:pt idx="307">
                  <c:v>11</c:v>
                </c:pt>
                <c:pt idx="308">
                  <c:v>11</c:v>
                </c:pt>
                <c:pt idx="309">
                  <c:v>11</c:v>
                </c:pt>
                <c:pt idx="310">
                  <c:v>11</c:v>
                </c:pt>
                <c:pt idx="311">
                  <c:v>11</c:v>
                </c:pt>
                <c:pt idx="312">
                  <c:v>11</c:v>
                </c:pt>
                <c:pt idx="313">
                  <c:v>11</c:v>
                </c:pt>
                <c:pt idx="314">
                  <c:v>11</c:v>
                </c:pt>
                <c:pt idx="315">
                  <c:v>11</c:v>
                </c:pt>
                <c:pt idx="316">
                  <c:v>11</c:v>
                </c:pt>
                <c:pt idx="317">
                  <c:v>11</c:v>
                </c:pt>
                <c:pt idx="318">
                  <c:v>11</c:v>
                </c:pt>
                <c:pt idx="319">
                  <c:v>11</c:v>
                </c:pt>
                <c:pt idx="320">
                  <c:v>11</c:v>
                </c:pt>
                <c:pt idx="321">
                  <c:v>11</c:v>
                </c:pt>
                <c:pt idx="322">
                  <c:v>11</c:v>
                </c:pt>
                <c:pt idx="323">
                  <c:v>11</c:v>
                </c:pt>
                <c:pt idx="324">
                  <c:v>11</c:v>
                </c:pt>
                <c:pt idx="325">
                  <c:v>11</c:v>
                </c:pt>
                <c:pt idx="326">
                  <c:v>11</c:v>
                </c:pt>
                <c:pt idx="327">
                  <c:v>11</c:v>
                </c:pt>
                <c:pt idx="328">
                  <c:v>11</c:v>
                </c:pt>
                <c:pt idx="329">
                  <c:v>11</c:v>
                </c:pt>
                <c:pt idx="330">
                  <c:v>11</c:v>
                </c:pt>
                <c:pt idx="331">
                  <c:v>11</c:v>
                </c:pt>
                <c:pt idx="332">
                  <c:v>11</c:v>
                </c:pt>
                <c:pt idx="333">
                  <c:v>11</c:v>
                </c:pt>
                <c:pt idx="334">
                  <c:v>12</c:v>
                </c:pt>
                <c:pt idx="335">
                  <c:v>12</c:v>
                </c:pt>
                <c:pt idx="336">
                  <c:v>12</c:v>
                </c:pt>
                <c:pt idx="337">
                  <c:v>12</c:v>
                </c:pt>
                <c:pt idx="338">
                  <c:v>12</c:v>
                </c:pt>
                <c:pt idx="339">
                  <c:v>12</c:v>
                </c:pt>
                <c:pt idx="340">
                  <c:v>12</c:v>
                </c:pt>
                <c:pt idx="341">
                  <c:v>12</c:v>
                </c:pt>
                <c:pt idx="342">
                  <c:v>12</c:v>
                </c:pt>
                <c:pt idx="343">
                  <c:v>12</c:v>
                </c:pt>
                <c:pt idx="344">
                  <c:v>12</c:v>
                </c:pt>
                <c:pt idx="345">
                  <c:v>12</c:v>
                </c:pt>
                <c:pt idx="346">
                  <c:v>12</c:v>
                </c:pt>
                <c:pt idx="347">
                  <c:v>12</c:v>
                </c:pt>
                <c:pt idx="348">
                  <c:v>12</c:v>
                </c:pt>
                <c:pt idx="349">
                  <c:v>12</c:v>
                </c:pt>
                <c:pt idx="350">
                  <c:v>12</c:v>
                </c:pt>
                <c:pt idx="351">
                  <c:v>12</c:v>
                </c:pt>
                <c:pt idx="352">
                  <c:v>12</c:v>
                </c:pt>
                <c:pt idx="353">
                  <c:v>12</c:v>
                </c:pt>
                <c:pt idx="354">
                  <c:v>12</c:v>
                </c:pt>
                <c:pt idx="355">
                  <c:v>12</c:v>
                </c:pt>
                <c:pt idx="356">
                  <c:v>12</c:v>
                </c:pt>
                <c:pt idx="357">
                  <c:v>12</c:v>
                </c:pt>
                <c:pt idx="358">
                  <c:v>12</c:v>
                </c:pt>
                <c:pt idx="359">
                  <c:v>12</c:v>
                </c:pt>
                <c:pt idx="360">
                  <c:v>12</c:v>
                </c:pt>
                <c:pt idx="361">
                  <c:v>12</c:v>
                </c:pt>
                <c:pt idx="362">
                  <c:v>12</c:v>
                </c:pt>
                <c:pt idx="363">
                  <c:v>12</c:v>
                </c:pt>
                <c:pt idx="364">
                  <c:v>12</c:v>
                </c:pt>
                <c:pt idx="365">
                  <c:v>13</c:v>
                </c:pt>
              </c:numCache>
            </c:numRef>
          </c:cat>
          <c:val>
            <c:numRef>
              <c:f>Лист4!$D$3:$D$368</c:f>
              <c:numCache>
                <c:formatCode>0.0</c:formatCode>
                <c:ptCount val="366"/>
                <c:pt idx="0" formatCode="General">
                  <c:v>0</c:v>
                </c:pt>
                <c:pt idx="1">
                  <c:v>2.16</c:v>
                </c:pt>
                <c:pt idx="2">
                  <c:v>2.16</c:v>
                </c:pt>
                <c:pt idx="3">
                  <c:v>2.16</c:v>
                </c:pt>
                <c:pt idx="4">
                  <c:v>2.16</c:v>
                </c:pt>
                <c:pt idx="5">
                  <c:v>2.16</c:v>
                </c:pt>
                <c:pt idx="6">
                  <c:v>3.24</c:v>
                </c:pt>
                <c:pt idx="7">
                  <c:v>3.24</c:v>
                </c:pt>
                <c:pt idx="8">
                  <c:v>3.24</c:v>
                </c:pt>
                <c:pt idx="9">
                  <c:v>3.24</c:v>
                </c:pt>
                <c:pt idx="10">
                  <c:v>3.24</c:v>
                </c:pt>
                <c:pt idx="11">
                  <c:v>3.24</c:v>
                </c:pt>
                <c:pt idx="12">
                  <c:v>3.24</c:v>
                </c:pt>
                <c:pt idx="13">
                  <c:v>3.24</c:v>
                </c:pt>
                <c:pt idx="14">
                  <c:v>3.24</c:v>
                </c:pt>
                <c:pt idx="15">
                  <c:v>3.24</c:v>
                </c:pt>
                <c:pt idx="16">
                  <c:v>3.24</c:v>
                </c:pt>
                <c:pt idx="17">
                  <c:v>3.24</c:v>
                </c:pt>
                <c:pt idx="18">
                  <c:v>3.24</c:v>
                </c:pt>
                <c:pt idx="19">
                  <c:v>3.24</c:v>
                </c:pt>
                <c:pt idx="20">
                  <c:v>3.24</c:v>
                </c:pt>
                <c:pt idx="21">
                  <c:v>3.24</c:v>
                </c:pt>
                <c:pt idx="22">
                  <c:v>3.24</c:v>
                </c:pt>
                <c:pt idx="23">
                  <c:v>3.24</c:v>
                </c:pt>
                <c:pt idx="24">
                  <c:v>3.24</c:v>
                </c:pt>
                <c:pt idx="25">
                  <c:v>3.24</c:v>
                </c:pt>
                <c:pt idx="26">
                  <c:v>3.24</c:v>
                </c:pt>
                <c:pt idx="27">
                  <c:v>3.24</c:v>
                </c:pt>
                <c:pt idx="28">
                  <c:v>3.24</c:v>
                </c:pt>
                <c:pt idx="29">
                  <c:v>3.7800000000000002</c:v>
                </c:pt>
                <c:pt idx="30">
                  <c:v>3.7800000000000002</c:v>
                </c:pt>
                <c:pt idx="31">
                  <c:v>3.7800000000000002</c:v>
                </c:pt>
                <c:pt idx="32">
                  <c:v>3.7800000000000002</c:v>
                </c:pt>
                <c:pt idx="33">
                  <c:v>3.7800000000000002</c:v>
                </c:pt>
                <c:pt idx="34">
                  <c:v>3.7800000000000002</c:v>
                </c:pt>
                <c:pt idx="35">
                  <c:v>3.7800000000000002</c:v>
                </c:pt>
                <c:pt idx="36">
                  <c:v>3.7800000000000002</c:v>
                </c:pt>
                <c:pt idx="37">
                  <c:v>3.7800000000000002</c:v>
                </c:pt>
                <c:pt idx="38">
                  <c:v>3.7800000000000002</c:v>
                </c:pt>
                <c:pt idx="39">
                  <c:v>3.7800000000000002</c:v>
                </c:pt>
                <c:pt idx="40">
                  <c:v>3.7800000000000002</c:v>
                </c:pt>
                <c:pt idx="41">
                  <c:v>3.7800000000000002</c:v>
                </c:pt>
                <c:pt idx="42">
                  <c:v>3.7800000000000002</c:v>
                </c:pt>
                <c:pt idx="43">
                  <c:v>3.7800000000000002</c:v>
                </c:pt>
                <c:pt idx="44">
                  <c:v>3.7800000000000002</c:v>
                </c:pt>
                <c:pt idx="45">
                  <c:v>3.7800000000000002</c:v>
                </c:pt>
                <c:pt idx="46">
                  <c:v>3.7800000000000002</c:v>
                </c:pt>
                <c:pt idx="47">
                  <c:v>3.7800000000000002</c:v>
                </c:pt>
                <c:pt idx="48">
                  <c:v>3.7800000000000002</c:v>
                </c:pt>
                <c:pt idx="49">
                  <c:v>3.7800000000000002</c:v>
                </c:pt>
                <c:pt idx="50">
                  <c:v>3.7800000000000002</c:v>
                </c:pt>
                <c:pt idx="51">
                  <c:v>3.7800000000000002</c:v>
                </c:pt>
                <c:pt idx="52">
                  <c:v>3.7800000000000002</c:v>
                </c:pt>
                <c:pt idx="53">
                  <c:v>3.7800000000000002</c:v>
                </c:pt>
                <c:pt idx="54">
                  <c:v>3.7800000000000002</c:v>
                </c:pt>
                <c:pt idx="55">
                  <c:v>3.7800000000000002</c:v>
                </c:pt>
                <c:pt idx="56">
                  <c:v>3.7800000000000002</c:v>
                </c:pt>
                <c:pt idx="57">
                  <c:v>3.7800000000000002</c:v>
                </c:pt>
                <c:pt idx="58">
                  <c:v>3.7800000000000002</c:v>
                </c:pt>
                <c:pt idx="59">
                  <c:v>3.7800000000000002</c:v>
                </c:pt>
                <c:pt idx="60">
                  <c:v>3.7800000000000002</c:v>
                </c:pt>
                <c:pt idx="61">
                  <c:v>3.7800000000000002</c:v>
                </c:pt>
                <c:pt idx="62">
                  <c:v>3.7800000000000002</c:v>
                </c:pt>
                <c:pt idx="63">
                  <c:v>3.7800000000000002</c:v>
                </c:pt>
                <c:pt idx="64">
                  <c:v>3.7800000000000002</c:v>
                </c:pt>
                <c:pt idx="65">
                  <c:v>3.7800000000000002</c:v>
                </c:pt>
                <c:pt idx="66">
                  <c:v>3.7800000000000002</c:v>
                </c:pt>
                <c:pt idx="67">
                  <c:v>3.7800000000000002</c:v>
                </c:pt>
                <c:pt idx="68">
                  <c:v>3.7800000000000002</c:v>
                </c:pt>
                <c:pt idx="69">
                  <c:v>3.7800000000000002</c:v>
                </c:pt>
                <c:pt idx="70">
                  <c:v>3.7800000000000002</c:v>
                </c:pt>
                <c:pt idx="71">
                  <c:v>3.7800000000000002</c:v>
                </c:pt>
                <c:pt idx="72">
                  <c:v>3.7800000000000002</c:v>
                </c:pt>
                <c:pt idx="73">
                  <c:v>3.7800000000000002</c:v>
                </c:pt>
                <c:pt idx="74">
                  <c:v>3.7800000000000002</c:v>
                </c:pt>
                <c:pt idx="75">
                  <c:v>3.7800000000000002</c:v>
                </c:pt>
                <c:pt idx="76">
                  <c:v>3.7800000000000002</c:v>
                </c:pt>
                <c:pt idx="77">
                  <c:v>3.7800000000000002</c:v>
                </c:pt>
                <c:pt idx="78">
                  <c:v>3.7800000000000002</c:v>
                </c:pt>
                <c:pt idx="79">
                  <c:v>3.7800000000000002</c:v>
                </c:pt>
                <c:pt idx="80">
                  <c:v>3.7800000000000002</c:v>
                </c:pt>
                <c:pt idx="81">
                  <c:v>3.7800000000000002</c:v>
                </c:pt>
                <c:pt idx="82">
                  <c:v>3.7800000000000002</c:v>
                </c:pt>
                <c:pt idx="83">
                  <c:v>3.7800000000000002</c:v>
                </c:pt>
                <c:pt idx="84">
                  <c:v>3.7800000000000002</c:v>
                </c:pt>
                <c:pt idx="85">
                  <c:v>3.7800000000000002</c:v>
                </c:pt>
                <c:pt idx="86">
                  <c:v>3.7800000000000002</c:v>
                </c:pt>
                <c:pt idx="87">
                  <c:v>3.7800000000000002</c:v>
                </c:pt>
                <c:pt idx="88">
                  <c:v>4.3199999999999985</c:v>
                </c:pt>
                <c:pt idx="89">
                  <c:v>4.3199999999999985</c:v>
                </c:pt>
                <c:pt idx="90">
                  <c:v>4.3199999999999985</c:v>
                </c:pt>
                <c:pt idx="91">
                  <c:v>4.3199999999999985</c:v>
                </c:pt>
                <c:pt idx="92">
                  <c:v>4.3199999999999985</c:v>
                </c:pt>
                <c:pt idx="93">
                  <c:v>4.3199999999999985</c:v>
                </c:pt>
                <c:pt idx="94">
                  <c:v>4.3199999999999985</c:v>
                </c:pt>
                <c:pt idx="95">
                  <c:v>4.3199999999999985</c:v>
                </c:pt>
                <c:pt idx="96">
                  <c:v>4.3199999999999985</c:v>
                </c:pt>
                <c:pt idx="97">
                  <c:v>4.3199999999999985</c:v>
                </c:pt>
                <c:pt idx="98">
                  <c:v>4.3199999999999985</c:v>
                </c:pt>
                <c:pt idx="99">
                  <c:v>4.3199999999999985</c:v>
                </c:pt>
                <c:pt idx="100">
                  <c:v>4.3199999999999985</c:v>
                </c:pt>
                <c:pt idx="101">
                  <c:v>4.3199999999999985</c:v>
                </c:pt>
                <c:pt idx="102">
                  <c:v>4.3199999999999985</c:v>
                </c:pt>
                <c:pt idx="103">
                  <c:v>4.3199999999999985</c:v>
                </c:pt>
                <c:pt idx="104">
                  <c:v>4.3199999999999985</c:v>
                </c:pt>
                <c:pt idx="105">
                  <c:v>4.3199999999999985</c:v>
                </c:pt>
                <c:pt idx="106">
                  <c:v>4.3199999999999985</c:v>
                </c:pt>
                <c:pt idx="107">
                  <c:v>4.3199999999999985</c:v>
                </c:pt>
                <c:pt idx="108">
                  <c:v>4.3199999999999985</c:v>
                </c:pt>
                <c:pt idx="109">
                  <c:v>4.3199999999999985</c:v>
                </c:pt>
                <c:pt idx="110">
                  <c:v>4.3199999999999985</c:v>
                </c:pt>
                <c:pt idx="111">
                  <c:v>4.3199999999999985</c:v>
                </c:pt>
                <c:pt idx="112">
                  <c:v>4.3199999999999985</c:v>
                </c:pt>
                <c:pt idx="113">
                  <c:v>4.3199999999999985</c:v>
                </c:pt>
                <c:pt idx="114">
                  <c:v>4.3199999999999985</c:v>
                </c:pt>
                <c:pt idx="115">
                  <c:v>4.3199999999999985</c:v>
                </c:pt>
                <c:pt idx="116">
                  <c:v>4.3199999999999985</c:v>
                </c:pt>
                <c:pt idx="117">
                  <c:v>4.3199999999999985</c:v>
                </c:pt>
                <c:pt idx="118">
                  <c:v>4.3199999999999985</c:v>
                </c:pt>
                <c:pt idx="119">
                  <c:v>4.3199999999999985</c:v>
                </c:pt>
                <c:pt idx="120">
                  <c:v>4.3199999999999985</c:v>
                </c:pt>
                <c:pt idx="121">
                  <c:v>4.3199999999999985</c:v>
                </c:pt>
                <c:pt idx="122">
                  <c:v>4.3199999999999985</c:v>
                </c:pt>
                <c:pt idx="123">
                  <c:v>4.3199999999999985</c:v>
                </c:pt>
                <c:pt idx="124">
                  <c:v>4.3199999999999985</c:v>
                </c:pt>
                <c:pt idx="125">
                  <c:v>4.3199999999999985</c:v>
                </c:pt>
                <c:pt idx="126">
                  <c:v>4.3199999999999985</c:v>
                </c:pt>
                <c:pt idx="127">
                  <c:v>4.3199999999999985</c:v>
                </c:pt>
                <c:pt idx="128">
                  <c:v>4.3199999999999985</c:v>
                </c:pt>
                <c:pt idx="129">
                  <c:v>4.3199999999999985</c:v>
                </c:pt>
                <c:pt idx="130">
                  <c:v>4.3199999999999985</c:v>
                </c:pt>
                <c:pt idx="131">
                  <c:v>4.3199999999999985</c:v>
                </c:pt>
                <c:pt idx="132">
                  <c:v>4.3199999999999985</c:v>
                </c:pt>
                <c:pt idx="133">
                  <c:v>4.3199999999999985</c:v>
                </c:pt>
                <c:pt idx="134">
                  <c:v>4.3199999999999985</c:v>
                </c:pt>
                <c:pt idx="135">
                  <c:v>4.3199999999999985</c:v>
                </c:pt>
                <c:pt idx="136">
                  <c:v>4.3199999999999985</c:v>
                </c:pt>
                <c:pt idx="137">
                  <c:v>4.3199999999999985</c:v>
                </c:pt>
                <c:pt idx="138">
                  <c:v>4.3199999999999985</c:v>
                </c:pt>
                <c:pt idx="139">
                  <c:v>4.3199999999999985</c:v>
                </c:pt>
                <c:pt idx="140">
                  <c:v>4.3199999999999985</c:v>
                </c:pt>
                <c:pt idx="141">
                  <c:v>4.3199999999999985</c:v>
                </c:pt>
                <c:pt idx="142">
                  <c:v>4.3199999999999985</c:v>
                </c:pt>
                <c:pt idx="143">
                  <c:v>4.3199999999999985</c:v>
                </c:pt>
                <c:pt idx="144">
                  <c:v>4.3199999999999985</c:v>
                </c:pt>
                <c:pt idx="145">
                  <c:v>4.3199999999999985</c:v>
                </c:pt>
                <c:pt idx="146">
                  <c:v>4.3199999999999985</c:v>
                </c:pt>
                <c:pt idx="147">
                  <c:v>4.3199999999999985</c:v>
                </c:pt>
                <c:pt idx="148">
                  <c:v>4.3199999999999985</c:v>
                </c:pt>
                <c:pt idx="149">
                  <c:v>4.3199999999999985</c:v>
                </c:pt>
                <c:pt idx="150">
                  <c:v>4.8599999999999985</c:v>
                </c:pt>
                <c:pt idx="151">
                  <c:v>4.8599999999999985</c:v>
                </c:pt>
                <c:pt idx="152">
                  <c:v>4.8599999999999985</c:v>
                </c:pt>
                <c:pt idx="153">
                  <c:v>4.8599999999999985</c:v>
                </c:pt>
                <c:pt idx="154">
                  <c:v>4.8599999999999985</c:v>
                </c:pt>
                <c:pt idx="155">
                  <c:v>4.8599999999999985</c:v>
                </c:pt>
                <c:pt idx="156">
                  <c:v>4.8599999999999985</c:v>
                </c:pt>
                <c:pt idx="157">
                  <c:v>4.8599999999999985</c:v>
                </c:pt>
                <c:pt idx="158">
                  <c:v>4.8599999999999985</c:v>
                </c:pt>
                <c:pt idx="159">
                  <c:v>4.8599999999999985</c:v>
                </c:pt>
                <c:pt idx="160">
                  <c:v>4.8599999999999985</c:v>
                </c:pt>
                <c:pt idx="161">
                  <c:v>4.8599999999999985</c:v>
                </c:pt>
                <c:pt idx="162">
                  <c:v>4.8599999999999985</c:v>
                </c:pt>
                <c:pt idx="163">
                  <c:v>4.8599999999999985</c:v>
                </c:pt>
                <c:pt idx="164">
                  <c:v>4.8599999999999985</c:v>
                </c:pt>
                <c:pt idx="165">
                  <c:v>4.8599999999999985</c:v>
                </c:pt>
                <c:pt idx="166">
                  <c:v>4.8599999999999985</c:v>
                </c:pt>
                <c:pt idx="167">
                  <c:v>4.8599999999999985</c:v>
                </c:pt>
                <c:pt idx="168">
                  <c:v>4.8599999999999985</c:v>
                </c:pt>
                <c:pt idx="169">
                  <c:v>4.8599999999999985</c:v>
                </c:pt>
                <c:pt idx="170">
                  <c:v>4.8599999999999985</c:v>
                </c:pt>
                <c:pt idx="171">
                  <c:v>4.8599999999999985</c:v>
                </c:pt>
                <c:pt idx="172">
                  <c:v>4.8599999999999985</c:v>
                </c:pt>
                <c:pt idx="173">
                  <c:v>4.8599999999999985</c:v>
                </c:pt>
                <c:pt idx="174">
                  <c:v>4.8599999999999985</c:v>
                </c:pt>
                <c:pt idx="175">
                  <c:v>4.8599999999999985</c:v>
                </c:pt>
                <c:pt idx="176">
                  <c:v>4.8599999999999985</c:v>
                </c:pt>
                <c:pt idx="177">
                  <c:v>4.8599999999999985</c:v>
                </c:pt>
                <c:pt idx="178">
                  <c:v>4.8599999999999985</c:v>
                </c:pt>
                <c:pt idx="179">
                  <c:v>4.8599999999999985</c:v>
                </c:pt>
                <c:pt idx="180">
                  <c:v>5.4</c:v>
                </c:pt>
                <c:pt idx="181">
                  <c:v>5.4</c:v>
                </c:pt>
                <c:pt idx="182">
                  <c:v>5.4</c:v>
                </c:pt>
                <c:pt idx="183">
                  <c:v>5.4</c:v>
                </c:pt>
                <c:pt idx="184">
                  <c:v>5.4</c:v>
                </c:pt>
                <c:pt idx="185">
                  <c:v>5.4</c:v>
                </c:pt>
                <c:pt idx="186">
                  <c:v>5.4</c:v>
                </c:pt>
                <c:pt idx="187">
                  <c:v>5.4</c:v>
                </c:pt>
                <c:pt idx="188">
                  <c:v>5.4</c:v>
                </c:pt>
                <c:pt idx="189">
                  <c:v>5.4</c:v>
                </c:pt>
                <c:pt idx="190">
                  <c:v>5.4</c:v>
                </c:pt>
                <c:pt idx="191">
                  <c:v>5.4</c:v>
                </c:pt>
                <c:pt idx="192">
                  <c:v>5.4</c:v>
                </c:pt>
                <c:pt idx="193">
                  <c:v>5.4</c:v>
                </c:pt>
                <c:pt idx="194">
                  <c:v>5.4</c:v>
                </c:pt>
                <c:pt idx="195">
                  <c:v>5.4</c:v>
                </c:pt>
                <c:pt idx="196">
                  <c:v>5.4</c:v>
                </c:pt>
                <c:pt idx="197">
                  <c:v>5.4</c:v>
                </c:pt>
                <c:pt idx="198">
                  <c:v>5.4</c:v>
                </c:pt>
                <c:pt idx="199">
                  <c:v>5.4</c:v>
                </c:pt>
                <c:pt idx="200">
                  <c:v>5.4</c:v>
                </c:pt>
                <c:pt idx="201">
                  <c:v>5.4</c:v>
                </c:pt>
                <c:pt idx="202">
                  <c:v>5.4</c:v>
                </c:pt>
                <c:pt idx="203">
                  <c:v>5.4</c:v>
                </c:pt>
                <c:pt idx="204">
                  <c:v>5.4</c:v>
                </c:pt>
                <c:pt idx="205">
                  <c:v>5.4</c:v>
                </c:pt>
                <c:pt idx="206">
                  <c:v>5.4</c:v>
                </c:pt>
                <c:pt idx="207">
                  <c:v>5.4</c:v>
                </c:pt>
                <c:pt idx="208">
                  <c:v>5.4</c:v>
                </c:pt>
                <c:pt idx="209">
                  <c:v>5.4</c:v>
                </c:pt>
                <c:pt idx="210">
                  <c:v>5.4</c:v>
                </c:pt>
                <c:pt idx="211">
                  <c:v>5.4</c:v>
                </c:pt>
                <c:pt idx="212">
                  <c:v>5.4</c:v>
                </c:pt>
                <c:pt idx="213">
                  <c:v>5.4</c:v>
                </c:pt>
                <c:pt idx="214">
                  <c:v>5.4</c:v>
                </c:pt>
                <c:pt idx="215">
                  <c:v>5.4</c:v>
                </c:pt>
                <c:pt idx="216">
                  <c:v>5.4</c:v>
                </c:pt>
                <c:pt idx="217">
                  <c:v>5.4</c:v>
                </c:pt>
                <c:pt idx="218">
                  <c:v>5.4</c:v>
                </c:pt>
                <c:pt idx="219">
                  <c:v>5.4</c:v>
                </c:pt>
                <c:pt idx="220">
                  <c:v>5.4</c:v>
                </c:pt>
                <c:pt idx="221">
                  <c:v>5.4</c:v>
                </c:pt>
                <c:pt idx="222">
                  <c:v>5.4</c:v>
                </c:pt>
                <c:pt idx="223">
                  <c:v>5.4</c:v>
                </c:pt>
                <c:pt idx="224">
                  <c:v>5.4</c:v>
                </c:pt>
                <c:pt idx="225">
                  <c:v>5.4</c:v>
                </c:pt>
                <c:pt idx="226">
                  <c:v>5.4</c:v>
                </c:pt>
                <c:pt idx="227">
                  <c:v>5.4</c:v>
                </c:pt>
                <c:pt idx="228">
                  <c:v>5.4</c:v>
                </c:pt>
                <c:pt idx="229">
                  <c:v>5.4</c:v>
                </c:pt>
                <c:pt idx="230">
                  <c:v>5.4</c:v>
                </c:pt>
                <c:pt idx="231">
                  <c:v>5.4</c:v>
                </c:pt>
                <c:pt idx="232">
                  <c:v>5.4</c:v>
                </c:pt>
                <c:pt idx="233">
                  <c:v>5.4</c:v>
                </c:pt>
                <c:pt idx="234">
                  <c:v>5.4</c:v>
                </c:pt>
                <c:pt idx="235">
                  <c:v>5.4</c:v>
                </c:pt>
                <c:pt idx="236">
                  <c:v>5.4</c:v>
                </c:pt>
                <c:pt idx="237">
                  <c:v>5.4</c:v>
                </c:pt>
                <c:pt idx="238">
                  <c:v>5.4</c:v>
                </c:pt>
                <c:pt idx="239">
                  <c:v>5.4</c:v>
                </c:pt>
                <c:pt idx="240">
                  <c:v>5.4</c:v>
                </c:pt>
                <c:pt idx="241">
                  <c:v>5.4</c:v>
                </c:pt>
                <c:pt idx="242">
                  <c:v>5.4</c:v>
                </c:pt>
                <c:pt idx="243">
                  <c:v>5.4</c:v>
                </c:pt>
                <c:pt idx="244">
                  <c:v>5.4</c:v>
                </c:pt>
                <c:pt idx="245">
                  <c:v>5.4</c:v>
                </c:pt>
                <c:pt idx="246">
                  <c:v>5.4</c:v>
                </c:pt>
                <c:pt idx="247">
                  <c:v>5.4</c:v>
                </c:pt>
                <c:pt idx="248">
                  <c:v>5.4</c:v>
                </c:pt>
                <c:pt idx="249">
                  <c:v>5.4</c:v>
                </c:pt>
                <c:pt idx="250">
                  <c:v>5.4</c:v>
                </c:pt>
                <c:pt idx="251">
                  <c:v>5.4</c:v>
                </c:pt>
                <c:pt idx="252">
                  <c:v>5.4</c:v>
                </c:pt>
                <c:pt idx="253">
                  <c:v>5.4</c:v>
                </c:pt>
                <c:pt idx="254">
                  <c:v>5.4</c:v>
                </c:pt>
                <c:pt idx="255">
                  <c:v>5.4</c:v>
                </c:pt>
                <c:pt idx="256">
                  <c:v>5.4</c:v>
                </c:pt>
                <c:pt idx="257">
                  <c:v>5.4</c:v>
                </c:pt>
                <c:pt idx="258">
                  <c:v>5.4</c:v>
                </c:pt>
                <c:pt idx="259">
                  <c:v>5.4</c:v>
                </c:pt>
                <c:pt idx="260">
                  <c:v>5.4</c:v>
                </c:pt>
                <c:pt idx="261">
                  <c:v>5.4</c:v>
                </c:pt>
                <c:pt idx="262">
                  <c:v>5.4</c:v>
                </c:pt>
                <c:pt idx="263">
                  <c:v>5.4</c:v>
                </c:pt>
                <c:pt idx="264">
                  <c:v>5.4</c:v>
                </c:pt>
                <c:pt idx="265">
                  <c:v>5.4</c:v>
                </c:pt>
                <c:pt idx="266">
                  <c:v>5.4</c:v>
                </c:pt>
                <c:pt idx="267">
                  <c:v>5.4</c:v>
                </c:pt>
                <c:pt idx="268">
                  <c:v>5.4</c:v>
                </c:pt>
                <c:pt idx="269">
                  <c:v>5.4</c:v>
                </c:pt>
                <c:pt idx="270">
                  <c:v>5.4</c:v>
                </c:pt>
                <c:pt idx="271">
                  <c:v>5.4</c:v>
                </c:pt>
                <c:pt idx="272">
                  <c:v>5.94</c:v>
                </c:pt>
                <c:pt idx="273">
                  <c:v>5.94</c:v>
                </c:pt>
                <c:pt idx="274">
                  <c:v>5.94</c:v>
                </c:pt>
                <c:pt idx="275">
                  <c:v>5.94</c:v>
                </c:pt>
                <c:pt idx="276">
                  <c:v>5.94</c:v>
                </c:pt>
                <c:pt idx="277">
                  <c:v>5.94</c:v>
                </c:pt>
                <c:pt idx="278">
                  <c:v>5.94</c:v>
                </c:pt>
                <c:pt idx="279">
                  <c:v>5.94</c:v>
                </c:pt>
                <c:pt idx="280">
                  <c:v>5.94</c:v>
                </c:pt>
                <c:pt idx="281">
                  <c:v>5.94</c:v>
                </c:pt>
                <c:pt idx="282">
                  <c:v>5.94</c:v>
                </c:pt>
                <c:pt idx="283">
                  <c:v>5.94</c:v>
                </c:pt>
                <c:pt idx="284">
                  <c:v>5.94</c:v>
                </c:pt>
                <c:pt idx="285">
                  <c:v>5.94</c:v>
                </c:pt>
                <c:pt idx="286">
                  <c:v>5.94</c:v>
                </c:pt>
                <c:pt idx="287">
                  <c:v>5.94</c:v>
                </c:pt>
                <c:pt idx="288">
                  <c:v>5.94</c:v>
                </c:pt>
                <c:pt idx="289">
                  <c:v>5.94</c:v>
                </c:pt>
                <c:pt idx="290">
                  <c:v>5.94</c:v>
                </c:pt>
                <c:pt idx="291">
                  <c:v>5.94</c:v>
                </c:pt>
                <c:pt idx="292">
                  <c:v>5.94</c:v>
                </c:pt>
                <c:pt idx="293">
                  <c:v>5.94</c:v>
                </c:pt>
                <c:pt idx="294">
                  <c:v>5.94</c:v>
                </c:pt>
                <c:pt idx="295">
                  <c:v>5.94</c:v>
                </c:pt>
                <c:pt idx="296">
                  <c:v>5.94</c:v>
                </c:pt>
                <c:pt idx="297">
                  <c:v>5.94</c:v>
                </c:pt>
                <c:pt idx="298">
                  <c:v>5.94</c:v>
                </c:pt>
                <c:pt idx="299">
                  <c:v>5.94</c:v>
                </c:pt>
                <c:pt idx="300">
                  <c:v>5.94</c:v>
                </c:pt>
                <c:pt idx="301">
                  <c:v>5.94</c:v>
                </c:pt>
                <c:pt idx="302">
                  <c:v>5.94</c:v>
                </c:pt>
                <c:pt idx="303">
                  <c:v>5.94</c:v>
                </c:pt>
                <c:pt idx="304">
                  <c:v>5.94</c:v>
                </c:pt>
                <c:pt idx="305">
                  <c:v>5.94</c:v>
                </c:pt>
                <c:pt idx="306">
                  <c:v>5.94</c:v>
                </c:pt>
                <c:pt idx="307">
                  <c:v>5.94</c:v>
                </c:pt>
                <c:pt idx="308">
                  <c:v>5.94</c:v>
                </c:pt>
                <c:pt idx="309">
                  <c:v>5.94</c:v>
                </c:pt>
                <c:pt idx="310">
                  <c:v>5.94</c:v>
                </c:pt>
                <c:pt idx="311">
                  <c:v>5.94</c:v>
                </c:pt>
                <c:pt idx="312">
                  <c:v>5.94</c:v>
                </c:pt>
                <c:pt idx="313">
                  <c:v>5.94</c:v>
                </c:pt>
                <c:pt idx="314">
                  <c:v>5.94</c:v>
                </c:pt>
                <c:pt idx="315">
                  <c:v>5.94</c:v>
                </c:pt>
                <c:pt idx="316">
                  <c:v>5.94</c:v>
                </c:pt>
                <c:pt idx="317">
                  <c:v>5.94</c:v>
                </c:pt>
                <c:pt idx="318">
                  <c:v>5.94</c:v>
                </c:pt>
                <c:pt idx="319">
                  <c:v>5.94</c:v>
                </c:pt>
                <c:pt idx="320">
                  <c:v>5.94</c:v>
                </c:pt>
                <c:pt idx="321">
                  <c:v>5.94</c:v>
                </c:pt>
                <c:pt idx="322">
                  <c:v>5.94</c:v>
                </c:pt>
                <c:pt idx="323">
                  <c:v>5.94</c:v>
                </c:pt>
                <c:pt idx="324">
                  <c:v>5.94</c:v>
                </c:pt>
                <c:pt idx="325">
                  <c:v>5.94</c:v>
                </c:pt>
                <c:pt idx="326">
                  <c:v>5.94</c:v>
                </c:pt>
                <c:pt idx="327">
                  <c:v>5.94</c:v>
                </c:pt>
                <c:pt idx="328">
                  <c:v>5.94</c:v>
                </c:pt>
                <c:pt idx="329">
                  <c:v>5.94</c:v>
                </c:pt>
                <c:pt idx="330">
                  <c:v>5.94</c:v>
                </c:pt>
                <c:pt idx="331">
                  <c:v>5.94</c:v>
                </c:pt>
                <c:pt idx="332">
                  <c:v>5.94</c:v>
                </c:pt>
                <c:pt idx="333">
                  <c:v>5.94</c:v>
                </c:pt>
                <c:pt idx="334">
                  <c:v>5.94</c:v>
                </c:pt>
                <c:pt idx="335">
                  <c:v>5.94</c:v>
                </c:pt>
                <c:pt idx="336">
                  <c:v>5.94</c:v>
                </c:pt>
                <c:pt idx="337">
                  <c:v>5.94</c:v>
                </c:pt>
                <c:pt idx="338">
                  <c:v>5.94</c:v>
                </c:pt>
                <c:pt idx="339">
                  <c:v>5.94</c:v>
                </c:pt>
                <c:pt idx="340">
                  <c:v>5.94</c:v>
                </c:pt>
                <c:pt idx="341">
                  <c:v>5.94</c:v>
                </c:pt>
                <c:pt idx="342">
                  <c:v>5.94</c:v>
                </c:pt>
                <c:pt idx="343">
                  <c:v>5.94</c:v>
                </c:pt>
                <c:pt idx="344">
                  <c:v>5.94</c:v>
                </c:pt>
                <c:pt idx="345">
                  <c:v>5.94</c:v>
                </c:pt>
                <c:pt idx="346">
                  <c:v>5.94</c:v>
                </c:pt>
                <c:pt idx="347">
                  <c:v>5.94</c:v>
                </c:pt>
                <c:pt idx="348">
                  <c:v>5.94</c:v>
                </c:pt>
                <c:pt idx="349">
                  <c:v>5.94</c:v>
                </c:pt>
                <c:pt idx="350">
                  <c:v>5.94</c:v>
                </c:pt>
                <c:pt idx="351">
                  <c:v>5.94</c:v>
                </c:pt>
                <c:pt idx="352">
                  <c:v>5.94</c:v>
                </c:pt>
                <c:pt idx="353">
                  <c:v>5.94</c:v>
                </c:pt>
                <c:pt idx="354">
                  <c:v>5.94</c:v>
                </c:pt>
                <c:pt idx="355">
                  <c:v>5.94</c:v>
                </c:pt>
                <c:pt idx="356">
                  <c:v>5.94</c:v>
                </c:pt>
                <c:pt idx="357">
                  <c:v>5.94</c:v>
                </c:pt>
                <c:pt idx="358">
                  <c:v>5.94</c:v>
                </c:pt>
                <c:pt idx="359">
                  <c:v>5.94</c:v>
                </c:pt>
                <c:pt idx="360">
                  <c:v>5.94</c:v>
                </c:pt>
                <c:pt idx="361">
                  <c:v>5.94</c:v>
                </c:pt>
                <c:pt idx="362">
                  <c:v>5.94</c:v>
                </c:pt>
                <c:pt idx="363">
                  <c:v>5.94</c:v>
                </c:pt>
                <c:pt idx="364">
                  <c:v>5.94</c:v>
                </c:pt>
                <c:pt idx="365">
                  <c:v>6.48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8D9F-42B8-8DD0-E62F79CF12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39315552"/>
        <c:axId val="-239311200"/>
      </c:lineChart>
      <c:catAx>
        <c:axId val="-239315552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minorGridlines>
          <c:spPr>
            <a:ln w="9525" cap="flat" cmpd="sng" algn="ctr">
              <a:noFill/>
              <a:round/>
            </a:ln>
            <a:effectLst/>
          </c:spPr>
        </c:minorGridlines>
        <c:title>
          <c:tx>
            <c:rich>
              <a:bodyPr rot="0" vert="horz"/>
              <a:lstStyle/>
              <a:p>
                <a:pPr>
                  <a:defRPr sz="1400">
                    <a:solidFill>
                      <a:schemeClr val="tx2">
                        <a:lumMod val="75000"/>
                      </a:schemeClr>
                    </a:solidFill>
                    <a:latin typeface="+mn-lt"/>
                  </a:defRPr>
                </a:pPr>
                <a:r>
                  <a:rPr lang="ru-RU" sz="1400" dirty="0">
                    <a:solidFill>
                      <a:schemeClr val="tx2">
                        <a:lumMod val="75000"/>
                      </a:schemeClr>
                    </a:solidFill>
                    <a:latin typeface="+mn-lt"/>
                  </a:rPr>
                  <a:t>Месяцы с момента рандомизации</a:t>
                </a:r>
              </a:p>
            </c:rich>
          </c:tx>
          <c:layout>
            <c:manualLayout>
              <c:xMode val="edge"/>
              <c:yMode val="edge"/>
              <c:x val="0.2171787114093266"/>
              <c:y val="0.8262883598541243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100">
                <a:latin typeface="+mn-lt"/>
              </a:defRPr>
            </a:pPr>
            <a:endParaRPr lang="ru-RU"/>
          </a:p>
        </c:txPr>
        <c:crossAx val="-239311200"/>
        <c:crosses val="autoZero"/>
        <c:auto val="1"/>
        <c:lblAlgn val="ctr"/>
        <c:lblOffset val="100"/>
        <c:tickLblSkip val="30"/>
        <c:tickMarkSkip val="30"/>
        <c:noMultiLvlLbl val="1"/>
      </c:catAx>
      <c:valAx>
        <c:axId val="-239311200"/>
        <c:scaling>
          <c:orientation val="minMax"/>
          <c:max val="10"/>
          <c:min val="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 sz="1200">
                    <a:solidFill>
                      <a:schemeClr val="tx2">
                        <a:lumMod val="75000"/>
                      </a:schemeClr>
                    </a:solidFill>
                    <a:latin typeface="+mn-lt"/>
                  </a:defRPr>
                </a:pPr>
                <a:r>
                  <a:rPr lang="ru-RU" sz="1200">
                    <a:solidFill>
                      <a:schemeClr val="tx2">
                        <a:lumMod val="75000"/>
                      </a:schemeClr>
                    </a:solidFill>
                    <a:latin typeface="+mn-lt"/>
                  </a:rPr>
                  <a:t>Кумулятивная доля умерших (%)</a:t>
                </a:r>
              </a:p>
            </c:rich>
          </c:tx>
          <c:layout>
            <c:manualLayout>
              <c:xMode val="edge"/>
              <c:yMode val="edge"/>
              <c:x val="2.6722614422763124E-3"/>
              <c:y val="8.1889919905484582E-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>
                <a:latin typeface="+mn-lt"/>
              </a:defRPr>
            </a:pPr>
            <a:endParaRPr lang="ru-RU"/>
          </a:p>
        </c:txPr>
        <c:crossAx val="-239315552"/>
        <c:crosses val="autoZero"/>
        <c:crossBetween val="midCat"/>
        <c:majorUnit val="1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 sz="1600">
              <a:solidFill>
                <a:schemeClr val="tx2">
                  <a:lumMod val="75000"/>
                </a:schemeClr>
              </a:solidFill>
              <a:latin typeface="+mn-lt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3175">
      <a:noFill/>
    </a:ln>
    <a:effectLst/>
  </c:spPr>
  <c:txPr>
    <a:bodyPr/>
    <a:lstStyle/>
    <a:p>
      <a:pPr>
        <a:defRPr>
          <a:latin typeface="Century Gothic" pitchFamily="34" charset="0"/>
        </a:defRPr>
      </a:pPr>
      <a:endParaRPr lang="ru-RU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b="1"/>
              <a:t>ОКС с п</a:t>
            </a:r>
            <a:r>
              <a:rPr lang="en-US" sz="2000" b="1"/>
              <a:t>ST</a:t>
            </a:r>
          </a:p>
        </c:rich>
      </c:tx>
      <c:layout/>
      <c:overlay val="0"/>
      <c:spPr>
        <a:noFill/>
        <a:ln w="25400">
          <a:noFill/>
        </a:ln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'Данные Хрипуна'!$F$21</c:f>
              <c:strCache>
                <c:ptCount val="1"/>
                <c:pt idx="0">
                  <c:v>2019 год</c:v>
                </c:pt>
              </c:strCache>
            </c:strRef>
          </c:tx>
          <c:spPr>
            <a:solidFill>
              <a:srgbClr val="4F81BD"/>
            </a:solidFill>
            <a:ln w="25400">
              <a:noFill/>
            </a:ln>
          </c:spPr>
          <c:invertIfNegative val="0"/>
          <c:dLbls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'Данные Хрипуна'!$E$22:$E$24</c:f>
              <c:strCache>
                <c:ptCount val="3"/>
                <c:pt idx="0">
                  <c:v>ТЛТ догоспитальная </c:v>
                </c:pt>
                <c:pt idx="1">
                  <c:v>Область</c:v>
                </c:pt>
                <c:pt idx="2">
                  <c:v>Ростов-на-Дону</c:v>
                </c:pt>
              </c:strCache>
            </c:strRef>
          </c:cat>
          <c:val>
            <c:numRef>
              <c:f>'Данные Хрипуна'!$F$22:$F$24</c:f>
              <c:numCache>
                <c:formatCode>General</c:formatCode>
                <c:ptCount val="3"/>
                <c:pt idx="0">
                  <c:v>497</c:v>
                </c:pt>
                <c:pt idx="1">
                  <c:v>407</c:v>
                </c:pt>
                <c:pt idx="2">
                  <c:v>90</c:v>
                </c:pt>
              </c:numCache>
            </c:numRef>
          </c:val>
        </c:ser>
        <c:ser>
          <c:idx val="1"/>
          <c:order val="1"/>
          <c:tx>
            <c:strRef>
              <c:f>'Данные Хрипуна'!$G$21</c:f>
              <c:strCache>
                <c:ptCount val="1"/>
                <c:pt idx="0">
                  <c:v>2020 год</c:v>
                </c:pt>
              </c:strCache>
            </c:strRef>
          </c:tx>
          <c:spPr>
            <a:solidFill>
              <a:srgbClr val="C0504D"/>
            </a:solidFill>
            <a:ln w="25400">
              <a:noFill/>
            </a:ln>
          </c:spPr>
          <c:invertIfNegative val="0"/>
          <c:dLbls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'Данные Хрипуна'!$E$22:$E$24</c:f>
              <c:strCache>
                <c:ptCount val="3"/>
                <c:pt idx="0">
                  <c:v>ТЛТ догоспитальная </c:v>
                </c:pt>
                <c:pt idx="1">
                  <c:v>Область</c:v>
                </c:pt>
                <c:pt idx="2">
                  <c:v>Ростов-на-Дону</c:v>
                </c:pt>
              </c:strCache>
            </c:strRef>
          </c:cat>
          <c:val>
            <c:numRef>
              <c:f>'Данные Хрипуна'!$G$22:$G$24</c:f>
              <c:numCache>
                <c:formatCode>General</c:formatCode>
                <c:ptCount val="3"/>
                <c:pt idx="0">
                  <c:v>352</c:v>
                </c:pt>
                <c:pt idx="1">
                  <c:v>317</c:v>
                </c:pt>
                <c:pt idx="2">
                  <c:v>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8532096"/>
        <c:axId val="-18530464"/>
      </c:barChart>
      <c:catAx>
        <c:axId val="-18532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8530464"/>
        <c:crosses val="autoZero"/>
        <c:auto val="1"/>
        <c:lblAlgn val="ctr"/>
        <c:lblOffset val="100"/>
        <c:noMultiLvlLbl val="0"/>
      </c:catAx>
      <c:valAx>
        <c:axId val="-185304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8532096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/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b="0"/>
              <a:t>Ростов-на-Дону </a:t>
            </a:r>
          </a:p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b="1"/>
              <a:t>ОИМ с подъемом </a:t>
            </a:r>
            <a:r>
              <a:rPr lang="en-US" sz="1600" b="1"/>
              <a:t>ST</a:t>
            </a:r>
            <a:r>
              <a:rPr lang="ru-RU" sz="1600" b="1"/>
              <a:t>, всего </a:t>
            </a:r>
          </a:p>
        </c:rich>
      </c:tx>
      <c:layout/>
      <c:overlay val="0"/>
      <c:spPr>
        <a:noFill/>
        <a:ln w="25400">
          <a:noFill/>
        </a:ln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графики!$E$73</c:f>
              <c:strCache>
                <c:ptCount val="1"/>
                <c:pt idx="0">
                  <c:v>2019 г.</c:v>
                </c:pt>
              </c:strCache>
            </c:strRef>
          </c:tx>
          <c:spPr>
            <a:solidFill>
              <a:srgbClr val="4F81BD"/>
            </a:solidFill>
            <a:ln w="25400">
              <a:noFill/>
            </a:ln>
          </c:spPr>
          <c:invertIfNegative val="0"/>
          <c:dLbls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графики!$D$74:$D$76</c:f>
              <c:strCache>
                <c:ptCount val="3"/>
                <c:pt idx="0">
                  <c:v>всего </c:v>
                </c:pt>
                <c:pt idx="1">
                  <c:v>госпитал</c:v>
                </c:pt>
                <c:pt idx="2">
                  <c:v>БСМП</c:v>
                </c:pt>
              </c:strCache>
            </c:strRef>
          </c:cat>
          <c:val>
            <c:numRef>
              <c:f>графики!$E$74:$E$76</c:f>
              <c:numCache>
                <c:formatCode>General</c:formatCode>
                <c:ptCount val="3"/>
                <c:pt idx="0">
                  <c:v>1045</c:v>
                </c:pt>
                <c:pt idx="1">
                  <c:v>863</c:v>
                </c:pt>
                <c:pt idx="2">
                  <c:v>526</c:v>
                </c:pt>
              </c:numCache>
            </c:numRef>
          </c:val>
        </c:ser>
        <c:ser>
          <c:idx val="1"/>
          <c:order val="1"/>
          <c:tx>
            <c:strRef>
              <c:f>графики!$F$73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C0504D"/>
            </a:solidFill>
            <a:ln w="25400">
              <a:noFill/>
            </a:ln>
          </c:spPr>
          <c:invertIfNegative val="0"/>
          <c:dLbls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графики!$D$74:$D$76</c:f>
              <c:strCache>
                <c:ptCount val="3"/>
                <c:pt idx="0">
                  <c:v>всего </c:v>
                </c:pt>
                <c:pt idx="1">
                  <c:v>госпитал</c:v>
                </c:pt>
                <c:pt idx="2">
                  <c:v>БСМП</c:v>
                </c:pt>
              </c:strCache>
            </c:strRef>
          </c:cat>
          <c:val>
            <c:numRef>
              <c:f>графики!$F$74:$F$76</c:f>
              <c:numCache>
                <c:formatCode>General</c:formatCode>
                <c:ptCount val="3"/>
                <c:pt idx="0">
                  <c:v>944</c:v>
                </c:pt>
                <c:pt idx="1">
                  <c:v>860</c:v>
                </c:pt>
                <c:pt idx="2">
                  <c:v>694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62548880"/>
        <c:axId val="-162559216"/>
      </c:barChart>
      <c:catAx>
        <c:axId val="-162548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62559216"/>
        <c:crosses val="autoZero"/>
        <c:auto val="1"/>
        <c:lblAlgn val="ctr"/>
        <c:lblOffset val="100"/>
        <c:noMultiLvlLbl val="0"/>
      </c:catAx>
      <c:valAx>
        <c:axId val="-162559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62548880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/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 </a:t>
            </a:r>
            <a:r>
              <a:rPr lang="ru-RU"/>
              <a:t>Ростов-на-Дону </a:t>
            </a:r>
          </a:p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b="1"/>
              <a:t>ОИМ с подъемом </a:t>
            </a:r>
            <a:r>
              <a:rPr lang="en-US" sz="1600" b="1"/>
              <a:t>ST</a:t>
            </a:r>
            <a:r>
              <a:rPr lang="ru-RU" sz="1600" b="1"/>
              <a:t>, %</a:t>
            </a:r>
            <a:r>
              <a:rPr lang="en-US" sz="1600" b="1"/>
              <a:t> </a:t>
            </a:r>
          </a:p>
        </c:rich>
      </c:tx>
      <c:layout/>
      <c:overlay val="0"/>
      <c:spPr>
        <a:noFill/>
        <a:ln w="25400">
          <a:noFill/>
        </a:ln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'[ОКС ДОКЛАД  за 2019  2020 год.xls]графики'!$J$73</c:f>
              <c:strCache>
                <c:ptCount val="1"/>
                <c:pt idx="0">
                  <c:v>2019 г.</c:v>
                </c:pt>
              </c:strCache>
            </c:strRef>
          </c:tx>
          <c:spPr>
            <a:solidFill>
              <a:srgbClr val="4F81BD"/>
            </a:solidFill>
            <a:ln w="25400">
              <a:noFill/>
            </a:ln>
          </c:spPr>
          <c:invertIfNegative val="0"/>
          <c:dLbls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'[ОКС ДОКЛАД  за 2019  2020 год.xls]графики'!$I$74:$I$76</c:f>
              <c:strCache>
                <c:ptCount val="3"/>
                <c:pt idx="0">
                  <c:v>всего </c:v>
                </c:pt>
                <c:pt idx="1">
                  <c:v>госпитал</c:v>
                </c:pt>
                <c:pt idx="2">
                  <c:v>БСМП</c:v>
                </c:pt>
              </c:strCache>
            </c:strRef>
          </c:cat>
          <c:val>
            <c:numRef>
              <c:f>'[ОКС ДОКЛАД  за 2019  2020 год.xls]графики'!$J$74:$J$76</c:f>
              <c:numCache>
                <c:formatCode>General</c:formatCode>
                <c:ptCount val="3"/>
                <c:pt idx="0">
                  <c:v>100</c:v>
                </c:pt>
                <c:pt idx="1">
                  <c:v>83</c:v>
                </c:pt>
                <c:pt idx="2">
                  <c:v>61</c:v>
                </c:pt>
              </c:numCache>
            </c:numRef>
          </c:val>
        </c:ser>
        <c:ser>
          <c:idx val="1"/>
          <c:order val="1"/>
          <c:tx>
            <c:strRef>
              <c:f>'[ОКС ДОКЛАД  за 2019  2020 год.xls]графики'!$K$73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C0504D"/>
            </a:solidFill>
            <a:ln w="25400">
              <a:noFill/>
            </a:ln>
          </c:spPr>
          <c:invertIfNegative val="0"/>
          <c:dLbls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'[ОКС ДОКЛАД  за 2019  2020 год.xls]графики'!$I$74:$I$76</c:f>
              <c:strCache>
                <c:ptCount val="3"/>
                <c:pt idx="0">
                  <c:v>всего </c:v>
                </c:pt>
                <c:pt idx="1">
                  <c:v>госпитал</c:v>
                </c:pt>
                <c:pt idx="2">
                  <c:v>БСМП</c:v>
                </c:pt>
              </c:strCache>
            </c:strRef>
          </c:cat>
          <c:val>
            <c:numRef>
              <c:f>'[ОКС ДОКЛАД  за 2019  2020 год.xls]графики'!$K$74:$K$76</c:f>
              <c:numCache>
                <c:formatCode>General</c:formatCode>
                <c:ptCount val="3"/>
                <c:pt idx="0">
                  <c:v>90</c:v>
                </c:pt>
                <c:pt idx="1">
                  <c:v>91</c:v>
                </c:pt>
                <c:pt idx="2">
                  <c:v>81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0672256"/>
        <c:axId val="-20674976"/>
      </c:barChart>
      <c:catAx>
        <c:axId val="-20672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20674976"/>
        <c:crosses val="autoZero"/>
        <c:auto val="1"/>
        <c:lblAlgn val="ctr"/>
        <c:lblOffset val="100"/>
        <c:noMultiLvlLbl val="0"/>
      </c:catAx>
      <c:valAx>
        <c:axId val="-20674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20672256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/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/>
        <a:lstStyle/>
        <a:p>
          <a:pPr>
            <a:defRPr sz="1400">
              <a:solidFill>
                <a:schemeClr val="tx2">
                  <a:lumMod val="75000"/>
                </a:schemeClr>
              </a:solidFill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Лист2!$B$24</c:f>
              <c:strCache>
                <c:ptCount val="1"/>
                <c:pt idx="0">
                  <c:v>Снижение фибриногена от исходного уровня (%)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</c:spPr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1100" b="1">
                      <a:solidFill>
                        <a:schemeClr val="tx2">
                          <a:lumMod val="75000"/>
                        </a:schemeClr>
                      </a:solidFill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rgbClr val="FF0000"/>
                    </a:solidFill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Лист2!$A$25:$A$29</c:f>
              <c:strCache>
                <c:ptCount val="5"/>
                <c:pt idx="0">
                  <c:v>Фортелизин  </c:v>
                </c:pt>
                <c:pt idx="1">
                  <c:v>Метализе  </c:v>
                </c:pt>
                <c:pt idx="2">
                  <c:v>Пуролаза </c:v>
                </c:pt>
                <c:pt idx="3">
                  <c:v>Актилизе </c:v>
                </c:pt>
                <c:pt idx="4">
                  <c:v>Стрептокиназа</c:v>
                </c:pt>
              </c:strCache>
            </c:strRef>
          </c:cat>
          <c:val>
            <c:numRef>
              <c:f>Лист2!$B$25:$B$29</c:f>
              <c:numCache>
                <c:formatCode>General</c:formatCode>
                <c:ptCount val="5"/>
                <c:pt idx="0">
                  <c:v>10</c:v>
                </c:pt>
                <c:pt idx="1">
                  <c:v>15</c:v>
                </c:pt>
                <c:pt idx="2">
                  <c:v>47</c:v>
                </c:pt>
                <c:pt idx="3">
                  <c:v>50</c:v>
                </c:pt>
                <c:pt idx="4">
                  <c:v>84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39318272"/>
        <c:axId val="-94943744"/>
      </c:barChart>
      <c:catAx>
        <c:axId val="-23931827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100" b="1">
                <a:solidFill>
                  <a:schemeClr val="tx2">
                    <a:lumMod val="75000"/>
                  </a:schemeClr>
                </a:solidFill>
              </a:defRPr>
            </a:pPr>
            <a:endParaRPr lang="ru-RU"/>
          </a:p>
        </c:txPr>
        <c:crossAx val="-94943744"/>
        <c:crosses val="autoZero"/>
        <c:auto val="1"/>
        <c:lblAlgn val="ctr"/>
        <c:lblOffset val="100"/>
        <c:noMultiLvlLbl val="0"/>
      </c:catAx>
      <c:valAx>
        <c:axId val="-94943744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tx2">
                    <a:lumMod val="75000"/>
                  </a:schemeClr>
                </a:solidFill>
              </a:defRPr>
            </a:pPr>
            <a:endParaRPr lang="ru-RU"/>
          </a:p>
        </c:txPr>
        <c:crossAx val="-23931827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7.9732542944963791E-2"/>
          <c:y val="5.1400554097404488E-2"/>
          <c:w val="0.88501453983067135"/>
          <c:h val="0.609926327630263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Лист7!$B$39</c:f>
              <c:strCache>
                <c:ptCount val="1"/>
                <c:pt idx="0">
                  <c:v>Внутричерепные кровотчения (p=0.033)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Pt>
            <c:idx val="0"/>
            <c:invertIfNegative val="0"/>
            <c:bubble3D val="0"/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rgbClr val="FF0000"/>
                    </a:solidFill>
                    <a:latin typeface="+mn-lt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Лист7!$A$40:$A$44</c:f>
              <c:strCache>
                <c:ptCount val="5"/>
                <c:pt idx="0">
                  <c:v>0-0,35</c:v>
                </c:pt>
                <c:pt idx="1">
                  <c:v>&gt;0,35-0,42</c:v>
                </c:pt>
                <c:pt idx="2">
                  <c:v>&gt;0,42-0,48</c:v>
                </c:pt>
                <c:pt idx="3">
                  <c:v>&gt;0,48-0,55</c:v>
                </c:pt>
                <c:pt idx="4">
                  <c:v>&gt;0,55</c:v>
                </c:pt>
              </c:strCache>
            </c:strRef>
          </c:cat>
          <c:val>
            <c:numRef>
              <c:f>Лист7!$B$40:$B$44</c:f>
              <c:numCache>
                <c:formatCode>0.0</c:formatCode>
                <c:ptCount val="5"/>
                <c:pt idx="0">
                  <c:v>0.9</c:v>
                </c:pt>
                <c:pt idx="1">
                  <c:v>0.9</c:v>
                </c:pt>
                <c:pt idx="2">
                  <c:v>0.9</c:v>
                </c:pt>
                <c:pt idx="3">
                  <c:v>0</c:v>
                </c:pt>
                <c:pt idx="4">
                  <c:v>5.6</c:v>
                </c:pt>
              </c:numCache>
            </c:numRef>
          </c:val>
        </c:ser>
        <c:ser>
          <c:idx val="1"/>
          <c:order val="1"/>
          <c:tx>
            <c:strRef>
              <c:f>Лист7!$C$39</c:f>
              <c:strCache>
                <c:ptCount val="1"/>
                <c:pt idx="0">
                  <c:v>серьезные кровотечения (p=0.001)</c:v>
                </c:pt>
              </c:strCache>
            </c:strRef>
          </c:tx>
          <c:spPr>
            <a:solidFill>
              <a:srgbClr val="1F497D">
                <a:lumMod val="75000"/>
              </a:srgb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chemeClr val="tx2">
                        <a:lumMod val="75000"/>
                      </a:schemeClr>
                    </a:solidFill>
                    <a:latin typeface="+mn-lt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Лист7!$A$40:$A$44</c:f>
              <c:strCache>
                <c:ptCount val="5"/>
                <c:pt idx="0">
                  <c:v>0-0,35</c:v>
                </c:pt>
                <c:pt idx="1">
                  <c:v>&gt;0,35-0,42</c:v>
                </c:pt>
                <c:pt idx="2">
                  <c:v>&gt;0,42-0,48</c:v>
                </c:pt>
                <c:pt idx="3">
                  <c:v>&gt;0,48-0,55</c:v>
                </c:pt>
                <c:pt idx="4">
                  <c:v>&gt;0,55</c:v>
                </c:pt>
              </c:strCache>
            </c:strRef>
          </c:cat>
          <c:val>
            <c:numRef>
              <c:f>Лист7!$C$40:$C$44</c:f>
              <c:numCache>
                <c:formatCode>0.0</c:formatCode>
                <c:ptCount val="5"/>
                <c:pt idx="0">
                  <c:v>1.9</c:v>
                </c:pt>
                <c:pt idx="1">
                  <c:v>1.9</c:v>
                </c:pt>
                <c:pt idx="2">
                  <c:v>0.9</c:v>
                </c:pt>
                <c:pt idx="3">
                  <c:v>4.5</c:v>
                </c:pt>
                <c:pt idx="4">
                  <c:v>12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-94943200"/>
        <c:axId val="-94942656"/>
      </c:barChart>
      <c:catAx>
        <c:axId val="-949432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chemeClr val="tx2">
                    <a:lumMod val="75000"/>
                  </a:schemeClr>
                </a:solidFill>
                <a:latin typeface="+mn-lt"/>
              </a:defRPr>
            </a:pPr>
            <a:endParaRPr lang="ru-RU"/>
          </a:p>
        </c:txPr>
        <c:crossAx val="-94942656"/>
        <c:crosses val="autoZero"/>
        <c:auto val="1"/>
        <c:lblAlgn val="ctr"/>
        <c:lblOffset val="100"/>
        <c:noMultiLvlLbl val="0"/>
      </c:catAx>
      <c:valAx>
        <c:axId val="-94942656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tx2">
                    <a:lumMod val="75000"/>
                  </a:schemeClr>
                </a:solidFill>
                <a:latin typeface="+mn-lt"/>
              </a:defRPr>
            </a:pPr>
            <a:endParaRPr lang="ru-RU"/>
          </a:p>
        </c:txPr>
        <c:crossAx val="-949432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0918099047195814"/>
          <c:y val="8.244882513054104E-2"/>
          <c:w val="0.45969407279261743"/>
          <c:h val="0.37294467281413185"/>
        </c:manualLayout>
      </c:layout>
      <c:overlay val="0"/>
      <c:txPr>
        <a:bodyPr/>
        <a:lstStyle/>
        <a:p>
          <a:pPr>
            <a:defRPr sz="1200" b="0">
              <a:solidFill>
                <a:schemeClr val="tx2">
                  <a:lumMod val="75000"/>
                </a:schemeClr>
              </a:solidFill>
              <a:latin typeface="+mn-lt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>
          <a:latin typeface="Century Gothic" pitchFamily="34" charset="0"/>
        </a:defRPr>
      </a:pPr>
      <a:endParaRPr lang="ru-RU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7.8919072615923014E-2"/>
          <c:y val="5.1400554097404488E-2"/>
          <c:w val="0.86830314960629917"/>
          <c:h val="0.650117288944420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Лист7!$B$46</c:f>
              <c:strCache>
                <c:ptCount val="1"/>
                <c:pt idx="0">
                  <c:v>Внутричерепные кровотчения (p=0.014)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rgbClr val="FF0000"/>
                    </a:solidFill>
                    <a:latin typeface="+mn-lt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Лист7!$A$47:$A$51</c:f>
              <c:strCache>
                <c:ptCount val="5"/>
                <c:pt idx="0">
                  <c:v>0-0,35</c:v>
                </c:pt>
                <c:pt idx="1">
                  <c:v>&gt;0,35-0,42</c:v>
                </c:pt>
                <c:pt idx="2">
                  <c:v>&gt;0,42-0,48</c:v>
                </c:pt>
                <c:pt idx="3">
                  <c:v>&gt;0,48-0,55</c:v>
                </c:pt>
                <c:pt idx="4">
                  <c:v>&gt;0,55</c:v>
                </c:pt>
              </c:strCache>
            </c:strRef>
          </c:cat>
          <c:val>
            <c:numRef>
              <c:f>Лист7!$B$47:$B$51</c:f>
              <c:numCache>
                <c:formatCode>0.0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4.5999999999999996</c:v>
                </c:pt>
              </c:numCache>
            </c:numRef>
          </c:val>
        </c:ser>
        <c:ser>
          <c:idx val="1"/>
          <c:order val="1"/>
          <c:tx>
            <c:strRef>
              <c:f>Лист7!$C$46</c:f>
              <c:strCache>
                <c:ptCount val="1"/>
                <c:pt idx="0">
                  <c:v>серьезные кровотечения (p=0.002)</c:v>
                </c:pt>
              </c:strCache>
            </c:strRef>
          </c:tx>
          <c:spPr>
            <a:solidFill>
              <a:srgbClr val="1F497D">
                <a:lumMod val="75000"/>
              </a:srgb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chemeClr val="tx2">
                        <a:lumMod val="75000"/>
                      </a:schemeClr>
                    </a:solidFill>
                    <a:latin typeface="+mn-lt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Лист7!$A$47:$A$51</c:f>
              <c:strCache>
                <c:ptCount val="5"/>
                <c:pt idx="0">
                  <c:v>0-0,35</c:v>
                </c:pt>
                <c:pt idx="1">
                  <c:v>&gt;0,35-0,42</c:v>
                </c:pt>
                <c:pt idx="2">
                  <c:v>&gt;0,42-0,48</c:v>
                </c:pt>
                <c:pt idx="3">
                  <c:v>&gt;0,48-0,55</c:v>
                </c:pt>
                <c:pt idx="4">
                  <c:v>&gt;0,55</c:v>
                </c:pt>
              </c:strCache>
            </c:strRef>
          </c:cat>
          <c:val>
            <c:numRef>
              <c:f>Лист7!$C$47:$C$51</c:f>
              <c:numCache>
                <c:formatCode>0.0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6.1</c:v>
                </c:pt>
                <c:pt idx="4">
                  <c:v>6.1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-94948640"/>
        <c:axId val="-94944288"/>
      </c:barChart>
      <c:catAx>
        <c:axId val="-949486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tx2">
                    <a:lumMod val="75000"/>
                  </a:schemeClr>
                </a:solidFill>
                <a:latin typeface="+mn-lt"/>
              </a:defRPr>
            </a:pPr>
            <a:endParaRPr lang="ru-RU"/>
          </a:p>
        </c:txPr>
        <c:crossAx val="-94944288"/>
        <c:crosses val="autoZero"/>
        <c:auto val="1"/>
        <c:lblAlgn val="ctr"/>
        <c:lblOffset val="100"/>
        <c:noMultiLvlLbl val="0"/>
      </c:catAx>
      <c:valAx>
        <c:axId val="-94944288"/>
        <c:scaling>
          <c:orientation val="minMax"/>
          <c:max val="14"/>
        </c:scaling>
        <c:delete val="0"/>
        <c:axPos val="l"/>
        <c:majorGridlines>
          <c:spPr>
            <a:ln>
              <a:noFill/>
            </a:ln>
          </c:spPr>
        </c:majorGridlines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b="0">
                <a:solidFill>
                  <a:schemeClr val="tx2">
                    <a:lumMod val="75000"/>
                  </a:schemeClr>
                </a:solidFill>
                <a:latin typeface="+mn-lt"/>
              </a:defRPr>
            </a:pPr>
            <a:endParaRPr lang="ru-RU"/>
          </a:p>
        </c:txPr>
        <c:crossAx val="-949486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1276069507759612"/>
          <c:y val="0.13614636393949081"/>
          <c:w val="0.44197912435958853"/>
          <c:h val="0.39252516542094118"/>
        </c:manualLayout>
      </c:layout>
      <c:overlay val="0"/>
      <c:txPr>
        <a:bodyPr/>
        <a:lstStyle/>
        <a:p>
          <a:pPr>
            <a:defRPr sz="1200">
              <a:solidFill>
                <a:schemeClr val="tx2">
                  <a:lumMod val="75000"/>
                </a:schemeClr>
              </a:solidFill>
              <a:latin typeface="+mn-lt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>
          <a:latin typeface="Century Gothic" pitchFamily="34" charset="0"/>
        </a:defRPr>
      </a:pPr>
      <a:endParaRPr lang="ru-RU"/>
    </a:p>
  </c:txPr>
  <c:externalData r:id="rId2">
    <c:autoUpdate val="0"/>
  </c:externalData>
  <c:userShapes r:id="rId3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Лист2!$B$9</c:f>
              <c:strCache>
                <c:ptCount val="1"/>
                <c:pt idx="0">
                  <c:v>TIMI 0 + TIMI 1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FF00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Лист2!$A$10:$A$12</c:f>
              <c:strCache>
                <c:ptCount val="3"/>
                <c:pt idx="0">
                  <c:v>15 мг (n=21)</c:v>
                </c:pt>
                <c:pt idx="1">
                  <c:v>30 мг (n=31)</c:v>
                </c:pt>
                <c:pt idx="2">
                  <c:v>45 мг (n=30)</c:v>
                </c:pt>
              </c:strCache>
            </c:strRef>
          </c:cat>
          <c:val>
            <c:numRef>
              <c:f>Лист2!$B$10:$B$12</c:f>
              <c:numCache>
                <c:formatCode>General</c:formatCode>
                <c:ptCount val="3"/>
                <c:pt idx="0">
                  <c:v>24</c:v>
                </c:pt>
                <c:pt idx="1">
                  <c:v>16</c:v>
                </c:pt>
                <c:pt idx="2">
                  <c:v>16</c:v>
                </c:pt>
              </c:numCache>
            </c:numRef>
          </c:val>
        </c:ser>
        <c:ser>
          <c:idx val="1"/>
          <c:order val="1"/>
          <c:tx>
            <c:strRef>
              <c:f>Лист2!$C$9</c:f>
              <c:strCache>
                <c:ptCount val="1"/>
                <c:pt idx="0">
                  <c:v>TIMI 2 + TIMI 3</c:v>
                </c:pt>
              </c:strCache>
            </c:strRef>
          </c:tx>
          <c:spPr>
            <a:solidFill>
              <a:srgbClr val="1F497D">
                <a:lumMod val="75000"/>
              </a:srgb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tx2">
                        <a:lumMod val="75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Лист2!$A$10:$A$12</c:f>
              <c:strCache>
                <c:ptCount val="3"/>
                <c:pt idx="0">
                  <c:v>15 мг (n=21)</c:v>
                </c:pt>
                <c:pt idx="1">
                  <c:v>30 мг (n=31)</c:v>
                </c:pt>
                <c:pt idx="2">
                  <c:v>45 мг (n=30)</c:v>
                </c:pt>
              </c:strCache>
            </c:strRef>
          </c:cat>
          <c:val>
            <c:numRef>
              <c:f>Лист2!$C$10:$C$12</c:f>
              <c:numCache>
                <c:formatCode>General</c:formatCode>
                <c:ptCount val="3"/>
                <c:pt idx="0">
                  <c:v>76</c:v>
                </c:pt>
                <c:pt idx="1">
                  <c:v>84</c:v>
                </c:pt>
                <c:pt idx="2">
                  <c:v>84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-94945376"/>
        <c:axId val="-94945920"/>
      </c:barChart>
      <c:catAx>
        <c:axId val="-949453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>
                <a:solidFill>
                  <a:schemeClr val="tx2">
                    <a:lumMod val="75000"/>
                  </a:schemeClr>
                </a:solidFill>
              </a:defRPr>
            </a:pPr>
            <a:endParaRPr lang="ru-RU"/>
          </a:p>
        </c:txPr>
        <c:crossAx val="-94945920"/>
        <c:crosses val="autoZero"/>
        <c:auto val="1"/>
        <c:lblAlgn val="ctr"/>
        <c:lblOffset val="100"/>
        <c:noMultiLvlLbl val="0"/>
      </c:catAx>
      <c:valAx>
        <c:axId val="-949459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>
                <a:solidFill>
                  <a:schemeClr val="tx2">
                    <a:lumMod val="75000"/>
                  </a:schemeClr>
                </a:solidFill>
              </a:defRPr>
            </a:pPr>
            <a:endParaRPr lang="ru-RU"/>
          </a:p>
        </c:txPr>
        <c:crossAx val="-94945376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200">
              <a:solidFill>
                <a:schemeClr val="tx2">
                  <a:lumMod val="75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Лист14!$B$10</c:f>
              <c:strCache>
                <c:ptCount val="1"/>
                <c:pt idx="0">
                  <c:v>Безопасность терапии по данным регистрам 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tx2">
                        <a:lumMod val="75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Лист14!$A$11:$A$14</c:f>
              <c:strCache>
                <c:ptCount val="4"/>
                <c:pt idx="0">
                  <c:v>Госпитальная летальность
(N = 8 851)</c:v>
                </c:pt>
                <c:pt idx="1">
                  <c:v>Внутричерепное кровоизлияние
(N = 8 851)</c:v>
                </c:pt>
                <c:pt idx="2">
                  <c:v>Большие кровотечения
(N = 8 851)</c:v>
                </c:pt>
                <c:pt idx="3">
                  <c:v>Малые кровотечения
(N = 8 851)</c:v>
                </c:pt>
              </c:strCache>
            </c:strRef>
          </c:cat>
          <c:val>
            <c:numRef>
              <c:f>Лист14!$B$11:$B$14</c:f>
              <c:numCache>
                <c:formatCode>0.0%</c:formatCode>
                <c:ptCount val="4"/>
                <c:pt idx="0">
                  <c:v>7.0999999999999994E-2</c:v>
                </c:pt>
                <c:pt idx="1">
                  <c:v>2E-3</c:v>
                </c:pt>
                <c:pt idx="2">
                  <c:v>6.0000000000000001E-3</c:v>
                </c:pt>
                <c:pt idx="3">
                  <c:v>3.3000000000000002E-2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-94937216"/>
        <c:axId val="-94937760"/>
      </c:barChart>
      <c:catAx>
        <c:axId val="-9493721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000">
                <a:solidFill>
                  <a:schemeClr val="tx2">
                    <a:lumMod val="75000"/>
                  </a:schemeClr>
                </a:solidFill>
              </a:defRPr>
            </a:pPr>
            <a:endParaRPr lang="ru-RU"/>
          </a:p>
        </c:txPr>
        <c:crossAx val="-94937760"/>
        <c:crosses val="autoZero"/>
        <c:auto val="1"/>
        <c:lblAlgn val="ctr"/>
        <c:lblOffset val="100"/>
        <c:noMultiLvlLbl val="0"/>
      </c:catAx>
      <c:valAx>
        <c:axId val="-94937760"/>
        <c:scaling>
          <c:orientation val="minMax"/>
        </c:scaling>
        <c:delete val="0"/>
        <c:axPos val="l"/>
        <c:numFmt formatCode="0.0%" sourceLinked="1"/>
        <c:majorTickMark val="none"/>
        <c:minorTickMark val="none"/>
        <c:tickLblPos val="nextTo"/>
        <c:txPr>
          <a:bodyPr/>
          <a:lstStyle/>
          <a:p>
            <a:pPr>
              <a:defRPr>
                <a:solidFill>
                  <a:schemeClr val="tx2">
                    <a:lumMod val="75000"/>
                  </a:schemeClr>
                </a:solidFill>
              </a:defRPr>
            </a:pPr>
            <a:endParaRPr lang="ru-RU"/>
          </a:p>
        </c:txPr>
        <c:crossAx val="-94937216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050" b="1">
              <a:solidFill>
                <a:schemeClr val="tx2">
                  <a:lumMod val="75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CE2067-2069-443D-9C89-A6915D16EAEC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B086149-B0A3-451E-BCDD-79E89B6DD7A4}">
      <dgm:prSet phldrT="[Текст]"/>
      <dgm:spPr/>
      <dgm:t>
        <a:bodyPr/>
        <a:lstStyle/>
        <a:p>
          <a:r>
            <a:rPr lang="ru-RU" b="1" dirty="0" smtClean="0"/>
            <a:t>15.11.2012</a:t>
          </a:r>
          <a:endParaRPr lang="ru-RU" b="1" dirty="0"/>
        </a:p>
      </dgm:t>
    </dgm:pt>
    <dgm:pt modelId="{18A56785-0371-41C1-B9B2-33E8B9CCD52A}" type="parTrans" cxnId="{8009D91F-9F74-453F-A8D8-BC6C05682725}">
      <dgm:prSet/>
      <dgm:spPr/>
      <dgm:t>
        <a:bodyPr/>
        <a:lstStyle/>
        <a:p>
          <a:endParaRPr lang="ru-RU"/>
        </a:p>
      </dgm:t>
    </dgm:pt>
    <dgm:pt modelId="{B28A5E74-CB8D-42A1-8AFA-5F184EDD41E3}" type="sibTrans" cxnId="{8009D91F-9F74-453F-A8D8-BC6C05682725}">
      <dgm:prSet/>
      <dgm:spPr/>
      <dgm:t>
        <a:bodyPr/>
        <a:lstStyle/>
        <a:p>
          <a:endParaRPr lang="ru-RU"/>
        </a:p>
      </dgm:t>
    </dgm:pt>
    <dgm:pt modelId="{5C22E785-2C3B-406F-AD7E-F0AFCD1B5EAE}">
      <dgm:prSet phldrT="[Текст]" custT="1"/>
      <dgm:spPr/>
      <dgm:t>
        <a:bodyPr/>
        <a:lstStyle/>
        <a:p>
          <a:r>
            <a:rPr lang="ru-RU" sz="1800" dirty="0" smtClean="0">
              <a:solidFill>
                <a:schemeClr val="tx1"/>
              </a:solidFill>
              <a:cs typeface="Times New Roman" pitchFamily="18" charset="0"/>
            </a:rPr>
            <a:t>Приказ МЗ РФ от 15 ноября 2012 г. № 918н "Об утверждении Порядка оказания медицинской помощи больным с </a:t>
          </a:r>
          <a:r>
            <a:rPr lang="ru-RU" sz="1800" dirty="0" err="1" smtClean="0">
              <a:solidFill>
                <a:schemeClr val="tx1"/>
              </a:solidFill>
              <a:cs typeface="Times New Roman" pitchFamily="18" charset="0"/>
            </a:rPr>
            <a:t>сердечно-сосудистыми</a:t>
          </a:r>
          <a:r>
            <a:rPr lang="ru-RU" sz="1800" dirty="0" smtClean="0">
              <a:solidFill>
                <a:schemeClr val="tx1"/>
              </a:solidFill>
              <a:cs typeface="Times New Roman" pitchFamily="18" charset="0"/>
            </a:rPr>
            <a:t> заболеваниями»</a:t>
          </a:r>
          <a:endParaRPr lang="ru-RU" sz="1800" dirty="0">
            <a:solidFill>
              <a:schemeClr val="tx1"/>
            </a:solidFill>
          </a:endParaRPr>
        </a:p>
      </dgm:t>
    </dgm:pt>
    <dgm:pt modelId="{0C17D73B-E917-4F3D-882A-14579667D466}" type="parTrans" cxnId="{E8688E95-065C-4A9D-9DD1-C3BB34A07E61}">
      <dgm:prSet/>
      <dgm:spPr/>
      <dgm:t>
        <a:bodyPr/>
        <a:lstStyle/>
        <a:p>
          <a:endParaRPr lang="ru-RU"/>
        </a:p>
      </dgm:t>
    </dgm:pt>
    <dgm:pt modelId="{98028964-7D52-46B7-9A14-A8E7B0D53413}" type="sibTrans" cxnId="{E8688E95-065C-4A9D-9DD1-C3BB34A07E61}">
      <dgm:prSet/>
      <dgm:spPr/>
      <dgm:t>
        <a:bodyPr/>
        <a:lstStyle/>
        <a:p>
          <a:endParaRPr lang="ru-RU"/>
        </a:p>
      </dgm:t>
    </dgm:pt>
    <dgm:pt modelId="{9982F527-A95B-4AC0-B2B6-786BDFD48A96}">
      <dgm:prSet phldrT="[Текст]"/>
      <dgm:spPr/>
      <dgm:t>
        <a:bodyPr/>
        <a:lstStyle/>
        <a:p>
          <a:r>
            <a:rPr lang="ru-RU" b="1" dirty="0" smtClean="0"/>
            <a:t>2020г</a:t>
          </a:r>
          <a:r>
            <a:rPr lang="ru-RU" dirty="0" smtClean="0"/>
            <a:t>.</a:t>
          </a:r>
          <a:endParaRPr lang="ru-RU" dirty="0"/>
        </a:p>
      </dgm:t>
    </dgm:pt>
    <dgm:pt modelId="{B1981472-44B6-4968-9643-F68D5D4DDF0C}" type="parTrans" cxnId="{5B893478-E056-4256-A40D-5CD3FD19558E}">
      <dgm:prSet/>
      <dgm:spPr/>
      <dgm:t>
        <a:bodyPr/>
        <a:lstStyle/>
        <a:p>
          <a:endParaRPr lang="ru-RU"/>
        </a:p>
      </dgm:t>
    </dgm:pt>
    <dgm:pt modelId="{16167F14-77C0-4952-8273-4D6C48383E6A}" type="sibTrans" cxnId="{5B893478-E056-4256-A40D-5CD3FD19558E}">
      <dgm:prSet/>
      <dgm:spPr/>
      <dgm:t>
        <a:bodyPr/>
        <a:lstStyle/>
        <a:p>
          <a:endParaRPr lang="ru-RU"/>
        </a:p>
      </dgm:t>
    </dgm:pt>
    <dgm:pt modelId="{1913FD58-4B8D-4B20-8253-9C7EFD2D407E}">
      <dgm:prSet phldrT="[Текст]" custT="1"/>
      <dgm:spPr/>
      <dgm:t>
        <a:bodyPr/>
        <a:lstStyle/>
        <a:p>
          <a:r>
            <a:rPr lang="ru-RU" sz="1800" dirty="0" smtClean="0">
              <a:solidFill>
                <a:schemeClr val="tx1"/>
              </a:solidFill>
            </a:rPr>
            <a:t>Клинические рекомендации «Острый инфаркт миокарда с подъемом сегмента </a:t>
          </a:r>
          <a:r>
            <a:rPr lang="en-US" sz="1800" dirty="0" smtClean="0">
              <a:solidFill>
                <a:schemeClr val="tx1"/>
              </a:solidFill>
            </a:rPr>
            <a:t>ST</a:t>
          </a:r>
          <a:r>
            <a:rPr lang="ru-RU" sz="1800" dirty="0" smtClean="0">
              <a:solidFill>
                <a:schemeClr val="tx1"/>
              </a:solidFill>
            </a:rPr>
            <a:t> кардиограммы»  </a:t>
          </a:r>
          <a:r>
            <a:rPr lang="ru-RU" sz="1800" dirty="0" err="1" smtClean="0">
              <a:solidFill>
                <a:schemeClr val="tx1"/>
              </a:solidFill>
            </a:rPr>
            <a:t>Минздав</a:t>
          </a:r>
          <a:r>
            <a:rPr lang="ru-RU" sz="1800" dirty="0" smtClean="0">
              <a:solidFill>
                <a:schemeClr val="tx1"/>
              </a:solidFill>
            </a:rPr>
            <a:t> России, год утверждения: 2020г.</a:t>
          </a:r>
          <a:r>
            <a:rPr lang="en-US" sz="1800" dirty="0" smtClean="0">
              <a:solidFill>
                <a:schemeClr val="tx1"/>
              </a:solidFill>
            </a:rPr>
            <a:t> </a:t>
          </a:r>
          <a:endParaRPr lang="ru-RU" sz="1800" dirty="0">
            <a:solidFill>
              <a:schemeClr val="tx1"/>
            </a:solidFill>
          </a:endParaRPr>
        </a:p>
      </dgm:t>
    </dgm:pt>
    <dgm:pt modelId="{F2993F02-8A0A-401B-B08B-0FF11D9B33FF}" type="parTrans" cxnId="{3005757B-BD4B-41C2-A007-F979AE2E3335}">
      <dgm:prSet/>
      <dgm:spPr/>
      <dgm:t>
        <a:bodyPr/>
        <a:lstStyle/>
        <a:p>
          <a:endParaRPr lang="ru-RU"/>
        </a:p>
      </dgm:t>
    </dgm:pt>
    <dgm:pt modelId="{4AD60703-E559-41B7-9F80-1E8095CD5E70}" type="sibTrans" cxnId="{3005757B-BD4B-41C2-A007-F979AE2E3335}">
      <dgm:prSet/>
      <dgm:spPr/>
      <dgm:t>
        <a:bodyPr/>
        <a:lstStyle/>
        <a:p>
          <a:endParaRPr lang="ru-RU"/>
        </a:p>
      </dgm:t>
    </dgm:pt>
    <dgm:pt modelId="{7F07F69D-4BEA-4549-A169-4301330A5B64}">
      <dgm:prSet phldrT="[Текст]"/>
      <dgm:spPr/>
      <dgm:t>
        <a:bodyPr/>
        <a:lstStyle/>
        <a:p>
          <a:r>
            <a:rPr lang="ru-RU" b="1" dirty="0" smtClean="0"/>
            <a:t>28.10.2020</a:t>
          </a:r>
          <a:endParaRPr lang="ru-RU" b="1" dirty="0"/>
        </a:p>
      </dgm:t>
    </dgm:pt>
    <dgm:pt modelId="{7CDEAFDB-3C0B-43C2-84FE-7D12CA19E50B}" type="parTrans" cxnId="{B4E741C7-AD3E-4C8B-ACAA-F3ED13255CF4}">
      <dgm:prSet/>
      <dgm:spPr/>
      <dgm:t>
        <a:bodyPr/>
        <a:lstStyle/>
        <a:p>
          <a:endParaRPr lang="ru-RU"/>
        </a:p>
      </dgm:t>
    </dgm:pt>
    <dgm:pt modelId="{3BB6268A-DF80-49D1-BCA8-1A54EB1B6925}" type="sibTrans" cxnId="{B4E741C7-AD3E-4C8B-ACAA-F3ED13255CF4}">
      <dgm:prSet/>
      <dgm:spPr/>
      <dgm:t>
        <a:bodyPr/>
        <a:lstStyle/>
        <a:p>
          <a:endParaRPr lang="ru-RU"/>
        </a:p>
      </dgm:t>
    </dgm:pt>
    <dgm:pt modelId="{AE28B361-4833-4212-A042-93180AC190BC}">
      <dgm:prSet phldrT="[Текст]" custT="1"/>
      <dgm:spPr/>
      <dgm:t>
        <a:bodyPr/>
        <a:lstStyle/>
        <a:p>
          <a:r>
            <a:rPr lang="ru-RU" sz="1800" dirty="0" smtClean="0"/>
            <a:t>Приказ Министерства здравоохранения РФ от 28 октября 2020 г. № 1165н «Об утверждении </a:t>
          </a:r>
          <a:r>
            <a:rPr lang="ru-RU" sz="1800" b="1" dirty="0" smtClean="0"/>
            <a:t>требований к комплектации </a:t>
          </a:r>
          <a:r>
            <a:rPr lang="ru-RU" sz="1800" dirty="0" smtClean="0"/>
            <a:t>лекарственными препаратами и медицинскими изделиями укладок и наборов для оказания скорой медицинской помощи» </a:t>
          </a:r>
          <a:endParaRPr lang="ru-RU" sz="1800" dirty="0"/>
        </a:p>
      </dgm:t>
    </dgm:pt>
    <dgm:pt modelId="{EA1E63C1-89C9-4063-9375-D65B0AAA2223}" type="parTrans" cxnId="{6AD8F785-1C8D-44E7-89AC-493915E730A4}">
      <dgm:prSet/>
      <dgm:spPr/>
      <dgm:t>
        <a:bodyPr/>
        <a:lstStyle/>
        <a:p>
          <a:endParaRPr lang="ru-RU"/>
        </a:p>
      </dgm:t>
    </dgm:pt>
    <dgm:pt modelId="{C69517B6-CBD3-41CA-B526-2473F3F2E11D}" type="sibTrans" cxnId="{6AD8F785-1C8D-44E7-89AC-493915E730A4}">
      <dgm:prSet/>
      <dgm:spPr/>
      <dgm:t>
        <a:bodyPr/>
        <a:lstStyle/>
        <a:p>
          <a:endParaRPr lang="ru-RU"/>
        </a:p>
      </dgm:t>
    </dgm:pt>
    <dgm:pt modelId="{4B68755A-72F3-4938-99B0-E1F8F1E0B135}">
      <dgm:prSet/>
      <dgm:spPr/>
      <dgm:t>
        <a:bodyPr/>
        <a:lstStyle/>
        <a:p>
          <a:r>
            <a:rPr lang="ru-RU" b="1" dirty="0" smtClean="0"/>
            <a:t>23.11.2020</a:t>
          </a:r>
          <a:endParaRPr lang="ru-RU" b="1" dirty="0"/>
        </a:p>
      </dgm:t>
    </dgm:pt>
    <dgm:pt modelId="{B9C9B1A4-0FE8-4278-9B00-15054E2DA7F0}" type="parTrans" cxnId="{53CBBA1A-E6F6-4B7E-B01B-4C5737AEB9EA}">
      <dgm:prSet/>
      <dgm:spPr/>
      <dgm:t>
        <a:bodyPr/>
        <a:lstStyle/>
        <a:p>
          <a:endParaRPr lang="ru-RU"/>
        </a:p>
      </dgm:t>
    </dgm:pt>
    <dgm:pt modelId="{1D8288E9-4370-4058-AF39-0BF3B22A75EF}" type="sibTrans" cxnId="{53CBBA1A-E6F6-4B7E-B01B-4C5737AEB9EA}">
      <dgm:prSet/>
      <dgm:spPr/>
      <dgm:t>
        <a:bodyPr/>
        <a:lstStyle/>
        <a:p>
          <a:endParaRPr lang="ru-RU"/>
        </a:p>
      </dgm:t>
    </dgm:pt>
    <dgm:pt modelId="{FD3F053E-3BD3-4BAC-BEE6-49F9DDDB7765}">
      <dgm:prSet custT="1"/>
      <dgm:spPr/>
      <dgm:t>
        <a:bodyPr/>
        <a:lstStyle/>
        <a:p>
          <a:r>
            <a:rPr lang="ru-RU" sz="1800" dirty="0" smtClean="0">
              <a:solidFill>
                <a:schemeClr val="tx1"/>
              </a:solidFill>
            </a:rPr>
            <a:t>Распоряжение Правительства Российской Федерации от 12.10.2019г. «Об утверждении перечня жизненно </a:t>
          </a:r>
          <a:r>
            <a:rPr lang="ru-RU" sz="1800" b="1" dirty="0" smtClean="0">
              <a:solidFill>
                <a:schemeClr val="tx1"/>
              </a:solidFill>
            </a:rPr>
            <a:t>необходимых и важнейших </a:t>
          </a:r>
          <a:r>
            <a:rPr lang="ru-RU" sz="1800" dirty="0" smtClean="0">
              <a:solidFill>
                <a:schemeClr val="tx1"/>
              </a:solidFill>
            </a:rPr>
            <a:t>лекарственных препаратов на 2020 год» с изменениями</a:t>
          </a:r>
          <a:r>
            <a:rPr lang="ru-RU" sz="1800" b="1" dirty="0" smtClean="0">
              <a:solidFill>
                <a:schemeClr val="tx1"/>
              </a:solidFill>
            </a:rPr>
            <a:t>, </a:t>
          </a:r>
          <a:r>
            <a:rPr lang="ru-RU" sz="1800" dirty="0" smtClean="0">
              <a:solidFill>
                <a:schemeClr val="tx1"/>
              </a:solidFill>
            </a:rPr>
            <a:t>внесенными распоряжением Правительства РФ от 23 ноября 2020 г. № 3073-р, вступающими в силу с 1 января 2021 г.</a:t>
          </a:r>
          <a:endParaRPr lang="ru-RU" sz="1800" dirty="0">
            <a:solidFill>
              <a:schemeClr val="tx1"/>
            </a:solidFill>
          </a:endParaRPr>
        </a:p>
      </dgm:t>
    </dgm:pt>
    <dgm:pt modelId="{0EC50C9A-DC8F-40EF-B82A-F60F180E308B}" type="parTrans" cxnId="{AD2D1E84-08A3-4241-895A-12AB1B52E08D}">
      <dgm:prSet/>
      <dgm:spPr/>
      <dgm:t>
        <a:bodyPr/>
        <a:lstStyle/>
        <a:p>
          <a:endParaRPr lang="ru-RU"/>
        </a:p>
      </dgm:t>
    </dgm:pt>
    <dgm:pt modelId="{AF6B29D3-6C27-4C82-A1A4-6E786C8FF300}" type="sibTrans" cxnId="{AD2D1E84-08A3-4241-895A-12AB1B52E08D}">
      <dgm:prSet/>
      <dgm:spPr/>
      <dgm:t>
        <a:bodyPr/>
        <a:lstStyle/>
        <a:p>
          <a:endParaRPr lang="ru-RU"/>
        </a:p>
      </dgm:t>
    </dgm:pt>
    <dgm:pt modelId="{D5C64175-5403-44AE-B1CA-FCAC81E536AB}">
      <dgm:prSet/>
      <dgm:spPr/>
      <dgm:t>
        <a:bodyPr/>
        <a:lstStyle/>
        <a:p>
          <a:r>
            <a:rPr lang="ru-RU" b="1" dirty="0" smtClean="0"/>
            <a:t>2020 г.</a:t>
          </a:r>
          <a:endParaRPr lang="ru-RU" b="1" dirty="0"/>
        </a:p>
      </dgm:t>
    </dgm:pt>
    <dgm:pt modelId="{3D61DCFA-EEDD-47D1-801D-17C135E8B194}" type="parTrans" cxnId="{45C8D5B7-19CA-4163-A41E-88D746A2F618}">
      <dgm:prSet/>
      <dgm:spPr/>
      <dgm:t>
        <a:bodyPr/>
        <a:lstStyle/>
        <a:p>
          <a:endParaRPr lang="ru-RU"/>
        </a:p>
      </dgm:t>
    </dgm:pt>
    <dgm:pt modelId="{291A2560-9A92-425C-A6BD-213D2B9136E1}" type="sibTrans" cxnId="{45C8D5B7-19CA-4163-A41E-88D746A2F618}">
      <dgm:prSet/>
      <dgm:spPr/>
      <dgm:t>
        <a:bodyPr/>
        <a:lstStyle/>
        <a:p>
          <a:endParaRPr lang="ru-RU"/>
        </a:p>
      </dgm:t>
    </dgm:pt>
    <dgm:pt modelId="{F7FADE82-94EE-48A4-8ED2-4CC9A7D2F825}">
      <dgm:prSet custT="1"/>
      <dgm:spPr/>
      <dgm:t>
        <a:bodyPr/>
        <a:lstStyle/>
        <a:p>
          <a:r>
            <a:rPr lang="ru-RU" sz="1800" dirty="0" smtClean="0"/>
            <a:t>Постановление правительства субъекта РФ  «Программа государственных гарантий бесплатного оказания гражданам медицинской помощи» (</a:t>
          </a:r>
          <a:r>
            <a:rPr lang="ru-RU" sz="1800" dirty="0" err="1" smtClean="0"/>
            <a:t>КонсультантПлюс</a:t>
          </a:r>
          <a:r>
            <a:rPr lang="ru-RU" sz="1800" dirty="0" smtClean="0"/>
            <a:t>)</a:t>
          </a:r>
          <a:endParaRPr lang="ru-RU" sz="1800" dirty="0"/>
        </a:p>
      </dgm:t>
    </dgm:pt>
    <dgm:pt modelId="{C848A40E-FC37-45B4-899C-2781D224C3DE}" type="parTrans" cxnId="{D394093D-4622-4A3A-90C4-C60521D2A025}">
      <dgm:prSet/>
      <dgm:spPr/>
      <dgm:t>
        <a:bodyPr/>
        <a:lstStyle/>
        <a:p>
          <a:endParaRPr lang="ru-RU"/>
        </a:p>
      </dgm:t>
    </dgm:pt>
    <dgm:pt modelId="{2DC80432-948B-4BF1-A2CD-71CCA2DE4D3D}" type="sibTrans" cxnId="{D394093D-4622-4A3A-90C4-C60521D2A025}">
      <dgm:prSet/>
      <dgm:spPr/>
      <dgm:t>
        <a:bodyPr/>
        <a:lstStyle/>
        <a:p>
          <a:endParaRPr lang="ru-RU"/>
        </a:p>
      </dgm:t>
    </dgm:pt>
    <dgm:pt modelId="{4D69705A-61CC-4DD4-A778-E700AA5BC91C}" type="pres">
      <dgm:prSet presAssocID="{77CE2067-2069-443D-9C89-A6915D16EAEC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E65F6A1-B88F-4D4F-9842-99FF71E913A1}" type="pres">
      <dgm:prSet presAssocID="{9B086149-B0A3-451E-BCDD-79E89B6DD7A4}" presName="composite" presStyleCnt="0"/>
      <dgm:spPr/>
    </dgm:pt>
    <dgm:pt modelId="{E512A89F-B498-4627-A544-AAC2DDAB37F1}" type="pres">
      <dgm:prSet presAssocID="{9B086149-B0A3-451E-BCDD-79E89B6DD7A4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325276-8B7C-499D-BE84-60E5716B3415}" type="pres">
      <dgm:prSet presAssocID="{9B086149-B0A3-451E-BCDD-79E89B6DD7A4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2618B4-C0BB-4345-A3A1-4F02E68DDDB7}" type="pres">
      <dgm:prSet presAssocID="{B28A5E74-CB8D-42A1-8AFA-5F184EDD41E3}" presName="sp" presStyleCnt="0"/>
      <dgm:spPr/>
    </dgm:pt>
    <dgm:pt modelId="{6B69DB0E-9534-4F55-8A46-AC862563E405}" type="pres">
      <dgm:prSet presAssocID="{9982F527-A95B-4AC0-B2B6-786BDFD48A96}" presName="composite" presStyleCnt="0"/>
      <dgm:spPr/>
    </dgm:pt>
    <dgm:pt modelId="{86659A22-3B48-4A3A-9E63-6D46D5B3D952}" type="pres">
      <dgm:prSet presAssocID="{9982F527-A95B-4AC0-B2B6-786BDFD48A96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6C126A-0B1D-430C-9DD3-B894593455A5}" type="pres">
      <dgm:prSet presAssocID="{9982F527-A95B-4AC0-B2B6-786BDFD48A96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A04117-4F2F-4D16-9CAB-CFBFD0021DAD}" type="pres">
      <dgm:prSet presAssocID="{16167F14-77C0-4952-8273-4D6C48383E6A}" presName="sp" presStyleCnt="0"/>
      <dgm:spPr/>
    </dgm:pt>
    <dgm:pt modelId="{5720E10B-BEDD-4F00-ABF3-3F33002C78D3}" type="pres">
      <dgm:prSet presAssocID="{7F07F69D-4BEA-4549-A169-4301330A5B64}" presName="composite" presStyleCnt="0"/>
      <dgm:spPr/>
    </dgm:pt>
    <dgm:pt modelId="{FD801A62-BC26-4162-BAC4-3B4E36AB6490}" type="pres">
      <dgm:prSet presAssocID="{7F07F69D-4BEA-4549-A169-4301330A5B64}" presName="parentText" presStyleLbl="alignNode1" presStyleIdx="2" presStyleCnt="5" custLinFactNeighborX="902" custLinFactNeighborY="128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7F40CB-6717-4EDC-915F-B5195233001E}" type="pres">
      <dgm:prSet presAssocID="{7F07F69D-4BEA-4549-A169-4301330A5B64}" presName="descendantText" presStyleLbl="alignAcc1" presStyleIdx="2" presStyleCnt="5" custScaleY="1323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939CD3-4112-4B9F-BEE8-C8E46E47C4F3}" type="pres">
      <dgm:prSet presAssocID="{3BB6268A-DF80-49D1-BCA8-1A54EB1B6925}" presName="sp" presStyleCnt="0"/>
      <dgm:spPr/>
    </dgm:pt>
    <dgm:pt modelId="{0B7CFC3F-3F1C-4D0B-BA77-2DA85863597B}" type="pres">
      <dgm:prSet presAssocID="{4B68755A-72F3-4938-99B0-E1F8F1E0B135}" presName="composite" presStyleCnt="0"/>
      <dgm:spPr/>
    </dgm:pt>
    <dgm:pt modelId="{32214825-BE5B-4427-B001-FDDEE803026D}" type="pres">
      <dgm:prSet presAssocID="{4B68755A-72F3-4938-99B0-E1F8F1E0B135}" presName="parentText" presStyleLbl="alignNode1" presStyleIdx="3" presStyleCnt="5" custLinFactNeighborX="1192" custLinFactNeighborY="-110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69991C-E677-4D41-9F8F-692094D35809}" type="pres">
      <dgm:prSet presAssocID="{4B68755A-72F3-4938-99B0-E1F8F1E0B135}" presName="descendantText" presStyleLbl="alignAcc1" presStyleIdx="3" presStyleCnt="5" custScaleY="1450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BF45E2-4733-4EBE-BB80-AF609754B04C}" type="pres">
      <dgm:prSet presAssocID="{1D8288E9-4370-4058-AF39-0BF3B22A75EF}" presName="sp" presStyleCnt="0"/>
      <dgm:spPr/>
    </dgm:pt>
    <dgm:pt modelId="{08635FDF-D17B-4CBC-9F91-C878BAB2FBEA}" type="pres">
      <dgm:prSet presAssocID="{D5C64175-5403-44AE-B1CA-FCAC81E536AB}" presName="composite" presStyleCnt="0"/>
      <dgm:spPr/>
    </dgm:pt>
    <dgm:pt modelId="{B586F130-2A88-44F3-8E0F-43021ACC7C9D}" type="pres">
      <dgm:prSet presAssocID="{D5C64175-5403-44AE-B1CA-FCAC81E536AB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EF8C57-34D5-463C-A840-888CDC1DC6DE}" type="pres">
      <dgm:prSet presAssocID="{D5C64175-5403-44AE-B1CA-FCAC81E536AB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4B7B1A8-2067-4517-955B-A3B9302505F4}" type="presOf" srcId="{1913FD58-4B8D-4B20-8253-9C7EFD2D407E}" destId="{BF6C126A-0B1D-430C-9DD3-B894593455A5}" srcOrd="0" destOrd="0" presId="urn:microsoft.com/office/officeart/2005/8/layout/chevron2"/>
    <dgm:cxn modelId="{1C3B52F3-ED76-4865-9F9C-9878BFF65734}" type="presOf" srcId="{9B086149-B0A3-451E-BCDD-79E89B6DD7A4}" destId="{E512A89F-B498-4627-A544-AAC2DDAB37F1}" srcOrd="0" destOrd="0" presId="urn:microsoft.com/office/officeart/2005/8/layout/chevron2"/>
    <dgm:cxn modelId="{45C8D5B7-19CA-4163-A41E-88D746A2F618}" srcId="{77CE2067-2069-443D-9C89-A6915D16EAEC}" destId="{D5C64175-5403-44AE-B1CA-FCAC81E536AB}" srcOrd="4" destOrd="0" parTransId="{3D61DCFA-EEDD-47D1-801D-17C135E8B194}" sibTransId="{291A2560-9A92-425C-A6BD-213D2B9136E1}"/>
    <dgm:cxn modelId="{51643612-B270-4A0F-A5D4-7A76E195C52B}" type="presOf" srcId="{4B68755A-72F3-4938-99B0-E1F8F1E0B135}" destId="{32214825-BE5B-4427-B001-FDDEE803026D}" srcOrd="0" destOrd="0" presId="urn:microsoft.com/office/officeart/2005/8/layout/chevron2"/>
    <dgm:cxn modelId="{E5846BEB-4200-4E15-A69B-022DBE6E641D}" type="presOf" srcId="{7F07F69D-4BEA-4549-A169-4301330A5B64}" destId="{FD801A62-BC26-4162-BAC4-3B4E36AB6490}" srcOrd="0" destOrd="0" presId="urn:microsoft.com/office/officeart/2005/8/layout/chevron2"/>
    <dgm:cxn modelId="{5B893478-E056-4256-A40D-5CD3FD19558E}" srcId="{77CE2067-2069-443D-9C89-A6915D16EAEC}" destId="{9982F527-A95B-4AC0-B2B6-786BDFD48A96}" srcOrd="1" destOrd="0" parTransId="{B1981472-44B6-4968-9643-F68D5D4DDF0C}" sibTransId="{16167F14-77C0-4952-8273-4D6C48383E6A}"/>
    <dgm:cxn modelId="{6B0C52FE-6845-45FF-ABFC-CFD600CDC840}" type="presOf" srcId="{9982F527-A95B-4AC0-B2B6-786BDFD48A96}" destId="{86659A22-3B48-4A3A-9E63-6D46D5B3D952}" srcOrd="0" destOrd="0" presId="urn:microsoft.com/office/officeart/2005/8/layout/chevron2"/>
    <dgm:cxn modelId="{CE4F823B-4177-4371-9D34-3B4FE117CD01}" type="presOf" srcId="{77CE2067-2069-443D-9C89-A6915D16EAEC}" destId="{4D69705A-61CC-4DD4-A778-E700AA5BC91C}" srcOrd="0" destOrd="0" presId="urn:microsoft.com/office/officeart/2005/8/layout/chevron2"/>
    <dgm:cxn modelId="{E8688E95-065C-4A9D-9DD1-C3BB34A07E61}" srcId="{9B086149-B0A3-451E-BCDD-79E89B6DD7A4}" destId="{5C22E785-2C3B-406F-AD7E-F0AFCD1B5EAE}" srcOrd="0" destOrd="0" parTransId="{0C17D73B-E917-4F3D-882A-14579667D466}" sibTransId="{98028964-7D52-46B7-9A14-A8E7B0D53413}"/>
    <dgm:cxn modelId="{53CBBA1A-E6F6-4B7E-B01B-4C5737AEB9EA}" srcId="{77CE2067-2069-443D-9C89-A6915D16EAEC}" destId="{4B68755A-72F3-4938-99B0-E1F8F1E0B135}" srcOrd="3" destOrd="0" parTransId="{B9C9B1A4-0FE8-4278-9B00-15054E2DA7F0}" sibTransId="{1D8288E9-4370-4058-AF39-0BF3B22A75EF}"/>
    <dgm:cxn modelId="{D394093D-4622-4A3A-90C4-C60521D2A025}" srcId="{D5C64175-5403-44AE-B1CA-FCAC81E536AB}" destId="{F7FADE82-94EE-48A4-8ED2-4CC9A7D2F825}" srcOrd="0" destOrd="0" parTransId="{C848A40E-FC37-45B4-899C-2781D224C3DE}" sibTransId="{2DC80432-948B-4BF1-A2CD-71CCA2DE4D3D}"/>
    <dgm:cxn modelId="{BB39219B-8EA2-4BE6-8520-410642CF3592}" type="presOf" srcId="{5C22E785-2C3B-406F-AD7E-F0AFCD1B5EAE}" destId="{4E325276-8B7C-499D-BE84-60E5716B3415}" srcOrd="0" destOrd="0" presId="urn:microsoft.com/office/officeart/2005/8/layout/chevron2"/>
    <dgm:cxn modelId="{2A8B484F-26C2-4463-A217-2FE02AD39202}" type="presOf" srcId="{FD3F053E-3BD3-4BAC-BEE6-49F9DDDB7765}" destId="{AB69991C-E677-4D41-9F8F-692094D35809}" srcOrd="0" destOrd="0" presId="urn:microsoft.com/office/officeart/2005/8/layout/chevron2"/>
    <dgm:cxn modelId="{B4E741C7-AD3E-4C8B-ACAA-F3ED13255CF4}" srcId="{77CE2067-2069-443D-9C89-A6915D16EAEC}" destId="{7F07F69D-4BEA-4549-A169-4301330A5B64}" srcOrd="2" destOrd="0" parTransId="{7CDEAFDB-3C0B-43C2-84FE-7D12CA19E50B}" sibTransId="{3BB6268A-DF80-49D1-BCA8-1A54EB1B6925}"/>
    <dgm:cxn modelId="{8009D91F-9F74-453F-A8D8-BC6C05682725}" srcId="{77CE2067-2069-443D-9C89-A6915D16EAEC}" destId="{9B086149-B0A3-451E-BCDD-79E89B6DD7A4}" srcOrd="0" destOrd="0" parTransId="{18A56785-0371-41C1-B9B2-33E8B9CCD52A}" sibTransId="{B28A5E74-CB8D-42A1-8AFA-5F184EDD41E3}"/>
    <dgm:cxn modelId="{AD2D1E84-08A3-4241-895A-12AB1B52E08D}" srcId="{4B68755A-72F3-4938-99B0-E1F8F1E0B135}" destId="{FD3F053E-3BD3-4BAC-BEE6-49F9DDDB7765}" srcOrd="0" destOrd="0" parTransId="{0EC50C9A-DC8F-40EF-B82A-F60F180E308B}" sibTransId="{AF6B29D3-6C27-4C82-A1A4-6E786C8FF300}"/>
    <dgm:cxn modelId="{F2370AAE-C8E2-4033-8E0E-B41AC3DA1201}" type="presOf" srcId="{D5C64175-5403-44AE-B1CA-FCAC81E536AB}" destId="{B586F130-2A88-44F3-8E0F-43021ACC7C9D}" srcOrd="0" destOrd="0" presId="urn:microsoft.com/office/officeart/2005/8/layout/chevron2"/>
    <dgm:cxn modelId="{9D2639DE-58C0-4756-80E8-7719E8F193E3}" type="presOf" srcId="{F7FADE82-94EE-48A4-8ED2-4CC9A7D2F825}" destId="{B7EF8C57-34D5-463C-A840-888CDC1DC6DE}" srcOrd="0" destOrd="0" presId="urn:microsoft.com/office/officeart/2005/8/layout/chevron2"/>
    <dgm:cxn modelId="{EB913875-8626-4FFC-A7F0-7F355D595DA5}" type="presOf" srcId="{AE28B361-4833-4212-A042-93180AC190BC}" destId="{9F7F40CB-6717-4EDC-915F-B5195233001E}" srcOrd="0" destOrd="0" presId="urn:microsoft.com/office/officeart/2005/8/layout/chevron2"/>
    <dgm:cxn modelId="{3005757B-BD4B-41C2-A007-F979AE2E3335}" srcId="{9982F527-A95B-4AC0-B2B6-786BDFD48A96}" destId="{1913FD58-4B8D-4B20-8253-9C7EFD2D407E}" srcOrd="0" destOrd="0" parTransId="{F2993F02-8A0A-401B-B08B-0FF11D9B33FF}" sibTransId="{4AD60703-E559-41B7-9F80-1E8095CD5E70}"/>
    <dgm:cxn modelId="{6AD8F785-1C8D-44E7-89AC-493915E730A4}" srcId="{7F07F69D-4BEA-4549-A169-4301330A5B64}" destId="{AE28B361-4833-4212-A042-93180AC190BC}" srcOrd="0" destOrd="0" parTransId="{EA1E63C1-89C9-4063-9375-D65B0AAA2223}" sibTransId="{C69517B6-CBD3-41CA-B526-2473F3F2E11D}"/>
    <dgm:cxn modelId="{BAED2C48-B317-4C5E-846B-064D581626DC}" type="presParOf" srcId="{4D69705A-61CC-4DD4-A778-E700AA5BC91C}" destId="{0E65F6A1-B88F-4D4F-9842-99FF71E913A1}" srcOrd="0" destOrd="0" presId="urn:microsoft.com/office/officeart/2005/8/layout/chevron2"/>
    <dgm:cxn modelId="{E155F8B6-5592-4F38-B4AC-B0C513BFDEBE}" type="presParOf" srcId="{0E65F6A1-B88F-4D4F-9842-99FF71E913A1}" destId="{E512A89F-B498-4627-A544-AAC2DDAB37F1}" srcOrd="0" destOrd="0" presId="urn:microsoft.com/office/officeart/2005/8/layout/chevron2"/>
    <dgm:cxn modelId="{EA2A02D0-5869-47D5-9A5F-4B96043C3F11}" type="presParOf" srcId="{0E65F6A1-B88F-4D4F-9842-99FF71E913A1}" destId="{4E325276-8B7C-499D-BE84-60E5716B3415}" srcOrd="1" destOrd="0" presId="urn:microsoft.com/office/officeart/2005/8/layout/chevron2"/>
    <dgm:cxn modelId="{1A329E76-A91F-4F20-B4F6-D969994E4D59}" type="presParOf" srcId="{4D69705A-61CC-4DD4-A778-E700AA5BC91C}" destId="{1D2618B4-C0BB-4345-A3A1-4F02E68DDDB7}" srcOrd="1" destOrd="0" presId="urn:microsoft.com/office/officeart/2005/8/layout/chevron2"/>
    <dgm:cxn modelId="{24CE9644-8F45-49A0-B873-B86F1274D922}" type="presParOf" srcId="{4D69705A-61CC-4DD4-A778-E700AA5BC91C}" destId="{6B69DB0E-9534-4F55-8A46-AC862563E405}" srcOrd="2" destOrd="0" presId="urn:microsoft.com/office/officeart/2005/8/layout/chevron2"/>
    <dgm:cxn modelId="{E27D2118-3450-4F61-ACC6-DE8F17A2ED61}" type="presParOf" srcId="{6B69DB0E-9534-4F55-8A46-AC862563E405}" destId="{86659A22-3B48-4A3A-9E63-6D46D5B3D952}" srcOrd="0" destOrd="0" presId="urn:microsoft.com/office/officeart/2005/8/layout/chevron2"/>
    <dgm:cxn modelId="{8ECC5FC2-E047-4353-860F-55D8C8EB8E88}" type="presParOf" srcId="{6B69DB0E-9534-4F55-8A46-AC862563E405}" destId="{BF6C126A-0B1D-430C-9DD3-B894593455A5}" srcOrd="1" destOrd="0" presId="urn:microsoft.com/office/officeart/2005/8/layout/chevron2"/>
    <dgm:cxn modelId="{63B7B0C4-7395-4DD3-8C95-A0B556ABC73B}" type="presParOf" srcId="{4D69705A-61CC-4DD4-A778-E700AA5BC91C}" destId="{BEA04117-4F2F-4D16-9CAB-CFBFD0021DAD}" srcOrd="3" destOrd="0" presId="urn:microsoft.com/office/officeart/2005/8/layout/chevron2"/>
    <dgm:cxn modelId="{1BE57DAB-3C8C-4E1F-AAB0-B3453CD4F4A7}" type="presParOf" srcId="{4D69705A-61CC-4DD4-A778-E700AA5BC91C}" destId="{5720E10B-BEDD-4F00-ABF3-3F33002C78D3}" srcOrd="4" destOrd="0" presId="urn:microsoft.com/office/officeart/2005/8/layout/chevron2"/>
    <dgm:cxn modelId="{D71FAE40-538D-44BA-8820-2ED26569638C}" type="presParOf" srcId="{5720E10B-BEDD-4F00-ABF3-3F33002C78D3}" destId="{FD801A62-BC26-4162-BAC4-3B4E36AB6490}" srcOrd="0" destOrd="0" presId="urn:microsoft.com/office/officeart/2005/8/layout/chevron2"/>
    <dgm:cxn modelId="{4D620CA4-8DAC-4C0D-857D-A6C7C5D125AB}" type="presParOf" srcId="{5720E10B-BEDD-4F00-ABF3-3F33002C78D3}" destId="{9F7F40CB-6717-4EDC-915F-B5195233001E}" srcOrd="1" destOrd="0" presId="urn:microsoft.com/office/officeart/2005/8/layout/chevron2"/>
    <dgm:cxn modelId="{0DF17066-488B-4618-A97D-7AA7F43D0C16}" type="presParOf" srcId="{4D69705A-61CC-4DD4-A778-E700AA5BC91C}" destId="{05939CD3-4112-4B9F-BEE8-C8E46E47C4F3}" srcOrd="5" destOrd="0" presId="urn:microsoft.com/office/officeart/2005/8/layout/chevron2"/>
    <dgm:cxn modelId="{6E5B663F-ADA2-4841-9306-C301ABDE988D}" type="presParOf" srcId="{4D69705A-61CC-4DD4-A778-E700AA5BC91C}" destId="{0B7CFC3F-3F1C-4D0B-BA77-2DA85863597B}" srcOrd="6" destOrd="0" presId="urn:microsoft.com/office/officeart/2005/8/layout/chevron2"/>
    <dgm:cxn modelId="{9201A955-941C-4241-992D-153E5DE3FF67}" type="presParOf" srcId="{0B7CFC3F-3F1C-4D0B-BA77-2DA85863597B}" destId="{32214825-BE5B-4427-B001-FDDEE803026D}" srcOrd="0" destOrd="0" presId="urn:microsoft.com/office/officeart/2005/8/layout/chevron2"/>
    <dgm:cxn modelId="{162FF112-9DD4-49E6-9534-398DF0A4428A}" type="presParOf" srcId="{0B7CFC3F-3F1C-4D0B-BA77-2DA85863597B}" destId="{AB69991C-E677-4D41-9F8F-692094D35809}" srcOrd="1" destOrd="0" presId="urn:microsoft.com/office/officeart/2005/8/layout/chevron2"/>
    <dgm:cxn modelId="{D3CA6583-3C8A-4973-9274-D1437D36F59C}" type="presParOf" srcId="{4D69705A-61CC-4DD4-A778-E700AA5BC91C}" destId="{6BBF45E2-4733-4EBE-BB80-AF609754B04C}" srcOrd="7" destOrd="0" presId="urn:microsoft.com/office/officeart/2005/8/layout/chevron2"/>
    <dgm:cxn modelId="{2740DC10-7CF7-4491-B8EB-C4241610ECD4}" type="presParOf" srcId="{4D69705A-61CC-4DD4-A778-E700AA5BC91C}" destId="{08635FDF-D17B-4CBC-9F91-C878BAB2FBEA}" srcOrd="8" destOrd="0" presId="urn:microsoft.com/office/officeart/2005/8/layout/chevron2"/>
    <dgm:cxn modelId="{0BAB75D9-7504-4F47-BB6F-4F2114FC6781}" type="presParOf" srcId="{08635FDF-D17B-4CBC-9F91-C878BAB2FBEA}" destId="{B586F130-2A88-44F3-8E0F-43021ACC7C9D}" srcOrd="0" destOrd="0" presId="urn:microsoft.com/office/officeart/2005/8/layout/chevron2"/>
    <dgm:cxn modelId="{FAF1D0D9-2FA9-4F3F-A1F0-E4D3933D3BC7}" type="presParOf" srcId="{08635FDF-D17B-4CBC-9F91-C878BAB2FBEA}" destId="{B7EF8C57-34D5-463C-A840-888CDC1DC6D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12A89F-B498-4627-A544-AAC2DDAB37F1}">
      <dsp:nvSpPr>
        <dsp:cNvPr id="0" name=""/>
        <dsp:cNvSpPr/>
      </dsp:nvSpPr>
      <dsp:spPr>
        <a:xfrm rot="5400000">
          <a:off x="-179328" y="196802"/>
          <a:ext cx="1195521" cy="83686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15.11.2012</a:t>
          </a:r>
          <a:endParaRPr lang="ru-RU" sz="1400" b="1" kern="1200" dirty="0"/>
        </a:p>
      </dsp:txBody>
      <dsp:txXfrm rot="-5400000">
        <a:off x="1" y="435907"/>
        <a:ext cx="836865" cy="358656"/>
      </dsp:txXfrm>
    </dsp:sp>
    <dsp:sp modelId="{4E325276-8B7C-499D-BE84-60E5716B3415}">
      <dsp:nvSpPr>
        <dsp:cNvPr id="0" name=""/>
        <dsp:cNvSpPr/>
      </dsp:nvSpPr>
      <dsp:spPr>
        <a:xfrm rot="5400000">
          <a:off x="4422376" y="-3568036"/>
          <a:ext cx="777089" cy="794811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chemeClr val="tx1"/>
              </a:solidFill>
              <a:cs typeface="Times New Roman" pitchFamily="18" charset="0"/>
            </a:rPr>
            <a:t>Приказ МЗ РФ от 15 ноября 2012 г. № 918н "Об утверждении Порядка оказания медицинской помощи больным с </a:t>
          </a:r>
          <a:r>
            <a:rPr lang="ru-RU" sz="1800" kern="1200" dirty="0" err="1" smtClean="0">
              <a:solidFill>
                <a:schemeClr val="tx1"/>
              </a:solidFill>
              <a:cs typeface="Times New Roman" pitchFamily="18" charset="0"/>
            </a:rPr>
            <a:t>сердечно-сосудистыми</a:t>
          </a:r>
          <a:r>
            <a:rPr lang="ru-RU" sz="1800" kern="1200" dirty="0" smtClean="0">
              <a:solidFill>
                <a:schemeClr val="tx1"/>
              </a:solidFill>
              <a:cs typeface="Times New Roman" pitchFamily="18" charset="0"/>
            </a:rPr>
            <a:t> заболеваниями»</a:t>
          </a:r>
          <a:endParaRPr lang="ru-RU" sz="1800" kern="1200" dirty="0">
            <a:solidFill>
              <a:schemeClr val="tx1"/>
            </a:solidFill>
          </a:endParaRPr>
        </a:p>
      </dsp:txBody>
      <dsp:txXfrm rot="-5400000">
        <a:off x="836866" y="55408"/>
        <a:ext cx="7910176" cy="701221"/>
      </dsp:txXfrm>
    </dsp:sp>
    <dsp:sp modelId="{86659A22-3B48-4A3A-9E63-6D46D5B3D952}">
      <dsp:nvSpPr>
        <dsp:cNvPr id="0" name=""/>
        <dsp:cNvSpPr/>
      </dsp:nvSpPr>
      <dsp:spPr>
        <a:xfrm rot="5400000">
          <a:off x="-179328" y="1283359"/>
          <a:ext cx="1195521" cy="83686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2020г</a:t>
          </a:r>
          <a:r>
            <a:rPr lang="ru-RU" sz="1400" kern="1200" dirty="0" smtClean="0"/>
            <a:t>.</a:t>
          </a:r>
          <a:endParaRPr lang="ru-RU" sz="1400" kern="1200" dirty="0"/>
        </a:p>
      </dsp:txBody>
      <dsp:txXfrm rot="-5400000">
        <a:off x="1" y="1522464"/>
        <a:ext cx="836865" cy="358656"/>
      </dsp:txXfrm>
    </dsp:sp>
    <dsp:sp modelId="{BF6C126A-0B1D-430C-9DD3-B894593455A5}">
      <dsp:nvSpPr>
        <dsp:cNvPr id="0" name=""/>
        <dsp:cNvSpPr/>
      </dsp:nvSpPr>
      <dsp:spPr>
        <a:xfrm rot="5400000">
          <a:off x="4422376" y="-2481479"/>
          <a:ext cx="777089" cy="794811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chemeClr val="tx1"/>
              </a:solidFill>
            </a:rPr>
            <a:t>Клинические рекомендации «Острый инфаркт миокарда с подъемом сегмента </a:t>
          </a:r>
          <a:r>
            <a:rPr lang="en-US" sz="1800" kern="1200" dirty="0" smtClean="0">
              <a:solidFill>
                <a:schemeClr val="tx1"/>
              </a:solidFill>
            </a:rPr>
            <a:t>ST</a:t>
          </a:r>
          <a:r>
            <a:rPr lang="ru-RU" sz="1800" kern="1200" dirty="0" smtClean="0">
              <a:solidFill>
                <a:schemeClr val="tx1"/>
              </a:solidFill>
            </a:rPr>
            <a:t> кардиограммы»  </a:t>
          </a:r>
          <a:r>
            <a:rPr lang="ru-RU" sz="1800" kern="1200" dirty="0" err="1" smtClean="0">
              <a:solidFill>
                <a:schemeClr val="tx1"/>
              </a:solidFill>
            </a:rPr>
            <a:t>Минздав</a:t>
          </a:r>
          <a:r>
            <a:rPr lang="ru-RU" sz="1800" kern="1200" dirty="0" smtClean="0">
              <a:solidFill>
                <a:schemeClr val="tx1"/>
              </a:solidFill>
            </a:rPr>
            <a:t> России, год утверждения: 2020г.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endParaRPr lang="ru-RU" sz="1800" kern="1200" dirty="0">
            <a:solidFill>
              <a:schemeClr val="tx1"/>
            </a:solidFill>
          </a:endParaRPr>
        </a:p>
      </dsp:txBody>
      <dsp:txXfrm rot="-5400000">
        <a:off x="836866" y="1141965"/>
        <a:ext cx="7910176" cy="701221"/>
      </dsp:txXfrm>
    </dsp:sp>
    <dsp:sp modelId="{FD801A62-BC26-4162-BAC4-3B4E36AB6490}">
      <dsp:nvSpPr>
        <dsp:cNvPr id="0" name=""/>
        <dsp:cNvSpPr/>
      </dsp:nvSpPr>
      <dsp:spPr>
        <a:xfrm rot="5400000">
          <a:off x="-171779" y="2510858"/>
          <a:ext cx="1195521" cy="83686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28.10.2020</a:t>
          </a:r>
          <a:endParaRPr lang="ru-RU" sz="1400" b="1" kern="1200" dirty="0"/>
        </a:p>
      </dsp:txBody>
      <dsp:txXfrm rot="-5400000">
        <a:off x="7550" y="2749963"/>
        <a:ext cx="836865" cy="358656"/>
      </dsp:txXfrm>
    </dsp:sp>
    <dsp:sp modelId="{9F7F40CB-6717-4EDC-915F-B5195233001E}">
      <dsp:nvSpPr>
        <dsp:cNvPr id="0" name=""/>
        <dsp:cNvSpPr/>
      </dsp:nvSpPr>
      <dsp:spPr>
        <a:xfrm rot="5400000">
          <a:off x="4296747" y="-1269294"/>
          <a:ext cx="1028345" cy="794811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Приказ Министерства здравоохранения РФ от 28 октября 2020 г. № 1165н «Об утверждении </a:t>
          </a:r>
          <a:r>
            <a:rPr lang="ru-RU" sz="1800" b="1" kern="1200" dirty="0" smtClean="0"/>
            <a:t>требований к комплектации </a:t>
          </a:r>
          <a:r>
            <a:rPr lang="ru-RU" sz="1800" kern="1200" dirty="0" smtClean="0"/>
            <a:t>лекарственными препаратами и медицинскими изделиями укладок и наборов для оказания скорой медицинской помощи» </a:t>
          </a:r>
          <a:endParaRPr lang="ru-RU" sz="1800" kern="1200" dirty="0"/>
        </a:p>
      </dsp:txBody>
      <dsp:txXfrm rot="-5400000">
        <a:off x="836865" y="2240788"/>
        <a:ext cx="7897910" cy="927945"/>
      </dsp:txXfrm>
    </dsp:sp>
    <dsp:sp modelId="{32214825-BE5B-4427-B001-FDDEE803026D}">
      <dsp:nvSpPr>
        <dsp:cNvPr id="0" name=""/>
        <dsp:cNvSpPr/>
      </dsp:nvSpPr>
      <dsp:spPr>
        <a:xfrm rot="5400000">
          <a:off x="-169352" y="3743836"/>
          <a:ext cx="1195521" cy="83686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23.11.2020</a:t>
          </a:r>
          <a:endParaRPr lang="ru-RU" sz="1400" b="1" kern="1200" dirty="0"/>
        </a:p>
      </dsp:txBody>
      <dsp:txXfrm rot="-5400000">
        <a:off x="9977" y="3982941"/>
        <a:ext cx="836865" cy="358656"/>
      </dsp:txXfrm>
    </dsp:sp>
    <dsp:sp modelId="{AB69991C-E677-4D41-9F8F-692094D35809}">
      <dsp:nvSpPr>
        <dsp:cNvPr id="0" name=""/>
        <dsp:cNvSpPr/>
      </dsp:nvSpPr>
      <dsp:spPr>
        <a:xfrm rot="5400000">
          <a:off x="4247429" y="-7791"/>
          <a:ext cx="1126981" cy="794811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solidFill>
                <a:schemeClr val="tx1"/>
              </a:solidFill>
            </a:rPr>
            <a:t>Распоряжение Правительства Российской Федерации от 12.10.2019г. «Об утверждении перечня жизненно </a:t>
          </a:r>
          <a:r>
            <a:rPr lang="ru-RU" sz="1800" b="1" kern="1200" dirty="0" smtClean="0">
              <a:solidFill>
                <a:schemeClr val="tx1"/>
              </a:solidFill>
            </a:rPr>
            <a:t>необходимых и важнейших </a:t>
          </a:r>
          <a:r>
            <a:rPr lang="ru-RU" sz="1800" kern="1200" dirty="0" smtClean="0">
              <a:solidFill>
                <a:schemeClr val="tx1"/>
              </a:solidFill>
            </a:rPr>
            <a:t>лекарственных препаратов на 2020 год» с изменениями</a:t>
          </a:r>
          <a:r>
            <a:rPr lang="ru-RU" sz="1800" b="1" kern="1200" dirty="0" smtClean="0">
              <a:solidFill>
                <a:schemeClr val="tx1"/>
              </a:solidFill>
            </a:rPr>
            <a:t>, </a:t>
          </a:r>
          <a:r>
            <a:rPr lang="ru-RU" sz="1800" kern="1200" dirty="0" smtClean="0">
              <a:solidFill>
                <a:schemeClr val="tx1"/>
              </a:solidFill>
            </a:rPr>
            <a:t>внесенными распоряжением Правительства РФ от 23 ноября 2020 г. № 3073-р, вступающими в силу с 1 января 2021 г.</a:t>
          </a:r>
          <a:endParaRPr lang="ru-RU" sz="1800" kern="1200" dirty="0">
            <a:solidFill>
              <a:schemeClr val="tx1"/>
            </a:solidFill>
          </a:endParaRPr>
        </a:p>
      </dsp:txBody>
      <dsp:txXfrm rot="-5400000">
        <a:off x="836865" y="3457789"/>
        <a:ext cx="7893095" cy="1016951"/>
      </dsp:txXfrm>
    </dsp:sp>
    <dsp:sp modelId="{B586F130-2A88-44F3-8E0F-43021ACC7C9D}">
      <dsp:nvSpPr>
        <dsp:cNvPr id="0" name=""/>
        <dsp:cNvSpPr/>
      </dsp:nvSpPr>
      <dsp:spPr>
        <a:xfrm rot="5400000">
          <a:off x="-179328" y="4843604"/>
          <a:ext cx="1195521" cy="83686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2020 г.</a:t>
          </a:r>
          <a:endParaRPr lang="ru-RU" sz="1400" b="1" kern="1200" dirty="0"/>
        </a:p>
      </dsp:txBody>
      <dsp:txXfrm rot="-5400000">
        <a:off x="1" y="5082709"/>
        <a:ext cx="836865" cy="358656"/>
      </dsp:txXfrm>
    </dsp:sp>
    <dsp:sp modelId="{B7EF8C57-34D5-463C-A840-888CDC1DC6DE}">
      <dsp:nvSpPr>
        <dsp:cNvPr id="0" name=""/>
        <dsp:cNvSpPr/>
      </dsp:nvSpPr>
      <dsp:spPr>
        <a:xfrm rot="5400000">
          <a:off x="4422376" y="1078765"/>
          <a:ext cx="777089" cy="794811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Постановление правительства субъекта РФ  «Программа государственных гарантий бесплатного оказания гражданам медицинской помощи» (</a:t>
          </a:r>
          <a:r>
            <a:rPr lang="ru-RU" sz="1800" kern="1200" dirty="0" err="1" smtClean="0"/>
            <a:t>КонсультантПлюс</a:t>
          </a:r>
          <a:r>
            <a:rPr lang="ru-RU" sz="1800" kern="1200" dirty="0" smtClean="0"/>
            <a:t>)</a:t>
          </a:r>
          <a:endParaRPr lang="ru-RU" sz="1800" kern="1200" dirty="0"/>
        </a:p>
      </dsp:txBody>
      <dsp:txXfrm rot="-5400000">
        <a:off x="836866" y="4702209"/>
        <a:ext cx="7910176" cy="7012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image" Target="../media/image31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image" Target="../media/image3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0.53447</cdr:x>
      <cdr:y>0.0321</cdr:y>
    </cdr:from>
    <cdr:to>
      <cdr:x>0.80654</cdr:x>
      <cdr:y>0.33098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2304256" y="93287"/>
          <a:ext cx="1172947" cy="86856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sz="1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sz="1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sz="1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sz="1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sz="1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100" b="1" dirty="0" smtClean="0">
              <a:solidFill>
                <a:schemeClr val="tx2">
                  <a:lumMod val="75000"/>
                </a:schemeClr>
              </a:solidFill>
              <a:latin typeface="+mn-lt"/>
            </a:rPr>
            <a:t>Дозировка в дальнейших исследованиях</a:t>
          </a:r>
          <a:endParaRPr lang="ru-RU" sz="1100" b="1" dirty="0">
            <a:solidFill>
              <a:schemeClr val="tx2">
                <a:lumMod val="75000"/>
              </a:schemeClr>
            </a:solidFill>
            <a:latin typeface="+mn-lt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0.12437</cdr:x>
      <cdr:y>0.09289</cdr:y>
    </cdr:from>
    <cdr:to>
      <cdr:x>0.47959</cdr:x>
      <cdr:y>0.16947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91076" y="315750"/>
          <a:ext cx="1688184" cy="2603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en-US" sz="1200" dirty="0">
              <a:solidFill>
                <a:srgbClr val="002060"/>
              </a:solidFill>
            </a:rPr>
            <a:t>Log-Rank Test p</a:t>
          </a:r>
          <a:r>
            <a:rPr lang="ru-RU" sz="1200" dirty="0">
              <a:solidFill>
                <a:srgbClr val="002060"/>
              </a:solidFill>
            </a:rPr>
            <a:t> </a:t>
          </a:r>
          <a:r>
            <a:rPr lang="en-US" sz="1200" dirty="0">
              <a:solidFill>
                <a:srgbClr val="002060"/>
              </a:solidFill>
            </a:rPr>
            <a:t>= 0,81</a:t>
          </a:r>
          <a:endParaRPr lang="ru-RU" sz="1200" dirty="0">
            <a:solidFill>
              <a:srgbClr val="002060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16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814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16" y="9431814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32EF7C03-27EC-487F-AECC-187907956D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81578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016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357" y="4715907"/>
            <a:ext cx="4984962" cy="446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814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016" y="9431814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01DDBEBC-A50E-48BD-8AD5-3F1B043233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3320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F1B24BE4-6C76-460B-A7F8-1CE17457FB24}" type="slidenum">
              <a:rPr lang="en-GB" smtClean="0">
                <a:solidFill>
                  <a:prstClr val="black"/>
                </a:solidFill>
                <a:latin typeface="Times New Roman" pitchFamily="18" charset="0"/>
              </a:rPr>
              <a:pPr/>
              <a:t>20</a:t>
            </a:fld>
            <a:endParaRPr lang="en-GB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63688" y="900113"/>
            <a:ext cx="4319587" cy="3240087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6275" y="4500563"/>
            <a:ext cx="5705475" cy="4006850"/>
          </a:xfrm>
          <a:noFill/>
        </p:spPr>
        <p:txBody>
          <a:bodyPr/>
          <a:lstStyle/>
          <a:p>
            <a:r>
              <a:rPr lang="en-US" b="1" smtClean="0"/>
              <a:t>Pre-hospital thrombolysis</a:t>
            </a:r>
            <a:r>
              <a:rPr lang="en-US" smtClean="0"/>
              <a:t> is associated with a </a:t>
            </a:r>
            <a:r>
              <a:rPr lang="en-US" b="1" u="sng" smtClean="0"/>
              <a:t>significant</a:t>
            </a:r>
            <a:r>
              <a:rPr lang="en-US" b="1" smtClean="0"/>
              <a:t> reduction</a:t>
            </a:r>
          </a:p>
          <a:p>
            <a:r>
              <a:rPr lang="en-US" u="sng" smtClean="0"/>
              <a:t>in time to thrombolysis</a:t>
            </a:r>
            <a:r>
              <a:rPr lang="en-US" smtClean="0"/>
              <a:t> and </a:t>
            </a:r>
            <a:r>
              <a:rPr lang="en-US" b="1" smtClean="0"/>
              <a:t>all-cause </a:t>
            </a:r>
            <a:r>
              <a:rPr lang="en-US" b="1" u="sng" smtClean="0"/>
              <a:t>mortality</a:t>
            </a:r>
            <a:r>
              <a:rPr lang="en-US" u="sng" smtClean="0"/>
              <a:t> </a:t>
            </a:r>
            <a:r>
              <a:rPr lang="en-US" smtClean="0"/>
              <a:t>compared with </a:t>
            </a:r>
            <a:r>
              <a:rPr lang="en-US" b="1" smtClean="0"/>
              <a:t>in-hospital fibrinolysis</a:t>
            </a:r>
            <a:r>
              <a:rPr lang="en-US" smtClean="0"/>
              <a:t>.</a:t>
            </a:r>
          </a:p>
          <a:p>
            <a:r>
              <a:rPr lang="en-US" smtClean="0"/>
              <a:t>(odds ratio 0.83; 95% CI 0.70-0.98).</a:t>
            </a:r>
          </a:p>
          <a:p>
            <a:r>
              <a:rPr lang="en-US" u="sng" smtClean="0"/>
              <a:t>Meta analysis</a:t>
            </a:r>
            <a:r>
              <a:rPr lang="en-US" smtClean="0"/>
              <a:t> from about </a:t>
            </a:r>
            <a:r>
              <a:rPr lang="en-US" b="1" smtClean="0"/>
              <a:t>6,5 thousands</a:t>
            </a:r>
            <a:r>
              <a:rPr lang="en-US" smtClean="0"/>
              <a:t>  (6.434)</a:t>
            </a:r>
            <a:r>
              <a:rPr lang="en-US" b="1" smtClean="0"/>
              <a:t> patients</a:t>
            </a:r>
            <a:r>
              <a:rPr lang="en-US" smtClean="0"/>
              <a:t> from </a:t>
            </a:r>
            <a:r>
              <a:rPr lang="en-US" b="1" smtClean="0"/>
              <a:t>6 trials</a:t>
            </a:r>
            <a:r>
              <a:rPr lang="en-US" smtClean="0"/>
              <a:t> shows, that:</a:t>
            </a:r>
          </a:p>
          <a:p>
            <a:r>
              <a:rPr lang="en-US" smtClean="0"/>
              <a:t>Pre-hospital thrombolysis </a:t>
            </a:r>
            <a:r>
              <a:rPr lang="en-US" b="1" smtClean="0"/>
              <a:t>reduced</a:t>
            </a:r>
            <a:r>
              <a:rPr lang="en-US" smtClean="0"/>
              <a:t> the relative risk of </a:t>
            </a:r>
            <a:r>
              <a:rPr lang="en-US" b="1" smtClean="0"/>
              <a:t>all-cause mortality</a:t>
            </a:r>
          </a:p>
          <a:p>
            <a:r>
              <a:rPr lang="en-US" smtClean="0"/>
              <a:t>a significant </a:t>
            </a:r>
            <a:r>
              <a:rPr lang="en-US" b="1" smtClean="0"/>
              <a:t>17%,</a:t>
            </a:r>
            <a:r>
              <a:rPr lang="en-US" smtClean="0"/>
              <a:t> and the absolute risk by </a:t>
            </a:r>
            <a:r>
              <a:rPr lang="en-US" b="1" smtClean="0"/>
              <a:t>2%</a:t>
            </a:r>
          </a:p>
          <a:p>
            <a:endParaRPr lang="en-US" smtClean="0"/>
          </a:p>
          <a:p>
            <a:r>
              <a:rPr lang="en-US" smtClean="0"/>
              <a:t>There were non-significant trends towards </a:t>
            </a:r>
            <a:r>
              <a:rPr lang="en-US" b="1" smtClean="0"/>
              <a:t>better outcome</a:t>
            </a:r>
          </a:p>
          <a:p>
            <a:r>
              <a:rPr lang="en-US" smtClean="0"/>
              <a:t>with </a:t>
            </a:r>
            <a:r>
              <a:rPr lang="en-US" u="sng" smtClean="0"/>
              <a:t>pre-hospital lysis</a:t>
            </a:r>
            <a:r>
              <a:rPr lang="en-US" smtClean="0"/>
              <a:t> in </a:t>
            </a:r>
            <a:r>
              <a:rPr lang="en-US" b="1" smtClean="0"/>
              <a:t>each trial</a:t>
            </a:r>
            <a:r>
              <a:rPr lang="en-US" smtClean="0"/>
              <a:t> in this meta analysis.</a:t>
            </a:r>
          </a:p>
          <a:p>
            <a:endParaRPr lang="en-US" smtClean="0"/>
          </a:p>
          <a:p>
            <a:r>
              <a:rPr lang="en-US" smtClean="0"/>
              <a:t>Estimated time to thrombolysis was </a:t>
            </a:r>
            <a:r>
              <a:rPr lang="en-US" b="1" smtClean="0"/>
              <a:t>104 minutes</a:t>
            </a:r>
            <a:r>
              <a:rPr lang="en-US" smtClean="0"/>
              <a:t> in </a:t>
            </a:r>
            <a:r>
              <a:rPr lang="en-US" b="1" u="sng" smtClean="0"/>
              <a:t>pre-hospital</a:t>
            </a:r>
            <a:r>
              <a:rPr lang="en-US" u="sng" smtClean="0"/>
              <a:t> patients</a:t>
            </a:r>
          </a:p>
          <a:p>
            <a:r>
              <a:rPr lang="en-US" smtClean="0"/>
              <a:t>and </a:t>
            </a:r>
            <a:r>
              <a:rPr lang="en-US" b="1" smtClean="0"/>
              <a:t>162 minutes (2 hours and 42 minutes)</a:t>
            </a:r>
            <a:r>
              <a:rPr lang="en-US" smtClean="0"/>
              <a:t> in </a:t>
            </a:r>
            <a:r>
              <a:rPr lang="en-US" b="1" u="sng" smtClean="0"/>
              <a:t>in-hospital</a:t>
            </a:r>
            <a:r>
              <a:rPr lang="en-US" u="sng" smtClean="0"/>
              <a:t> patients</a:t>
            </a:r>
            <a:r>
              <a:rPr lang="en-US" smtClean="0"/>
              <a:t> (p=0,007).</a:t>
            </a:r>
          </a:p>
          <a:p>
            <a:r>
              <a:rPr lang="en-US" smtClean="0"/>
              <a:t>It mean around </a:t>
            </a:r>
            <a:r>
              <a:rPr lang="en-US" b="1" u="sng" smtClean="0"/>
              <a:t>1 hour</a:t>
            </a:r>
            <a:r>
              <a:rPr lang="en-US" smtClean="0"/>
              <a:t> vitally important time </a:t>
            </a:r>
            <a:r>
              <a:rPr lang="en-US" u="sng" smtClean="0"/>
              <a:t>difference</a:t>
            </a:r>
            <a:r>
              <a:rPr lang="en-US" smtClean="0"/>
              <a:t>!</a:t>
            </a:r>
          </a:p>
          <a:p>
            <a:endParaRPr lang="en-US" smtClean="0"/>
          </a:p>
          <a:p>
            <a:pPr lvl="1"/>
            <a:r>
              <a:rPr lang="en-US" sz="800" smtClean="0"/>
              <a:t>Morrison LJ, Verbeek PR, McDonald AC, et al. Mortality and prehospital thrombolysis for acute myocardial infarction: A meta-analysis. </a:t>
            </a:r>
            <a:r>
              <a:rPr lang="en-US" sz="800" i="1" smtClean="0"/>
              <a:t>JAMA</a:t>
            </a:r>
            <a:r>
              <a:rPr lang="en-US" sz="800" smtClean="0"/>
              <a:t> 2000; 283: 2686-92.</a:t>
            </a:r>
          </a:p>
        </p:txBody>
      </p:sp>
    </p:spTree>
    <p:extLst>
      <p:ext uri="{BB962C8B-B14F-4D97-AF65-F5344CB8AC3E}">
        <p14:creationId xmlns:p14="http://schemas.microsoft.com/office/powerpoint/2010/main" val="1149574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218D6E5-E942-407B-B6ED-2070EA593445}" type="slidenum">
              <a:rPr lang="ru-RU" smtClean="0"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ru-RU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68825" cy="34258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389" y="4344989"/>
            <a:ext cx="5483225" cy="411321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269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61F646D0-6078-4CB1-B469-19424AFFEACF}" type="slidenum">
              <a:rPr lang="ru-RU" altLang="ru-RU">
                <a:solidFill>
                  <a:prstClr val="black"/>
                </a:solidFill>
                <a:latin typeface="Calibri" pitchFamily="34" charset="0"/>
              </a:rPr>
              <a:pPr/>
              <a:t>56</a:t>
            </a:fld>
            <a:endParaRPr lang="ru-RU" altLang="ru-RU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586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B033CD-A5D7-A74E-979B-545A4C97BB7D}" type="slidenum">
              <a:rPr lang="en-GB"/>
              <a:pPr>
                <a:defRPr/>
              </a:pPr>
              <a:t>58</a:t>
            </a:fld>
            <a:endParaRPr lang="en-GB"/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kumimoji="0" lang="en-US" dirty="0" smtClean="0">
                <a:cs typeface="+mn-cs"/>
              </a:rPr>
              <a:t>A </a:t>
            </a:r>
            <a:r>
              <a:rPr kumimoji="0" lang="en-US" b="1" dirty="0" smtClean="0">
                <a:cs typeface="+mn-cs"/>
              </a:rPr>
              <a:t>new analysis</a:t>
            </a:r>
            <a:r>
              <a:rPr kumimoji="0" lang="en-US" dirty="0" smtClean="0">
                <a:cs typeface="+mn-cs"/>
              </a:rPr>
              <a:t> of the </a:t>
            </a:r>
            <a:r>
              <a:rPr kumimoji="0" lang="en-US" b="1" dirty="0" smtClean="0">
                <a:cs typeface="+mn-cs"/>
              </a:rPr>
              <a:t>ASSENT-3</a:t>
            </a:r>
            <a:r>
              <a:rPr kumimoji="0" lang="en-US" dirty="0" smtClean="0">
                <a:cs typeface="+mn-cs"/>
              </a:rPr>
              <a:t> and </a:t>
            </a:r>
            <a:r>
              <a:rPr kumimoji="0" lang="en-US" b="1" dirty="0" smtClean="0">
                <a:cs typeface="+mn-cs"/>
              </a:rPr>
              <a:t>ASSENT-3 Plus studies</a:t>
            </a:r>
            <a:r>
              <a:rPr kumimoji="0" lang="en-US" dirty="0" smtClean="0">
                <a:cs typeface="+mn-cs"/>
              </a:rPr>
              <a:t>,</a:t>
            </a:r>
          </a:p>
          <a:p>
            <a:pPr>
              <a:lnSpc>
                <a:spcPct val="90000"/>
              </a:lnSpc>
              <a:defRPr/>
            </a:pPr>
            <a:r>
              <a:rPr kumimoji="0" lang="en-US" dirty="0" smtClean="0">
                <a:cs typeface="+mn-cs"/>
              </a:rPr>
              <a:t>( in press at the Journal of the American </a:t>
            </a:r>
            <a:r>
              <a:rPr kumimoji="0" lang="en-US" dirty="0" err="1" smtClean="0">
                <a:cs typeface="+mn-cs"/>
              </a:rPr>
              <a:t>Colleage</a:t>
            </a:r>
            <a:r>
              <a:rPr kumimoji="0" lang="en-US" dirty="0" smtClean="0">
                <a:cs typeface="+mn-cs"/>
              </a:rPr>
              <a:t> of Cardiology)</a:t>
            </a:r>
          </a:p>
          <a:p>
            <a:pPr>
              <a:lnSpc>
                <a:spcPct val="90000"/>
              </a:lnSpc>
              <a:defRPr/>
            </a:pPr>
            <a:r>
              <a:rPr kumimoji="0" lang="en-US" dirty="0" smtClean="0">
                <a:cs typeface="+mn-cs"/>
              </a:rPr>
              <a:t>considered the </a:t>
            </a:r>
            <a:r>
              <a:rPr kumimoji="0" lang="en-US" u="sng" dirty="0" smtClean="0">
                <a:cs typeface="+mn-cs"/>
              </a:rPr>
              <a:t>effect </a:t>
            </a:r>
            <a:r>
              <a:rPr kumimoji="0" lang="en-US" dirty="0" smtClean="0">
                <a:cs typeface="+mn-cs"/>
              </a:rPr>
              <a:t>of </a:t>
            </a:r>
            <a:r>
              <a:rPr kumimoji="0" lang="en-US" b="1" dirty="0" smtClean="0">
                <a:cs typeface="+mn-cs"/>
              </a:rPr>
              <a:t>pre-hospital thrombolysis</a:t>
            </a:r>
            <a:r>
              <a:rPr kumimoji="0" lang="en-US" dirty="0" smtClean="0">
                <a:cs typeface="+mn-cs"/>
              </a:rPr>
              <a:t> on the </a:t>
            </a:r>
            <a:r>
              <a:rPr kumimoji="0" lang="en-US" u="sng" dirty="0" smtClean="0">
                <a:cs typeface="+mn-cs"/>
              </a:rPr>
              <a:t>incidence of </a:t>
            </a:r>
            <a:r>
              <a:rPr kumimoji="0" lang="en-US" b="1" u="sng" dirty="0" smtClean="0">
                <a:cs typeface="+mn-cs"/>
              </a:rPr>
              <a:t>aborted </a:t>
            </a:r>
            <a:r>
              <a:rPr kumimoji="0" lang="en-US" u="sng" dirty="0" smtClean="0">
                <a:cs typeface="+mn-cs"/>
              </a:rPr>
              <a:t>myocardial infarction.</a:t>
            </a:r>
          </a:p>
          <a:p>
            <a:pPr>
              <a:lnSpc>
                <a:spcPct val="90000"/>
              </a:lnSpc>
              <a:defRPr/>
            </a:pPr>
            <a:r>
              <a:rPr kumimoji="0" lang="en-US" dirty="0" smtClean="0">
                <a:cs typeface="+mn-cs"/>
              </a:rPr>
              <a:t>In the ASSENT-3, the </a:t>
            </a:r>
            <a:r>
              <a:rPr kumimoji="0" lang="en-US" b="1" u="sng" dirty="0" smtClean="0">
                <a:cs typeface="+mn-cs"/>
              </a:rPr>
              <a:t>median time</a:t>
            </a:r>
            <a:r>
              <a:rPr kumimoji="0" lang="en-US" b="1" dirty="0" smtClean="0">
                <a:cs typeface="+mn-cs"/>
              </a:rPr>
              <a:t> to treatment</a:t>
            </a:r>
          </a:p>
          <a:p>
            <a:pPr>
              <a:lnSpc>
                <a:spcPct val="90000"/>
              </a:lnSpc>
              <a:defRPr/>
            </a:pPr>
            <a:r>
              <a:rPr kumimoji="0" lang="en-US" dirty="0" smtClean="0">
                <a:cs typeface="+mn-cs"/>
              </a:rPr>
              <a:t>was </a:t>
            </a:r>
            <a:r>
              <a:rPr kumimoji="0" lang="en-US" b="1" dirty="0" smtClean="0">
                <a:cs typeface="+mn-cs"/>
              </a:rPr>
              <a:t>162 minutes</a:t>
            </a:r>
            <a:r>
              <a:rPr kumimoji="0" lang="en-US" dirty="0" smtClean="0">
                <a:cs typeface="+mn-cs"/>
              </a:rPr>
              <a:t> or 2 hours and 42 minutes</a:t>
            </a:r>
            <a:r>
              <a:rPr kumimoji="0" lang="en-US" b="1" dirty="0" smtClean="0">
                <a:cs typeface="+mn-cs"/>
              </a:rPr>
              <a:t> </a:t>
            </a:r>
            <a:r>
              <a:rPr kumimoji="0" lang="en-US" dirty="0" smtClean="0">
                <a:cs typeface="+mn-cs"/>
              </a:rPr>
              <a:t>and the </a:t>
            </a:r>
            <a:r>
              <a:rPr kumimoji="0" lang="en-US" dirty="0" err="1" smtClean="0">
                <a:cs typeface="+mn-cs"/>
              </a:rPr>
              <a:t>overal</a:t>
            </a:r>
            <a:r>
              <a:rPr kumimoji="0" lang="en-US" dirty="0" smtClean="0">
                <a:cs typeface="+mn-cs"/>
              </a:rPr>
              <a:t> </a:t>
            </a:r>
            <a:r>
              <a:rPr kumimoji="0" lang="en-US" b="1" u="sng" dirty="0" smtClean="0">
                <a:cs typeface="+mn-cs"/>
              </a:rPr>
              <a:t>aborted </a:t>
            </a:r>
            <a:r>
              <a:rPr kumimoji="0" lang="en-US" b="1" dirty="0" smtClean="0">
                <a:cs typeface="+mn-cs"/>
              </a:rPr>
              <a:t>myocardial infarction rate was </a:t>
            </a:r>
            <a:r>
              <a:rPr kumimoji="0" lang="en-US" b="1" u="sng" dirty="0" smtClean="0">
                <a:cs typeface="+mn-cs"/>
              </a:rPr>
              <a:t>13,3%.</a:t>
            </a:r>
          </a:p>
          <a:p>
            <a:pPr>
              <a:lnSpc>
                <a:spcPct val="90000"/>
              </a:lnSpc>
              <a:defRPr/>
            </a:pPr>
            <a:r>
              <a:rPr kumimoji="0" lang="en-US" dirty="0" smtClean="0">
                <a:cs typeface="+mn-cs"/>
              </a:rPr>
              <a:t>Among patients treated within </a:t>
            </a:r>
            <a:r>
              <a:rPr kumimoji="0" lang="en-US" b="1" dirty="0" smtClean="0">
                <a:cs typeface="+mn-cs"/>
              </a:rPr>
              <a:t>60 minutes</a:t>
            </a:r>
            <a:r>
              <a:rPr kumimoji="0" lang="en-US" dirty="0" smtClean="0">
                <a:cs typeface="+mn-cs"/>
              </a:rPr>
              <a:t> of symptom onset, the rate of aborted </a:t>
            </a:r>
            <a:r>
              <a:rPr kumimoji="0" lang="en-US" dirty="0" err="1" smtClean="0">
                <a:cs typeface="+mn-cs"/>
              </a:rPr>
              <a:t>infarctes</a:t>
            </a:r>
            <a:r>
              <a:rPr kumimoji="0" lang="en-US" dirty="0" smtClean="0">
                <a:cs typeface="+mn-cs"/>
              </a:rPr>
              <a:t> was </a:t>
            </a:r>
            <a:r>
              <a:rPr kumimoji="0" lang="en-US" b="1" dirty="0" smtClean="0">
                <a:cs typeface="+mn-cs"/>
              </a:rPr>
              <a:t>25%.</a:t>
            </a:r>
          </a:p>
          <a:p>
            <a:pPr>
              <a:lnSpc>
                <a:spcPct val="90000"/>
              </a:lnSpc>
              <a:defRPr/>
            </a:pPr>
            <a:endParaRPr kumimoji="0" lang="en-US" dirty="0" smtClean="0">
              <a:cs typeface="+mn-cs"/>
            </a:endParaRPr>
          </a:p>
          <a:p>
            <a:pPr>
              <a:lnSpc>
                <a:spcPct val="90000"/>
              </a:lnSpc>
              <a:defRPr/>
            </a:pPr>
            <a:r>
              <a:rPr kumimoji="0" lang="en-US" dirty="0" smtClean="0">
                <a:cs typeface="+mn-cs"/>
              </a:rPr>
              <a:t>In </a:t>
            </a:r>
            <a:r>
              <a:rPr kumimoji="0" lang="en-US" b="1" dirty="0" smtClean="0">
                <a:cs typeface="+mn-cs"/>
              </a:rPr>
              <a:t>ASSENT-3 Plus</a:t>
            </a:r>
            <a:r>
              <a:rPr kumimoji="0" lang="en-US" dirty="0" smtClean="0">
                <a:cs typeface="+mn-cs"/>
              </a:rPr>
              <a:t>, where the </a:t>
            </a:r>
            <a:r>
              <a:rPr kumimoji="0" lang="en-US" u="sng" dirty="0" smtClean="0">
                <a:cs typeface="+mn-cs"/>
              </a:rPr>
              <a:t>median time to treatment</a:t>
            </a:r>
            <a:r>
              <a:rPr kumimoji="0" lang="en-US" dirty="0" smtClean="0">
                <a:cs typeface="+mn-cs"/>
              </a:rPr>
              <a:t> </a:t>
            </a:r>
          </a:p>
          <a:p>
            <a:pPr>
              <a:lnSpc>
                <a:spcPct val="90000"/>
              </a:lnSpc>
              <a:defRPr/>
            </a:pPr>
            <a:r>
              <a:rPr kumimoji="0" lang="en-US" dirty="0" smtClean="0">
                <a:cs typeface="+mn-cs"/>
              </a:rPr>
              <a:t>was </a:t>
            </a:r>
            <a:r>
              <a:rPr kumimoji="0" lang="en-US" b="1" dirty="0" smtClean="0">
                <a:cs typeface="+mn-cs"/>
              </a:rPr>
              <a:t>just under 2 hours</a:t>
            </a:r>
            <a:r>
              <a:rPr kumimoji="0" lang="en-US" dirty="0" smtClean="0">
                <a:cs typeface="+mn-cs"/>
              </a:rPr>
              <a:t>,</a:t>
            </a:r>
          </a:p>
          <a:p>
            <a:pPr>
              <a:lnSpc>
                <a:spcPct val="90000"/>
              </a:lnSpc>
              <a:defRPr/>
            </a:pPr>
            <a:r>
              <a:rPr kumimoji="0" lang="en-US" dirty="0" smtClean="0">
                <a:cs typeface="+mn-cs"/>
              </a:rPr>
              <a:t>the overall </a:t>
            </a:r>
            <a:r>
              <a:rPr kumimoji="0" lang="en-US" b="1" dirty="0" smtClean="0">
                <a:cs typeface="+mn-cs"/>
              </a:rPr>
              <a:t>aborted myocardial infarction rate</a:t>
            </a:r>
            <a:r>
              <a:rPr kumimoji="0" lang="en-US" dirty="0" smtClean="0">
                <a:cs typeface="+mn-cs"/>
              </a:rPr>
              <a:t> was 20%.</a:t>
            </a:r>
          </a:p>
          <a:p>
            <a:pPr>
              <a:lnSpc>
                <a:spcPct val="90000"/>
              </a:lnSpc>
              <a:defRPr/>
            </a:pPr>
            <a:r>
              <a:rPr kumimoji="0" lang="en-US" dirty="0" smtClean="0">
                <a:cs typeface="+mn-cs"/>
              </a:rPr>
              <a:t>Thus, </a:t>
            </a:r>
            <a:r>
              <a:rPr kumimoji="0" lang="en-US" b="1" dirty="0" smtClean="0">
                <a:cs typeface="+mn-cs"/>
              </a:rPr>
              <a:t>1 out of every 4 or 5 heart attack patients</a:t>
            </a:r>
            <a:r>
              <a:rPr kumimoji="0" lang="en-US" dirty="0" smtClean="0">
                <a:cs typeface="+mn-cs"/>
              </a:rPr>
              <a:t> who received </a:t>
            </a:r>
            <a:r>
              <a:rPr kumimoji="0" lang="en-US" u="sng" dirty="0" smtClean="0">
                <a:cs typeface="+mn-cs"/>
              </a:rPr>
              <a:t>early pre-hospital therapy with </a:t>
            </a:r>
            <a:r>
              <a:rPr kumimoji="0" lang="en-US" u="sng" dirty="0" err="1" smtClean="0">
                <a:cs typeface="+mn-cs"/>
              </a:rPr>
              <a:t>Metalyse</a:t>
            </a:r>
            <a:r>
              <a:rPr kumimoji="0" lang="en-US" dirty="0" smtClean="0">
                <a:cs typeface="+mn-cs"/>
              </a:rPr>
              <a:t> suffered </a:t>
            </a:r>
            <a:r>
              <a:rPr kumimoji="0" lang="en-US" b="1" dirty="0" smtClean="0">
                <a:cs typeface="+mn-cs"/>
              </a:rPr>
              <a:t>no myocardial </a:t>
            </a:r>
            <a:r>
              <a:rPr kumimoji="0" lang="en-US" b="1" u="sng" dirty="0" smtClean="0">
                <a:cs typeface="+mn-cs"/>
              </a:rPr>
              <a:t>necrosis!</a:t>
            </a:r>
            <a:endParaRPr kumimoji="0" lang="en-US" dirty="0" smtClean="0">
              <a:cs typeface="+mn-cs"/>
            </a:endParaRPr>
          </a:p>
          <a:p>
            <a:pPr>
              <a:lnSpc>
                <a:spcPct val="90000"/>
              </a:lnSpc>
              <a:defRPr/>
            </a:pPr>
            <a:endParaRPr kumimoji="0" lang="en-US" dirty="0" smtClean="0">
              <a:cs typeface="+mn-cs"/>
            </a:endParaRPr>
          </a:p>
          <a:p>
            <a:pPr>
              <a:lnSpc>
                <a:spcPct val="90000"/>
              </a:lnSpc>
              <a:defRPr/>
            </a:pPr>
            <a:r>
              <a:rPr kumimoji="0" lang="en-US" u="sng" dirty="0" smtClean="0">
                <a:cs typeface="+mn-cs"/>
              </a:rPr>
              <a:t>In addition</a:t>
            </a:r>
            <a:r>
              <a:rPr kumimoji="0" lang="en-US" dirty="0" smtClean="0">
                <a:cs typeface="+mn-cs"/>
              </a:rPr>
              <a:t>, in </a:t>
            </a:r>
            <a:r>
              <a:rPr kumimoji="0" lang="en-US" b="1" dirty="0" smtClean="0">
                <a:cs typeface="+mn-cs"/>
              </a:rPr>
              <a:t>ASSENT 3 Plus</a:t>
            </a:r>
            <a:r>
              <a:rPr kumimoji="0" lang="en-US" dirty="0" smtClean="0">
                <a:cs typeface="+mn-cs"/>
              </a:rPr>
              <a:t> there were found </a:t>
            </a:r>
            <a:r>
              <a:rPr kumimoji="0" lang="en-US" b="1" u="sng" dirty="0" smtClean="0">
                <a:cs typeface="+mn-cs"/>
              </a:rPr>
              <a:t>no significant differences</a:t>
            </a:r>
            <a:r>
              <a:rPr kumimoji="0" lang="en-US" dirty="0" smtClean="0">
                <a:cs typeface="+mn-cs"/>
              </a:rPr>
              <a:t> in </a:t>
            </a:r>
            <a:r>
              <a:rPr kumimoji="0" lang="en-US" b="1" dirty="0" smtClean="0">
                <a:cs typeface="+mn-cs"/>
              </a:rPr>
              <a:t>outcome</a:t>
            </a:r>
            <a:r>
              <a:rPr kumimoji="0" lang="en-US" dirty="0" smtClean="0">
                <a:cs typeface="+mn-cs"/>
              </a:rPr>
              <a:t> or </a:t>
            </a:r>
            <a:r>
              <a:rPr kumimoji="0" lang="en-US" b="1" dirty="0" smtClean="0">
                <a:cs typeface="+mn-cs"/>
              </a:rPr>
              <a:t>complications</a:t>
            </a:r>
            <a:r>
              <a:rPr kumimoji="0" lang="en-US" dirty="0" smtClean="0">
                <a:cs typeface="+mn-cs"/>
              </a:rPr>
              <a:t> between </a:t>
            </a:r>
            <a:r>
              <a:rPr kumimoji="0" lang="en-US" b="1" dirty="0" smtClean="0">
                <a:cs typeface="+mn-cs"/>
              </a:rPr>
              <a:t>physician</a:t>
            </a:r>
            <a:r>
              <a:rPr kumimoji="0" lang="en-US" dirty="0" smtClean="0">
                <a:cs typeface="+mn-cs"/>
              </a:rPr>
              <a:t> and </a:t>
            </a:r>
            <a:r>
              <a:rPr kumimoji="0" lang="en-US" b="1" dirty="0" smtClean="0">
                <a:cs typeface="+mn-cs"/>
              </a:rPr>
              <a:t>paramedics</a:t>
            </a:r>
            <a:r>
              <a:rPr kumimoji="0" lang="en-US" dirty="0" smtClean="0">
                <a:cs typeface="+mn-cs"/>
              </a:rPr>
              <a:t>-managed ambulances. </a:t>
            </a:r>
          </a:p>
        </p:txBody>
      </p:sp>
    </p:spTree>
    <p:extLst>
      <p:ext uri="{BB962C8B-B14F-4D97-AF65-F5344CB8AC3E}">
        <p14:creationId xmlns:p14="http://schemas.microsoft.com/office/powerpoint/2010/main" val="1567388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FFEEDB-A7C9-4A94-8650-4574697B143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415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04E980-BCF3-4E86-8106-F61E5D0F5DC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00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F11B72-B7FE-45D3-9BF2-DE80C25048A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20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7D72E6-F082-304E-9280-7CA303818E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3783128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1174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2548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9009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3470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713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4308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88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FA1034-737D-4E2B-9CB5-D687297F9E7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145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482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9397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6263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17.03.2021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396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3EB273-2EE2-4F42-BB64-BFB201A4172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678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7A0A88-A121-42CD-BB8B-C6B271120F1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495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7A200A-3CCC-4286-B9BF-0E6374869C8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046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7534D2-39C4-420C-ADB4-E7F12006E57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1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251AE4-208B-4C35-89D4-AF4B8E918CF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69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AD3BD-C38A-4C62-B233-5DCC376082D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15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5791A6-1BB5-41DE-8110-09B8206C875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66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9CBFE7E-C47A-4492-A807-A3A89221F9D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0664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71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17.03.2021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697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scardio.ru/content/Guidelines/2020/Clinic_rekom_HSN.pdf" TargetMode="External"/><Relationship Id="rId4" Type="http://schemas.openxmlformats.org/officeDocument/2006/relationships/hyperlink" Target="http://cr.rosminzdrav.ru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gif"/><Relationship Id="rId4" Type="http://schemas.openxmlformats.org/officeDocument/2006/relationships/image" Target="../media/image1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32.emf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31.emf"/><Relationship Id="rId4" Type="http://schemas.openxmlformats.org/officeDocument/2006/relationships/oleObject" Target="../embeddings/oleObject3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34.emf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33.emf"/><Relationship Id="rId4" Type="http://schemas.openxmlformats.org/officeDocument/2006/relationships/oleObject" Target="../embeddings/oleObject5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Excel_97-20031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3.jpeg"/><Relationship Id="rId4" Type="http://schemas.openxmlformats.org/officeDocument/2006/relationships/image" Target="../media/image44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1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268760"/>
            <a:ext cx="8208912" cy="1728192"/>
          </a:xfrm>
        </p:spPr>
        <p:txBody>
          <a:bodyPr>
            <a:noAutofit/>
          </a:bodyPr>
          <a:lstStyle/>
          <a:p>
            <a:r>
              <a:rPr lang="ru-RU" sz="4400" b="1" dirty="0">
                <a:solidFill>
                  <a:schemeClr val="accent1">
                    <a:lumMod val="50000"/>
                  </a:schemeClr>
                </a:solidFill>
              </a:rPr>
              <a:t>«Острый коронарный синдром. Скорая медицинская помощь»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47256" y="4797152"/>
            <a:ext cx="6696744" cy="175260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ru-RU" sz="2400" b="1" dirty="0" smtClean="0">
                <a:solidFill>
                  <a:schemeClr val="tx1"/>
                </a:solidFill>
              </a:rPr>
              <a:t>Тараканов А.В. -</a:t>
            </a:r>
            <a:r>
              <a:rPr lang="ru-RU" sz="3200" b="1" dirty="0" smtClean="0">
                <a:solidFill>
                  <a:schemeClr val="tx1"/>
                </a:solidFill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Georgia" pitchFamily="18" charset="0"/>
              </a:rPr>
              <a:t>д. м. н., профессор</a:t>
            </a:r>
            <a:r>
              <a:rPr lang="ru-RU" sz="2000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endParaRPr lang="ru-RU" sz="1600" dirty="0" smtClean="0">
              <a:solidFill>
                <a:schemeClr val="tx1"/>
              </a:solidFill>
              <a:latin typeface="Georgia" pitchFamily="18" charset="0"/>
            </a:endParaRPr>
          </a:p>
          <a:p>
            <a:pPr>
              <a:lnSpc>
                <a:spcPct val="80000"/>
              </a:lnSpc>
            </a:pPr>
            <a:r>
              <a:rPr lang="ru-RU" sz="1600" dirty="0" smtClean="0">
                <a:solidFill>
                  <a:schemeClr val="tx1"/>
                </a:solidFill>
                <a:latin typeface="Georgia" pitchFamily="18" charset="0"/>
              </a:rPr>
              <a:t>кафедра скорой медицинской помощи </a:t>
            </a:r>
          </a:p>
          <a:p>
            <a:pPr>
              <a:lnSpc>
                <a:spcPct val="80000"/>
              </a:lnSpc>
            </a:pPr>
            <a:r>
              <a:rPr lang="ru-RU" sz="1600" dirty="0" smtClean="0">
                <a:solidFill>
                  <a:schemeClr val="tx1"/>
                </a:solidFill>
                <a:latin typeface="Georgia" pitchFamily="18" charset="0"/>
              </a:rPr>
              <a:t>(с курсом военной и экстремальной медицины)  </a:t>
            </a:r>
          </a:p>
          <a:p>
            <a:pPr>
              <a:lnSpc>
                <a:spcPct val="80000"/>
              </a:lnSpc>
            </a:pPr>
            <a:r>
              <a:rPr lang="ru-RU" sz="1600" dirty="0" smtClean="0">
                <a:solidFill>
                  <a:schemeClr val="tx1"/>
                </a:solidFill>
                <a:latin typeface="Georgia" pitchFamily="18" charset="0"/>
              </a:rPr>
              <a:t>       </a:t>
            </a:r>
            <a:r>
              <a:rPr lang="ru-RU" b="1" dirty="0" smtClean="0">
                <a:solidFill>
                  <a:schemeClr val="tx1"/>
                </a:solidFill>
              </a:rPr>
              <a:t>Ростовского Государственного  Медицинского Университета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373216"/>
            <a:ext cx="828675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661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92696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Распоряжение Минздрава России №17-6/10/2-1233 от 03.03.2016г. 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3845023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ru-RU" sz="2600" b="1" dirty="0" smtClean="0">
                <a:solidFill>
                  <a:srgbClr val="002060"/>
                </a:solidFill>
              </a:rPr>
              <a:t>Методические материалы, разработанные главными внештатными специалистами Минздрава России по оказанию медицинской помощи пациентам с острым коронарным синдромом и нарушением мозгового кровообращения</a:t>
            </a:r>
          </a:p>
          <a:p>
            <a:endParaRPr lang="ru-RU" sz="2600" dirty="0" smtClean="0"/>
          </a:p>
          <a:p>
            <a:r>
              <a:rPr lang="ru-RU" sz="2600" dirty="0" smtClean="0">
                <a:solidFill>
                  <a:srgbClr val="002060"/>
                </a:solidFill>
              </a:rPr>
              <a:t>Включают Контрольный лист по принятию решения </a:t>
            </a:r>
            <a:r>
              <a:rPr lang="ru-RU" sz="2600" b="1" dirty="0" smtClean="0">
                <a:solidFill>
                  <a:srgbClr val="002060"/>
                </a:solidFill>
              </a:rPr>
              <a:t>фельдшерской бригадой СМП</a:t>
            </a:r>
            <a:r>
              <a:rPr lang="ru-RU" sz="2600" dirty="0" smtClean="0">
                <a:solidFill>
                  <a:srgbClr val="002060"/>
                </a:solidFill>
              </a:rPr>
              <a:t> о проведении больному с ОКС </a:t>
            </a:r>
            <a:r>
              <a:rPr lang="ru-RU" sz="2600" dirty="0" err="1" smtClean="0">
                <a:solidFill>
                  <a:srgbClr val="002060"/>
                </a:solidFill>
              </a:rPr>
              <a:t>тромболитической</a:t>
            </a:r>
            <a:r>
              <a:rPr lang="ru-RU" sz="2600" dirty="0" smtClean="0">
                <a:solidFill>
                  <a:srgbClr val="002060"/>
                </a:solidFill>
              </a:rPr>
              <a:t> терапии:</a:t>
            </a:r>
          </a:p>
          <a:p>
            <a:pPr>
              <a:buFont typeface="Wingdings" pitchFamily="2" charset="2"/>
              <a:buChar char="Ø"/>
            </a:pPr>
            <a:r>
              <a:rPr lang="ru-RU" sz="2600" dirty="0" smtClean="0"/>
              <a:t>Определение показаний к ТЛТ</a:t>
            </a:r>
          </a:p>
          <a:p>
            <a:pPr>
              <a:buFont typeface="Wingdings" pitchFamily="2" charset="2"/>
              <a:buChar char="Ø"/>
            </a:pPr>
            <a:r>
              <a:rPr lang="ru-RU" sz="2600" dirty="0" smtClean="0"/>
              <a:t>Исключение абсолютных противопоказаний к ТЛТ</a:t>
            </a:r>
          </a:p>
          <a:p>
            <a:pPr>
              <a:buFont typeface="Wingdings" pitchFamily="2" charset="2"/>
              <a:buChar char="Ø"/>
            </a:pPr>
            <a:r>
              <a:rPr lang="ru-RU" sz="2600" dirty="0" smtClean="0"/>
              <a:t>Исключение относительных противопоказаний к ТЛТ</a:t>
            </a:r>
          </a:p>
          <a:p>
            <a:pPr>
              <a:buFont typeface="Wingdings" pitchFamily="2" charset="2"/>
              <a:buChar char="Ø"/>
            </a:pPr>
            <a:r>
              <a:rPr lang="ru-RU" sz="2600" dirty="0" smtClean="0"/>
              <a:t>Определение условий для проведения ТЛТ на </a:t>
            </a:r>
            <a:r>
              <a:rPr lang="ru-RU" sz="2600" dirty="0" err="1" smtClean="0"/>
              <a:t>догоспитальном</a:t>
            </a:r>
            <a:r>
              <a:rPr lang="ru-RU" sz="2600" dirty="0" smtClean="0"/>
              <a:t> этапе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2033787" cy="56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0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463550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КОНТРОЛЬНЫЙ ЛИСТ</a:t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250825" y="908050"/>
            <a:ext cx="85105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2000" b="1" dirty="0">
                <a:latin typeface="+mj-lt"/>
                <a:ea typeface="+mj-ea"/>
                <a:cs typeface="+mj-cs"/>
              </a:rPr>
              <a:t/>
            </a:r>
            <a:br>
              <a:rPr lang="ru-RU" sz="2000" b="1" dirty="0">
                <a:latin typeface="+mj-lt"/>
                <a:ea typeface="+mj-ea"/>
                <a:cs typeface="+mj-cs"/>
              </a:rPr>
            </a:br>
            <a:endParaRPr lang="ru-RU" sz="2000" b="1" dirty="0">
              <a:latin typeface="+mj-lt"/>
              <a:ea typeface="+mj-ea"/>
              <a:cs typeface="+mj-cs"/>
            </a:endParaRPr>
          </a:p>
        </p:txBody>
      </p:sp>
      <p:sp>
        <p:nvSpPr>
          <p:cNvPr id="27652" name="Rectangle 1"/>
          <p:cNvSpPr>
            <a:spLocks noChangeArrowheads="1"/>
          </p:cNvSpPr>
          <p:nvPr/>
        </p:nvSpPr>
        <p:spPr bwMode="auto">
          <a:xfrm>
            <a:off x="611560" y="620688"/>
            <a:ext cx="8281987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344488" algn="ctr" eaLnBrk="0" hangingPunct="0"/>
            <a:r>
              <a:rPr lang="ru-RU" b="1" dirty="0">
                <a:solidFill>
                  <a:srgbClr val="002060"/>
                </a:solidFill>
                <a:cs typeface="Times New Roman" pitchFamily="18" charset="0"/>
              </a:rPr>
              <a:t>по принятию решения </a:t>
            </a:r>
            <a:r>
              <a:rPr lang="ru-RU" b="1" u="sng" dirty="0">
                <a:solidFill>
                  <a:srgbClr val="002060"/>
                </a:solidFill>
                <a:cs typeface="Times New Roman" pitchFamily="18" charset="0"/>
              </a:rPr>
              <a:t>фельдшерской бригадой </a:t>
            </a:r>
            <a:r>
              <a:rPr lang="ru-RU" b="1" u="sng" dirty="0" smtClean="0">
                <a:solidFill>
                  <a:srgbClr val="002060"/>
                </a:solidFill>
                <a:cs typeface="Times New Roman" pitchFamily="18" charset="0"/>
              </a:rPr>
              <a:t>СМП </a:t>
            </a:r>
            <a:r>
              <a:rPr lang="ru-RU" b="1" dirty="0">
                <a:solidFill>
                  <a:srgbClr val="002060"/>
                </a:solidFill>
                <a:cs typeface="Times New Roman" pitchFamily="18" charset="0"/>
              </a:rPr>
              <a:t>о проведении больному с </a:t>
            </a:r>
            <a:r>
              <a:rPr lang="ru-RU" b="1" dirty="0" smtClean="0">
                <a:solidFill>
                  <a:srgbClr val="002060"/>
                </a:solidFill>
                <a:cs typeface="Times New Roman" pitchFamily="18" charset="0"/>
              </a:rPr>
              <a:t>ОКС </a:t>
            </a:r>
            <a:r>
              <a:rPr lang="ru-RU" b="1" dirty="0" err="1">
                <a:solidFill>
                  <a:srgbClr val="002060"/>
                </a:solidFill>
                <a:cs typeface="Times New Roman" pitchFamily="18" charset="0"/>
              </a:rPr>
              <a:t>тромболитической</a:t>
            </a:r>
            <a:r>
              <a:rPr lang="ru-RU" b="1" dirty="0">
                <a:solidFill>
                  <a:srgbClr val="002060"/>
                </a:solidFill>
                <a:cs typeface="Times New Roman" pitchFamily="18" charset="0"/>
              </a:rPr>
              <a:t> терапии (ТЛТ</a:t>
            </a:r>
            <a:r>
              <a:rPr lang="ru-RU" b="1" dirty="0" smtClean="0">
                <a:solidFill>
                  <a:srgbClr val="002060"/>
                </a:solidFill>
                <a:cs typeface="Times New Roman" pitchFamily="18" charset="0"/>
              </a:rPr>
              <a:t>)</a:t>
            </a:r>
            <a:r>
              <a:rPr lang="ru-RU" dirty="0">
                <a:solidFill>
                  <a:srgbClr val="002060"/>
                </a:solidFill>
                <a:cs typeface="Times New Roman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cs typeface="Times New Roman" pitchFamily="18" charset="0"/>
              </a:rPr>
            </a:br>
            <a:r>
              <a:rPr lang="ru-RU" sz="1600" dirty="0">
                <a:cs typeface="Times New Roman" pitchFamily="18" charset="0"/>
              </a:rPr>
              <a:t>При наличии даже одного не отмеченного квадратика в столбце </a:t>
            </a:r>
            <a:r>
              <a:rPr lang="ru-RU" sz="1600" b="1" i="1" dirty="0">
                <a:cs typeface="Times New Roman" pitchFamily="18" charset="0"/>
              </a:rPr>
              <a:t>«Да» </a:t>
            </a:r>
            <a:r>
              <a:rPr lang="ru-RU" sz="1600" dirty="0" err="1">
                <a:cs typeface="Times New Roman" pitchFamily="18" charset="0"/>
              </a:rPr>
              <a:t>тромболитическую</a:t>
            </a:r>
            <a:r>
              <a:rPr lang="ru-RU" sz="1600" dirty="0">
                <a:cs typeface="Times New Roman" pitchFamily="18" charset="0"/>
              </a:rPr>
              <a:t> </a:t>
            </a:r>
            <a:r>
              <a:rPr lang="ru-RU" sz="1600" dirty="0" smtClean="0">
                <a:cs typeface="Times New Roman" pitchFamily="18" charset="0"/>
              </a:rPr>
              <a:t>терапию </a:t>
            </a:r>
            <a:r>
              <a:rPr lang="ru-RU" sz="1600" u="sng" dirty="0" smtClean="0">
                <a:cs typeface="Times New Roman" pitchFamily="18" charset="0"/>
              </a:rPr>
              <a:t>проводить </a:t>
            </a:r>
            <a:r>
              <a:rPr lang="ru-RU" sz="1600" u="sng" dirty="0">
                <a:cs typeface="Times New Roman" pitchFamily="18" charset="0"/>
              </a:rPr>
              <a:t>не </a:t>
            </a:r>
            <a:r>
              <a:rPr lang="ru-RU" sz="1600" u="sng" dirty="0" smtClean="0">
                <a:cs typeface="Times New Roman" pitchFamily="18" charset="0"/>
              </a:rPr>
              <a:t>следует</a:t>
            </a:r>
            <a:endParaRPr lang="ru-RU" sz="1600" dirty="0">
              <a:cs typeface="Times New Roman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214283" y="1988840"/>
          <a:ext cx="8678892" cy="4563662"/>
        </p:xfrm>
        <a:graphic>
          <a:graphicData uri="http://schemas.openxmlformats.org/drawingml/2006/table">
            <a:tbl>
              <a:tblPr/>
              <a:tblGrid>
                <a:gridCol w="7542180"/>
                <a:gridCol w="477515"/>
                <a:gridCol w="659197"/>
              </a:tblGrid>
              <a:tr h="257566">
                <a:tc>
                  <a:txBody>
                    <a:bodyPr/>
                    <a:lstStyle/>
                    <a:p>
                      <a:pPr marL="2376488" marR="0" lvl="0" indent="0" algn="l" defTabSz="914400" rtl="0" eaLnBrk="1" fontAlgn="base" latinLnBrk="0" hangingPunct="1">
                        <a:lnSpc>
                          <a:spcPts val="16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Определение показаний к ТЛТ</a:t>
                      </a:r>
                    </a:p>
                  </a:txBody>
                  <a:tcPr marL="17767" marR="1776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«Да»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17767" marR="1776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«Нет»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17767" marR="1776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3273">
                <a:tc>
                  <a:txBody>
                    <a:bodyPr/>
                    <a:lstStyle/>
                    <a:p>
                      <a:pPr marL="6350" marR="0" lvl="0" indent="-6350" algn="l" defTabSz="914400" rtl="0" eaLnBrk="1" fontAlgn="base" latinLnBrk="0" hangingPunct="1">
                        <a:lnSpc>
                          <a:spcPts val="16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Характерный для ОКС болевой синдром и/или его эквиваленты, длительностью не менее 15-20 мин., начавшиеся не более 12 часов тому назад</a:t>
                      </a:r>
                    </a:p>
                  </a:txBody>
                  <a:tcPr marL="17767" marR="1776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□</a:t>
                      </a:r>
                    </a:p>
                  </a:txBody>
                  <a:tcPr marL="17767" marR="1776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□</a:t>
                      </a:r>
                    </a:p>
                  </a:txBody>
                  <a:tcPr marL="17767" marR="1776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3273">
                <a:tc>
                  <a:txBody>
                    <a:bodyPr/>
                    <a:lstStyle/>
                    <a:p>
                      <a:pPr marL="0" marR="0" lvl="0" indent="3175" algn="l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Есть подъем сегмента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ST 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на и более в двух и более смежных отведениях ЭКГ или зарегистрирована блокада левой ножки пучка Гиса, которой раньше у больного не было</a:t>
                      </a:r>
                    </a:p>
                  </a:txBody>
                  <a:tcPr marL="17767" marR="1776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□</a:t>
                      </a:r>
                    </a:p>
                  </a:txBody>
                  <a:tcPr marL="17767" marR="1776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□</a:t>
                      </a:r>
                    </a:p>
                  </a:txBody>
                  <a:tcPr marL="17767" marR="1776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637">
                <a:tc gridSpan="3">
                  <a:txBody>
                    <a:bodyPr/>
                    <a:lstStyle/>
                    <a:p>
                      <a:pPr marL="2047875" marR="0" lvl="0" indent="0" algn="l" defTabSz="914400" rtl="0" eaLnBrk="1" fontAlgn="base" latinLnBrk="0" hangingPunct="1">
                        <a:lnSpc>
                          <a:spcPts val="16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Исключение абсолютных противопоказаний к ТЛТ</a:t>
                      </a:r>
                    </a:p>
                  </a:txBody>
                  <a:tcPr marL="17767" marR="1776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66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6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Больной ориентирован, может общаться</a:t>
                      </a:r>
                    </a:p>
                  </a:txBody>
                  <a:tcPr marL="17767" marR="1776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□</a:t>
                      </a:r>
                    </a:p>
                  </a:txBody>
                  <a:tcPr marL="17767" marR="1776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□</a:t>
                      </a:r>
                    </a:p>
                  </a:txBody>
                  <a:tcPr marL="17767" marR="1776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6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6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Отсутствуют указания на перенесенный ишемический инсульт в предыдущие 3 мес.</a:t>
                      </a:r>
                    </a:p>
                  </a:txBody>
                  <a:tcPr marL="17767" marR="1776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□</a:t>
                      </a:r>
                    </a:p>
                  </a:txBody>
                  <a:tcPr marL="17767" marR="1776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□</a:t>
                      </a:r>
                    </a:p>
                  </a:txBody>
                  <a:tcPr marL="17767" marR="1776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3273">
                <a:tc>
                  <a:txBody>
                    <a:bodyPr/>
                    <a:lstStyle/>
                    <a:p>
                      <a:pPr marL="3175" marR="0" lvl="0" indent="-3175" algn="l" defTabSz="914400" rtl="0" eaLnBrk="1" fontAlgn="base" latinLnBrk="0" hangingPunct="1">
                        <a:lnSpc>
                          <a:spcPts val="16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Отсутствуют указания на перенесенный в любое время ранее геморрагический инсульт или инсульт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неуточненный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как геморрагический или ишемический</a:t>
                      </a:r>
                    </a:p>
                  </a:txBody>
                  <a:tcPr marL="17767" marR="1776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□</a:t>
                      </a:r>
                    </a:p>
                  </a:txBody>
                  <a:tcPr marL="17767" marR="1776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□</a:t>
                      </a:r>
                    </a:p>
                  </a:txBody>
                  <a:tcPr marL="17767" marR="1776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3273">
                <a:tc>
                  <a:txBody>
                    <a:bodyPr/>
                    <a:lstStyle/>
                    <a:p>
                      <a:pPr marL="3175" marR="0" lvl="0" indent="-3175" algn="l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Отсутствуют указания на тяжелую травму головы или оперативное вмешательство на голове в предшествующие 3 мес.</a:t>
                      </a:r>
                    </a:p>
                  </a:txBody>
                  <a:tcPr marL="17767" marR="1776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□</a:t>
                      </a:r>
                    </a:p>
                  </a:txBody>
                  <a:tcPr marL="17767" marR="1776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□</a:t>
                      </a:r>
                    </a:p>
                  </a:txBody>
                  <a:tcPr marL="17767" marR="1776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32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7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Отсутствуют указания на опухоль головы (первичную или метастатическую) и/или изменения структуры мозговых сосудов (например, их аневризма)</a:t>
                      </a:r>
                    </a:p>
                  </a:txBody>
                  <a:tcPr marL="17767" marR="1776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□</a:t>
                      </a:r>
                    </a:p>
                  </a:txBody>
                  <a:tcPr marL="17767" marR="1776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□</a:t>
                      </a:r>
                    </a:p>
                  </a:txBody>
                  <a:tcPr marL="17767" marR="1776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6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7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Отсутствуют сведения о недавнем (в течение предыдущих 4-х недель) внутреннем кровотечений</a:t>
                      </a:r>
                    </a:p>
                  </a:txBody>
                  <a:tcPr marL="17767" marR="1776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□</a:t>
                      </a:r>
                    </a:p>
                  </a:txBody>
                  <a:tcPr marL="17767" marR="1776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□</a:t>
                      </a:r>
                    </a:p>
                  </a:txBody>
                  <a:tcPr marL="17767" marR="1776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66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6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Отсутствуют подозрения на расслоение аневризмы аорты</a:t>
                      </a:r>
                    </a:p>
                  </a:txBody>
                  <a:tcPr marL="17767" marR="1776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□</a:t>
                      </a:r>
                    </a:p>
                  </a:txBody>
                  <a:tcPr marL="17767" marR="1776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□</a:t>
                      </a:r>
                    </a:p>
                  </a:txBody>
                  <a:tcPr marL="17767" marR="1776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32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7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Отсутствуют признаки геморрагического диатеза, наружного (за исключением менструации) и внутреннего кровотечения</a:t>
                      </a:r>
                    </a:p>
                  </a:txBody>
                  <a:tcPr marL="17767" marR="1776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□</a:t>
                      </a:r>
                    </a:p>
                  </a:txBody>
                  <a:tcPr marL="17767" marR="1776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□</a:t>
                      </a:r>
                    </a:p>
                  </a:txBody>
                  <a:tcPr marL="17767" marR="1776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3273">
                <a:tc>
                  <a:txBody>
                    <a:bodyPr/>
                    <a:lstStyle/>
                    <a:p>
                      <a:pPr marL="0" marR="0" lvl="0" indent="3175" algn="l" defTabSz="914400" rtl="0" eaLnBrk="1" fontAlgn="base" latinLnBrk="0" hangingPunct="1">
                        <a:lnSpc>
                          <a:spcPts val="17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Отсутствуют данные о перенесенных за последние 3 недели хирургических операциях и больших травмах</a:t>
                      </a:r>
                    </a:p>
                  </a:txBody>
                  <a:tcPr marL="17767" marR="1776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□</a:t>
                      </a:r>
                    </a:p>
                  </a:txBody>
                  <a:tcPr marL="17767" marR="1776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1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□</a:t>
                      </a:r>
                    </a:p>
                  </a:txBody>
                  <a:tcPr marL="17767" marR="1776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471683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395536" y="6008688"/>
            <a:ext cx="8510587" cy="849312"/>
          </a:xfrm>
        </p:spPr>
        <p:txBody>
          <a:bodyPr>
            <a:normAutofit/>
          </a:bodyPr>
          <a:lstStyle/>
          <a:p>
            <a:pPr algn="l"/>
            <a:r>
              <a:rPr lang="ru-RU" sz="1400" b="1" dirty="0" smtClean="0">
                <a:latin typeface="+mn-lt"/>
                <a:cs typeface="Times New Roman" pitchFamily="18" charset="0"/>
              </a:rPr>
              <a:t>ВЫВОД: </a:t>
            </a:r>
            <a:r>
              <a:rPr lang="ru-RU" sz="1400" dirty="0" err="1" smtClean="0">
                <a:latin typeface="+mn-lt"/>
                <a:cs typeface="Times New Roman" pitchFamily="18" charset="0"/>
              </a:rPr>
              <a:t>Тромболитическая</a:t>
            </a:r>
            <a:r>
              <a:rPr lang="ru-RU" sz="1400" dirty="0" smtClean="0">
                <a:latin typeface="+mn-lt"/>
                <a:cs typeface="Times New Roman" pitchFamily="18" charset="0"/>
              </a:rPr>
              <a:t> терапия больному 	(ФИО) </a:t>
            </a:r>
            <a:r>
              <a:rPr lang="ru-RU" sz="1400" b="1" dirty="0" smtClean="0">
                <a:latin typeface="+mn-lt"/>
                <a:cs typeface="Times New Roman" pitchFamily="18" charset="0"/>
              </a:rPr>
              <a:t>ПОКАЗАНА </a:t>
            </a:r>
            <a:r>
              <a:rPr lang="ru-RU" sz="1400" dirty="0" smtClean="0">
                <a:latin typeface="+mn-lt"/>
                <a:cs typeface="Times New Roman" pitchFamily="18" charset="0"/>
              </a:rPr>
              <a:t>(нужное обвести, ненужное зачеркнуть) </a:t>
            </a:r>
            <a:r>
              <a:rPr lang="ru-RU" sz="1400" b="1" dirty="0" smtClean="0">
                <a:latin typeface="+mn-lt"/>
                <a:cs typeface="Times New Roman" pitchFamily="18" charset="0"/>
              </a:rPr>
              <a:t>ПРОТИВОПОКАЗАНА</a:t>
            </a:r>
            <a:br>
              <a:rPr lang="ru-RU" sz="1400" b="1" dirty="0" smtClean="0">
                <a:latin typeface="+mn-lt"/>
                <a:cs typeface="Times New Roman" pitchFamily="18" charset="0"/>
              </a:rPr>
            </a:br>
            <a:r>
              <a:rPr lang="ru-RU" sz="1400" b="1" dirty="0" smtClean="0">
                <a:latin typeface="+mn-lt"/>
                <a:cs typeface="Times New Roman" pitchFamily="18" charset="0"/>
              </a:rPr>
              <a:t>Лист </a:t>
            </a:r>
            <a:r>
              <a:rPr lang="ru-RU" sz="1400" b="1" dirty="0" err="1" smtClean="0">
                <a:latin typeface="+mn-lt"/>
                <a:cs typeface="Times New Roman" pitchFamily="18" charset="0"/>
              </a:rPr>
              <a:t>заполнил_________________фельдшер</a:t>
            </a:r>
            <a:r>
              <a:rPr lang="ru-RU" sz="1400" b="1" dirty="0" smtClean="0">
                <a:latin typeface="+mn-lt"/>
                <a:cs typeface="Times New Roman" pitchFamily="18" charset="0"/>
              </a:rPr>
              <a:t> (ФИО разборчиво)</a:t>
            </a:r>
            <a:endParaRPr lang="ru-RU" dirty="0" smtClean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ph type="tbl" idx="1"/>
            <p:extLst/>
          </p:nvPr>
        </p:nvGraphicFramePr>
        <p:xfrm>
          <a:off x="107504" y="333375"/>
          <a:ext cx="8820596" cy="5514341"/>
        </p:xfrm>
        <a:graphic>
          <a:graphicData uri="http://schemas.openxmlformats.org/drawingml/2006/table">
            <a:tbl>
              <a:tblPr/>
              <a:tblGrid>
                <a:gridCol w="7687121"/>
                <a:gridCol w="474663"/>
                <a:gridCol w="658812"/>
              </a:tblGrid>
              <a:tr h="214313">
                <a:tc gridSpan="3">
                  <a:txBody>
                    <a:bodyPr/>
                    <a:lstStyle/>
                    <a:p>
                      <a:pPr marL="2174875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Исключение относительных противопоказаний к ТЛТ</a:t>
                      </a:r>
                    </a:p>
                  </a:txBody>
                  <a:tcPr marL="22414" marR="2241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7488">
                <a:tc>
                  <a:txBody>
                    <a:bodyPr/>
                    <a:lstStyle/>
                    <a:p>
                      <a:pPr marL="6350" marR="0" lvl="0" indent="-6350" algn="l" defTabSz="914400" rtl="0" eaLnBrk="1" fontAlgn="base" latinLnBrk="0" hangingPunct="1">
                        <a:lnSpc>
                          <a:spcPts val="16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Отсутствуют данные о пункции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некомпримируемого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сосуда или органа в течение последних 3-х суток</a:t>
                      </a:r>
                    </a:p>
                  </a:txBody>
                  <a:tcPr marL="22414" marR="2241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□</a:t>
                      </a:r>
                    </a:p>
                  </a:txBody>
                  <a:tcPr marL="22414" marR="2241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9388" marR="0" lvl="0" indent="0" algn="ctr" defTabSz="914400" rtl="0" eaLnBrk="1" fontAlgn="base" latinLnBrk="0" hangingPunct="1">
                        <a:lnSpc>
                          <a:spcPts val="10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□</a:t>
                      </a:r>
                    </a:p>
                  </a:txBody>
                  <a:tcPr marL="22414" marR="2241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Отсутствуют признаки обострения язвенной болезни желудка и двенадцатиперстной кишки</a:t>
                      </a:r>
                    </a:p>
                  </a:txBody>
                  <a:tcPr marL="22414" marR="2241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□</a:t>
                      </a:r>
                    </a:p>
                  </a:txBody>
                  <a:tcPr marL="22414" marR="2241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9388" marR="0" lvl="0" indent="0" algn="ctr" defTabSz="914400" rtl="0" eaLnBrk="1" fontAlgn="base" latinLnBrk="0" hangingPunct="1">
                        <a:lnSpc>
                          <a:spcPts val="10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□</a:t>
                      </a:r>
                    </a:p>
                  </a:txBody>
                  <a:tcPr marL="22414" marR="2241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7488">
                <a:tc>
                  <a:txBody>
                    <a:bodyPr/>
                    <a:lstStyle/>
                    <a:p>
                      <a:pPr marL="3175" marR="0" lvl="0" indent="-3175" algn="l" defTabSz="914400" rtl="0" eaLnBrk="1" fontAlgn="base" latinLnBrk="0" hangingPunct="1">
                        <a:lnSpc>
                          <a:spcPts val="16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Отсутствуют тяжелые поражения печени и почек, сопровождающиеся их выраженной недостаточностью</a:t>
                      </a:r>
                    </a:p>
                  </a:txBody>
                  <a:tcPr marL="22414" marR="2241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□</a:t>
                      </a:r>
                    </a:p>
                  </a:txBody>
                  <a:tcPr marL="22414" marR="2241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2563" marR="0" lvl="0" indent="0" algn="ctr" defTabSz="914400" rtl="0" eaLnBrk="1" fontAlgn="base" latinLnBrk="0" hangingPunct="1">
                        <a:lnSpc>
                          <a:spcPts val="10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□</a:t>
                      </a:r>
                    </a:p>
                  </a:txBody>
                  <a:tcPr marL="22414" marR="2241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1963">
                <a:tc>
                  <a:txBody>
                    <a:bodyPr/>
                    <a:lstStyle/>
                    <a:p>
                      <a:pPr marL="6350" marR="0" lvl="0" indent="-6350" algn="l" defTabSz="914400" rtl="0" eaLnBrk="1" fontAlgn="base" latinLnBrk="0" hangingPunct="1">
                        <a:lnSpc>
                          <a:spcPts val="16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Отсутствуют сведения о длительных (более 10 минут) реанимационных мероприятиях, перенесенных в течение последних 3-х недель</a:t>
                      </a:r>
                    </a:p>
                  </a:txBody>
                  <a:tcPr marL="22414" marR="2241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□</a:t>
                      </a:r>
                    </a:p>
                  </a:txBody>
                  <a:tcPr marL="22414" marR="2241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2563" marR="0" lvl="0" indent="0" algn="ctr" defTabSz="914400" rtl="0" eaLnBrk="1" fontAlgn="base" latinLnBrk="0" hangingPunct="1">
                        <a:lnSpc>
                          <a:spcPts val="10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□</a:t>
                      </a:r>
                    </a:p>
                  </a:txBody>
                  <a:tcPr marL="22414" marR="2241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1963">
                <a:tc>
                  <a:txBody>
                    <a:bodyPr/>
                    <a:lstStyle/>
                    <a:p>
                      <a:pPr marL="3175" marR="0" lvl="0" indent="-3175" algn="l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Исходно или в результате проведенной гипотензивной терапии: -систолическое давление крови не превышает 180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мм.рт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. ст.</a:t>
                      </a:r>
                    </a:p>
                  </a:txBody>
                  <a:tcPr marL="22414" marR="2241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□</a:t>
                      </a:r>
                    </a:p>
                  </a:txBody>
                  <a:tcPr marL="22414" marR="2241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2563" marR="0" lvl="0" indent="0" algn="ctr" defTabSz="914400" rtl="0" eaLnBrk="1" fontAlgn="base" latinLnBrk="0" hangingPunct="1">
                        <a:lnSpc>
                          <a:spcPts val="10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□</a:t>
                      </a:r>
                    </a:p>
                  </a:txBody>
                  <a:tcPr marL="22414" marR="2241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Отсутствуют данные о наличии беременности или раннего послеродового периода</a:t>
                      </a:r>
                    </a:p>
                  </a:txBody>
                  <a:tcPr marL="22414" marR="2241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13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□</a:t>
                      </a:r>
                    </a:p>
                  </a:txBody>
                  <a:tcPr marL="22414" marR="2241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5738" marR="0" lvl="0" indent="0" algn="ctr" defTabSz="914400" rtl="0" eaLnBrk="1" fontAlgn="base" latinLnBrk="0" hangingPunct="1">
                        <a:lnSpc>
                          <a:spcPts val="10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□</a:t>
                      </a:r>
                    </a:p>
                  </a:txBody>
                  <a:tcPr marL="22414" marR="2241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Отсутствуют данные о приеме антикоагулянтов непрямого действия</a:t>
                      </a:r>
                    </a:p>
                  </a:txBody>
                  <a:tcPr marL="22414" marR="2241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□</a:t>
                      </a:r>
                    </a:p>
                  </a:txBody>
                  <a:tcPr marL="22414" marR="2241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5738" marR="0" lvl="0" indent="0" algn="ctr" defTabSz="914400" rtl="0" eaLnBrk="1" fontAlgn="base" latinLnBrk="0" hangingPunct="1">
                        <a:lnSpc>
                          <a:spcPts val="10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□</a:t>
                      </a:r>
                    </a:p>
                  </a:txBody>
                  <a:tcPr marL="22414" marR="2241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7675">
                <a:tc>
                  <a:txBody>
                    <a:bodyPr/>
                    <a:lstStyle/>
                    <a:p>
                      <a:pPr marL="3175" marR="0" lvl="0" indent="-3175" algn="l" defTabSz="914400" rtl="0" eaLnBrk="1" fontAlgn="base" latinLnBrk="0" hangingPunct="1">
                        <a:lnSpc>
                          <a:spcPts val="167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Отсутствуют данные о наличии терминальной стадии какого-либо заболевания (злокачественные новообразования, болезни крови, хроническая сердечная недостаточность с кахексией и др.)</a:t>
                      </a:r>
                    </a:p>
                  </a:txBody>
                  <a:tcPr marL="22414" marR="2241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□</a:t>
                      </a:r>
                    </a:p>
                  </a:txBody>
                  <a:tcPr marL="22414" marR="2241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5738" marR="0" lvl="0" indent="0" algn="ctr" defTabSz="914400" rtl="0" eaLnBrk="1" fontAlgn="base" latinLnBrk="0" hangingPunct="1">
                        <a:lnSpc>
                          <a:spcPts val="10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□</a:t>
                      </a:r>
                    </a:p>
                  </a:txBody>
                  <a:tcPr marL="22414" marR="2241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4313">
                <a:tc gridSpan="3">
                  <a:txBody>
                    <a:bodyPr/>
                    <a:lstStyle/>
                    <a:p>
                      <a:pPr marL="1255713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Определение условий для проведения ТЛТ на </a:t>
                      </a: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догоспитальном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этапе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22414" marR="2241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92150">
                <a:tc>
                  <a:txBody>
                    <a:bodyPr/>
                    <a:lstStyle/>
                    <a:p>
                      <a:pPr marL="3175" marR="0" lvl="0" indent="-3175" algn="l" defTabSz="914400" rtl="0" eaLnBrk="1" fontAlgn="base" latinLnBrk="0" hangingPunct="1">
                        <a:lnSpc>
                          <a:spcPts val="17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Фельдшер СМП имеет навыки оценки изменений сегмента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ST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, блокады ножек пучка Гиса на ЭКГ (или есть соответствующее заключение о наличии ЭКГ критериев для ТЛТ дежурного дистанционного консультативного пункта) и проведения ТЛТ</a:t>
                      </a:r>
                    </a:p>
                  </a:txBody>
                  <a:tcPr marL="22414" marR="2241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□</a:t>
                      </a:r>
                    </a:p>
                  </a:txBody>
                  <a:tcPr marL="22414" marR="2241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90500" marR="0" lvl="0" indent="0" algn="ctr" defTabSz="914400" rtl="0" eaLnBrk="1" fontAlgn="base" latinLnBrk="0" hangingPunct="1">
                        <a:lnSpc>
                          <a:spcPts val="10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□</a:t>
                      </a:r>
                    </a:p>
                  </a:txBody>
                  <a:tcPr marL="22414" marR="2241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Выполнена качественная регистрация ЭКГ в 12 отведениях</a:t>
                      </a:r>
                    </a:p>
                  </a:txBody>
                  <a:tcPr marL="22414" marR="2241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□</a:t>
                      </a:r>
                    </a:p>
                  </a:txBody>
                  <a:tcPr marL="22414" marR="2241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96850" marR="0" lvl="0" indent="0" algn="ctr" defTabSz="914400" rtl="0" eaLnBrk="1" fontAlgn="base" latinLnBrk="0" hangingPunct="1">
                        <a:lnSpc>
                          <a:spcPts val="10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□</a:t>
                      </a:r>
                    </a:p>
                  </a:txBody>
                  <a:tcPr marL="22414" marR="2241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2150">
                <a:tc>
                  <a:txBody>
                    <a:bodyPr/>
                    <a:lstStyle/>
                    <a:p>
                      <a:pPr marL="0" marR="0" lvl="0" indent="7938" algn="l" defTabSz="914400" rtl="0" eaLnBrk="1" fontAlgn="base" latinLnBrk="0" hangingPunct="1">
                        <a:lnSpc>
                          <a:spcPts val="1725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В период транспортировки больного имеется возможность постоянного мониторного контроля ЭКГ (хотя бы в одном отведении), внутривенных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инфузий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(постоянный доступ к вене) и проведения электрической </a:t>
                      </a: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дефибрилляции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сердца</a:t>
                      </a:r>
                    </a:p>
                  </a:txBody>
                  <a:tcPr marL="22414" marR="2241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□</a:t>
                      </a:r>
                    </a:p>
                  </a:txBody>
                  <a:tcPr marL="22414" marR="2241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96850" marR="0" lvl="0" indent="0" algn="ctr" defTabSz="914400" rtl="0" eaLnBrk="1" fontAlgn="base" latinLnBrk="0" hangingPunct="1">
                        <a:lnSpc>
                          <a:spcPts val="10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□</a:t>
                      </a:r>
                    </a:p>
                  </a:txBody>
                  <a:tcPr marL="22414" marR="2241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667922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3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 l="52551" t="14050" r="3870" b="27071"/>
          <a:stretch>
            <a:fillRect/>
          </a:stretch>
        </p:blipFill>
        <p:spPr bwMode="auto">
          <a:xfrm>
            <a:off x="928662" y="1428736"/>
            <a:ext cx="7715293" cy="2571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4" name="Picture 4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 l="50987" t="12440" r="3572" b="29573"/>
          <a:stretch>
            <a:fillRect/>
          </a:stretch>
        </p:blipFill>
        <p:spPr bwMode="auto">
          <a:xfrm>
            <a:off x="928662" y="4029985"/>
            <a:ext cx="7715281" cy="2828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Прямоугольник 5"/>
          <p:cNvSpPr>
            <a:spLocks noChangeArrowheads="1"/>
          </p:cNvSpPr>
          <p:nvPr/>
        </p:nvSpPr>
        <p:spPr bwMode="auto">
          <a:xfrm>
            <a:off x="611560" y="332656"/>
            <a:ext cx="8320427" cy="827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1000"/>
              </a:lnSpc>
              <a:buClr>
                <a:srgbClr val="FFFFFF"/>
              </a:buClr>
              <a:buSzPct val="100000"/>
              <a:buFont typeface="Arial" charset="0"/>
              <a:buNone/>
            </a:pPr>
            <a:r>
              <a:rPr lang="ru-RU" sz="1900" dirty="0">
                <a:solidFill>
                  <a:srgbClr val="1F497D">
                    <a:lumMod val="75000"/>
                  </a:srgbClr>
                </a:solidFill>
              </a:rPr>
              <a:t>Наличие стойкой (более 20 минут) </a:t>
            </a:r>
            <a:r>
              <a:rPr lang="ru-RU" sz="2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элевации</a:t>
            </a:r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сегмента 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ST </a:t>
            </a:r>
            <a:endParaRPr lang="ru-RU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1000"/>
              </a:lnSpc>
              <a:buClr>
                <a:srgbClr val="FFFFFF"/>
              </a:buClr>
              <a:buSzPct val="100000"/>
              <a:buFont typeface="Arial" charset="0"/>
              <a:buNone/>
            </a:pPr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на ≥0,1 мВ</a:t>
            </a:r>
            <a:r>
              <a:rPr lang="ru-RU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900" dirty="0">
                <a:solidFill>
                  <a:srgbClr val="1F497D">
                    <a:lumMod val="75000"/>
                  </a:srgbClr>
                </a:solidFill>
              </a:rPr>
              <a:t>(от точки </a:t>
            </a:r>
            <a:r>
              <a:rPr lang="en-US" sz="1900" dirty="0">
                <a:solidFill>
                  <a:srgbClr val="1F497D">
                    <a:lumMod val="75000"/>
                  </a:srgbClr>
                </a:solidFill>
              </a:rPr>
              <a:t>J</a:t>
            </a:r>
            <a:r>
              <a:rPr lang="ru-RU" sz="1900" dirty="0">
                <a:solidFill>
                  <a:srgbClr val="1F497D">
                    <a:lumMod val="75000"/>
                  </a:srgbClr>
                </a:solidFill>
              </a:rPr>
              <a:t> - </a:t>
            </a:r>
            <a:r>
              <a:rPr lang="en-US" sz="1900" dirty="0">
                <a:solidFill>
                  <a:srgbClr val="1F497D">
                    <a:lumMod val="75000"/>
                  </a:srgbClr>
                </a:solidFill>
              </a:rPr>
              <a:t>junction point</a:t>
            </a:r>
            <a:r>
              <a:rPr lang="ru-RU" sz="1900" dirty="0">
                <a:solidFill>
                  <a:srgbClr val="1F497D">
                    <a:lumMod val="75000"/>
                  </a:srgbClr>
                </a:solidFill>
              </a:rPr>
              <a:t>)  как минимум в 2-х отведениях от конечностей, или  ≥0,2 мВ в 2-х смежных </a:t>
            </a:r>
            <a:r>
              <a:rPr lang="ru-RU" sz="1900" dirty="0" err="1">
                <a:solidFill>
                  <a:srgbClr val="1F497D">
                    <a:lumMod val="75000"/>
                  </a:srgbClr>
                </a:solidFill>
              </a:rPr>
              <a:t>прекардиальных</a:t>
            </a:r>
            <a:r>
              <a:rPr lang="ru-RU" sz="1900" dirty="0">
                <a:solidFill>
                  <a:srgbClr val="1F497D">
                    <a:lumMod val="75000"/>
                  </a:srgbClr>
                </a:solidFill>
              </a:rPr>
              <a:t> </a:t>
            </a:r>
            <a:r>
              <a:rPr lang="ru-RU" sz="1900" dirty="0" smtClean="0">
                <a:solidFill>
                  <a:srgbClr val="1F497D">
                    <a:lumMod val="75000"/>
                  </a:srgbClr>
                </a:solidFill>
              </a:rPr>
              <a:t>отведениях</a:t>
            </a:r>
            <a:endParaRPr lang="ru-RU" sz="1900" dirty="0">
              <a:solidFill>
                <a:srgbClr val="1F497D">
                  <a:lumMod val="75000"/>
                </a:srgbClr>
              </a:solidFill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rot="5400000" flipH="1" flipV="1">
            <a:off x="2035951" y="1893083"/>
            <a:ext cx="571504" cy="21431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1500166" y="4929198"/>
            <a:ext cx="500066" cy="42862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6143636" y="5072074"/>
            <a:ext cx="428628" cy="35719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71538" y="1214422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071538" y="2214554"/>
            <a:ext cx="300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II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142976" y="3214686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III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4643438" y="1428736"/>
            <a:ext cx="5236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AVR</a:t>
            </a:r>
            <a:endParaRPr lang="ru-RU" sz="16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643438" y="2143116"/>
            <a:ext cx="4979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AVL</a:t>
            </a:r>
            <a:endParaRPr lang="ru-RU" sz="16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643438" y="3143248"/>
            <a:ext cx="5059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AVF</a:t>
            </a:r>
            <a:endParaRPr lang="ru-RU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1000100" y="4000504"/>
            <a:ext cx="5045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V1</a:t>
            </a:r>
            <a:endParaRPr lang="ru-RU" sz="16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000100" y="5000636"/>
            <a:ext cx="4058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V2</a:t>
            </a:r>
            <a:endParaRPr lang="ru-RU" sz="16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000100" y="6000768"/>
            <a:ext cx="4058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V3</a:t>
            </a:r>
            <a:endParaRPr lang="ru-RU" sz="16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5000628" y="4000504"/>
            <a:ext cx="4058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V4</a:t>
            </a:r>
            <a:endParaRPr lang="ru-RU" sz="16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5000628" y="4929198"/>
            <a:ext cx="4058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V5</a:t>
            </a:r>
            <a:endParaRPr lang="ru-RU" sz="16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5000628" y="6000768"/>
            <a:ext cx="4058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V6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10394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lum bright="-10000" contrast="10000"/>
          </a:blip>
          <a:srcRect l="8593" t="13194" r="17578" b="28472"/>
          <a:stretch>
            <a:fillRect/>
          </a:stretch>
        </p:blipFill>
        <p:spPr bwMode="auto">
          <a:xfrm>
            <a:off x="0" y="0"/>
            <a:ext cx="9144000" cy="35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lum bright="-10000" contrast="10000"/>
          </a:blip>
          <a:srcRect l="14844" t="13194" r="20703" b="22917"/>
          <a:stretch>
            <a:fillRect/>
          </a:stretch>
        </p:blipFill>
        <p:spPr bwMode="auto">
          <a:xfrm>
            <a:off x="0" y="3500438"/>
            <a:ext cx="9144000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714348" y="142852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42910" y="128586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II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42910" y="2571744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III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072066" y="142852"/>
            <a:ext cx="5236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AVR</a:t>
            </a:r>
            <a:endParaRPr lang="ru-RU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4857752" y="1357298"/>
            <a:ext cx="497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AVL</a:t>
            </a:r>
            <a:endParaRPr lang="ru-RU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5072066" y="2714620"/>
            <a:ext cx="5059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AVF</a:t>
            </a:r>
            <a:endParaRPr lang="ru-RU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642910" y="3571876"/>
            <a:ext cx="4058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V1</a:t>
            </a:r>
            <a:endParaRPr lang="ru-RU" sz="16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072066" y="4714884"/>
            <a:ext cx="4058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V5</a:t>
            </a:r>
            <a:endParaRPr lang="ru-RU" sz="16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85720" y="5715016"/>
            <a:ext cx="4058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V3</a:t>
            </a:r>
            <a:endParaRPr lang="ru-RU" sz="16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143504" y="3643314"/>
            <a:ext cx="4058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V4</a:t>
            </a:r>
            <a:endParaRPr lang="ru-RU" sz="16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28596" y="4786322"/>
            <a:ext cx="4058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V2</a:t>
            </a:r>
            <a:endParaRPr lang="ru-RU" sz="16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5143504" y="5786454"/>
            <a:ext cx="4058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V6</a:t>
            </a:r>
            <a:endParaRPr lang="ru-RU" sz="1600" dirty="0"/>
          </a:p>
        </p:txBody>
      </p:sp>
      <p:sp>
        <p:nvSpPr>
          <p:cNvPr id="20" name="Прямоугольник 1"/>
          <p:cNvSpPr>
            <a:spLocks noChangeArrowheads="1"/>
          </p:cNvSpPr>
          <p:nvPr/>
        </p:nvSpPr>
        <p:spPr bwMode="auto">
          <a:xfrm>
            <a:off x="428596" y="2071678"/>
            <a:ext cx="8358188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1000"/>
              </a:lnSpc>
              <a:buClr>
                <a:srgbClr val="FFFFFF"/>
              </a:buClr>
              <a:buSzPct val="100000"/>
              <a:buFont typeface="Arial" charset="0"/>
              <a:buNone/>
            </a:pP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Наличие остро возникшей (предположительно впервые) </a:t>
            </a:r>
            <a:endParaRPr lang="ru-RU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1000"/>
              </a:lnSpc>
              <a:buClr>
                <a:srgbClr val="FFFFFF"/>
              </a:buClr>
              <a:buSzPct val="100000"/>
              <a:buFont typeface="Arial" charset="0"/>
              <a:buNone/>
            </a:pP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полной </a:t>
            </a:r>
            <a:r>
              <a:rPr lang="ru-RU" sz="20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блокады ножек </a:t>
            </a:r>
            <a:r>
              <a:rPr lang="ru-RU" sz="20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пучка Гиса</a:t>
            </a:r>
            <a:r>
              <a:rPr lang="ru-RU" sz="2000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+ </a:t>
            </a:r>
            <a:r>
              <a:rPr lang="ru-RU" sz="20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клиника</a:t>
            </a:r>
            <a:endParaRPr lang="ru-RU" sz="2000" b="1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11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02C483CD-FB44-48FD-AA6D-FBC0B472095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54319" y="260648"/>
            <a:ext cx="3044910" cy="177619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70865DA-94AA-4C26-A4BD-BBF67990C12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1844824"/>
            <a:ext cx="7903734" cy="435966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4F4DC30A-A6DF-4EBC-8FE0-7674E5BFF19B}"/>
              </a:ext>
            </a:extLst>
          </p:cNvPr>
          <p:cNvSpPr/>
          <p:nvPr/>
        </p:nvSpPr>
        <p:spPr>
          <a:xfrm>
            <a:off x="4572000" y="6309320"/>
            <a:ext cx="432048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hlinkClick r:id="rId4"/>
              </a:rPr>
              <a:t>http://cr.rosminzdrav.ru/#!/recomend/134</a:t>
            </a:r>
            <a:endParaRPr lang="en-US" sz="1100" dirty="0"/>
          </a:p>
          <a:p>
            <a:r>
              <a:rPr lang="en-US" sz="1100" dirty="0">
                <a:hlinkClick r:id="rId5"/>
              </a:rPr>
              <a:t>https://scardio.ru/content/Guidelines/2020/Clinic_rekom_HSN.pdf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31574895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6500726"/>
            <a:ext cx="9144000" cy="357274"/>
            <a:chOff x="0" y="6500726"/>
            <a:chExt cx="9144000" cy="357274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6500726"/>
              <a:ext cx="9144000" cy="35727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0312" y="6500726"/>
              <a:ext cx="1763688" cy="357274"/>
            </a:xfrm>
            <a:prstGeom prst="rect">
              <a:avLst/>
            </a:prstGeom>
          </p:spPr>
        </p:pic>
      </p:grpSp>
      <p:pic>
        <p:nvPicPr>
          <p:cNvPr id="9" name="Figure" descr="figure.img"/>
          <p:cNvPicPr>
            <a:picLocks noChangeAspect="1"/>
          </p:cNvPicPr>
          <p:nvPr/>
        </p:nvPicPr>
        <p:blipFill rotWithShape="1">
          <a:blip r:embed="rId3" cstate="print"/>
          <a:srcRect l="38409" t="10771" r="42792" b="71196"/>
          <a:stretch/>
        </p:blipFill>
        <p:spPr>
          <a:xfrm>
            <a:off x="3180605" y="1628800"/>
            <a:ext cx="1704975" cy="866776"/>
          </a:xfrm>
          <a:prstGeom prst="rect">
            <a:avLst/>
          </a:prstGeom>
        </p:spPr>
      </p:pic>
      <p:pic>
        <p:nvPicPr>
          <p:cNvPr id="15" name="Figure" descr="figure.img"/>
          <p:cNvPicPr>
            <a:picLocks noChangeAspect="1"/>
          </p:cNvPicPr>
          <p:nvPr/>
        </p:nvPicPr>
        <p:blipFill rotWithShape="1">
          <a:blip r:embed="rId3" cstate="print"/>
          <a:srcRect l="1354" t="8692" r="87292" b="67997"/>
          <a:stretch/>
        </p:blipFill>
        <p:spPr>
          <a:xfrm>
            <a:off x="244699" y="1743926"/>
            <a:ext cx="1038225" cy="1129704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244698" y="2863336"/>
            <a:ext cx="1230958" cy="914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1F497D">
                    <a:lumMod val="75000"/>
                  </a:srgbClr>
                </a:solidFill>
              </a:rPr>
              <a:t>Начало симптомов ОИМ</a:t>
            </a:r>
          </a:p>
        </p:txBody>
      </p:sp>
      <p:cxnSp>
        <p:nvCxnSpPr>
          <p:cNvPr id="17" name="Прямая со стрелкой 16"/>
          <p:cNvCxnSpPr>
            <a:stCxn id="16" idx="3"/>
          </p:cNvCxnSpPr>
          <p:nvPr/>
        </p:nvCxnSpPr>
        <p:spPr>
          <a:xfrm>
            <a:off x="1475656" y="3320536"/>
            <a:ext cx="36004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1835696" y="2596595"/>
            <a:ext cx="914400" cy="118114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1F497D">
                    <a:lumMod val="75000"/>
                  </a:srgbClr>
                </a:solidFill>
              </a:rPr>
              <a:t>Отправка скорой</a:t>
            </a:r>
          </a:p>
        </p:txBody>
      </p:sp>
      <p:sp>
        <p:nvSpPr>
          <p:cNvPr id="19" name="Стрелка вниз 18"/>
          <p:cNvSpPr/>
          <p:nvPr/>
        </p:nvSpPr>
        <p:spPr>
          <a:xfrm>
            <a:off x="1565666" y="2369561"/>
            <a:ext cx="180020" cy="792088"/>
          </a:xfrm>
          <a:prstGeom prst="down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282924" y="1937278"/>
            <a:ext cx="768796" cy="371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1F497D">
                    <a:lumMod val="75000"/>
                  </a:srgbClr>
                </a:solidFill>
              </a:rPr>
              <a:t>Звонок 112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987825" y="2596595"/>
            <a:ext cx="803695" cy="118114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1F497D">
                    <a:lumMod val="75000"/>
                  </a:srgbClr>
                </a:solidFill>
              </a:rPr>
              <a:t>ПМК - ЭКГ</a:t>
            </a:r>
          </a:p>
        </p:txBody>
      </p:sp>
      <p:cxnSp>
        <p:nvCxnSpPr>
          <p:cNvPr id="22" name="Прямая со стрелкой 21"/>
          <p:cNvCxnSpPr>
            <a:stCxn id="18" idx="3"/>
            <a:endCxn id="21" idx="1"/>
          </p:cNvCxnSpPr>
          <p:nvPr/>
        </p:nvCxnSpPr>
        <p:spPr>
          <a:xfrm>
            <a:off x="2750096" y="3187166"/>
            <a:ext cx="23772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467" y="2689405"/>
            <a:ext cx="1152128" cy="1152128"/>
          </a:xfrm>
          <a:prstGeom prst="rect">
            <a:avLst/>
          </a:prstGeom>
        </p:spPr>
      </p:pic>
      <p:sp>
        <p:nvSpPr>
          <p:cNvPr id="25" name="Стрелка вправо 24"/>
          <p:cNvSpPr/>
          <p:nvPr/>
        </p:nvSpPr>
        <p:spPr>
          <a:xfrm>
            <a:off x="6300192" y="3892847"/>
            <a:ext cx="2573213" cy="41356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prstClr val="white"/>
                </a:solidFill>
              </a:rPr>
              <a:t>Дверь-проводник 60 минут</a:t>
            </a:r>
          </a:p>
        </p:txBody>
      </p:sp>
      <p:sp>
        <p:nvSpPr>
          <p:cNvPr id="26" name="Стрелка вниз 25"/>
          <p:cNvSpPr/>
          <p:nvPr/>
        </p:nvSpPr>
        <p:spPr>
          <a:xfrm>
            <a:off x="2790690" y="2372060"/>
            <a:ext cx="180020" cy="792088"/>
          </a:xfrm>
          <a:prstGeom prst="down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169364" y="1951663"/>
            <a:ext cx="1298028" cy="371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1F497D">
                    <a:lumMod val="75000"/>
                  </a:srgbClr>
                </a:solidFill>
              </a:rPr>
              <a:t>Первый мед. контакт</a:t>
            </a:r>
          </a:p>
        </p:txBody>
      </p:sp>
      <p:cxnSp>
        <p:nvCxnSpPr>
          <p:cNvPr id="28" name="Прямая со стрелкой 27"/>
          <p:cNvCxnSpPr/>
          <p:nvPr/>
        </p:nvCxnSpPr>
        <p:spPr>
          <a:xfrm>
            <a:off x="7733393" y="3236141"/>
            <a:ext cx="283317" cy="48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Рисунок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080" y="2816901"/>
            <a:ext cx="848596" cy="841678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3851920" y="3994555"/>
            <a:ext cx="2530547" cy="20299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prstClr val="white"/>
                </a:solidFill>
              </a:rPr>
              <a:t>Трансфер 60 мин</a:t>
            </a:r>
          </a:p>
        </p:txBody>
      </p:sp>
      <p:sp>
        <p:nvSpPr>
          <p:cNvPr id="36" name="Правая фигурная скобка 35"/>
          <p:cNvSpPr/>
          <p:nvPr/>
        </p:nvSpPr>
        <p:spPr>
          <a:xfrm rot="5400000">
            <a:off x="2109444" y="3501267"/>
            <a:ext cx="257551" cy="1261479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1745686" y="4306414"/>
            <a:ext cx="1072692" cy="2747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FF0000"/>
                </a:solidFill>
              </a:rPr>
              <a:t>20 минут</a:t>
            </a:r>
          </a:p>
        </p:txBody>
      </p:sp>
      <p:sp>
        <p:nvSpPr>
          <p:cNvPr id="38" name="Правая фигурная скобка 37"/>
          <p:cNvSpPr/>
          <p:nvPr/>
        </p:nvSpPr>
        <p:spPr>
          <a:xfrm rot="5400000">
            <a:off x="3220981" y="3701854"/>
            <a:ext cx="257551" cy="860310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2853239" y="4306414"/>
            <a:ext cx="1029816" cy="2747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FF0000"/>
                </a:solidFill>
              </a:rPr>
              <a:t>10 минут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3572969" y="4581128"/>
            <a:ext cx="2151159" cy="5995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rgbClr val="FF0000"/>
                </a:solidFill>
              </a:rPr>
              <a:t>ЭКГ </a:t>
            </a:r>
            <a:r>
              <a:rPr lang="ru-RU" sz="1600" b="1" dirty="0" smtClean="0">
                <a:solidFill>
                  <a:srgbClr val="FF0000"/>
                </a:solidFill>
              </a:rPr>
              <a:t>– ТЛТ</a:t>
            </a:r>
            <a:r>
              <a:rPr lang="ru-RU" sz="1600" b="1" dirty="0" smtClean="0">
                <a:solidFill>
                  <a:srgbClr val="1F497D">
                    <a:lumMod val="75000"/>
                  </a:srgbClr>
                </a:solidFill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</a:rPr>
              <a:t>10 </a:t>
            </a:r>
            <a:r>
              <a:rPr lang="ru-RU" sz="2000" b="1" dirty="0">
                <a:solidFill>
                  <a:srgbClr val="FF0000"/>
                </a:solidFill>
              </a:rPr>
              <a:t>минут </a:t>
            </a:r>
            <a:r>
              <a:rPr lang="ru-RU" sz="1600" b="1" dirty="0">
                <a:solidFill>
                  <a:srgbClr val="1F497D">
                    <a:lumMod val="75000"/>
                  </a:srgbClr>
                </a:solidFill>
              </a:rPr>
              <a:t>(если </a:t>
            </a:r>
            <a:r>
              <a:rPr lang="ru-RU" sz="1600" b="1" dirty="0" err="1" smtClean="0">
                <a:solidFill>
                  <a:srgbClr val="1F497D">
                    <a:lumMod val="75000"/>
                  </a:srgbClr>
                </a:solidFill>
              </a:rPr>
              <a:t>трансфер</a:t>
            </a:r>
            <a:r>
              <a:rPr lang="ru-RU" sz="1600" b="1" dirty="0" smtClean="0">
                <a:solidFill>
                  <a:srgbClr val="1F497D">
                    <a:lumMod val="75000"/>
                  </a:srgbClr>
                </a:solidFill>
              </a:rPr>
              <a:t> </a:t>
            </a:r>
            <a:r>
              <a:rPr lang="ru-RU" sz="1600" b="1" dirty="0">
                <a:solidFill>
                  <a:srgbClr val="1F497D">
                    <a:lumMod val="75000"/>
                  </a:srgbClr>
                </a:solidFill>
              </a:rPr>
              <a:t>более 60 минут)</a:t>
            </a:r>
          </a:p>
        </p:txBody>
      </p:sp>
      <p:cxnSp>
        <p:nvCxnSpPr>
          <p:cNvPr id="37" name="Прямая со стрелкой 36"/>
          <p:cNvCxnSpPr/>
          <p:nvPr/>
        </p:nvCxnSpPr>
        <p:spPr>
          <a:xfrm>
            <a:off x="4716016" y="3256767"/>
            <a:ext cx="1666451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ямоугольник 34"/>
          <p:cNvSpPr/>
          <p:nvPr/>
        </p:nvSpPr>
        <p:spPr>
          <a:xfrm>
            <a:off x="5117193" y="3042266"/>
            <a:ext cx="1342870" cy="1448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2">
                    <a:lumMod val="75000"/>
                  </a:schemeClr>
                </a:solidFill>
              </a:rPr>
              <a:t>ЧКВ 2-24 часа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5239398" y="4293437"/>
            <a:ext cx="2286137" cy="1503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2">
                    <a:lumMod val="75000"/>
                  </a:schemeClr>
                </a:solidFill>
              </a:rPr>
              <a:t>ПЧКВ  менее 120 минут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3840312" y="2596595"/>
            <a:ext cx="803695" cy="118114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1F497D">
                    <a:lumMod val="75000"/>
                  </a:srgbClr>
                </a:solidFill>
              </a:rPr>
              <a:t>ЭКГ - ТЛТ</a:t>
            </a:r>
          </a:p>
        </p:txBody>
      </p:sp>
      <p:sp>
        <p:nvSpPr>
          <p:cNvPr id="47" name="Стрелка вниз 46"/>
          <p:cNvSpPr/>
          <p:nvPr/>
        </p:nvSpPr>
        <p:spPr>
          <a:xfrm>
            <a:off x="5507992" y="2596594"/>
            <a:ext cx="297114" cy="40035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Стрелка вниз 47"/>
          <p:cNvSpPr/>
          <p:nvPr/>
        </p:nvSpPr>
        <p:spPr>
          <a:xfrm rot="10800000">
            <a:off x="3180605" y="4581128"/>
            <a:ext cx="297114" cy="40035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Стрелка вниз 48"/>
          <p:cNvSpPr/>
          <p:nvPr/>
        </p:nvSpPr>
        <p:spPr>
          <a:xfrm rot="5400000">
            <a:off x="5559725" y="4457499"/>
            <a:ext cx="297114" cy="40035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Стрелка вниз 49"/>
          <p:cNvSpPr/>
          <p:nvPr/>
        </p:nvSpPr>
        <p:spPr>
          <a:xfrm>
            <a:off x="4968636" y="3507809"/>
            <a:ext cx="297114" cy="40035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трелка вниз 50"/>
          <p:cNvSpPr/>
          <p:nvPr/>
        </p:nvSpPr>
        <p:spPr>
          <a:xfrm>
            <a:off x="7735355" y="3492490"/>
            <a:ext cx="297114" cy="40035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/>
          <p:cNvSpPr/>
          <p:nvPr/>
        </p:nvSpPr>
        <p:spPr>
          <a:xfrm>
            <a:off x="2734792" y="5686236"/>
            <a:ext cx="22159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Изменения указаны</a:t>
            </a:r>
          </a:p>
        </p:txBody>
      </p:sp>
      <p:sp>
        <p:nvSpPr>
          <p:cNvPr id="53" name="Стрелка вниз 52"/>
          <p:cNvSpPr/>
          <p:nvPr/>
        </p:nvSpPr>
        <p:spPr>
          <a:xfrm rot="10800000">
            <a:off x="4885579" y="5655211"/>
            <a:ext cx="297114" cy="40035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Заголовок 41"/>
          <p:cNvSpPr>
            <a:spLocks noGrp="1"/>
          </p:cNvSpPr>
          <p:nvPr>
            <p:ph type="ctrTitle"/>
          </p:nvPr>
        </p:nvSpPr>
        <p:spPr>
          <a:xfrm>
            <a:off x="179513" y="0"/>
            <a:ext cx="2304255" cy="1077913"/>
          </a:xfrm>
          <a:prstGeom prst="horizontalScroll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Российские клинические рекомендации </a:t>
            </a:r>
            <a:r>
              <a:rPr lang="ru-RU" sz="1400" b="1" dirty="0" err="1" smtClean="0">
                <a:solidFill>
                  <a:srgbClr val="C00000"/>
                </a:solidFill>
              </a:rPr>
              <a:t>ОИМп</a:t>
            </a:r>
            <a:r>
              <a:rPr lang="en-US" sz="1400" b="1" dirty="0" smtClean="0">
                <a:solidFill>
                  <a:srgbClr val="C00000"/>
                </a:solidFill>
              </a:rPr>
              <a:t>ST</a:t>
            </a:r>
            <a:r>
              <a:rPr lang="ru-RU" sz="1400" b="1" dirty="0" smtClean="0">
                <a:solidFill>
                  <a:srgbClr val="C00000"/>
                </a:solidFill>
              </a:rPr>
              <a:t>  2020 год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89894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0" grpId="0" animBg="1"/>
      <p:bldP spid="51" grpId="0" animBg="1"/>
      <p:bldP spid="52" grpId="0"/>
      <p:bldP spid="5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7886700" cy="32757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</a:rPr>
              <a:t>Выбор лечебной тактики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620688"/>
            <a:ext cx="8424936" cy="252028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600" dirty="0"/>
              <a:t> </a:t>
            </a:r>
            <a:r>
              <a:rPr lang="ru-RU" sz="2600" dirty="0" smtClean="0"/>
              <a:t>         </a:t>
            </a:r>
            <a:r>
              <a:rPr lang="ru-RU" sz="2200" dirty="0" smtClean="0"/>
              <a:t>Главной </a:t>
            </a:r>
            <a:r>
              <a:rPr lang="ru-RU" sz="2200" dirty="0"/>
              <a:t>задачей при лечении больных острым инфарктом миокарда с подъемом сегмента </a:t>
            </a:r>
            <a:r>
              <a:rPr lang="en-US" sz="2200" dirty="0"/>
              <a:t>ST</a:t>
            </a:r>
            <a:r>
              <a:rPr lang="ru-RU" sz="2200" dirty="0"/>
              <a:t> (</a:t>
            </a:r>
            <a:r>
              <a:rPr lang="ru-RU" sz="2200" dirty="0" err="1"/>
              <a:t>ИМп</a:t>
            </a:r>
            <a:r>
              <a:rPr lang="en-US" sz="2200" dirty="0"/>
              <a:t>ST</a:t>
            </a:r>
            <a:r>
              <a:rPr lang="ru-RU" sz="2200" dirty="0"/>
              <a:t>) является своевременная быстрая реперфузия инфаркт-связанной коронарной артерии. </a:t>
            </a:r>
            <a:endParaRPr lang="ru-RU" sz="2600" b="1" i="1" dirty="0"/>
          </a:p>
          <a:p>
            <a:pPr marL="0" indent="0" algn="just">
              <a:buNone/>
            </a:pPr>
            <a:r>
              <a:rPr lang="ru-RU" sz="2600" b="1" dirty="0" smtClean="0"/>
              <a:t>                     Это </a:t>
            </a:r>
            <a:r>
              <a:rPr lang="ru-RU" sz="2600" b="1" dirty="0"/>
              <a:t>достигается двумя методами: </a:t>
            </a:r>
            <a:endParaRPr lang="ru-RU" sz="2600" b="1" dirty="0" smtClean="0"/>
          </a:p>
          <a:p>
            <a:pPr marL="0" indent="0" algn="just">
              <a:buNone/>
            </a:pPr>
            <a:r>
              <a:rPr lang="ru-RU" sz="2600" b="1" dirty="0" smtClean="0"/>
              <a:t>первичным </a:t>
            </a:r>
            <a:r>
              <a:rPr lang="ru-RU" sz="2600" b="1" dirty="0"/>
              <a:t>чрескожным вмешательством (ЧКВ) или тромболитической терапией (ТЛТ) с последующим </a:t>
            </a:r>
            <a:r>
              <a:rPr lang="ru-RU" sz="2600" b="1" dirty="0" smtClean="0"/>
              <a:t>ЧКВ</a:t>
            </a:r>
          </a:p>
          <a:p>
            <a:pPr marL="0" indent="0" algn="just">
              <a:buNone/>
            </a:pPr>
            <a:endParaRPr lang="ru-RU" b="1" i="1" dirty="0"/>
          </a:p>
          <a:p>
            <a:pPr marL="0" indent="0" algn="just">
              <a:buNone/>
            </a:pPr>
            <a:endParaRPr lang="ru-RU" dirty="0"/>
          </a:p>
        </p:txBody>
      </p:sp>
      <p:pic>
        <p:nvPicPr>
          <p:cNvPr id="12290" name="Picture 2" descr="https://cf2.ppt-online.org/files2/slide/n/n0OX9FBRdSGWyrIheP8tuzoNijfZ7bADLJ5TgVx6YU/slide-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" t="13399" r="5884" b="3056"/>
          <a:stretch/>
        </p:blipFill>
        <p:spPr bwMode="auto">
          <a:xfrm>
            <a:off x="2051720" y="3120230"/>
            <a:ext cx="5311583" cy="373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98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railwayinfo.ru/wp-content/uploads/wpforo/default_attachments/1557306303-Cistern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49080"/>
            <a:ext cx="4325194" cy="229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020272" y="2420888"/>
            <a:ext cx="1420309" cy="234888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987824" y="1340768"/>
            <a:ext cx="4320480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2 570 000 000 сокращений</a:t>
            </a:r>
            <a:r>
              <a:rPr lang="ru-RU" sz="1800" dirty="0" smtClean="0">
                <a:solidFill>
                  <a:schemeClr val="tx1"/>
                </a:solidFill>
              </a:rPr>
              <a:t>  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5652120" y="4365104"/>
            <a:ext cx="2736304" cy="208823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154 000 000 л</a:t>
            </a:r>
          </a:p>
          <a:p>
            <a:pPr algn="ctr"/>
            <a:endParaRPr lang="ru-RU" sz="1800" b="1" dirty="0">
              <a:solidFill>
                <a:schemeClr val="tx1"/>
              </a:solidFill>
            </a:endParaRPr>
          </a:p>
          <a:p>
            <a:pPr algn="ctr"/>
            <a:r>
              <a:rPr lang="ru-RU" sz="1800" b="1" dirty="0" smtClean="0">
                <a:solidFill>
                  <a:schemeClr val="tx1"/>
                </a:solidFill>
              </a:rPr>
              <a:t>1800 цистерны</a:t>
            </a:r>
            <a:endParaRPr lang="ru-RU" sz="1800" b="1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22188" t="15789" r="19999" b="5915"/>
          <a:stretch/>
        </p:blipFill>
        <p:spPr>
          <a:xfrm>
            <a:off x="539552" y="404664"/>
            <a:ext cx="2359510" cy="239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36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427168" cy="562074"/>
          </a:xfrm>
        </p:spPr>
        <p:txBody>
          <a:bodyPr>
            <a:normAutofit/>
          </a:bodyPr>
          <a:lstStyle/>
          <a:p>
            <a:r>
              <a:rPr lang="en-GB" sz="2400" b="1" dirty="0" err="1">
                <a:solidFill>
                  <a:srgbClr val="C00000"/>
                </a:solidFill>
              </a:rPr>
              <a:t>Показания</a:t>
            </a:r>
            <a:r>
              <a:rPr lang="en-GB" sz="2400" b="1" dirty="0">
                <a:solidFill>
                  <a:srgbClr val="C00000"/>
                </a:solidFill>
              </a:rPr>
              <a:t> </a:t>
            </a:r>
            <a:r>
              <a:rPr lang="en-GB" sz="2400" b="1" dirty="0" err="1">
                <a:solidFill>
                  <a:srgbClr val="C00000"/>
                </a:solidFill>
              </a:rPr>
              <a:t>для</a:t>
            </a:r>
            <a:r>
              <a:rPr lang="en-GB" sz="2400" b="1" dirty="0">
                <a:solidFill>
                  <a:srgbClr val="C00000"/>
                </a:solidFill>
              </a:rPr>
              <a:t> </a:t>
            </a:r>
            <a:r>
              <a:rPr lang="en-GB" sz="2400" b="1" dirty="0" err="1">
                <a:solidFill>
                  <a:srgbClr val="C00000"/>
                </a:solidFill>
              </a:rPr>
              <a:t>тромболитической</a:t>
            </a:r>
            <a:r>
              <a:rPr lang="en-GB" sz="2400" b="1" dirty="0">
                <a:solidFill>
                  <a:srgbClr val="C00000"/>
                </a:solidFill>
              </a:rPr>
              <a:t> </a:t>
            </a:r>
            <a:r>
              <a:rPr lang="en-GB" sz="2400" b="1" dirty="0" err="1">
                <a:solidFill>
                  <a:srgbClr val="C00000"/>
                </a:solidFill>
              </a:rPr>
              <a:t>терапии</a:t>
            </a:r>
            <a:r>
              <a:rPr lang="en-GB" sz="2400" b="1" dirty="0">
                <a:solidFill>
                  <a:srgbClr val="C00000"/>
                </a:solidFill>
              </a:rPr>
              <a:t> </a:t>
            </a:r>
            <a:r>
              <a:rPr lang="ru-RU" sz="2400" b="1" dirty="0">
                <a:solidFill>
                  <a:srgbClr val="C00000"/>
                </a:solidFill>
              </a:rPr>
              <a:t>при </a:t>
            </a:r>
            <a:r>
              <a:rPr lang="ru-RU" sz="2400" b="1" dirty="0" err="1">
                <a:solidFill>
                  <a:srgbClr val="C00000"/>
                </a:solidFill>
              </a:rPr>
              <a:t>ОКСп</a:t>
            </a:r>
            <a:r>
              <a:rPr lang="en-US" sz="2400" b="1" dirty="0">
                <a:solidFill>
                  <a:srgbClr val="C00000"/>
                </a:solidFill>
              </a:rPr>
              <a:t>ST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81000"/>
              </a:lnSpc>
              <a:buClr>
                <a:srgbClr val="FFFFFF"/>
              </a:buClr>
              <a:buSzPct val="100000"/>
              <a:buFont typeface="Wingdings" pitchFamily="2" charset="2"/>
              <a:buNone/>
            </a:pPr>
            <a:r>
              <a:rPr lang="ru-RU" sz="2000" b="1" u="sng" dirty="0">
                <a:solidFill>
                  <a:srgbClr val="C00000"/>
                </a:solidFill>
              </a:rPr>
              <a:t>Обязательно:</a:t>
            </a:r>
          </a:p>
          <a:p>
            <a:pPr>
              <a:lnSpc>
                <a:spcPct val="81000"/>
              </a:lnSpc>
              <a:buClr>
                <a:srgbClr val="FFFFFF"/>
              </a:buClr>
              <a:buSzPct val="100000"/>
              <a:buFont typeface="Wingdings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</a:rPr>
              <a:t> -   наличие характерного </a:t>
            </a:r>
            <a:r>
              <a:rPr lang="ru-RU" sz="2000" b="1" dirty="0">
                <a:solidFill>
                  <a:srgbClr val="C00000"/>
                </a:solidFill>
              </a:rPr>
              <a:t>болевого синдрома (ангинозного статуса)</a:t>
            </a:r>
            <a:r>
              <a:rPr lang="ru-RU" sz="2000" dirty="0">
                <a:solidFill>
                  <a:srgbClr val="C00000"/>
                </a:solidFill>
              </a:rPr>
              <a:t> </a:t>
            </a:r>
            <a:r>
              <a:rPr lang="ru-RU" sz="2000" dirty="0">
                <a:solidFill>
                  <a:srgbClr val="002060"/>
                </a:solidFill>
              </a:rPr>
              <a:t>продолжительностью </a:t>
            </a:r>
            <a:r>
              <a:rPr lang="ru-RU" sz="2000" u="sng" dirty="0">
                <a:solidFill>
                  <a:srgbClr val="002060"/>
                </a:solidFill>
              </a:rPr>
              <a:t>более 20 минут</a:t>
            </a:r>
            <a:r>
              <a:rPr lang="ru-RU" sz="2000" dirty="0">
                <a:solidFill>
                  <a:srgbClr val="002060"/>
                </a:solidFill>
              </a:rPr>
              <a:t>, толерантного к приему </a:t>
            </a:r>
            <a:r>
              <a:rPr lang="ru-RU" sz="2000" dirty="0" err="1">
                <a:solidFill>
                  <a:srgbClr val="002060"/>
                </a:solidFill>
              </a:rPr>
              <a:t>нитропрепаратов</a:t>
            </a:r>
            <a:r>
              <a:rPr lang="ru-RU" sz="2000" dirty="0">
                <a:solidFill>
                  <a:srgbClr val="002060"/>
                </a:solidFill>
              </a:rPr>
              <a:t>;</a:t>
            </a:r>
          </a:p>
          <a:p>
            <a:pPr>
              <a:lnSpc>
                <a:spcPct val="81000"/>
              </a:lnSpc>
              <a:buClr>
                <a:srgbClr val="FFFFFF"/>
              </a:buClr>
              <a:buSzPct val="100000"/>
              <a:buFont typeface="Wingdings" pitchFamily="2" charset="2"/>
              <a:buChar char="Ø"/>
            </a:pPr>
            <a:r>
              <a:rPr lang="ru-RU" sz="2000" dirty="0">
                <a:solidFill>
                  <a:srgbClr val="002060"/>
                </a:solidFill>
              </a:rPr>
              <a:t> -   время от начала появления первых признаков заболевания </a:t>
            </a:r>
            <a:r>
              <a:rPr lang="ru-RU" sz="2000" b="1" dirty="0">
                <a:solidFill>
                  <a:srgbClr val="C00000"/>
                </a:solidFill>
              </a:rPr>
              <a:t>до 12 часов</a:t>
            </a:r>
            <a:r>
              <a:rPr lang="ru-RU" sz="2000" dirty="0">
                <a:solidFill>
                  <a:srgbClr val="C00000"/>
                </a:solidFill>
              </a:rPr>
              <a:t>, </a:t>
            </a:r>
            <a:r>
              <a:rPr lang="ru-RU" sz="2000" dirty="0">
                <a:solidFill>
                  <a:srgbClr val="002060"/>
                </a:solidFill>
              </a:rPr>
              <a:t>особенно при продолжающемся </a:t>
            </a:r>
            <a:r>
              <a:rPr lang="ru-RU" sz="2000" dirty="0" smtClean="0">
                <a:solidFill>
                  <a:srgbClr val="002060"/>
                </a:solidFill>
              </a:rPr>
              <a:t>болевом синдроме</a:t>
            </a:r>
          </a:p>
          <a:p>
            <a:pPr>
              <a:lnSpc>
                <a:spcPct val="81000"/>
              </a:lnSpc>
              <a:buClr>
                <a:srgbClr val="FFFFFF"/>
              </a:buClr>
              <a:buSzPct val="100000"/>
              <a:buFont typeface="Wingdings" pitchFamily="2" charset="2"/>
              <a:buNone/>
            </a:pPr>
            <a:endParaRPr lang="ru-RU" sz="2000" dirty="0" smtClean="0">
              <a:solidFill>
                <a:srgbClr val="002060"/>
              </a:solidFill>
            </a:endParaRPr>
          </a:p>
          <a:p>
            <a:pPr>
              <a:lnSpc>
                <a:spcPct val="81000"/>
              </a:lnSpc>
              <a:buClr>
                <a:srgbClr val="FFFFFF"/>
              </a:buClr>
              <a:buSzPct val="100000"/>
              <a:buFont typeface="Wingdings" pitchFamily="2" charset="2"/>
              <a:buNone/>
            </a:pPr>
            <a:r>
              <a:rPr lang="ru-RU" sz="2000" u="sng" dirty="0" smtClean="0">
                <a:solidFill>
                  <a:srgbClr val="002060"/>
                </a:solidFill>
              </a:rPr>
              <a:t>и что-то одно из перечисленного:</a:t>
            </a:r>
          </a:p>
          <a:p>
            <a:pPr>
              <a:lnSpc>
                <a:spcPct val="81000"/>
              </a:lnSpc>
              <a:buClr>
                <a:srgbClr val="FFFFFF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1F497D">
                    <a:lumMod val="75000"/>
                  </a:srgbClr>
                </a:solidFill>
              </a:rPr>
              <a:t>-Наличие </a:t>
            </a:r>
            <a:r>
              <a:rPr lang="ru-RU" sz="2000" dirty="0">
                <a:solidFill>
                  <a:srgbClr val="1F497D">
                    <a:lumMod val="75000"/>
                  </a:srgbClr>
                </a:solidFill>
              </a:rPr>
              <a:t>стойкой (более 20 минут) </a:t>
            </a:r>
            <a:r>
              <a:rPr lang="ru-RU" sz="2000" b="1" i="1" dirty="0" err="1">
                <a:solidFill>
                  <a:srgbClr val="C00000"/>
                </a:solidFill>
                <a:cs typeface="Arial" pitchFamily="34" charset="0"/>
              </a:rPr>
              <a:t>элевации</a:t>
            </a:r>
            <a:r>
              <a:rPr lang="ru-RU" sz="2000" b="1" i="1" dirty="0">
                <a:solidFill>
                  <a:srgbClr val="C00000"/>
                </a:solidFill>
                <a:cs typeface="Arial" pitchFamily="34" charset="0"/>
              </a:rPr>
              <a:t> сегмента </a:t>
            </a:r>
            <a:r>
              <a:rPr lang="en-US" sz="2000" b="1" i="1" dirty="0">
                <a:solidFill>
                  <a:srgbClr val="C00000"/>
                </a:solidFill>
                <a:cs typeface="Arial" pitchFamily="34" charset="0"/>
              </a:rPr>
              <a:t>ST </a:t>
            </a:r>
            <a:r>
              <a:rPr lang="ru-RU" sz="2000" b="1" i="1" dirty="0" smtClean="0">
                <a:solidFill>
                  <a:srgbClr val="C00000"/>
                </a:solidFill>
                <a:cs typeface="Arial" pitchFamily="34" charset="0"/>
              </a:rPr>
              <a:t>на </a:t>
            </a:r>
            <a:r>
              <a:rPr lang="ru-RU" sz="2000" b="1" i="1" dirty="0">
                <a:solidFill>
                  <a:srgbClr val="C00000"/>
                </a:solidFill>
                <a:cs typeface="Arial" pitchFamily="34" charset="0"/>
              </a:rPr>
              <a:t>≥0,1 мВ</a:t>
            </a:r>
            <a:r>
              <a:rPr lang="ru-RU" sz="2000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ru-RU" sz="2000" dirty="0">
                <a:solidFill>
                  <a:srgbClr val="1F497D">
                    <a:lumMod val="75000"/>
                  </a:srgbClr>
                </a:solidFill>
              </a:rPr>
              <a:t>(от точки </a:t>
            </a:r>
            <a:r>
              <a:rPr lang="en-US" sz="2000" dirty="0">
                <a:solidFill>
                  <a:srgbClr val="1F497D">
                    <a:lumMod val="75000"/>
                  </a:srgbClr>
                </a:solidFill>
              </a:rPr>
              <a:t>J</a:t>
            </a:r>
            <a:r>
              <a:rPr lang="ru-RU" sz="2000" dirty="0">
                <a:solidFill>
                  <a:srgbClr val="1F497D">
                    <a:lumMod val="75000"/>
                  </a:srgbClr>
                </a:solidFill>
              </a:rPr>
              <a:t> - </a:t>
            </a:r>
            <a:r>
              <a:rPr lang="en-US" sz="2000" dirty="0">
                <a:solidFill>
                  <a:srgbClr val="1F497D">
                    <a:lumMod val="75000"/>
                  </a:srgbClr>
                </a:solidFill>
              </a:rPr>
              <a:t>junction point</a:t>
            </a:r>
            <a:r>
              <a:rPr lang="ru-RU" sz="2000" dirty="0">
                <a:solidFill>
                  <a:srgbClr val="1F497D">
                    <a:lumMod val="75000"/>
                  </a:srgbClr>
                </a:solidFill>
              </a:rPr>
              <a:t>)  как минимум в 2-х отведениях от конечностей, или  ≥0,2 мВ в 2-х смежных </a:t>
            </a:r>
            <a:r>
              <a:rPr lang="ru-RU" sz="2000" dirty="0" err="1" smtClean="0">
                <a:solidFill>
                  <a:srgbClr val="1F497D">
                    <a:lumMod val="75000"/>
                  </a:srgbClr>
                </a:solidFill>
              </a:rPr>
              <a:t>прекардиальных</a:t>
            </a:r>
            <a:r>
              <a:rPr lang="ru-RU" sz="2000" dirty="0" smtClean="0">
                <a:solidFill>
                  <a:srgbClr val="1F497D">
                    <a:lumMod val="75000"/>
                  </a:srgbClr>
                </a:solidFill>
              </a:rPr>
              <a:t> отведениях;</a:t>
            </a:r>
          </a:p>
          <a:p>
            <a:pPr>
              <a:lnSpc>
                <a:spcPct val="81000"/>
              </a:lnSpc>
              <a:buClr>
                <a:srgbClr val="FFFFFF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1F497D">
                    <a:lumMod val="75000"/>
                  </a:srgbClr>
                </a:solidFill>
              </a:rPr>
              <a:t>-Признаки</a:t>
            </a:r>
            <a:r>
              <a:rPr lang="ru-RU" sz="2000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ru-RU" sz="2000" b="1" i="1" u="sng" dirty="0" err="1">
                <a:solidFill>
                  <a:srgbClr val="C00000"/>
                </a:solidFill>
                <a:cs typeface="Arial" pitchFamily="34" charset="0"/>
              </a:rPr>
              <a:t>задне</a:t>
            </a:r>
            <a:r>
              <a:rPr lang="ru-RU" sz="2000" b="1" i="1" u="sng" dirty="0">
                <a:solidFill>
                  <a:srgbClr val="C00000"/>
                </a:solidFill>
                <a:cs typeface="Arial" pitchFamily="34" charset="0"/>
              </a:rPr>
              <a:t>-базального повреждения </a:t>
            </a:r>
            <a:r>
              <a:rPr lang="ru-RU" sz="2000" b="1" dirty="0">
                <a:solidFill>
                  <a:srgbClr val="C00000"/>
                </a:solidFill>
                <a:cs typeface="Arial" pitchFamily="34" charset="0"/>
              </a:rPr>
              <a:t>– </a:t>
            </a:r>
            <a:r>
              <a:rPr lang="ru-RU" sz="2000" dirty="0">
                <a:solidFill>
                  <a:srgbClr val="1F497D">
                    <a:lumMod val="75000"/>
                  </a:srgbClr>
                </a:solidFill>
              </a:rPr>
              <a:t>реципрокная депрессия </a:t>
            </a:r>
            <a:r>
              <a:rPr lang="en-US" sz="2000" dirty="0">
                <a:solidFill>
                  <a:srgbClr val="1F497D">
                    <a:lumMod val="75000"/>
                  </a:srgbClr>
                </a:solidFill>
              </a:rPr>
              <a:t>ST</a:t>
            </a:r>
            <a:r>
              <a:rPr lang="ru-RU" sz="2000" dirty="0">
                <a:solidFill>
                  <a:srgbClr val="1F497D">
                    <a:lumMod val="75000"/>
                  </a:srgbClr>
                </a:solidFill>
              </a:rPr>
              <a:t> в правых грудных отведениях + </a:t>
            </a:r>
            <a:r>
              <a:rPr lang="ru-RU" sz="2000" dirty="0" err="1">
                <a:solidFill>
                  <a:srgbClr val="1F497D">
                    <a:lumMod val="75000"/>
                  </a:srgbClr>
                </a:solidFill>
              </a:rPr>
              <a:t>элевация</a:t>
            </a:r>
            <a:r>
              <a:rPr lang="ru-RU" sz="2000" dirty="0">
                <a:solidFill>
                  <a:srgbClr val="1F497D">
                    <a:lumMod val="75000"/>
                  </a:srgbClr>
                </a:solidFill>
              </a:rPr>
              <a:t> </a:t>
            </a:r>
            <a:r>
              <a:rPr lang="en-US" sz="2000" dirty="0">
                <a:solidFill>
                  <a:srgbClr val="1F497D">
                    <a:lumMod val="75000"/>
                  </a:srgbClr>
                </a:solidFill>
              </a:rPr>
              <a:t>ST</a:t>
            </a:r>
            <a:r>
              <a:rPr lang="ru-RU" sz="2000" dirty="0">
                <a:solidFill>
                  <a:srgbClr val="1F497D">
                    <a:lumMod val="75000"/>
                  </a:srgbClr>
                </a:solidFill>
              </a:rPr>
              <a:t> в дополнительных отведениях </a:t>
            </a:r>
            <a:r>
              <a:rPr lang="en-US" sz="2000" dirty="0">
                <a:solidFill>
                  <a:srgbClr val="1F497D">
                    <a:lumMod val="75000"/>
                  </a:srgbClr>
                </a:solidFill>
              </a:rPr>
              <a:t>V</a:t>
            </a:r>
            <a:r>
              <a:rPr lang="ru-RU" sz="2000" dirty="0">
                <a:solidFill>
                  <a:srgbClr val="1F497D">
                    <a:lumMod val="75000"/>
                  </a:srgbClr>
                </a:solidFill>
              </a:rPr>
              <a:t>7  </a:t>
            </a:r>
            <a:r>
              <a:rPr lang="en-US" sz="2000" dirty="0">
                <a:solidFill>
                  <a:srgbClr val="1F497D">
                    <a:lumMod val="75000"/>
                  </a:srgbClr>
                </a:solidFill>
              </a:rPr>
              <a:t>V</a:t>
            </a:r>
            <a:r>
              <a:rPr lang="ru-RU" sz="2000" dirty="0">
                <a:solidFill>
                  <a:srgbClr val="1F497D">
                    <a:lumMod val="75000"/>
                  </a:srgbClr>
                </a:solidFill>
              </a:rPr>
              <a:t>8  </a:t>
            </a:r>
            <a:r>
              <a:rPr lang="en-US" sz="2000" dirty="0">
                <a:solidFill>
                  <a:srgbClr val="1F497D">
                    <a:lumMod val="75000"/>
                  </a:srgbClr>
                </a:solidFill>
              </a:rPr>
              <a:t>V</a:t>
            </a:r>
            <a:r>
              <a:rPr lang="ru-RU" sz="2000" dirty="0">
                <a:solidFill>
                  <a:srgbClr val="1F497D">
                    <a:lumMod val="75000"/>
                  </a:srgbClr>
                </a:solidFill>
              </a:rPr>
              <a:t>9</a:t>
            </a:r>
            <a:r>
              <a:rPr lang="ru-RU" sz="2000" dirty="0" smtClean="0">
                <a:solidFill>
                  <a:srgbClr val="1F497D">
                    <a:lumMod val="75000"/>
                  </a:srgbClr>
                </a:solidFill>
              </a:rPr>
              <a:t>;</a:t>
            </a:r>
          </a:p>
          <a:p>
            <a:pPr>
              <a:lnSpc>
                <a:spcPct val="81000"/>
              </a:lnSpc>
              <a:buClr>
                <a:srgbClr val="FFFFFF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1F497D">
                    <a:lumMod val="75000"/>
                  </a:srgbClr>
                </a:solidFill>
              </a:rPr>
              <a:t>-</a:t>
            </a:r>
            <a:r>
              <a:rPr lang="ru-RU" sz="2000" dirty="0">
                <a:solidFill>
                  <a:srgbClr val="002060"/>
                </a:solidFill>
                <a:cs typeface="Arial" pitchFamily="34" charset="0"/>
              </a:rPr>
              <a:t>ЭКГ-признаки повреждения миокарда </a:t>
            </a:r>
            <a:r>
              <a:rPr lang="ru-RU" sz="2000" b="1" i="1" dirty="0" smtClean="0">
                <a:solidFill>
                  <a:srgbClr val="C00000"/>
                </a:solidFill>
                <a:cs typeface="Arial" pitchFamily="34" charset="0"/>
              </a:rPr>
              <a:t>правого </a:t>
            </a:r>
            <a:r>
              <a:rPr lang="ru-RU" sz="2000" b="1" i="1" dirty="0">
                <a:solidFill>
                  <a:srgbClr val="C00000"/>
                </a:solidFill>
                <a:cs typeface="Arial" pitchFamily="34" charset="0"/>
              </a:rPr>
              <a:t>желудочка</a:t>
            </a:r>
            <a:r>
              <a:rPr lang="ru-RU" sz="2000" dirty="0" smtClean="0">
                <a:solidFill>
                  <a:srgbClr val="002060"/>
                </a:solidFill>
                <a:cs typeface="Arial" pitchFamily="34" charset="0"/>
              </a:rPr>
              <a:t>;</a:t>
            </a:r>
          </a:p>
          <a:p>
            <a:pPr>
              <a:lnSpc>
                <a:spcPct val="81000"/>
              </a:lnSpc>
              <a:buClr>
                <a:srgbClr val="FFFFFF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cs typeface="Arial" pitchFamily="34" charset="0"/>
              </a:rPr>
              <a:t>-</a:t>
            </a:r>
            <a:r>
              <a:rPr lang="ru-RU" sz="2000" dirty="0">
                <a:solidFill>
                  <a:srgbClr val="002060"/>
                </a:solidFill>
                <a:cs typeface="Arial" pitchFamily="34" charset="0"/>
              </a:rPr>
              <a:t>Наличие остро возникшей (предположительно впервые) полной </a:t>
            </a:r>
            <a:r>
              <a:rPr lang="ru-RU" sz="2000" b="1" i="1" u="sng" dirty="0">
                <a:solidFill>
                  <a:srgbClr val="C00000"/>
                </a:solidFill>
                <a:cs typeface="Arial" pitchFamily="34" charset="0"/>
              </a:rPr>
              <a:t>блокады ножек пучка Гиса</a:t>
            </a:r>
            <a:r>
              <a:rPr lang="ru-RU" sz="2000" i="1" u="sng" dirty="0">
                <a:solidFill>
                  <a:srgbClr val="C00000"/>
                </a:solidFill>
                <a:cs typeface="Arial" pitchFamily="34" charset="0"/>
              </a:rPr>
              <a:t> + </a:t>
            </a:r>
            <a:r>
              <a:rPr lang="ru-RU" sz="2000" b="1" i="1" u="sng" dirty="0" smtClean="0">
                <a:solidFill>
                  <a:srgbClr val="C00000"/>
                </a:solidFill>
                <a:cs typeface="Arial" pitchFamily="34" charset="0"/>
              </a:rPr>
              <a:t>клиника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sz="2000" dirty="0" smtClean="0">
                <a:solidFill>
                  <a:srgbClr val="002060"/>
                </a:solidFill>
              </a:rPr>
              <a:t>-Признаки </a:t>
            </a:r>
            <a:r>
              <a:rPr lang="ru-RU" sz="2000" dirty="0">
                <a:solidFill>
                  <a:srgbClr val="002060"/>
                </a:solidFill>
              </a:rPr>
              <a:t>некроза и обширного </a:t>
            </a:r>
            <a:r>
              <a:rPr lang="ru-RU" sz="2000" dirty="0" err="1">
                <a:solidFill>
                  <a:srgbClr val="002060"/>
                </a:solidFill>
              </a:rPr>
              <a:t>субэпикардиального</a:t>
            </a:r>
            <a:r>
              <a:rPr lang="ru-RU" sz="2000" dirty="0">
                <a:solidFill>
                  <a:srgbClr val="002060"/>
                </a:solidFill>
              </a:rPr>
              <a:t> повреждения </a:t>
            </a:r>
            <a:r>
              <a:rPr lang="ru-RU" sz="2000" dirty="0" smtClean="0">
                <a:solidFill>
                  <a:srgbClr val="002060"/>
                </a:solidFill>
              </a:rPr>
              <a:t>в </a:t>
            </a:r>
            <a:r>
              <a:rPr lang="ru-RU" sz="2000" dirty="0">
                <a:solidFill>
                  <a:srgbClr val="002060"/>
                </a:solidFill>
              </a:rPr>
              <a:t>области </a:t>
            </a:r>
            <a:r>
              <a:rPr lang="ru-RU" sz="2000" b="1" i="1" u="sng" dirty="0">
                <a:solidFill>
                  <a:srgbClr val="C00000"/>
                </a:solidFill>
              </a:rPr>
              <a:t>передней стенки </a:t>
            </a:r>
          </a:p>
          <a:p>
            <a:pPr>
              <a:lnSpc>
                <a:spcPct val="81000"/>
              </a:lnSpc>
              <a:buClr>
                <a:srgbClr val="FFFFFF"/>
              </a:buClr>
              <a:buSzPct val="100000"/>
              <a:buNone/>
            </a:pPr>
            <a:endParaRPr lang="ru-RU" sz="2000" b="1" u="sng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1000"/>
              </a:lnSpc>
              <a:buClr>
                <a:srgbClr val="FFFFFF"/>
              </a:buClr>
              <a:buSzPct val="100000"/>
              <a:buNone/>
            </a:pPr>
            <a:endParaRPr lang="ru-RU" sz="2000" b="1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1000"/>
              </a:lnSpc>
              <a:buClr>
                <a:srgbClr val="FFFFFF"/>
              </a:buClr>
              <a:buSzPct val="100000"/>
              <a:buFont typeface="Arial" charset="0"/>
              <a:buNone/>
            </a:pPr>
            <a:endParaRPr lang="ru-RU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1000"/>
              </a:lnSpc>
              <a:buClr>
                <a:srgbClr val="FFFFFF"/>
              </a:buClr>
              <a:buSzPct val="100000"/>
              <a:buFont typeface="Arial" charset="0"/>
              <a:buNone/>
            </a:pP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1000"/>
              </a:lnSpc>
              <a:buClr>
                <a:srgbClr val="FFFFFF"/>
              </a:buClr>
              <a:buSzPct val="100000"/>
              <a:buFont typeface="Wingdings" panose="05000000000000000000" pitchFamily="2" charset="2"/>
              <a:buChar char="Ø"/>
            </a:pPr>
            <a:endParaRPr lang="ru-RU" sz="2000" dirty="0" smtClean="0">
              <a:solidFill>
                <a:srgbClr val="1F497D">
                  <a:lumMod val="75000"/>
                </a:srgbClr>
              </a:solidFill>
            </a:endParaRPr>
          </a:p>
          <a:p>
            <a:pPr>
              <a:lnSpc>
                <a:spcPct val="81000"/>
              </a:lnSpc>
              <a:buClr>
                <a:srgbClr val="FFFFFF"/>
              </a:buClr>
              <a:buSzPct val="100000"/>
              <a:buFont typeface="Wingdings" panose="05000000000000000000" pitchFamily="2" charset="2"/>
              <a:buChar char="Ø"/>
            </a:pPr>
            <a:endParaRPr lang="ru-RU" sz="2000" dirty="0">
              <a:solidFill>
                <a:srgbClr val="1F497D">
                  <a:lumMod val="75000"/>
                </a:srgbClr>
              </a:solidFill>
            </a:endParaRPr>
          </a:p>
          <a:p>
            <a:pPr>
              <a:lnSpc>
                <a:spcPct val="81000"/>
              </a:lnSpc>
              <a:buClr>
                <a:srgbClr val="FFFFFF"/>
              </a:buClr>
              <a:buSzPct val="100000"/>
              <a:buFont typeface="Arial" charset="0"/>
              <a:buNone/>
            </a:pPr>
            <a:endParaRPr lang="ru-RU" sz="2000" dirty="0" smtClean="0">
              <a:solidFill>
                <a:srgbClr val="1F497D">
                  <a:lumMod val="75000"/>
                </a:srgbClr>
              </a:solidFill>
            </a:endParaRPr>
          </a:p>
          <a:p>
            <a:pPr>
              <a:lnSpc>
                <a:spcPct val="81000"/>
              </a:lnSpc>
              <a:buClr>
                <a:srgbClr val="FFFFFF"/>
              </a:buClr>
              <a:buSzPct val="100000"/>
              <a:buFont typeface="Arial" charset="0"/>
              <a:buNone/>
            </a:pPr>
            <a:endParaRPr lang="ru-RU" sz="2000" dirty="0" smtClean="0">
              <a:solidFill>
                <a:srgbClr val="002060"/>
              </a:solidFill>
            </a:endParaRPr>
          </a:p>
          <a:p>
            <a:pPr>
              <a:lnSpc>
                <a:spcPct val="81000"/>
              </a:lnSpc>
              <a:buClr>
                <a:srgbClr val="FFFFFF"/>
              </a:buClr>
              <a:buSzPct val="100000"/>
              <a:buFont typeface="Wingdings" pitchFamily="2" charset="2"/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1008112" cy="87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58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1109" y="188640"/>
            <a:ext cx="8229600" cy="634082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Эпидемиология ОКС с подъемом сегмента </a:t>
            </a:r>
            <a:r>
              <a:rPr lang="en-GB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ST</a:t>
            </a:r>
            <a:endParaRPr lang="ru-RU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24744"/>
            <a:ext cx="8352928" cy="4032448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Болезни системы кровообращения являются ведущей причиной смертей у взрослого населения в РФ (</a:t>
            </a:r>
            <a:r>
              <a:rPr lang="ru-RU" sz="2000" b="1" dirty="0" smtClean="0">
                <a:solidFill>
                  <a:srgbClr val="002060"/>
                </a:solidFill>
              </a:rPr>
              <a:t>46,3 %</a:t>
            </a:r>
            <a:r>
              <a:rPr lang="ru-RU" sz="2000" dirty="0" smtClean="0">
                <a:solidFill>
                  <a:srgbClr val="002060"/>
                </a:solidFill>
              </a:rPr>
              <a:t> </a:t>
            </a:r>
            <a:r>
              <a:rPr lang="ru-RU" sz="2000" dirty="0" smtClean="0"/>
              <a:t>от общего числа смертельных исходов) </a:t>
            </a:r>
          </a:p>
          <a:p>
            <a:endParaRPr lang="ru-RU" sz="2000" dirty="0" smtClean="0"/>
          </a:p>
          <a:p>
            <a:r>
              <a:rPr lang="ru-RU" sz="2000" dirty="0" smtClean="0"/>
              <a:t>По данным национальных регистров в Европе госпитальная летальность при </a:t>
            </a:r>
            <a:r>
              <a:rPr lang="ru-RU" sz="2000" dirty="0" err="1" smtClean="0"/>
              <a:t>ОКСп</a:t>
            </a:r>
            <a:r>
              <a:rPr lang="en-US" sz="2000" dirty="0" smtClean="0"/>
              <a:t>ST</a:t>
            </a:r>
            <a:r>
              <a:rPr lang="ru-RU" sz="2000" dirty="0" smtClean="0"/>
              <a:t> варьируется от 6 до 14%</a:t>
            </a:r>
            <a:endParaRPr lang="ru-RU" sz="2000" dirty="0"/>
          </a:p>
          <a:p>
            <a:endParaRPr lang="ru-RU" sz="2000" dirty="0" smtClean="0"/>
          </a:p>
          <a:p>
            <a:endParaRPr lang="en-US" sz="2000" dirty="0" smtClean="0"/>
          </a:p>
          <a:p>
            <a:pPr marL="0" indent="0">
              <a:buNone/>
            </a:pPr>
            <a:r>
              <a:rPr lang="ru-RU" sz="2000" b="1" dirty="0" smtClean="0">
                <a:solidFill>
                  <a:srgbClr val="002060"/>
                </a:solidFill>
              </a:rPr>
              <a:t>2021 год в России - формирование плана мероприятий региональных программ «Борьба с </a:t>
            </a:r>
            <a:r>
              <a:rPr lang="ru-RU" sz="2000" b="1" dirty="0" err="1" smtClean="0">
                <a:solidFill>
                  <a:srgbClr val="002060"/>
                </a:solidFill>
              </a:rPr>
              <a:t>сердечно-сосудистыми</a:t>
            </a:r>
            <a:r>
              <a:rPr lang="ru-RU" sz="2000" b="1" dirty="0" smtClean="0">
                <a:solidFill>
                  <a:srgbClr val="002060"/>
                </a:solidFill>
              </a:rPr>
              <a:t> заболеваниями» субъектов Российской Федерации в 2021 году</a:t>
            </a:r>
          </a:p>
          <a:p>
            <a:endParaRPr lang="ru-RU" sz="2000" dirty="0" smtClean="0"/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  <a:p>
            <a:endParaRPr lang="ru-RU" dirty="0"/>
          </a:p>
          <a:p>
            <a:pPr marL="0" indent="0" fontAlgn="base">
              <a:buNone/>
            </a:pPr>
            <a:endParaRPr lang="ru-RU" sz="2900" dirty="0"/>
          </a:p>
        </p:txBody>
      </p:sp>
      <p:sp>
        <p:nvSpPr>
          <p:cNvPr id="4" name="TextBox 3"/>
          <p:cNvSpPr txBox="1"/>
          <p:nvPr/>
        </p:nvSpPr>
        <p:spPr>
          <a:xfrm>
            <a:off x="251520" y="6165304"/>
            <a:ext cx="84825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1050" dirty="0" smtClean="0"/>
              <a:t>-</a:t>
            </a:r>
            <a:r>
              <a:rPr lang="ru-RU" sz="1100" i="1" dirty="0" smtClean="0"/>
              <a:t>Российские клинические рекомендации </a:t>
            </a:r>
            <a:r>
              <a:rPr lang="ru-RU" sz="1100" i="1" dirty="0" err="1" smtClean="0"/>
              <a:t>ОИМп</a:t>
            </a:r>
            <a:r>
              <a:rPr lang="en-US" sz="1100" i="1" dirty="0" smtClean="0"/>
              <a:t>ST</a:t>
            </a:r>
            <a:r>
              <a:rPr lang="ru-RU" sz="1100" i="1" dirty="0" smtClean="0"/>
              <a:t>  2020 год </a:t>
            </a:r>
          </a:p>
          <a:p>
            <a:pPr fontAlgn="base"/>
            <a:r>
              <a:rPr lang="ru-RU" sz="1100" i="1" dirty="0" smtClean="0"/>
              <a:t>-</a:t>
            </a:r>
            <a:r>
              <a:rPr lang="en-US" sz="1100" i="1" dirty="0" err="1"/>
              <a:t>Jernberg</a:t>
            </a:r>
            <a:r>
              <a:rPr lang="en-US" sz="1100" i="1" dirty="0"/>
              <a:t> T. </a:t>
            </a:r>
            <a:r>
              <a:rPr lang="en-US" sz="1100" i="1" dirty="0" err="1"/>
              <a:t>Swedeheart</a:t>
            </a:r>
            <a:r>
              <a:rPr lang="en-US" sz="1100" i="1" dirty="0"/>
              <a:t> Annual Report 2015. In: </a:t>
            </a:r>
            <a:r>
              <a:rPr lang="en-US" sz="1100" i="1" dirty="0" err="1"/>
              <a:t>Karolinska</a:t>
            </a:r>
            <a:r>
              <a:rPr lang="en-US" sz="1100" i="1" dirty="0"/>
              <a:t> University Hospital, Huddinge, 14186 Stockholm; </a:t>
            </a:r>
            <a:r>
              <a:rPr lang="en-US" sz="1100" i="1" dirty="0" smtClean="0"/>
              <a:t>2016</a:t>
            </a:r>
            <a:endParaRPr 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349640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prism isContent="1"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1520" y="188640"/>
            <a:ext cx="8568952" cy="863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800" b="1" dirty="0" err="1" smtClean="0">
                <a:solidFill>
                  <a:srgbClr val="C00000"/>
                </a:solidFill>
              </a:rPr>
              <a:t>Догоспитальный</a:t>
            </a:r>
            <a:r>
              <a:rPr lang="en-GB" sz="2800" b="1" dirty="0" smtClean="0">
                <a:solidFill>
                  <a:srgbClr val="C00000"/>
                </a:solidFill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</a:rPr>
              <a:t>или</a:t>
            </a:r>
            <a:r>
              <a:rPr lang="en-GB" sz="2800" b="1" dirty="0" smtClean="0">
                <a:solidFill>
                  <a:srgbClr val="C00000"/>
                </a:solidFill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</a:rPr>
              <a:t>внутригоспитальный</a:t>
            </a:r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</a:rPr>
              <a:t>тромболизис</a:t>
            </a:r>
            <a:r>
              <a:rPr lang="en-GB" sz="2800" b="1" dirty="0" smtClean="0">
                <a:solidFill>
                  <a:srgbClr val="C00000"/>
                </a:solidFill>
              </a:rPr>
              <a:t>:</a:t>
            </a:r>
            <a:r>
              <a:rPr lang="ru-RU" sz="2800" b="1" dirty="0" smtClean="0">
                <a:solidFill>
                  <a:srgbClr val="C00000"/>
                </a:solidFill>
              </a:rPr>
              <a:t> достоверное снижение общей летальности</a:t>
            </a:r>
            <a:endParaRPr lang="en-GB" sz="2800" b="1" dirty="0" smtClean="0">
              <a:solidFill>
                <a:srgbClr val="C00000"/>
              </a:solidFill>
            </a:endParaRPr>
          </a:p>
        </p:txBody>
      </p:sp>
      <p:grpSp>
        <p:nvGrpSpPr>
          <p:cNvPr id="7171" name="Group 74"/>
          <p:cNvGrpSpPr>
            <a:grpSpLocks/>
          </p:cNvGrpSpPr>
          <p:nvPr/>
        </p:nvGrpSpPr>
        <p:grpSpPr bwMode="auto">
          <a:xfrm>
            <a:off x="323528" y="1124744"/>
            <a:ext cx="8496300" cy="4244975"/>
            <a:chOff x="158" y="1253"/>
            <a:chExt cx="5352" cy="2674"/>
          </a:xfrm>
        </p:grpSpPr>
        <p:grpSp>
          <p:nvGrpSpPr>
            <p:cNvPr id="7175" name="Rectangle 3"/>
            <p:cNvGrpSpPr>
              <a:grpSpLocks noRot="1"/>
            </p:cNvGrpSpPr>
            <p:nvPr/>
          </p:nvGrpSpPr>
          <p:grpSpPr bwMode="auto">
            <a:xfrm>
              <a:off x="158" y="1253"/>
              <a:ext cx="5352" cy="2007"/>
              <a:chOff x="204" y="1207"/>
              <a:chExt cx="5352" cy="2007"/>
            </a:xfrm>
          </p:grpSpPr>
          <p:sp>
            <p:nvSpPr>
              <p:cNvPr id="7200" name="Rectangle 4"/>
              <p:cNvSpPr>
                <a:spLocks noChangeArrowheads="1"/>
              </p:cNvSpPr>
              <p:nvPr/>
            </p:nvSpPr>
            <p:spPr bwMode="auto">
              <a:xfrm>
                <a:off x="2245" y="2992"/>
                <a:ext cx="1270" cy="2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 sz="1600" b="1">
                    <a:solidFill>
                      <a:prstClr val="black"/>
                    </a:solidFill>
                  </a:rPr>
                  <a:t>0.83 (0.70-0.98)</a:t>
                </a:r>
                <a:endParaRPr lang="en-GB" sz="1600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201" name="Rectangle 5"/>
              <p:cNvSpPr>
                <a:spLocks noChangeArrowheads="1"/>
              </p:cNvSpPr>
              <p:nvPr/>
            </p:nvSpPr>
            <p:spPr bwMode="auto">
              <a:xfrm>
                <a:off x="1655" y="2992"/>
                <a:ext cx="590" cy="2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 b="1">
                    <a:solidFill>
                      <a:srgbClr val="212745"/>
                    </a:solidFill>
                  </a:rPr>
                  <a:t>6.434</a:t>
                </a:r>
                <a:endParaRPr lang="en-GB" b="1">
                  <a:solidFill>
                    <a:srgbClr val="212745"/>
                  </a:solidFill>
                </a:endParaRPr>
              </a:p>
            </p:txBody>
          </p:sp>
          <p:sp>
            <p:nvSpPr>
              <p:cNvPr id="7202" name="Rectangle 6"/>
              <p:cNvSpPr>
                <a:spLocks noChangeArrowheads="1"/>
              </p:cNvSpPr>
              <p:nvPr/>
            </p:nvSpPr>
            <p:spPr bwMode="auto">
              <a:xfrm>
                <a:off x="204" y="2992"/>
                <a:ext cx="1451" cy="2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 sz="2000" b="1">
                    <a:solidFill>
                      <a:srgbClr val="212745"/>
                    </a:solidFill>
                  </a:rPr>
                  <a:t>Всего</a:t>
                </a:r>
                <a:endParaRPr lang="en-GB" sz="2000" b="1">
                  <a:solidFill>
                    <a:srgbClr val="212745"/>
                  </a:solidFill>
                </a:endParaRPr>
              </a:p>
            </p:txBody>
          </p:sp>
          <p:sp>
            <p:nvSpPr>
              <p:cNvPr id="7203" name="Rectangle 7"/>
              <p:cNvSpPr>
                <a:spLocks noChangeArrowheads="1"/>
              </p:cNvSpPr>
              <p:nvPr/>
            </p:nvSpPr>
            <p:spPr bwMode="auto">
              <a:xfrm>
                <a:off x="2245" y="2781"/>
                <a:ext cx="1270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 sz="1600">
                    <a:solidFill>
                      <a:prstClr val="black"/>
                    </a:solidFill>
                  </a:rPr>
                  <a:t>0.74 (0.14-3.86)</a:t>
                </a:r>
                <a:endParaRPr lang="en-GB" sz="1600">
                  <a:solidFill>
                    <a:prstClr val="black"/>
                  </a:solidFill>
                </a:endParaRPr>
              </a:p>
            </p:txBody>
          </p:sp>
          <p:sp>
            <p:nvSpPr>
              <p:cNvPr id="7204" name="Rectangle 8"/>
              <p:cNvSpPr>
                <a:spLocks noChangeArrowheads="1"/>
              </p:cNvSpPr>
              <p:nvPr/>
            </p:nvSpPr>
            <p:spPr bwMode="auto">
              <a:xfrm>
                <a:off x="1655" y="2781"/>
                <a:ext cx="590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en-US">
                    <a:solidFill>
                      <a:prstClr val="black"/>
                    </a:solidFill>
                  </a:rPr>
                  <a:t>100</a:t>
                </a:r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7205" name="Rectangle 9"/>
              <p:cNvSpPr>
                <a:spLocks noChangeArrowheads="1"/>
              </p:cNvSpPr>
              <p:nvPr/>
            </p:nvSpPr>
            <p:spPr bwMode="auto">
              <a:xfrm>
                <a:off x="204" y="2781"/>
                <a:ext cx="1451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solidFill>
                      <a:prstClr val="black"/>
                    </a:solidFill>
                  </a:rPr>
                  <a:t>Castaigne et al 1989</a:t>
                </a:r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7206" name="Rectangle 10"/>
              <p:cNvSpPr>
                <a:spLocks noChangeArrowheads="1"/>
              </p:cNvSpPr>
              <p:nvPr/>
            </p:nvSpPr>
            <p:spPr bwMode="auto">
              <a:xfrm>
                <a:off x="2245" y="2570"/>
                <a:ext cx="1270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 sz="1600">
                    <a:solidFill>
                      <a:prstClr val="black"/>
                    </a:solidFill>
                  </a:rPr>
                  <a:t>0.46 (0.04-5.31)</a:t>
                </a:r>
                <a:endParaRPr lang="en-GB" sz="1600">
                  <a:solidFill>
                    <a:prstClr val="black"/>
                  </a:solidFill>
                </a:endParaRPr>
              </a:p>
            </p:txBody>
          </p:sp>
          <p:sp>
            <p:nvSpPr>
              <p:cNvPr id="7207" name="Rectangle 11"/>
              <p:cNvSpPr>
                <a:spLocks noChangeArrowheads="1"/>
              </p:cNvSpPr>
              <p:nvPr/>
            </p:nvSpPr>
            <p:spPr bwMode="auto">
              <a:xfrm>
                <a:off x="1655" y="2570"/>
                <a:ext cx="590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en-US">
                    <a:solidFill>
                      <a:prstClr val="black"/>
                    </a:solidFill>
                  </a:rPr>
                  <a:t>78</a:t>
                </a:r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7208" name="Rectangle 12"/>
              <p:cNvSpPr>
                <a:spLocks noChangeArrowheads="1"/>
              </p:cNvSpPr>
              <p:nvPr/>
            </p:nvSpPr>
            <p:spPr bwMode="auto">
              <a:xfrm>
                <a:off x="204" y="2570"/>
                <a:ext cx="1451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solidFill>
                      <a:prstClr val="black"/>
                    </a:solidFill>
                  </a:rPr>
                  <a:t>Schofer et al 1990</a:t>
                </a:r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7209" name="Rectangle 13"/>
              <p:cNvSpPr>
                <a:spLocks noChangeArrowheads="1"/>
              </p:cNvSpPr>
              <p:nvPr/>
            </p:nvSpPr>
            <p:spPr bwMode="auto">
              <a:xfrm>
                <a:off x="2245" y="2359"/>
                <a:ext cx="1270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 sz="1600">
                    <a:solidFill>
                      <a:prstClr val="black"/>
                    </a:solidFill>
                  </a:rPr>
                  <a:t>0.80 (0.17-3.77)</a:t>
                </a:r>
                <a:endParaRPr lang="en-GB" sz="1600">
                  <a:solidFill>
                    <a:prstClr val="black"/>
                  </a:solidFill>
                </a:endParaRPr>
              </a:p>
            </p:txBody>
          </p:sp>
          <p:sp>
            <p:nvSpPr>
              <p:cNvPr id="7210" name="Rectangle 14"/>
              <p:cNvSpPr>
                <a:spLocks noChangeArrowheads="1"/>
              </p:cNvSpPr>
              <p:nvPr/>
            </p:nvSpPr>
            <p:spPr bwMode="auto">
              <a:xfrm>
                <a:off x="1655" y="2359"/>
                <a:ext cx="590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en-US">
                    <a:solidFill>
                      <a:prstClr val="black"/>
                    </a:solidFill>
                  </a:rPr>
                  <a:t>116</a:t>
                </a:r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7211" name="Rectangle 15"/>
              <p:cNvSpPr>
                <a:spLocks noChangeArrowheads="1"/>
              </p:cNvSpPr>
              <p:nvPr/>
            </p:nvSpPr>
            <p:spPr bwMode="auto">
              <a:xfrm>
                <a:off x="204" y="2359"/>
                <a:ext cx="1451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solidFill>
                      <a:prstClr val="black"/>
                    </a:solidFill>
                  </a:rPr>
                  <a:t>Roth et al 1990</a:t>
                </a:r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7212" name="Rectangle 16"/>
              <p:cNvSpPr>
                <a:spLocks noChangeArrowheads="1"/>
              </p:cNvSpPr>
              <p:nvPr/>
            </p:nvSpPr>
            <p:spPr bwMode="auto">
              <a:xfrm>
                <a:off x="2245" y="2148"/>
                <a:ext cx="1270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 sz="1600">
                    <a:solidFill>
                      <a:prstClr val="black"/>
                    </a:solidFill>
                  </a:rPr>
                  <a:t>0.56 (0.25-1.23)</a:t>
                </a:r>
                <a:endParaRPr lang="en-GB" sz="1600">
                  <a:solidFill>
                    <a:prstClr val="black"/>
                  </a:solidFill>
                </a:endParaRPr>
              </a:p>
            </p:txBody>
          </p:sp>
          <p:sp>
            <p:nvSpPr>
              <p:cNvPr id="7213" name="Rectangle 17"/>
              <p:cNvSpPr>
                <a:spLocks noChangeArrowheads="1"/>
              </p:cNvSpPr>
              <p:nvPr/>
            </p:nvSpPr>
            <p:spPr bwMode="auto">
              <a:xfrm>
                <a:off x="1655" y="2148"/>
                <a:ext cx="590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en-US">
                    <a:solidFill>
                      <a:prstClr val="black"/>
                    </a:solidFill>
                  </a:rPr>
                  <a:t>311</a:t>
                </a:r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7214" name="Rectangle 18"/>
              <p:cNvSpPr>
                <a:spLocks noChangeArrowheads="1"/>
              </p:cNvSpPr>
              <p:nvPr/>
            </p:nvSpPr>
            <p:spPr bwMode="auto">
              <a:xfrm>
                <a:off x="204" y="2148"/>
                <a:ext cx="1451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 dirty="0">
                    <a:solidFill>
                      <a:prstClr val="black"/>
                    </a:solidFill>
                  </a:rPr>
                  <a:t>GREAT 1991</a:t>
                </a:r>
                <a:endParaRPr lang="en-GB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215" name="Rectangle 19"/>
              <p:cNvSpPr>
                <a:spLocks noChangeArrowheads="1"/>
              </p:cNvSpPr>
              <p:nvPr/>
            </p:nvSpPr>
            <p:spPr bwMode="auto">
              <a:xfrm>
                <a:off x="2245" y="1937"/>
                <a:ext cx="1270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 sz="1600">
                    <a:solidFill>
                      <a:prstClr val="black"/>
                    </a:solidFill>
                  </a:rPr>
                  <a:t>0.86 (0.72-1.03)</a:t>
                </a:r>
                <a:endParaRPr lang="en-GB" sz="1600">
                  <a:solidFill>
                    <a:prstClr val="black"/>
                  </a:solidFill>
                </a:endParaRPr>
              </a:p>
            </p:txBody>
          </p:sp>
          <p:sp>
            <p:nvSpPr>
              <p:cNvPr id="7216" name="Rectangle 20"/>
              <p:cNvSpPr>
                <a:spLocks noChangeArrowheads="1"/>
              </p:cNvSpPr>
              <p:nvPr/>
            </p:nvSpPr>
            <p:spPr bwMode="auto">
              <a:xfrm>
                <a:off x="1655" y="1937"/>
                <a:ext cx="590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en-US">
                    <a:solidFill>
                      <a:prstClr val="black"/>
                    </a:solidFill>
                  </a:rPr>
                  <a:t>5469</a:t>
                </a:r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7217" name="Rectangle 21"/>
              <p:cNvSpPr>
                <a:spLocks noChangeArrowheads="1"/>
              </p:cNvSpPr>
              <p:nvPr/>
            </p:nvSpPr>
            <p:spPr bwMode="auto">
              <a:xfrm>
                <a:off x="204" y="1937"/>
                <a:ext cx="1451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 dirty="0">
                    <a:solidFill>
                      <a:prstClr val="black"/>
                    </a:solidFill>
                  </a:rPr>
                  <a:t>EMIP 1993</a:t>
                </a:r>
                <a:endParaRPr lang="en-GB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218" name="Rectangle 22"/>
              <p:cNvSpPr>
                <a:spLocks noChangeArrowheads="1"/>
              </p:cNvSpPr>
              <p:nvPr/>
            </p:nvSpPr>
            <p:spPr bwMode="auto">
              <a:xfrm>
                <a:off x="4422" y="1726"/>
                <a:ext cx="1134" cy="1488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219" name="Rectangle 23"/>
              <p:cNvSpPr>
                <a:spLocks noChangeArrowheads="1"/>
              </p:cNvSpPr>
              <p:nvPr/>
            </p:nvSpPr>
            <p:spPr bwMode="auto">
              <a:xfrm>
                <a:off x="3515" y="1726"/>
                <a:ext cx="907" cy="1488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prstClr val="black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7220" name="Rectangle 24"/>
              <p:cNvSpPr>
                <a:spLocks noChangeArrowheads="1"/>
              </p:cNvSpPr>
              <p:nvPr/>
            </p:nvSpPr>
            <p:spPr bwMode="auto">
              <a:xfrm>
                <a:off x="2245" y="1726"/>
                <a:ext cx="1270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 sz="1600">
                    <a:solidFill>
                      <a:prstClr val="black"/>
                    </a:solidFill>
                  </a:rPr>
                  <a:t>0.69 (0.30-1.57)</a:t>
                </a:r>
                <a:endParaRPr lang="en-GB" sz="1600">
                  <a:solidFill>
                    <a:prstClr val="black"/>
                  </a:solidFill>
                </a:endParaRPr>
              </a:p>
            </p:txBody>
          </p:sp>
          <p:sp>
            <p:nvSpPr>
              <p:cNvPr id="7221" name="Rectangle 25"/>
              <p:cNvSpPr>
                <a:spLocks noChangeArrowheads="1"/>
              </p:cNvSpPr>
              <p:nvPr/>
            </p:nvSpPr>
            <p:spPr bwMode="auto">
              <a:xfrm>
                <a:off x="1655" y="1726"/>
                <a:ext cx="590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en-US">
                    <a:solidFill>
                      <a:prstClr val="black"/>
                    </a:solidFill>
                  </a:rPr>
                  <a:t>360</a:t>
                </a:r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7222" name="Rectangle 26"/>
              <p:cNvSpPr>
                <a:spLocks noChangeArrowheads="1"/>
              </p:cNvSpPr>
              <p:nvPr/>
            </p:nvSpPr>
            <p:spPr bwMode="auto">
              <a:xfrm>
                <a:off x="204" y="1726"/>
                <a:ext cx="1451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solidFill>
                      <a:prstClr val="black"/>
                    </a:solidFill>
                  </a:rPr>
                  <a:t>MITI 1993</a:t>
                </a:r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192539" name="Rectangle 27"/>
              <p:cNvSpPr>
                <a:spLocks noChangeArrowheads="1"/>
              </p:cNvSpPr>
              <p:nvPr/>
            </p:nvSpPr>
            <p:spPr bwMode="auto">
              <a:xfrm>
                <a:off x="4422" y="1207"/>
                <a:ext cx="1134" cy="5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r>
                  <a:rPr lang="ru-RU" sz="1600" b="1" dirty="0" err="1">
                    <a:solidFill>
                      <a:prstClr val="black"/>
                    </a:solidFill>
                  </a:rPr>
                  <a:t>Внутригоспит</a:t>
                </a:r>
                <a:r>
                  <a:rPr lang="ru-RU" sz="1600" b="1" dirty="0">
                    <a:solidFill>
                      <a:prstClr val="black"/>
                    </a:solidFill>
                  </a:rPr>
                  <a:t>.</a:t>
                </a:r>
                <a:endParaRPr lang="en-US" sz="1600" b="1" dirty="0">
                  <a:solidFill>
                    <a:prstClr val="black"/>
                  </a:solidFill>
                </a:endParaRPr>
              </a:p>
              <a:p>
                <a:pPr>
                  <a:defRPr/>
                </a:pPr>
                <a:r>
                  <a:rPr lang="ru-RU" sz="1600" dirty="0" err="1">
                    <a:solidFill>
                      <a:prstClr val="black"/>
                    </a:solidFill>
                  </a:rPr>
                  <a:t>тромболизис</a:t>
                </a:r>
                <a:r>
                  <a:rPr lang="ru-RU" sz="1600" dirty="0">
                    <a:solidFill>
                      <a:prstClr val="black"/>
                    </a:solidFill>
                  </a:rPr>
                  <a:t/>
                </a:r>
                <a:br>
                  <a:rPr lang="ru-RU" sz="1600" dirty="0">
                    <a:solidFill>
                      <a:prstClr val="black"/>
                    </a:solidFill>
                  </a:rPr>
                </a:br>
                <a:r>
                  <a:rPr lang="ru-RU" sz="1600" b="1" dirty="0">
                    <a:solidFill>
                      <a:prstClr val="black"/>
                    </a:solidFill>
                  </a:rPr>
                  <a:t>лучше</a:t>
                </a:r>
                <a:endParaRPr lang="en-GB" sz="16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224" name="Rectangle 28"/>
              <p:cNvSpPr>
                <a:spLocks noChangeArrowheads="1"/>
              </p:cNvSpPr>
              <p:nvPr/>
            </p:nvSpPr>
            <p:spPr bwMode="auto">
              <a:xfrm>
                <a:off x="3515" y="1207"/>
                <a:ext cx="907" cy="5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Aft>
                    <a:spcPct val="10000"/>
                  </a:spcAft>
                </a:pPr>
                <a:r>
                  <a:rPr lang="ru-RU" sz="1600" b="1" dirty="0" err="1">
                    <a:solidFill>
                      <a:prstClr val="black"/>
                    </a:solidFill>
                  </a:rPr>
                  <a:t>Догоспит</a:t>
                </a:r>
                <a:r>
                  <a:rPr lang="ru-RU" sz="1600" b="1" dirty="0">
                    <a:solidFill>
                      <a:prstClr val="black"/>
                    </a:solidFill>
                  </a:rPr>
                  <a:t>. </a:t>
                </a:r>
                <a:r>
                  <a:rPr lang="ru-RU" sz="1600" dirty="0" err="1">
                    <a:solidFill>
                      <a:prstClr val="black"/>
                    </a:solidFill>
                  </a:rPr>
                  <a:t>тромболизис</a:t>
                </a:r>
                <a:endParaRPr lang="ru-RU" sz="1600" dirty="0">
                  <a:solidFill>
                    <a:prstClr val="black"/>
                  </a:solidFill>
                </a:endParaRPr>
              </a:p>
              <a:p>
                <a:pPr>
                  <a:spcAft>
                    <a:spcPct val="10000"/>
                  </a:spcAft>
                </a:pPr>
                <a:r>
                  <a:rPr lang="ru-RU" sz="1600" b="1" dirty="0">
                    <a:solidFill>
                      <a:prstClr val="black"/>
                    </a:solidFill>
                  </a:rPr>
                  <a:t>лучше</a:t>
                </a:r>
                <a:endParaRPr lang="en-GB" sz="16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2541" name="Rectangle 29"/>
              <p:cNvSpPr>
                <a:spLocks noChangeArrowheads="1"/>
              </p:cNvSpPr>
              <p:nvPr/>
            </p:nvSpPr>
            <p:spPr bwMode="auto">
              <a:xfrm>
                <a:off x="2245" y="1207"/>
                <a:ext cx="1270" cy="5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defRPr/>
                </a:pPr>
                <a:r>
                  <a:rPr lang="en-US" sz="1600" b="1">
                    <a:solidFill>
                      <a:prstClr val="black"/>
                    </a:solidFill>
                  </a:rPr>
                  <a:t>Odds ratio </a:t>
                </a:r>
              </a:p>
              <a:p>
                <a:pPr algn="ctr">
                  <a:defRPr/>
                </a:pPr>
                <a:r>
                  <a:rPr lang="en-US" sz="1600" b="1">
                    <a:solidFill>
                      <a:prstClr val="black"/>
                    </a:solidFill>
                  </a:rPr>
                  <a:t>(95% CI)</a:t>
                </a:r>
                <a:endParaRPr lang="en-GB" sz="1600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92542" name="Rectangle 30"/>
              <p:cNvSpPr>
                <a:spLocks noChangeArrowheads="1"/>
              </p:cNvSpPr>
              <p:nvPr/>
            </p:nvSpPr>
            <p:spPr bwMode="auto">
              <a:xfrm>
                <a:off x="1655" y="1207"/>
                <a:ext cx="590" cy="5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defRPr/>
                </a:pPr>
                <a:r>
                  <a:rPr lang="ru-RU" sz="1400" b="1" dirty="0">
                    <a:solidFill>
                      <a:prstClr val="black"/>
                    </a:solidFill>
                  </a:rPr>
                  <a:t>Число</a:t>
                </a:r>
                <a:r>
                  <a:rPr lang="en-US" sz="1400" b="1" dirty="0">
                    <a:solidFill>
                      <a:prstClr val="black"/>
                    </a:solidFill>
                  </a:rPr>
                  <a:t> </a:t>
                </a:r>
                <a:r>
                  <a:rPr lang="ru-RU" sz="1400" b="1" dirty="0" err="1">
                    <a:solidFill>
                      <a:prstClr val="black"/>
                    </a:solidFill>
                  </a:rPr>
                  <a:t>б-ных</a:t>
                </a:r>
                <a:endParaRPr lang="en-GB" sz="14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2543" name="Rectangle 31"/>
              <p:cNvSpPr>
                <a:spLocks noChangeArrowheads="1"/>
              </p:cNvSpPr>
              <p:nvPr/>
            </p:nvSpPr>
            <p:spPr bwMode="auto">
              <a:xfrm>
                <a:off x="204" y="1207"/>
                <a:ext cx="1451" cy="5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r>
                  <a:rPr lang="ru-RU" b="1" dirty="0">
                    <a:solidFill>
                      <a:prstClr val="black"/>
                    </a:solidFill>
                  </a:rPr>
                  <a:t>Исследование</a:t>
                </a:r>
                <a:endParaRPr lang="en-GB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228" name="Line 32"/>
              <p:cNvSpPr>
                <a:spLocks noChangeShapeType="1"/>
              </p:cNvSpPr>
              <p:nvPr/>
            </p:nvSpPr>
            <p:spPr bwMode="auto">
              <a:xfrm>
                <a:off x="204" y="1207"/>
                <a:ext cx="5352" cy="0"/>
              </a:xfrm>
              <a:prstGeom prst="line">
                <a:avLst/>
              </a:prstGeom>
              <a:noFill/>
              <a:ln w="28575" cap="sq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7229" name="Line 33"/>
              <p:cNvSpPr>
                <a:spLocks noChangeShapeType="1"/>
              </p:cNvSpPr>
              <p:nvPr/>
            </p:nvSpPr>
            <p:spPr bwMode="auto">
              <a:xfrm>
                <a:off x="204" y="1726"/>
                <a:ext cx="5352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7230" name="Line 34"/>
              <p:cNvSpPr>
                <a:spLocks noChangeShapeType="1"/>
              </p:cNvSpPr>
              <p:nvPr/>
            </p:nvSpPr>
            <p:spPr bwMode="auto">
              <a:xfrm>
                <a:off x="204" y="1937"/>
                <a:ext cx="3311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7231" name="Line 35"/>
              <p:cNvSpPr>
                <a:spLocks noChangeShapeType="1"/>
              </p:cNvSpPr>
              <p:nvPr/>
            </p:nvSpPr>
            <p:spPr bwMode="auto">
              <a:xfrm>
                <a:off x="204" y="2148"/>
                <a:ext cx="3311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7232" name="Line 36"/>
              <p:cNvSpPr>
                <a:spLocks noChangeShapeType="1"/>
              </p:cNvSpPr>
              <p:nvPr/>
            </p:nvSpPr>
            <p:spPr bwMode="auto">
              <a:xfrm>
                <a:off x="204" y="2359"/>
                <a:ext cx="3311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7233" name="Line 37"/>
              <p:cNvSpPr>
                <a:spLocks noChangeShapeType="1"/>
              </p:cNvSpPr>
              <p:nvPr/>
            </p:nvSpPr>
            <p:spPr bwMode="auto">
              <a:xfrm>
                <a:off x="204" y="2570"/>
                <a:ext cx="3311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7234" name="Line 38"/>
              <p:cNvSpPr>
                <a:spLocks noChangeShapeType="1"/>
              </p:cNvSpPr>
              <p:nvPr/>
            </p:nvSpPr>
            <p:spPr bwMode="auto">
              <a:xfrm>
                <a:off x="204" y="2781"/>
                <a:ext cx="3311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7235" name="Line 39"/>
              <p:cNvSpPr>
                <a:spLocks noChangeShapeType="1"/>
              </p:cNvSpPr>
              <p:nvPr/>
            </p:nvSpPr>
            <p:spPr bwMode="auto">
              <a:xfrm>
                <a:off x="204" y="2992"/>
                <a:ext cx="3311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7236" name="Line 40"/>
              <p:cNvSpPr>
                <a:spLocks noChangeShapeType="1"/>
              </p:cNvSpPr>
              <p:nvPr/>
            </p:nvSpPr>
            <p:spPr bwMode="auto">
              <a:xfrm>
                <a:off x="204" y="3214"/>
                <a:ext cx="5352" cy="0"/>
              </a:xfrm>
              <a:prstGeom prst="line">
                <a:avLst/>
              </a:prstGeom>
              <a:noFill/>
              <a:ln w="28575" cap="sq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7237" name="Line 41"/>
              <p:cNvSpPr>
                <a:spLocks noChangeShapeType="1"/>
              </p:cNvSpPr>
              <p:nvPr/>
            </p:nvSpPr>
            <p:spPr bwMode="auto">
              <a:xfrm>
                <a:off x="204" y="1207"/>
                <a:ext cx="0" cy="2007"/>
              </a:xfrm>
              <a:prstGeom prst="line">
                <a:avLst/>
              </a:prstGeom>
              <a:noFill/>
              <a:ln w="28575" cap="sq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7238" name="Line 42"/>
              <p:cNvSpPr>
                <a:spLocks noChangeShapeType="1"/>
              </p:cNvSpPr>
              <p:nvPr/>
            </p:nvSpPr>
            <p:spPr bwMode="auto">
              <a:xfrm>
                <a:off x="1655" y="1207"/>
                <a:ext cx="0" cy="2007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7239" name="Line 43"/>
              <p:cNvSpPr>
                <a:spLocks noChangeShapeType="1"/>
              </p:cNvSpPr>
              <p:nvPr/>
            </p:nvSpPr>
            <p:spPr bwMode="auto">
              <a:xfrm>
                <a:off x="2245" y="1207"/>
                <a:ext cx="0" cy="2007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7240" name="Line 44"/>
              <p:cNvSpPr>
                <a:spLocks noChangeShapeType="1"/>
              </p:cNvSpPr>
              <p:nvPr/>
            </p:nvSpPr>
            <p:spPr bwMode="auto">
              <a:xfrm>
                <a:off x="3515" y="1207"/>
                <a:ext cx="0" cy="2007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7241" name="Line 45"/>
              <p:cNvSpPr>
                <a:spLocks noChangeShapeType="1"/>
              </p:cNvSpPr>
              <p:nvPr/>
            </p:nvSpPr>
            <p:spPr bwMode="auto">
              <a:xfrm>
                <a:off x="4422" y="1207"/>
                <a:ext cx="0" cy="2007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7242" name="Line 46"/>
              <p:cNvSpPr>
                <a:spLocks noChangeShapeType="1"/>
              </p:cNvSpPr>
              <p:nvPr/>
            </p:nvSpPr>
            <p:spPr bwMode="auto">
              <a:xfrm>
                <a:off x="5556" y="1207"/>
                <a:ext cx="0" cy="2007"/>
              </a:xfrm>
              <a:prstGeom prst="line">
                <a:avLst/>
              </a:prstGeom>
              <a:noFill/>
              <a:ln w="28575" cap="sq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176" name="Group 47"/>
            <p:cNvGrpSpPr>
              <a:grpSpLocks/>
            </p:cNvGrpSpPr>
            <p:nvPr/>
          </p:nvGrpSpPr>
          <p:grpSpPr bwMode="auto">
            <a:xfrm>
              <a:off x="4150" y="1797"/>
              <a:ext cx="1291" cy="2130"/>
              <a:chOff x="4182" y="1734"/>
              <a:chExt cx="1291" cy="2130"/>
            </a:xfrm>
          </p:grpSpPr>
          <p:sp>
            <p:nvSpPr>
              <p:cNvPr id="7177" name="AutoShape 48"/>
              <p:cNvSpPr>
                <a:spLocks noChangeAspect="1" noChangeArrowheads="1" noTextEdit="1"/>
              </p:cNvSpPr>
              <p:nvPr/>
            </p:nvSpPr>
            <p:spPr bwMode="auto">
              <a:xfrm>
                <a:off x="4182" y="1797"/>
                <a:ext cx="1291" cy="2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7178" name="Rectangle 49"/>
              <p:cNvSpPr>
                <a:spLocks noChangeArrowheads="1"/>
              </p:cNvSpPr>
              <p:nvPr/>
            </p:nvSpPr>
            <p:spPr bwMode="auto">
              <a:xfrm>
                <a:off x="4422" y="1734"/>
                <a:ext cx="6" cy="1471"/>
              </a:xfrm>
              <a:prstGeom prst="rect">
                <a:avLst/>
              </a:prstGeom>
              <a:solidFill>
                <a:srgbClr val="FF0066"/>
              </a:solidFill>
              <a:ln w="12700">
                <a:solidFill>
                  <a:srgbClr val="FF0066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7179" name="Group 50"/>
              <p:cNvGrpSpPr>
                <a:grpSpLocks/>
              </p:cNvGrpSpPr>
              <p:nvPr/>
            </p:nvGrpSpPr>
            <p:grpSpPr bwMode="auto">
              <a:xfrm>
                <a:off x="4254" y="1797"/>
                <a:ext cx="312" cy="48"/>
                <a:chOff x="4041" y="2037"/>
                <a:chExt cx="312" cy="48"/>
              </a:xfrm>
            </p:grpSpPr>
            <p:sp>
              <p:nvSpPr>
                <p:cNvPr id="7198" name="Oval 51"/>
                <p:cNvSpPr>
                  <a:spLocks noChangeArrowheads="1"/>
                </p:cNvSpPr>
                <p:nvPr/>
              </p:nvSpPr>
              <p:spPr bwMode="auto">
                <a:xfrm>
                  <a:off x="4113" y="2037"/>
                  <a:ext cx="48" cy="4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199" name="Freeform 52"/>
                <p:cNvSpPr>
                  <a:spLocks noEditPoints="1"/>
                </p:cNvSpPr>
                <p:nvPr/>
              </p:nvSpPr>
              <p:spPr bwMode="auto">
                <a:xfrm>
                  <a:off x="4041" y="2055"/>
                  <a:ext cx="312" cy="12"/>
                </a:xfrm>
                <a:custGeom>
                  <a:avLst/>
                  <a:gdLst>
                    <a:gd name="T0" fmla="*/ 36 w 52"/>
                    <a:gd name="T1" fmla="*/ 72 h 2"/>
                    <a:gd name="T2" fmla="*/ 0 w 52"/>
                    <a:gd name="T3" fmla="*/ 36 h 2"/>
                    <a:gd name="T4" fmla="*/ 36 w 52"/>
                    <a:gd name="T5" fmla="*/ 0 h 2"/>
                    <a:gd name="T6" fmla="*/ 36 w 52"/>
                    <a:gd name="T7" fmla="*/ 72 h 2"/>
                    <a:gd name="T8" fmla="*/ 36 w 52"/>
                    <a:gd name="T9" fmla="*/ 0 h 2"/>
                    <a:gd name="T10" fmla="*/ 1836 w 52"/>
                    <a:gd name="T11" fmla="*/ 0 h 2"/>
                    <a:gd name="T12" fmla="*/ 1836 w 52"/>
                    <a:gd name="T13" fmla="*/ 72 h 2"/>
                    <a:gd name="T14" fmla="*/ 36 w 52"/>
                    <a:gd name="T15" fmla="*/ 72 h 2"/>
                    <a:gd name="T16" fmla="*/ 36 w 52"/>
                    <a:gd name="T17" fmla="*/ 0 h 2"/>
                    <a:gd name="T18" fmla="*/ 1836 w 52"/>
                    <a:gd name="T19" fmla="*/ 0 h 2"/>
                    <a:gd name="T20" fmla="*/ 1872 w 52"/>
                    <a:gd name="T21" fmla="*/ 36 h 2"/>
                    <a:gd name="T22" fmla="*/ 1836 w 52"/>
                    <a:gd name="T23" fmla="*/ 72 h 2"/>
                    <a:gd name="T24" fmla="*/ 1836 w 52"/>
                    <a:gd name="T25" fmla="*/ 0 h 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52" h="2">
                      <a:moveTo>
                        <a:pt x="1" y="2"/>
                      </a:moveTo>
                      <a:cubicBezTo>
                        <a:pt x="0" y="2"/>
                        <a:pt x="0" y="2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lnTo>
                        <a:pt x="1" y="2"/>
                      </a:lnTo>
                      <a:close/>
                      <a:moveTo>
                        <a:pt x="1" y="0"/>
                      </a:moveTo>
                      <a:lnTo>
                        <a:pt x="51" y="0"/>
                      </a:lnTo>
                      <a:lnTo>
                        <a:pt x="51" y="2"/>
                      </a:lnTo>
                      <a:lnTo>
                        <a:pt x="1" y="2"/>
                      </a:lnTo>
                      <a:lnTo>
                        <a:pt x="1" y="0"/>
                      </a:lnTo>
                      <a:close/>
                      <a:moveTo>
                        <a:pt x="51" y="0"/>
                      </a:moveTo>
                      <a:cubicBezTo>
                        <a:pt x="52" y="0"/>
                        <a:pt x="52" y="1"/>
                        <a:pt x="52" y="1"/>
                      </a:cubicBezTo>
                      <a:cubicBezTo>
                        <a:pt x="52" y="2"/>
                        <a:pt x="52" y="2"/>
                        <a:pt x="51" y="2"/>
                      </a:cubicBez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7180" name="Group 53"/>
              <p:cNvGrpSpPr>
                <a:grpSpLocks/>
              </p:cNvGrpSpPr>
              <p:nvPr/>
            </p:nvGrpSpPr>
            <p:grpSpPr bwMode="auto">
              <a:xfrm>
                <a:off x="4356" y="2024"/>
                <a:ext cx="78" cy="48"/>
                <a:chOff x="4143" y="2295"/>
                <a:chExt cx="78" cy="48"/>
              </a:xfrm>
            </p:grpSpPr>
            <p:sp>
              <p:nvSpPr>
                <p:cNvPr id="7196" name="Oval 54"/>
                <p:cNvSpPr>
                  <a:spLocks noChangeArrowheads="1"/>
                </p:cNvSpPr>
                <p:nvPr/>
              </p:nvSpPr>
              <p:spPr bwMode="auto">
                <a:xfrm>
                  <a:off x="4155" y="2295"/>
                  <a:ext cx="48" cy="4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197" name="Freeform 55"/>
                <p:cNvSpPr>
                  <a:spLocks noEditPoints="1"/>
                </p:cNvSpPr>
                <p:nvPr/>
              </p:nvSpPr>
              <p:spPr bwMode="auto">
                <a:xfrm>
                  <a:off x="4143" y="2313"/>
                  <a:ext cx="78" cy="12"/>
                </a:xfrm>
                <a:custGeom>
                  <a:avLst/>
                  <a:gdLst>
                    <a:gd name="T0" fmla="*/ 0 w 13"/>
                    <a:gd name="T1" fmla="*/ 72 h 2"/>
                    <a:gd name="T2" fmla="*/ 0 w 13"/>
                    <a:gd name="T3" fmla="*/ 36 h 2"/>
                    <a:gd name="T4" fmla="*/ 0 w 13"/>
                    <a:gd name="T5" fmla="*/ 0 h 2"/>
                    <a:gd name="T6" fmla="*/ 0 w 13"/>
                    <a:gd name="T7" fmla="*/ 72 h 2"/>
                    <a:gd name="T8" fmla="*/ 0 w 13"/>
                    <a:gd name="T9" fmla="*/ 0 h 2"/>
                    <a:gd name="T10" fmla="*/ 468 w 13"/>
                    <a:gd name="T11" fmla="*/ 0 h 2"/>
                    <a:gd name="T12" fmla="*/ 468 w 13"/>
                    <a:gd name="T13" fmla="*/ 72 h 2"/>
                    <a:gd name="T14" fmla="*/ 0 w 13"/>
                    <a:gd name="T15" fmla="*/ 72 h 2"/>
                    <a:gd name="T16" fmla="*/ 0 w 13"/>
                    <a:gd name="T17" fmla="*/ 0 h 2"/>
                    <a:gd name="T18" fmla="*/ 468 w 13"/>
                    <a:gd name="T19" fmla="*/ 0 h 2"/>
                    <a:gd name="T20" fmla="*/ 468 w 13"/>
                    <a:gd name="T21" fmla="*/ 36 h 2"/>
                    <a:gd name="T22" fmla="*/ 468 w 13"/>
                    <a:gd name="T23" fmla="*/ 72 h 2"/>
                    <a:gd name="T24" fmla="*/ 468 w 13"/>
                    <a:gd name="T25" fmla="*/ 0 h 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3" h="2">
                      <a:moveTo>
                        <a:pt x="0" y="2"/>
                      </a:moveTo>
                      <a:cubicBezTo>
                        <a:pt x="0" y="2"/>
                        <a:pt x="0" y="1"/>
                        <a:pt x="0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0" y="2"/>
                      </a:lnTo>
                      <a:close/>
                      <a:moveTo>
                        <a:pt x="0" y="0"/>
                      </a:moveTo>
                      <a:lnTo>
                        <a:pt x="13" y="0"/>
                      </a:lnTo>
                      <a:lnTo>
                        <a:pt x="13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close/>
                      <a:moveTo>
                        <a:pt x="13" y="0"/>
                      </a:moveTo>
                      <a:cubicBezTo>
                        <a:pt x="13" y="0"/>
                        <a:pt x="13" y="0"/>
                        <a:pt x="13" y="1"/>
                      </a:cubicBezTo>
                      <a:cubicBezTo>
                        <a:pt x="13" y="1"/>
                        <a:pt x="13" y="2"/>
                        <a:pt x="13" y="2"/>
                      </a:cubicBez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7181" name="Group 56"/>
              <p:cNvGrpSpPr>
                <a:grpSpLocks/>
              </p:cNvGrpSpPr>
              <p:nvPr/>
            </p:nvGrpSpPr>
            <p:grpSpPr bwMode="auto">
              <a:xfrm>
                <a:off x="4224" y="2432"/>
                <a:ext cx="870" cy="48"/>
                <a:chOff x="4011" y="2805"/>
                <a:chExt cx="870" cy="48"/>
              </a:xfrm>
            </p:grpSpPr>
            <p:sp>
              <p:nvSpPr>
                <p:cNvPr id="7194" name="Oval 57"/>
                <p:cNvSpPr>
                  <a:spLocks noChangeArrowheads="1"/>
                </p:cNvSpPr>
                <p:nvPr/>
              </p:nvSpPr>
              <p:spPr bwMode="auto">
                <a:xfrm>
                  <a:off x="4137" y="2805"/>
                  <a:ext cx="48" cy="4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195" name="Freeform 58"/>
                <p:cNvSpPr>
                  <a:spLocks noEditPoints="1"/>
                </p:cNvSpPr>
                <p:nvPr/>
              </p:nvSpPr>
              <p:spPr bwMode="auto">
                <a:xfrm>
                  <a:off x="4011" y="2823"/>
                  <a:ext cx="870" cy="12"/>
                </a:xfrm>
                <a:custGeom>
                  <a:avLst/>
                  <a:gdLst>
                    <a:gd name="T0" fmla="*/ 0 w 145"/>
                    <a:gd name="T1" fmla="*/ 72 h 2"/>
                    <a:gd name="T2" fmla="*/ 0 w 145"/>
                    <a:gd name="T3" fmla="*/ 36 h 2"/>
                    <a:gd name="T4" fmla="*/ 0 w 145"/>
                    <a:gd name="T5" fmla="*/ 0 h 2"/>
                    <a:gd name="T6" fmla="*/ 0 w 145"/>
                    <a:gd name="T7" fmla="*/ 72 h 2"/>
                    <a:gd name="T8" fmla="*/ 0 w 145"/>
                    <a:gd name="T9" fmla="*/ 0 h 2"/>
                    <a:gd name="T10" fmla="*/ 5184 w 145"/>
                    <a:gd name="T11" fmla="*/ 0 h 2"/>
                    <a:gd name="T12" fmla="*/ 5184 w 145"/>
                    <a:gd name="T13" fmla="*/ 72 h 2"/>
                    <a:gd name="T14" fmla="*/ 0 w 145"/>
                    <a:gd name="T15" fmla="*/ 72 h 2"/>
                    <a:gd name="T16" fmla="*/ 0 w 145"/>
                    <a:gd name="T17" fmla="*/ 0 h 2"/>
                    <a:gd name="T18" fmla="*/ 5184 w 145"/>
                    <a:gd name="T19" fmla="*/ 0 h 2"/>
                    <a:gd name="T20" fmla="*/ 5220 w 145"/>
                    <a:gd name="T21" fmla="*/ 36 h 2"/>
                    <a:gd name="T22" fmla="*/ 5184 w 145"/>
                    <a:gd name="T23" fmla="*/ 72 h 2"/>
                    <a:gd name="T24" fmla="*/ 5184 w 145"/>
                    <a:gd name="T25" fmla="*/ 0 h 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45" h="2">
                      <a:moveTo>
                        <a:pt x="0" y="2"/>
                      </a:moveTo>
                      <a:cubicBezTo>
                        <a:pt x="0" y="2"/>
                        <a:pt x="0" y="1"/>
                        <a:pt x="0" y="1"/>
                      </a:cubicBezTo>
                      <a:cubicBezTo>
                        <a:pt x="0" y="1"/>
                        <a:pt x="0" y="0"/>
                        <a:pt x="0" y="0"/>
                      </a:cubicBezTo>
                      <a:lnTo>
                        <a:pt x="0" y="2"/>
                      </a:lnTo>
                      <a:close/>
                      <a:moveTo>
                        <a:pt x="0" y="0"/>
                      </a:moveTo>
                      <a:lnTo>
                        <a:pt x="144" y="0"/>
                      </a:lnTo>
                      <a:lnTo>
                        <a:pt x="144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close/>
                      <a:moveTo>
                        <a:pt x="144" y="0"/>
                      </a:moveTo>
                      <a:cubicBezTo>
                        <a:pt x="145" y="0"/>
                        <a:pt x="145" y="1"/>
                        <a:pt x="145" y="1"/>
                      </a:cubicBezTo>
                      <a:cubicBezTo>
                        <a:pt x="145" y="1"/>
                        <a:pt x="145" y="2"/>
                        <a:pt x="144" y="2"/>
                      </a:cubicBezTo>
                      <a:lnTo>
                        <a:pt x="144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7182" name="Group 59"/>
              <p:cNvGrpSpPr>
                <a:grpSpLocks/>
              </p:cNvGrpSpPr>
              <p:nvPr/>
            </p:nvGrpSpPr>
            <p:grpSpPr bwMode="auto">
              <a:xfrm>
                <a:off x="4242" y="2205"/>
                <a:ext cx="240" cy="54"/>
                <a:chOff x="4029" y="2547"/>
                <a:chExt cx="240" cy="54"/>
              </a:xfrm>
            </p:grpSpPr>
            <p:sp>
              <p:nvSpPr>
                <p:cNvPr id="7192" name="Oval 60"/>
                <p:cNvSpPr>
                  <a:spLocks noChangeArrowheads="1"/>
                </p:cNvSpPr>
                <p:nvPr/>
              </p:nvSpPr>
              <p:spPr bwMode="auto">
                <a:xfrm>
                  <a:off x="4083" y="2547"/>
                  <a:ext cx="48" cy="5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193" name="Freeform 61"/>
                <p:cNvSpPr>
                  <a:spLocks noEditPoints="1"/>
                </p:cNvSpPr>
                <p:nvPr/>
              </p:nvSpPr>
              <p:spPr bwMode="auto">
                <a:xfrm>
                  <a:off x="4029" y="2571"/>
                  <a:ext cx="240" cy="11"/>
                </a:xfrm>
                <a:custGeom>
                  <a:avLst/>
                  <a:gdLst>
                    <a:gd name="T0" fmla="*/ 36 w 40"/>
                    <a:gd name="T1" fmla="*/ 121 h 1"/>
                    <a:gd name="T2" fmla="*/ 0 w 40"/>
                    <a:gd name="T3" fmla="*/ 0 h 1"/>
                    <a:gd name="T4" fmla="*/ 36 w 40"/>
                    <a:gd name="T5" fmla="*/ 0 h 1"/>
                    <a:gd name="T6" fmla="*/ 36 w 40"/>
                    <a:gd name="T7" fmla="*/ 121 h 1"/>
                    <a:gd name="T8" fmla="*/ 36 w 40"/>
                    <a:gd name="T9" fmla="*/ 0 h 1"/>
                    <a:gd name="T10" fmla="*/ 1440 w 40"/>
                    <a:gd name="T11" fmla="*/ 0 h 1"/>
                    <a:gd name="T12" fmla="*/ 1440 w 40"/>
                    <a:gd name="T13" fmla="*/ 121 h 1"/>
                    <a:gd name="T14" fmla="*/ 36 w 40"/>
                    <a:gd name="T15" fmla="*/ 121 h 1"/>
                    <a:gd name="T16" fmla="*/ 36 w 40"/>
                    <a:gd name="T17" fmla="*/ 0 h 1"/>
                    <a:gd name="T18" fmla="*/ 1440 w 40"/>
                    <a:gd name="T19" fmla="*/ 0 h 1"/>
                    <a:gd name="T20" fmla="*/ 1440 w 40"/>
                    <a:gd name="T21" fmla="*/ 0 h 1"/>
                    <a:gd name="T22" fmla="*/ 1440 w 40"/>
                    <a:gd name="T23" fmla="*/ 121 h 1"/>
                    <a:gd name="T24" fmla="*/ 1440 w 40"/>
                    <a:gd name="T25" fmla="*/ 0 h 1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40" h="1">
                      <a:moveTo>
                        <a:pt x="1" y="1"/>
                      </a:moveTo>
                      <a:cubicBezTo>
                        <a:pt x="0" y="1"/>
                        <a:pt x="0" y="1"/>
                        <a:pt x="0" y="0"/>
                      </a:cubicBezTo>
                      <a:cubicBezTo>
                        <a:pt x="0" y="0"/>
                        <a:pt x="0" y="0"/>
                        <a:pt x="1" y="0"/>
                      </a:cubicBezTo>
                      <a:lnTo>
                        <a:pt x="1" y="1"/>
                      </a:lnTo>
                      <a:close/>
                      <a:moveTo>
                        <a:pt x="1" y="0"/>
                      </a:moveTo>
                      <a:lnTo>
                        <a:pt x="40" y="0"/>
                      </a:lnTo>
                      <a:lnTo>
                        <a:pt x="40" y="1"/>
                      </a:lnTo>
                      <a:lnTo>
                        <a:pt x="1" y="1"/>
                      </a:lnTo>
                      <a:lnTo>
                        <a:pt x="1" y="0"/>
                      </a:lnTo>
                      <a:close/>
                      <a:moveTo>
                        <a:pt x="40" y="0"/>
                      </a:moveTo>
                      <a:cubicBezTo>
                        <a:pt x="40" y="0"/>
                        <a:pt x="40" y="0"/>
                        <a:pt x="40" y="0"/>
                      </a:cubicBezTo>
                      <a:cubicBezTo>
                        <a:pt x="40" y="1"/>
                        <a:pt x="40" y="1"/>
                        <a:pt x="40" y="1"/>
                      </a:cubicBezTo>
                      <a:lnTo>
                        <a:pt x="4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7183" name="Group 62"/>
              <p:cNvGrpSpPr>
                <a:grpSpLocks/>
              </p:cNvGrpSpPr>
              <p:nvPr/>
            </p:nvGrpSpPr>
            <p:grpSpPr bwMode="auto">
              <a:xfrm>
                <a:off x="4194" y="2650"/>
                <a:ext cx="1266" cy="54"/>
                <a:chOff x="3981" y="3057"/>
                <a:chExt cx="1266" cy="54"/>
              </a:xfrm>
            </p:grpSpPr>
            <p:sp>
              <p:nvSpPr>
                <p:cNvPr id="7190" name="Oval 63"/>
                <p:cNvSpPr>
                  <a:spLocks noChangeArrowheads="1"/>
                </p:cNvSpPr>
                <p:nvPr/>
              </p:nvSpPr>
              <p:spPr bwMode="auto">
                <a:xfrm>
                  <a:off x="4059" y="3057"/>
                  <a:ext cx="48" cy="5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191" name="Freeform 64"/>
                <p:cNvSpPr>
                  <a:spLocks noEditPoints="1"/>
                </p:cNvSpPr>
                <p:nvPr/>
              </p:nvSpPr>
              <p:spPr bwMode="auto">
                <a:xfrm>
                  <a:off x="3981" y="3081"/>
                  <a:ext cx="1266" cy="11"/>
                </a:xfrm>
                <a:custGeom>
                  <a:avLst/>
                  <a:gdLst>
                    <a:gd name="T0" fmla="*/ 0 w 211"/>
                    <a:gd name="T1" fmla="*/ 121 h 1"/>
                    <a:gd name="T2" fmla="*/ 0 w 211"/>
                    <a:gd name="T3" fmla="*/ 121 h 1"/>
                    <a:gd name="T4" fmla="*/ 0 w 211"/>
                    <a:gd name="T5" fmla="*/ 0 h 1"/>
                    <a:gd name="T6" fmla="*/ 0 w 211"/>
                    <a:gd name="T7" fmla="*/ 121 h 1"/>
                    <a:gd name="T8" fmla="*/ 0 w 211"/>
                    <a:gd name="T9" fmla="*/ 0 h 1"/>
                    <a:gd name="T10" fmla="*/ 7596 w 211"/>
                    <a:gd name="T11" fmla="*/ 0 h 1"/>
                    <a:gd name="T12" fmla="*/ 7596 w 211"/>
                    <a:gd name="T13" fmla="*/ 121 h 1"/>
                    <a:gd name="T14" fmla="*/ 0 w 211"/>
                    <a:gd name="T15" fmla="*/ 121 h 1"/>
                    <a:gd name="T16" fmla="*/ 0 w 211"/>
                    <a:gd name="T17" fmla="*/ 0 h 1"/>
                    <a:gd name="T18" fmla="*/ 7596 w 211"/>
                    <a:gd name="T19" fmla="*/ 0 h 1"/>
                    <a:gd name="T20" fmla="*/ 7596 w 211"/>
                    <a:gd name="T21" fmla="*/ 121 h 1"/>
                    <a:gd name="T22" fmla="*/ 7596 w 211"/>
                    <a:gd name="T23" fmla="*/ 121 h 1"/>
                    <a:gd name="T24" fmla="*/ 7596 w 211"/>
                    <a:gd name="T25" fmla="*/ 0 h 1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211" h="1"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0" y="1"/>
                      </a:lnTo>
                      <a:close/>
                      <a:moveTo>
                        <a:pt x="0" y="0"/>
                      </a:moveTo>
                      <a:lnTo>
                        <a:pt x="211" y="0"/>
                      </a:lnTo>
                      <a:lnTo>
                        <a:pt x="211" y="1"/>
                      </a:lnTo>
                      <a:lnTo>
                        <a:pt x="0" y="1"/>
                      </a:lnTo>
                      <a:lnTo>
                        <a:pt x="0" y="0"/>
                      </a:lnTo>
                      <a:close/>
                      <a:moveTo>
                        <a:pt x="211" y="0"/>
                      </a:moveTo>
                      <a:cubicBezTo>
                        <a:pt x="211" y="0"/>
                        <a:pt x="211" y="0"/>
                        <a:pt x="211" y="1"/>
                      </a:cubicBezTo>
                      <a:cubicBezTo>
                        <a:pt x="211" y="1"/>
                        <a:pt x="211" y="1"/>
                        <a:pt x="211" y="1"/>
                      </a:cubicBezTo>
                      <a:lnTo>
                        <a:pt x="211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7184" name="Group 65"/>
              <p:cNvGrpSpPr>
                <a:grpSpLocks/>
              </p:cNvGrpSpPr>
              <p:nvPr/>
            </p:nvGrpSpPr>
            <p:grpSpPr bwMode="auto">
              <a:xfrm>
                <a:off x="4212" y="2840"/>
                <a:ext cx="900" cy="48"/>
                <a:chOff x="3999" y="3315"/>
                <a:chExt cx="900" cy="48"/>
              </a:xfrm>
            </p:grpSpPr>
            <p:sp>
              <p:nvSpPr>
                <p:cNvPr id="7188" name="Oval 66"/>
                <p:cNvSpPr>
                  <a:spLocks noChangeArrowheads="1"/>
                </p:cNvSpPr>
                <p:nvPr/>
              </p:nvSpPr>
              <p:spPr bwMode="auto">
                <a:xfrm>
                  <a:off x="4125" y="3315"/>
                  <a:ext cx="48" cy="4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189" name="Freeform 67"/>
                <p:cNvSpPr>
                  <a:spLocks noEditPoints="1"/>
                </p:cNvSpPr>
                <p:nvPr/>
              </p:nvSpPr>
              <p:spPr bwMode="auto">
                <a:xfrm>
                  <a:off x="3999" y="3333"/>
                  <a:ext cx="900" cy="12"/>
                </a:xfrm>
                <a:custGeom>
                  <a:avLst/>
                  <a:gdLst>
                    <a:gd name="T0" fmla="*/ 36 w 150"/>
                    <a:gd name="T1" fmla="*/ 72 h 2"/>
                    <a:gd name="T2" fmla="*/ 0 w 150"/>
                    <a:gd name="T3" fmla="*/ 36 h 2"/>
                    <a:gd name="T4" fmla="*/ 36 w 150"/>
                    <a:gd name="T5" fmla="*/ 0 h 2"/>
                    <a:gd name="T6" fmla="*/ 36 w 150"/>
                    <a:gd name="T7" fmla="*/ 72 h 2"/>
                    <a:gd name="T8" fmla="*/ 36 w 150"/>
                    <a:gd name="T9" fmla="*/ 0 h 2"/>
                    <a:gd name="T10" fmla="*/ 5400 w 150"/>
                    <a:gd name="T11" fmla="*/ 0 h 2"/>
                    <a:gd name="T12" fmla="*/ 5400 w 150"/>
                    <a:gd name="T13" fmla="*/ 72 h 2"/>
                    <a:gd name="T14" fmla="*/ 36 w 150"/>
                    <a:gd name="T15" fmla="*/ 72 h 2"/>
                    <a:gd name="T16" fmla="*/ 36 w 150"/>
                    <a:gd name="T17" fmla="*/ 0 h 2"/>
                    <a:gd name="T18" fmla="*/ 5400 w 150"/>
                    <a:gd name="T19" fmla="*/ 0 h 2"/>
                    <a:gd name="T20" fmla="*/ 5400 w 150"/>
                    <a:gd name="T21" fmla="*/ 36 h 2"/>
                    <a:gd name="T22" fmla="*/ 5400 w 150"/>
                    <a:gd name="T23" fmla="*/ 72 h 2"/>
                    <a:gd name="T24" fmla="*/ 5400 w 150"/>
                    <a:gd name="T25" fmla="*/ 0 h 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50" h="2">
                      <a:moveTo>
                        <a:pt x="1" y="2"/>
                      </a:move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1"/>
                        <a:pt x="1" y="0"/>
                        <a:pt x="1" y="0"/>
                      </a:cubicBezTo>
                      <a:lnTo>
                        <a:pt x="1" y="2"/>
                      </a:lnTo>
                      <a:close/>
                      <a:moveTo>
                        <a:pt x="1" y="0"/>
                      </a:moveTo>
                      <a:lnTo>
                        <a:pt x="150" y="0"/>
                      </a:lnTo>
                      <a:lnTo>
                        <a:pt x="150" y="2"/>
                      </a:lnTo>
                      <a:lnTo>
                        <a:pt x="1" y="2"/>
                      </a:lnTo>
                      <a:lnTo>
                        <a:pt x="1" y="0"/>
                      </a:lnTo>
                      <a:close/>
                      <a:moveTo>
                        <a:pt x="150" y="0"/>
                      </a:moveTo>
                      <a:cubicBezTo>
                        <a:pt x="150" y="0"/>
                        <a:pt x="150" y="1"/>
                        <a:pt x="150" y="1"/>
                      </a:cubicBezTo>
                      <a:cubicBezTo>
                        <a:pt x="150" y="2"/>
                        <a:pt x="150" y="2"/>
                        <a:pt x="150" y="2"/>
                      </a:cubicBezTo>
                      <a:lnTo>
                        <a:pt x="15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7185" name="Group 68"/>
              <p:cNvGrpSpPr>
                <a:grpSpLocks/>
              </p:cNvGrpSpPr>
              <p:nvPr/>
            </p:nvGrpSpPr>
            <p:grpSpPr bwMode="auto">
              <a:xfrm>
                <a:off x="4350" y="3067"/>
                <a:ext cx="72" cy="48"/>
                <a:chOff x="4137" y="3573"/>
                <a:chExt cx="72" cy="48"/>
              </a:xfrm>
            </p:grpSpPr>
            <p:sp>
              <p:nvSpPr>
                <p:cNvPr id="7186" name="Oval 69"/>
                <p:cNvSpPr>
                  <a:spLocks noChangeArrowheads="1"/>
                </p:cNvSpPr>
                <p:nvPr/>
              </p:nvSpPr>
              <p:spPr bwMode="auto">
                <a:xfrm>
                  <a:off x="4149" y="3573"/>
                  <a:ext cx="48" cy="4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187" name="Freeform 70"/>
                <p:cNvSpPr>
                  <a:spLocks noEditPoints="1"/>
                </p:cNvSpPr>
                <p:nvPr/>
              </p:nvSpPr>
              <p:spPr bwMode="auto">
                <a:xfrm>
                  <a:off x="4137" y="3591"/>
                  <a:ext cx="72" cy="12"/>
                </a:xfrm>
                <a:custGeom>
                  <a:avLst/>
                  <a:gdLst>
                    <a:gd name="T0" fmla="*/ 36 w 12"/>
                    <a:gd name="T1" fmla="*/ 72 h 2"/>
                    <a:gd name="T2" fmla="*/ 0 w 12"/>
                    <a:gd name="T3" fmla="*/ 36 h 2"/>
                    <a:gd name="T4" fmla="*/ 36 w 12"/>
                    <a:gd name="T5" fmla="*/ 0 h 2"/>
                    <a:gd name="T6" fmla="*/ 36 w 12"/>
                    <a:gd name="T7" fmla="*/ 72 h 2"/>
                    <a:gd name="T8" fmla="*/ 36 w 12"/>
                    <a:gd name="T9" fmla="*/ 0 h 2"/>
                    <a:gd name="T10" fmla="*/ 432 w 12"/>
                    <a:gd name="T11" fmla="*/ 0 h 2"/>
                    <a:gd name="T12" fmla="*/ 432 w 12"/>
                    <a:gd name="T13" fmla="*/ 72 h 2"/>
                    <a:gd name="T14" fmla="*/ 36 w 12"/>
                    <a:gd name="T15" fmla="*/ 72 h 2"/>
                    <a:gd name="T16" fmla="*/ 36 w 12"/>
                    <a:gd name="T17" fmla="*/ 0 h 2"/>
                    <a:gd name="T18" fmla="*/ 432 w 12"/>
                    <a:gd name="T19" fmla="*/ 0 h 2"/>
                    <a:gd name="T20" fmla="*/ 432 w 12"/>
                    <a:gd name="T21" fmla="*/ 36 h 2"/>
                    <a:gd name="T22" fmla="*/ 432 w 12"/>
                    <a:gd name="T23" fmla="*/ 72 h 2"/>
                    <a:gd name="T24" fmla="*/ 432 w 12"/>
                    <a:gd name="T25" fmla="*/ 0 h 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2" h="2">
                      <a:moveTo>
                        <a:pt x="1" y="2"/>
                      </a:moveTo>
                      <a:cubicBezTo>
                        <a:pt x="0" y="2"/>
                        <a:pt x="0" y="1"/>
                        <a:pt x="0" y="1"/>
                      </a:cubicBezTo>
                      <a:cubicBezTo>
                        <a:pt x="0" y="0"/>
                        <a:pt x="0" y="0"/>
                        <a:pt x="1" y="0"/>
                      </a:cubicBezTo>
                      <a:lnTo>
                        <a:pt x="1" y="2"/>
                      </a:lnTo>
                      <a:close/>
                      <a:moveTo>
                        <a:pt x="1" y="0"/>
                      </a:moveTo>
                      <a:lnTo>
                        <a:pt x="12" y="0"/>
                      </a:lnTo>
                      <a:lnTo>
                        <a:pt x="12" y="2"/>
                      </a:lnTo>
                      <a:lnTo>
                        <a:pt x="1" y="2"/>
                      </a:lnTo>
                      <a:lnTo>
                        <a:pt x="1" y="0"/>
                      </a:lnTo>
                      <a:close/>
                      <a:moveTo>
                        <a:pt x="12" y="0"/>
                      </a:moveTo>
                      <a:cubicBezTo>
                        <a:pt x="12" y="0"/>
                        <a:pt x="12" y="0"/>
                        <a:pt x="12" y="1"/>
                      </a:cubicBezTo>
                      <a:cubicBezTo>
                        <a:pt x="12" y="1"/>
                        <a:pt x="12" y="2"/>
                        <a:pt x="12" y="2"/>
                      </a:cubicBez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sp>
        <p:nvSpPr>
          <p:cNvPr id="7172" name="Rectangle 75"/>
          <p:cNvSpPr>
            <a:spLocks noChangeArrowheads="1"/>
          </p:cNvSpPr>
          <p:nvPr/>
        </p:nvSpPr>
        <p:spPr bwMode="auto">
          <a:xfrm>
            <a:off x="323528" y="4437112"/>
            <a:ext cx="8640762" cy="1939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Время </a:t>
            </a:r>
            <a:r>
              <a:rPr lang="ru-RU" b="1" dirty="0">
                <a:solidFill>
                  <a:srgbClr val="0070C0"/>
                </a:solidFill>
              </a:rPr>
              <a:t>от начала боли до терапии</a:t>
            </a:r>
            <a:r>
              <a:rPr lang="de-AT" b="1" dirty="0">
                <a:solidFill>
                  <a:srgbClr val="0070C0"/>
                </a:solidFill>
              </a:rPr>
              <a:t>:</a:t>
            </a:r>
          </a:p>
          <a:p>
            <a:r>
              <a:rPr lang="de-AT" b="1" dirty="0">
                <a:solidFill>
                  <a:srgbClr val="FF0066"/>
                </a:solidFill>
              </a:rPr>
              <a:t>			</a:t>
            </a:r>
            <a:r>
              <a:rPr lang="ru-RU" sz="2000" b="1" dirty="0" err="1">
                <a:solidFill>
                  <a:srgbClr val="0070C0"/>
                </a:solidFill>
              </a:rPr>
              <a:t>Догоспитальный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 err="1">
                <a:solidFill>
                  <a:srgbClr val="0070C0"/>
                </a:solidFill>
              </a:rPr>
              <a:t>тромболизис</a:t>
            </a:r>
            <a:r>
              <a:rPr lang="ru-RU" sz="2000" b="1" dirty="0">
                <a:solidFill>
                  <a:srgbClr val="0070C0"/>
                </a:solidFill>
              </a:rPr>
              <a:t> = 104</a:t>
            </a:r>
            <a:r>
              <a:rPr lang="de-AT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>
                <a:solidFill>
                  <a:srgbClr val="0070C0"/>
                </a:solidFill>
              </a:rPr>
              <a:t>минуты</a:t>
            </a:r>
            <a:r>
              <a:rPr lang="de-AT" sz="2000" b="1" dirty="0">
                <a:solidFill>
                  <a:srgbClr val="0070C0"/>
                </a:solidFill>
              </a:rPr>
              <a:t> </a:t>
            </a:r>
          </a:p>
          <a:p>
            <a:r>
              <a:rPr lang="de-AT" sz="2000" b="1" dirty="0">
                <a:solidFill>
                  <a:srgbClr val="0070C0"/>
                </a:solidFill>
              </a:rPr>
              <a:t>			</a:t>
            </a:r>
            <a:r>
              <a:rPr lang="ru-RU" sz="2000" b="1" dirty="0">
                <a:solidFill>
                  <a:srgbClr val="0070C0"/>
                </a:solidFill>
              </a:rPr>
              <a:t>Внутрибольничный                     = 162</a:t>
            </a:r>
            <a:r>
              <a:rPr lang="de-AT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>
                <a:solidFill>
                  <a:srgbClr val="0070C0"/>
                </a:solidFill>
              </a:rPr>
              <a:t>минуты</a:t>
            </a:r>
            <a:endParaRPr lang="de-AT" sz="2000" b="1" dirty="0">
              <a:solidFill>
                <a:srgbClr val="0070C0"/>
              </a:solidFill>
            </a:endParaRPr>
          </a:p>
          <a:p>
            <a:pPr lvl="4">
              <a:buFont typeface="Wingdings" pitchFamily="2" charset="2"/>
              <a:buNone/>
            </a:pPr>
            <a:r>
              <a:rPr lang="ru-RU" sz="2000" b="1" dirty="0">
                <a:solidFill>
                  <a:prstClr val="black"/>
                </a:solidFill>
              </a:rPr>
              <a:t>  </a:t>
            </a:r>
            <a:r>
              <a:rPr lang="de-AT" sz="2000" b="1" dirty="0">
                <a:solidFill>
                  <a:prstClr val="black"/>
                </a:solidFill>
              </a:rPr>
              <a:t>		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u="sng" dirty="0">
                <a:solidFill>
                  <a:srgbClr val="FF0000"/>
                </a:solidFill>
              </a:rPr>
              <a:t>выигрыш во времени  = </a:t>
            </a:r>
            <a:r>
              <a:rPr lang="de-AT" sz="2000" b="1" u="sng" dirty="0">
                <a:solidFill>
                  <a:srgbClr val="FF0000"/>
                </a:solidFill>
              </a:rPr>
              <a:t>  </a:t>
            </a:r>
            <a:r>
              <a:rPr lang="ru-RU" sz="2000" b="1" u="sng" dirty="0">
                <a:solidFill>
                  <a:srgbClr val="FF0000"/>
                </a:solidFill>
              </a:rPr>
              <a:t>58</a:t>
            </a:r>
            <a:r>
              <a:rPr lang="de-AT" sz="2000" b="1" u="sng" dirty="0">
                <a:solidFill>
                  <a:srgbClr val="FF0000"/>
                </a:solidFill>
              </a:rPr>
              <a:t> </a:t>
            </a:r>
            <a:r>
              <a:rPr lang="ru-RU" sz="2000" b="1" u="sng" dirty="0">
                <a:solidFill>
                  <a:srgbClr val="FF0000"/>
                </a:solidFill>
              </a:rPr>
              <a:t>минут</a:t>
            </a:r>
            <a:endParaRPr lang="de-AT" sz="2000" b="1" u="sng" dirty="0">
              <a:solidFill>
                <a:srgbClr val="FF0000"/>
              </a:solidFill>
            </a:endParaRPr>
          </a:p>
          <a:p>
            <a:pPr>
              <a:buFontTx/>
              <a:buChar char="•"/>
            </a:pPr>
            <a:endParaRPr lang="de-AT" sz="800" b="1" dirty="0">
              <a:solidFill>
                <a:prstClr val="black"/>
              </a:solidFill>
            </a:endParaRPr>
          </a:p>
          <a:p>
            <a:r>
              <a:rPr lang="ru-RU" b="1" dirty="0">
                <a:solidFill>
                  <a:srgbClr val="FF0000"/>
                </a:solidFill>
              </a:rPr>
              <a:t> Существенное снижение общей внутрибольничной летальности </a:t>
            </a:r>
          </a:p>
          <a:p>
            <a:pPr lvl="1"/>
            <a:r>
              <a:rPr lang="de-AT" b="1" dirty="0">
                <a:solidFill>
                  <a:srgbClr val="FF0000"/>
                </a:solidFill>
              </a:rPr>
              <a:t>  </a:t>
            </a:r>
            <a:r>
              <a:rPr lang="ru-RU" b="1" dirty="0">
                <a:solidFill>
                  <a:srgbClr val="FF0000"/>
                </a:solidFill>
              </a:rPr>
              <a:t>при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b="1" dirty="0">
                <a:solidFill>
                  <a:srgbClr val="FF0000"/>
                </a:solidFill>
              </a:rPr>
              <a:t>догоспитальном </a:t>
            </a:r>
            <a:r>
              <a:rPr lang="ru-RU" sz="2000" b="1" dirty="0" err="1">
                <a:solidFill>
                  <a:srgbClr val="FF0000"/>
                </a:solidFill>
              </a:rPr>
              <a:t>тромболизисе</a:t>
            </a:r>
            <a:r>
              <a:rPr lang="ru-RU" sz="2000" b="1" dirty="0">
                <a:solidFill>
                  <a:srgbClr val="FF0000"/>
                </a:solidFill>
              </a:rPr>
              <a:t> :  </a:t>
            </a:r>
            <a:r>
              <a:rPr lang="ru-RU" sz="2400" b="1" u="sng" dirty="0">
                <a:solidFill>
                  <a:srgbClr val="FF0000"/>
                </a:solidFill>
              </a:rPr>
              <a:t>- 17%</a:t>
            </a:r>
            <a:r>
              <a:rPr lang="de-AT" sz="2400" b="1" dirty="0">
                <a:solidFill>
                  <a:srgbClr val="FF0000"/>
                </a:solidFill>
              </a:rPr>
              <a:t> </a:t>
            </a:r>
            <a:r>
              <a:rPr lang="ru-RU" sz="1200" dirty="0">
                <a:solidFill>
                  <a:srgbClr val="FF0000"/>
                </a:solidFill>
              </a:rPr>
              <a:t>(OR 0,83; 95% CI, 0,70-0,98)</a:t>
            </a:r>
            <a:endParaRPr lang="de-AT" b="1" dirty="0">
              <a:solidFill>
                <a:srgbClr val="FF0000"/>
              </a:solidFill>
            </a:endParaRPr>
          </a:p>
        </p:txBody>
      </p:sp>
      <p:sp>
        <p:nvSpPr>
          <p:cNvPr id="7173" name="Rectangle 76"/>
          <p:cNvSpPr>
            <a:spLocks noChangeArrowheads="1"/>
          </p:cNvSpPr>
          <p:nvPr/>
        </p:nvSpPr>
        <p:spPr bwMode="auto">
          <a:xfrm>
            <a:off x="3779912" y="6525344"/>
            <a:ext cx="49641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algn="ctr">
              <a:spcBef>
                <a:spcPct val="30000"/>
              </a:spcBef>
            </a:pPr>
            <a:r>
              <a:rPr lang="ru-RU" sz="1200">
                <a:solidFill>
                  <a:prstClr val="black"/>
                </a:solidFill>
              </a:rPr>
              <a:t>Morrison’s Meta-analysis</a:t>
            </a:r>
            <a:r>
              <a:rPr lang="de-AT" sz="1200">
                <a:solidFill>
                  <a:prstClr val="black"/>
                </a:solidFill>
              </a:rPr>
              <a:t>,</a:t>
            </a:r>
            <a:r>
              <a:rPr lang="ru-RU" sz="120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ru-RU" sz="1200">
                <a:solidFill>
                  <a:prstClr val="black"/>
                </a:solidFill>
              </a:rPr>
              <a:t>JAMA, May 2000 - Vol 283 - N° 20 - 2686-92</a:t>
            </a:r>
          </a:p>
        </p:txBody>
      </p:sp>
    </p:spTree>
    <p:extLst>
      <p:ext uri="{BB962C8B-B14F-4D97-AF65-F5344CB8AC3E}">
        <p14:creationId xmlns:p14="http://schemas.microsoft.com/office/powerpoint/2010/main" val="252127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1219200" y="228600"/>
            <a:ext cx="6400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4000" b="1">
              <a:solidFill>
                <a:srgbClr val="4B0096"/>
              </a:solidFill>
              <a:latin typeface="+mn-lt"/>
            </a:endParaRP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invGray">
          <a:xfrm>
            <a:off x="3181350" y="5214938"/>
            <a:ext cx="1546225" cy="184150"/>
          </a:xfrm>
          <a:prstGeom prst="rect">
            <a:avLst/>
          </a:prstGeom>
          <a:solidFill>
            <a:srgbClr val="FF3300"/>
          </a:solidFill>
          <a:ln w="9525">
            <a:solidFill>
              <a:schemeClr val="accent4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n>
                <a:solidFill>
                  <a:schemeClr val="accent4">
                    <a:lumMod val="50000"/>
                  </a:schemeClr>
                </a:solidFill>
              </a:ln>
              <a:solidFill>
                <a:srgbClr val="4B0096"/>
              </a:solidFill>
              <a:latin typeface="+mn-lt"/>
            </a:endParaRP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invGray">
          <a:xfrm>
            <a:off x="1628775" y="5214938"/>
            <a:ext cx="647700" cy="184150"/>
          </a:xfrm>
          <a:prstGeom prst="rect">
            <a:avLst/>
          </a:prstGeom>
          <a:solidFill>
            <a:srgbClr val="FF9966"/>
          </a:solidFill>
          <a:ln w="9525">
            <a:solidFill>
              <a:schemeClr val="accent4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4B0096"/>
              </a:solidFill>
              <a:latin typeface="+mn-lt"/>
            </a:endParaRPr>
          </a:p>
        </p:txBody>
      </p:sp>
      <p:sp>
        <p:nvSpPr>
          <p:cNvPr id="10245" name="Freeform 5"/>
          <p:cNvSpPr>
            <a:spLocks/>
          </p:cNvSpPr>
          <p:nvPr/>
        </p:nvSpPr>
        <p:spPr bwMode="invGray">
          <a:xfrm>
            <a:off x="1647825" y="1989138"/>
            <a:ext cx="6157913" cy="30924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50" y="267"/>
              </a:cxn>
              <a:cxn ang="0">
                <a:pos x="537" y="1287"/>
              </a:cxn>
              <a:cxn ang="0">
                <a:pos x="741" y="1716"/>
              </a:cxn>
              <a:cxn ang="0">
                <a:pos x="2142" y="1883"/>
              </a:cxn>
              <a:cxn ang="0">
                <a:pos x="3879" y="1948"/>
              </a:cxn>
            </a:cxnLst>
            <a:rect l="0" t="0" r="r" b="b"/>
            <a:pathLst>
              <a:path w="3879" h="1948">
                <a:moveTo>
                  <a:pt x="0" y="0"/>
                </a:moveTo>
                <a:cubicBezTo>
                  <a:pt x="141" y="12"/>
                  <a:pt x="189" y="87"/>
                  <a:pt x="250" y="267"/>
                </a:cubicBezTo>
                <a:cubicBezTo>
                  <a:pt x="311" y="447"/>
                  <a:pt x="441" y="966"/>
                  <a:pt x="537" y="1287"/>
                </a:cubicBezTo>
                <a:cubicBezTo>
                  <a:pt x="633" y="1608"/>
                  <a:pt x="618" y="1662"/>
                  <a:pt x="741" y="1716"/>
                </a:cubicBezTo>
                <a:cubicBezTo>
                  <a:pt x="864" y="1770"/>
                  <a:pt x="1607" y="1841"/>
                  <a:pt x="2142" y="1883"/>
                </a:cubicBezTo>
                <a:lnTo>
                  <a:pt x="3879" y="1948"/>
                </a:lnTo>
              </a:path>
            </a:pathLst>
          </a:custGeom>
          <a:noFill/>
          <a:ln w="28575" cmpd="sng">
            <a:solidFill>
              <a:srgbClr val="00FFFF"/>
            </a:solidFill>
            <a:round/>
            <a:headEnd type="none" w="med" len="med"/>
            <a:tailEnd type="none" w="med" len="med"/>
          </a:ln>
          <a:effectLst>
            <a:outerShdw dist="17961" dir="2700000" algn="ctr" rotWithShape="0">
              <a:schemeClr val="bg2"/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4B0096"/>
              </a:solidFill>
              <a:latin typeface="+mn-lt"/>
              <a:cs typeface="Arial" pitchFamily="34" charset="0"/>
            </a:endParaRPr>
          </a:p>
        </p:txBody>
      </p:sp>
      <p:sp>
        <p:nvSpPr>
          <p:cNvPr id="17414" name="Line 6"/>
          <p:cNvSpPr>
            <a:spLocks noChangeShapeType="1"/>
          </p:cNvSpPr>
          <p:nvPr/>
        </p:nvSpPr>
        <p:spPr bwMode="invGray">
          <a:xfrm>
            <a:off x="1627188" y="1962150"/>
            <a:ext cx="0" cy="3441700"/>
          </a:xfrm>
          <a:prstGeom prst="line">
            <a:avLst/>
          </a:prstGeom>
          <a:noFill/>
          <a:ln w="12700">
            <a:solidFill>
              <a:schemeClr val="accent4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4B0096"/>
              </a:solidFill>
              <a:latin typeface="+mn-lt"/>
            </a:endParaRPr>
          </a:p>
        </p:txBody>
      </p:sp>
      <p:sp>
        <p:nvSpPr>
          <p:cNvPr id="17415" name="Line 7"/>
          <p:cNvSpPr>
            <a:spLocks noChangeShapeType="1"/>
          </p:cNvSpPr>
          <p:nvPr/>
        </p:nvSpPr>
        <p:spPr bwMode="invGray">
          <a:xfrm flipV="1">
            <a:off x="1622425" y="5395913"/>
            <a:ext cx="6192838" cy="3175"/>
          </a:xfrm>
          <a:prstGeom prst="line">
            <a:avLst/>
          </a:prstGeom>
          <a:noFill/>
          <a:ln w="12700">
            <a:solidFill>
              <a:schemeClr val="accent4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4B0096"/>
              </a:solidFill>
              <a:latin typeface="+mn-lt"/>
            </a:endParaRPr>
          </a:p>
        </p:txBody>
      </p:sp>
      <p:sp>
        <p:nvSpPr>
          <p:cNvPr id="17416" name="Line 8"/>
          <p:cNvSpPr>
            <a:spLocks noChangeShapeType="1"/>
          </p:cNvSpPr>
          <p:nvPr/>
        </p:nvSpPr>
        <p:spPr bwMode="invGray">
          <a:xfrm>
            <a:off x="1622425" y="5210175"/>
            <a:ext cx="6196013" cy="4763"/>
          </a:xfrm>
          <a:prstGeom prst="line">
            <a:avLst/>
          </a:prstGeom>
          <a:noFill/>
          <a:ln w="12700">
            <a:solidFill>
              <a:schemeClr val="accent4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4B0096"/>
              </a:solidFill>
              <a:latin typeface="+mn-lt"/>
            </a:endParaRPr>
          </a:p>
        </p:txBody>
      </p:sp>
      <p:sp>
        <p:nvSpPr>
          <p:cNvPr id="17417" name="Line 9"/>
          <p:cNvSpPr>
            <a:spLocks noChangeShapeType="1"/>
          </p:cNvSpPr>
          <p:nvPr/>
        </p:nvSpPr>
        <p:spPr bwMode="invGray">
          <a:xfrm>
            <a:off x="2665413" y="5213350"/>
            <a:ext cx="0" cy="184150"/>
          </a:xfrm>
          <a:prstGeom prst="line">
            <a:avLst/>
          </a:prstGeom>
          <a:noFill/>
          <a:ln w="12700">
            <a:solidFill>
              <a:schemeClr val="accent4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4B0096"/>
              </a:solidFill>
              <a:latin typeface="+mn-lt"/>
            </a:endParaRPr>
          </a:p>
        </p:txBody>
      </p:sp>
      <p:sp>
        <p:nvSpPr>
          <p:cNvPr id="17418" name="Line 10"/>
          <p:cNvSpPr>
            <a:spLocks noChangeShapeType="1"/>
          </p:cNvSpPr>
          <p:nvPr/>
        </p:nvSpPr>
        <p:spPr bwMode="invGray">
          <a:xfrm>
            <a:off x="2403475" y="5213350"/>
            <a:ext cx="0" cy="184150"/>
          </a:xfrm>
          <a:prstGeom prst="line">
            <a:avLst/>
          </a:prstGeom>
          <a:noFill/>
          <a:ln w="12700">
            <a:solidFill>
              <a:schemeClr val="accent4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4B0096"/>
              </a:solidFill>
              <a:latin typeface="+mn-lt"/>
            </a:endParaRPr>
          </a:p>
        </p:txBody>
      </p:sp>
      <p:sp>
        <p:nvSpPr>
          <p:cNvPr id="17419" name="Line 11"/>
          <p:cNvSpPr>
            <a:spLocks noChangeShapeType="1"/>
          </p:cNvSpPr>
          <p:nvPr/>
        </p:nvSpPr>
        <p:spPr bwMode="invGray">
          <a:xfrm>
            <a:off x="2146300" y="5213350"/>
            <a:ext cx="0" cy="184150"/>
          </a:xfrm>
          <a:prstGeom prst="line">
            <a:avLst/>
          </a:prstGeom>
          <a:noFill/>
          <a:ln w="12700">
            <a:solidFill>
              <a:schemeClr val="accent4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4B0096"/>
              </a:solidFill>
              <a:latin typeface="+mn-lt"/>
            </a:endParaRPr>
          </a:p>
        </p:txBody>
      </p:sp>
      <p:sp>
        <p:nvSpPr>
          <p:cNvPr id="17420" name="Line 12"/>
          <p:cNvSpPr>
            <a:spLocks noChangeShapeType="1"/>
          </p:cNvSpPr>
          <p:nvPr/>
        </p:nvSpPr>
        <p:spPr bwMode="invGray">
          <a:xfrm>
            <a:off x="1884363" y="5213350"/>
            <a:ext cx="0" cy="184150"/>
          </a:xfrm>
          <a:prstGeom prst="line">
            <a:avLst/>
          </a:prstGeom>
          <a:noFill/>
          <a:ln w="12700">
            <a:solidFill>
              <a:schemeClr val="accent4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4B0096"/>
              </a:solidFill>
              <a:latin typeface="+mn-lt"/>
            </a:endParaRPr>
          </a:p>
        </p:txBody>
      </p:sp>
      <p:sp>
        <p:nvSpPr>
          <p:cNvPr id="17421" name="Line 13"/>
          <p:cNvSpPr>
            <a:spLocks noChangeShapeType="1"/>
          </p:cNvSpPr>
          <p:nvPr/>
        </p:nvSpPr>
        <p:spPr bwMode="invGray">
          <a:xfrm>
            <a:off x="3698875" y="5213350"/>
            <a:ext cx="0" cy="184150"/>
          </a:xfrm>
          <a:prstGeom prst="line">
            <a:avLst/>
          </a:prstGeom>
          <a:noFill/>
          <a:ln w="12700">
            <a:solidFill>
              <a:schemeClr val="accent4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4B0096"/>
              </a:solidFill>
              <a:latin typeface="+mn-lt"/>
            </a:endParaRPr>
          </a:p>
        </p:txBody>
      </p:sp>
      <p:sp>
        <p:nvSpPr>
          <p:cNvPr id="17422" name="Line 14"/>
          <p:cNvSpPr>
            <a:spLocks noChangeShapeType="1"/>
          </p:cNvSpPr>
          <p:nvPr/>
        </p:nvSpPr>
        <p:spPr bwMode="invGray">
          <a:xfrm>
            <a:off x="3436938" y="5213350"/>
            <a:ext cx="0" cy="184150"/>
          </a:xfrm>
          <a:prstGeom prst="line">
            <a:avLst/>
          </a:prstGeom>
          <a:noFill/>
          <a:ln w="12700">
            <a:solidFill>
              <a:schemeClr val="accent4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4B0096"/>
              </a:solidFill>
              <a:latin typeface="+mn-lt"/>
            </a:endParaRPr>
          </a:p>
        </p:txBody>
      </p:sp>
      <p:sp>
        <p:nvSpPr>
          <p:cNvPr id="17423" name="Line 15"/>
          <p:cNvSpPr>
            <a:spLocks noChangeShapeType="1"/>
          </p:cNvSpPr>
          <p:nvPr/>
        </p:nvSpPr>
        <p:spPr bwMode="invGray">
          <a:xfrm>
            <a:off x="3179763" y="5213350"/>
            <a:ext cx="0" cy="184150"/>
          </a:xfrm>
          <a:prstGeom prst="line">
            <a:avLst/>
          </a:prstGeom>
          <a:noFill/>
          <a:ln w="12700">
            <a:solidFill>
              <a:schemeClr val="accent4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4B0096"/>
              </a:solidFill>
              <a:latin typeface="+mn-lt"/>
            </a:endParaRPr>
          </a:p>
        </p:txBody>
      </p:sp>
      <p:sp>
        <p:nvSpPr>
          <p:cNvPr id="17424" name="Line 16"/>
          <p:cNvSpPr>
            <a:spLocks noChangeShapeType="1"/>
          </p:cNvSpPr>
          <p:nvPr/>
        </p:nvSpPr>
        <p:spPr bwMode="invGray">
          <a:xfrm>
            <a:off x="2917825" y="5213350"/>
            <a:ext cx="0" cy="184150"/>
          </a:xfrm>
          <a:prstGeom prst="line">
            <a:avLst/>
          </a:prstGeom>
          <a:noFill/>
          <a:ln w="12700">
            <a:solidFill>
              <a:schemeClr val="accent4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4B0096"/>
              </a:solidFill>
              <a:latin typeface="+mn-lt"/>
            </a:endParaRPr>
          </a:p>
        </p:txBody>
      </p:sp>
      <p:sp>
        <p:nvSpPr>
          <p:cNvPr id="17425" name="Line 17"/>
          <p:cNvSpPr>
            <a:spLocks noChangeShapeType="1"/>
          </p:cNvSpPr>
          <p:nvPr/>
        </p:nvSpPr>
        <p:spPr bwMode="invGray">
          <a:xfrm>
            <a:off x="4470400" y="5213350"/>
            <a:ext cx="0" cy="184150"/>
          </a:xfrm>
          <a:prstGeom prst="line">
            <a:avLst/>
          </a:prstGeom>
          <a:noFill/>
          <a:ln w="12700">
            <a:solidFill>
              <a:schemeClr val="accent4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4B0096"/>
              </a:solidFill>
              <a:latin typeface="+mn-lt"/>
            </a:endParaRPr>
          </a:p>
        </p:txBody>
      </p:sp>
      <p:sp>
        <p:nvSpPr>
          <p:cNvPr id="17426" name="Line 18"/>
          <p:cNvSpPr>
            <a:spLocks noChangeShapeType="1"/>
          </p:cNvSpPr>
          <p:nvPr/>
        </p:nvSpPr>
        <p:spPr bwMode="invGray">
          <a:xfrm>
            <a:off x="4208463" y="5213350"/>
            <a:ext cx="0" cy="184150"/>
          </a:xfrm>
          <a:prstGeom prst="line">
            <a:avLst/>
          </a:prstGeom>
          <a:noFill/>
          <a:ln w="12700">
            <a:solidFill>
              <a:schemeClr val="accent4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4B0096"/>
              </a:solidFill>
              <a:latin typeface="+mn-lt"/>
            </a:endParaRPr>
          </a:p>
        </p:txBody>
      </p:sp>
      <p:sp>
        <p:nvSpPr>
          <p:cNvPr id="17427" name="Line 19"/>
          <p:cNvSpPr>
            <a:spLocks noChangeShapeType="1"/>
          </p:cNvSpPr>
          <p:nvPr/>
        </p:nvSpPr>
        <p:spPr bwMode="invGray">
          <a:xfrm>
            <a:off x="3951288" y="5213350"/>
            <a:ext cx="0" cy="184150"/>
          </a:xfrm>
          <a:prstGeom prst="line">
            <a:avLst/>
          </a:prstGeom>
          <a:noFill/>
          <a:ln w="12700">
            <a:solidFill>
              <a:schemeClr val="accent4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4B0096"/>
              </a:solidFill>
              <a:latin typeface="+mn-lt"/>
            </a:endParaRPr>
          </a:p>
        </p:txBody>
      </p:sp>
      <p:sp>
        <p:nvSpPr>
          <p:cNvPr id="17428" name="Line 20"/>
          <p:cNvSpPr>
            <a:spLocks noChangeShapeType="1"/>
          </p:cNvSpPr>
          <p:nvPr/>
        </p:nvSpPr>
        <p:spPr bwMode="invGray">
          <a:xfrm>
            <a:off x="5503863" y="5213350"/>
            <a:ext cx="0" cy="184150"/>
          </a:xfrm>
          <a:prstGeom prst="line">
            <a:avLst/>
          </a:prstGeom>
          <a:noFill/>
          <a:ln w="12700">
            <a:solidFill>
              <a:schemeClr val="accent4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4B0096"/>
              </a:solidFill>
              <a:latin typeface="+mn-lt"/>
            </a:endParaRPr>
          </a:p>
        </p:txBody>
      </p:sp>
      <p:sp>
        <p:nvSpPr>
          <p:cNvPr id="17429" name="Line 21"/>
          <p:cNvSpPr>
            <a:spLocks noChangeShapeType="1"/>
          </p:cNvSpPr>
          <p:nvPr/>
        </p:nvSpPr>
        <p:spPr bwMode="invGray">
          <a:xfrm>
            <a:off x="5241925" y="5213350"/>
            <a:ext cx="0" cy="184150"/>
          </a:xfrm>
          <a:prstGeom prst="line">
            <a:avLst/>
          </a:prstGeom>
          <a:noFill/>
          <a:ln w="12700">
            <a:solidFill>
              <a:schemeClr val="accent4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4B0096"/>
              </a:solidFill>
              <a:latin typeface="+mn-lt"/>
            </a:endParaRPr>
          </a:p>
        </p:txBody>
      </p:sp>
      <p:sp>
        <p:nvSpPr>
          <p:cNvPr id="17430" name="Line 22"/>
          <p:cNvSpPr>
            <a:spLocks noChangeShapeType="1"/>
          </p:cNvSpPr>
          <p:nvPr/>
        </p:nvSpPr>
        <p:spPr bwMode="invGray">
          <a:xfrm>
            <a:off x="4984750" y="5213350"/>
            <a:ext cx="0" cy="184150"/>
          </a:xfrm>
          <a:prstGeom prst="line">
            <a:avLst/>
          </a:prstGeom>
          <a:noFill/>
          <a:ln w="12700">
            <a:solidFill>
              <a:schemeClr val="accent4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4B0096"/>
              </a:solidFill>
              <a:latin typeface="+mn-lt"/>
            </a:endParaRPr>
          </a:p>
        </p:txBody>
      </p:sp>
      <p:sp>
        <p:nvSpPr>
          <p:cNvPr id="17431" name="Line 23"/>
          <p:cNvSpPr>
            <a:spLocks noChangeShapeType="1"/>
          </p:cNvSpPr>
          <p:nvPr/>
        </p:nvSpPr>
        <p:spPr bwMode="invGray">
          <a:xfrm>
            <a:off x="6280150" y="5213350"/>
            <a:ext cx="0" cy="184150"/>
          </a:xfrm>
          <a:prstGeom prst="line">
            <a:avLst/>
          </a:prstGeom>
          <a:noFill/>
          <a:ln w="12700">
            <a:solidFill>
              <a:schemeClr val="accent4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4B0096"/>
              </a:solidFill>
              <a:latin typeface="+mn-lt"/>
            </a:endParaRPr>
          </a:p>
        </p:txBody>
      </p:sp>
      <p:sp>
        <p:nvSpPr>
          <p:cNvPr id="17432" name="Line 24"/>
          <p:cNvSpPr>
            <a:spLocks noChangeShapeType="1"/>
          </p:cNvSpPr>
          <p:nvPr/>
        </p:nvSpPr>
        <p:spPr bwMode="invGray">
          <a:xfrm>
            <a:off x="6018213" y="5213350"/>
            <a:ext cx="0" cy="184150"/>
          </a:xfrm>
          <a:prstGeom prst="line">
            <a:avLst/>
          </a:prstGeom>
          <a:noFill/>
          <a:ln w="12700">
            <a:solidFill>
              <a:schemeClr val="accent4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4B0096"/>
              </a:solidFill>
              <a:latin typeface="+mn-lt"/>
            </a:endParaRPr>
          </a:p>
        </p:txBody>
      </p:sp>
      <p:sp>
        <p:nvSpPr>
          <p:cNvPr id="17433" name="Line 25"/>
          <p:cNvSpPr>
            <a:spLocks noChangeShapeType="1"/>
          </p:cNvSpPr>
          <p:nvPr/>
        </p:nvSpPr>
        <p:spPr bwMode="invGray">
          <a:xfrm>
            <a:off x="5761038" y="5213350"/>
            <a:ext cx="0" cy="184150"/>
          </a:xfrm>
          <a:prstGeom prst="line">
            <a:avLst/>
          </a:prstGeom>
          <a:noFill/>
          <a:ln w="12700">
            <a:solidFill>
              <a:schemeClr val="accent4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4B0096"/>
              </a:solidFill>
              <a:latin typeface="+mn-lt"/>
            </a:endParaRPr>
          </a:p>
        </p:txBody>
      </p:sp>
      <p:sp>
        <p:nvSpPr>
          <p:cNvPr id="17434" name="Line 26"/>
          <p:cNvSpPr>
            <a:spLocks noChangeShapeType="1"/>
          </p:cNvSpPr>
          <p:nvPr/>
        </p:nvSpPr>
        <p:spPr bwMode="invGray">
          <a:xfrm>
            <a:off x="7313613" y="5213350"/>
            <a:ext cx="0" cy="184150"/>
          </a:xfrm>
          <a:prstGeom prst="line">
            <a:avLst/>
          </a:prstGeom>
          <a:noFill/>
          <a:ln w="12700">
            <a:solidFill>
              <a:schemeClr val="accent4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4B0096"/>
              </a:solidFill>
              <a:latin typeface="+mn-lt"/>
            </a:endParaRPr>
          </a:p>
        </p:txBody>
      </p:sp>
      <p:sp>
        <p:nvSpPr>
          <p:cNvPr id="17435" name="Line 27"/>
          <p:cNvSpPr>
            <a:spLocks noChangeShapeType="1"/>
          </p:cNvSpPr>
          <p:nvPr/>
        </p:nvSpPr>
        <p:spPr bwMode="invGray">
          <a:xfrm>
            <a:off x="7051675" y="5213350"/>
            <a:ext cx="0" cy="184150"/>
          </a:xfrm>
          <a:prstGeom prst="line">
            <a:avLst/>
          </a:prstGeom>
          <a:noFill/>
          <a:ln w="12700">
            <a:solidFill>
              <a:schemeClr val="accent4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4B0096"/>
              </a:solidFill>
              <a:latin typeface="+mn-lt"/>
            </a:endParaRPr>
          </a:p>
        </p:txBody>
      </p:sp>
      <p:sp>
        <p:nvSpPr>
          <p:cNvPr id="17436" name="Line 28"/>
          <p:cNvSpPr>
            <a:spLocks noChangeShapeType="1"/>
          </p:cNvSpPr>
          <p:nvPr/>
        </p:nvSpPr>
        <p:spPr bwMode="invGray">
          <a:xfrm>
            <a:off x="6794500" y="5213350"/>
            <a:ext cx="0" cy="184150"/>
          </a:xfrm>
          <a:prstGeom prst="line">
            <a:avLst/>
          </a:prstGeom>
          <a:noFill/>
          <a:ln w="12700">
            <a:solidFill>
              <a:schemeClr val="accent4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4B0096"/>
              </a:solidFill>
              <a:latin typeface="+mn-lt"/>
            </a:endParaRPr>
          </a:p>
        </p:txBody>
      </p:sp>
      <p:sp>
        <p:nvSpPr>
          <p:cNvPr id="17437" name="Line 29"/>
          <p:cNvSpPr>
            <a:spLocks noChangeShapeType="1"/>
          </p:cNvSpPr>
          <p:nvPr/>
        </p:nvSpPr>
        <p:spPr bwMode="invGray">
          <a:xfrm>
            <a:off x="6532563" y="5213350"/>
            <a:ext cx="0" cy="184150"/>
          </a:xfrm>
          <a:prstGeom prst="line">
            <a:avLst/>
          </a:prstGeom>
          <a:noFill/>
          <a:ln w="12700">
            <a:solidFill>
              <a:schemeClr val="accent4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4B0096"/>
              </a:solidFill>
              <a:latin typeface="+mn-lt"/>
            </a:endParaRPr>
          </a:p>
        </p:txBody>
      </p:sp>
      <p:sp>
        <p:nvSpPr>
          <p:cNvPr id="17438" name="Line 30"/>
          <p:cNvSpPr>
            <a:spLocks noChangeShapeType="1"/>
          </p:cNvSpPr>
          <p:nvPr/>
        </p:nvSpPr>
        <p:spPr bwMode="invGray">
          <a:xfrm>
            <a:off x="7813675" y="5213350"/>
            <a:ext cx="0" cy="184150"/>
          </a:xfrm>
          <a:prstGeom prst="line">
            <a:avLst/>
          </a:prstGeom>
          <a:noFill/>
          <a:ln w="12700">
            <a:solidFill>
              <a:schemeClr val="accent4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4B0096"/>
              </a:solidFill>
              <a:latin typeface="+mn-lt"/>
            </a:endParaRPr>
          </a:p>
        </p:txBody>
      </p:sp>
      <p:sp>
        <p:nvSpPr>
          <p:cNvPr id="17439" name="Line 31"/>
          <p:cNvSpPr>
            <a:spLocks noChangeShapeType="1"/>
          </p:cNvSpPr>
          <p:nvPr/>
        </p:nvSpPr>
        <p:spPr bwMode="invGray">
          <a:xfrm>
            <a:off x="7551738" y="5213350"/>
            <a:ext cx="0" cy="184150"/>
          </a:xfrm>
          <a:prstGeom prst="line">
            <a:avLst/>
          </a:prstGeom>
          <a:noFill/>
          <a:ln w="12700">
            <a:solidFill>
              <a:schemeClr val="accent4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4B0096"/>
              </a:solidFill>
              <a:latin typeface="+mn-lt"/>
            </a:endParaRPr>
          </a:p>
        </p:txBody>
      </p:sp>
      <p:sp>
        <p:nvSpPr>
          <p:cNvPr id="17440" name="Text Box 32"/>
          <p:cNvSpPr txBox="1">
            <a:spLocks noChangeArrowheads="1"/>
          </p:cNvSpPr>
          <p:nvPr/>
        </p:nvSpPr>
        <p:spPr bwMode="invGray">
          <a:xfrm rot="-5400000">
            <a:off x="-775988" y="3373894"/>
            <a:ext cx="320138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dirty="0">
                <a:solidFill>
                  <a:srgbClr val="4B0096"/>
                </a:solidFill>
                <a:latin typeface="+mn-lt"/>
              </a:rPr>
              <a:t>Снижение смертности, </a:t>
            </a:r>
            <a:r>
              <a:rPr lang="en-US" sz="2200" dirty="0">
                <a:solidFill>
                  <a:srgbClr val="4B0096"/>
                </a:solidFill>
                <a:latin typeface="+mn-lt"/>
              </a:rPr>
              <a:t>%</a:t>
            </a:r>
          </a:p>
        </p:txBody>
      </p:sp>
      <p:sp>
        <p:nvSpPr>
          <p:cNvPr id="17441" name="Text Box 33"/>
          <p:cNvSpPr txBox="1">
            <a:spLocks noChangeArrowheads="1"/>
          </p:cNvSpPr>
          <p:nvPr/>
        </p:nvSpPr>
        <p:spPr bwMode="invGray">
          <a:xfrm>
            <a:off x="1157296" y="1789113"/>
            <a:ext cx="45877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rgbClr val="4B0096"/>
                </a:solidFill>
                <a:latin typeface="+mn-lt"/>
              </a:rPr>
              <a:t>100</a:t>
            </a:r>
          </a:p>
        </p:txBody>
      </p:sp>
      <p:sp>
        <p:nvSpPr>
          <p:cNvPr id="17442" name="Text Box 34"/>
          <p:cNvSpPr txBox="1">
            <a:spLocks noChangeArrowheads="1"/>
          </p:cNvSpPr>
          <p:nvPr/>
        </p:nvSpPr>
        <p:spPr bwMode="invGray">
          <a:xfrm>
            <a:off x="1235967" y="2436813"/>
            <a:ext cx="36740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rgbClr val="4B0096"/>
                </a:solidFill>
                <a:latin typeface="+mn-lt"/>
              </a:rPr>
              <a:t>80</a:t>
            </a:r>
          </a:p>
        </p:txBody>
      </p:sp>
      <p:sp>
        <p:nvSpPr>
          <p:cNvPr id="17443" name="Text Box 35"/>
          <p:cNvSpPr txBox="1">
            <a:spLocks noChangeArrowheads="1"/>
          </p:cNvSpPr>
          <p:nvPr/>
        </p:nvSpPr>
        <p:spPr bwMode="invGray">
          <a:xfrm>
            <a:off x="1235967" y="3078163"/>
            <a:ext cx="36740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rgbClr val="4B0096"/>
                </a:solidFill>
                <a:latin typeface="+mn-lt"/>
              </a:rPr>
              <a:t>60</a:t>
            </a:r>
          </a:p>
        </p:txBody>
      </p:sp>
      <p:sp>
        <p:nvSpPr>
          <p:cNvPr id="17444" name="Text Box 36"/>
          <p:cNvSpPr txBox="1">
            <a:spLocks noChangeArrowheads="1"/>
          </p:cNvSpPr>
          <p:nvPr/>
        </p:nvSpPr>
        <p:spPr bwMode="invGray">
          <a:xfrm>
            <a:off x="1242317" y="3725863"/>
            <a:ext cx="36740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rgbClr val="4B0096"/>
                </a:solidFill>
                <a:latin typeface="+mn-lt"/>
              </a:rPr>
              <a:t>40</a:t>
            </a:r>
          </a:p>
        </p:txBody>
      </p:sp>
      <p:sp>
        <p:nvSpPr>
          <p:cNvPr id="17445" name="Text Box 37"/>
          <p:cNvSpPr txBox="1">
            <a:spLocks noChangeArrowheads="1"/>
          </p:cNvSpPr>
          <p:nvPr/>
        </p:nvSpPr>
        <p:spPr bwMode="invGray">
          <a:xfrm>
            <a:off x="1248667" y="4367213"/>
            <a:ext cx="36740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rgbClr val="4B0096"/>
                </a:solidFill>
                <a:latin typeface="+mn-lt"/>
              </a:rPr>
              <a:t>20</a:t>
            </a:r>
          </a:p>
        </p:txBody>
      </p:sp>
      <p:sp>
        <p:nvSpPr>
          <p:cNvPr id="17446" name="Text Box 38"/>
          <p:cNvSpPr txBox="1">
            <a:spLocks noChangeArrowheads="1"/>
          </p:cNvSpPr>
          <p:nvPr/>
        </p:nvSpPr>
        <p:spPr bwMode="invGray">
          <a:xfrm>
            <a:off x="1327338" y="5008563"/>
            <a:ext cx="27603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rgbClr val="4B0096"/>
                </a:solidFill>
                <a:latin typeface="+mn-lt"/>
              </a:rPr>
              <a:t>0</a:t>
            </a:r>
          </a:p>
        </p:txBody>
      </p:sp>
      <p:sp>
        <p:nvSpPr>
          <p:cNvPr id="17447" name="Text Box 39"/>
          <p:cNvSpPr txBox="1">
            <a:spLocks noChangeArrowheads="1"/>
          </p:cNvSpPr>
          <p:nvPr/>
        </p:nvSpPr>
        <p:spPr bwMode="invGray">
          <a:xfrm>
            <a:off x="1433513" y="5383213"/>
            <a:ext cx="325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>
                <a:solidFill>
                  <a:srgbClr val="4B0096"/>
                </a:solidFill>
                <a:latin typeface="+mn-lt"/>
              </a:rPr>
              <a:t>0</a:t>
            </a:r>
          </a:p>
        </p:txBody>
      </p:sp>
      <p:sp>
        <p:nvSpPr>
          <p:cNvPr id="17448" name="Text Box 40"/>
          <p:cNvSpPr txBox="1">
            <a:spLocks noChangeArrowheads="1"/>
          </p:cNvSpPr>
          <p:nvPr/>
        </p:nvSpPr>
        <p:spPr bwMode="invGray">
          <a:xfrm>
            <a:off x="2487613" y="5408613"/>
            <a:ext cx="325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>
                <a:solidFill>
                  <a:srgbClr val="4B0096"/>
                </a:solidFill>
                <a:latin typeface="+mn-lt"/>
              </a:rPr>
              <a:t>4</a:t>
            </a:r>
          </a:p>
        </p:txBody>
      </p:sp>
      <p:sp>
        <p:nvSpPr>
          <p:cNvPr id="17449" name="Text Box 41"/>
          <p:cNvSpPr txBox="1">
            <a:spLocks noChangeArrowheads="1"/>
          </p:cNvSpPr>
          <p:nvPr/>
        </p:nvSpPr>
        <p:spPr bwMode="invGray">
          <a:xfrm>
            <a:off x="3509963" y="5395913"/>
            <a:ext cx="325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>
                <a:solidFill>
                  <a:srgbClr val="4B0096"/>
                </a:solidFill>
                <a:latin typeface="+mn-lt"/>
              </a:rPr>
              <a:t>8</a:t>
            </a:r>
          </a:p>
        </p:txBody>
      </p:sp>
      <p:sp>
        <p:nvSpPr>
          <p:cNvPr id="17450" name="Text Box 42"/>
          <p:cNvSpPr txBox="1">
            <a:spLocks noChangeArrowheads="1"/>
          </p:cNvSpPr>
          <p:nvPr/>
        </p:nvSpPr>
        <p:spPr bwMode="invGray">
          <a:xfrm>
            <a:off x="4464198" y="5383213"/>
            <a:ext cx="4443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>
                <a:solidFill>
                  <a:srgbClr val="4B0096"/>
                </a:solidFill>
                <a:latin typeface="+mn-lt"/>
              </a:rPr>
              <a:t>12</a:t>
            </a:r>
          </a:p>
        </p:txBody>
      </p:sp>
      <p:sp>
        <p:nvSpPr>
          <p:cNvPr id="17451" name="Text Box 43"/>
          <p:cNvSpPr txBox="1">
            <a:spLocks noChangeArrowheads="1"/>
          </p:cNvSpPr>
          <p:nvPr/>
        </p:nvSpPr>
        <p:spPr bwMode="invGray">
          <a:xfrm>
            <a:off x="5505598" y="5383213"/>
            <a:ext cx="4443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>
                <a:solidFill>
                  <a:srgbClr val="4B0096"/>
                </a:solidFill>
                <a:latin typeface="+mn-lt"/>
              </a:rPr>
              <a:t>16</a:t>
            </a:r>
          </a:p>
        </p:txBody>
      </p:sp>
      <p:sp>
        <p:nvSpPr>
          <p:cNvPr id="17452" name="Text Box 44"/>
          <p:cNvSpPr txBox="1">
            <a:spLocks noChangeArrowheads="1"/>
          </p:cNvSpPr>
          <p:nvPr/>
        </p:nvSpPr>
        <p:spPr bwMode="invGray">
          <a:xfrm>
            <a:off x="6521598" y="5402263"/>
            <a:ext cx="4443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>
                <a:solidFill>
                  <a:srgbClr val="4B0096"/>
                </a:solidFill>
                <a:latin typeface="+mn-lt"/>
              </a:rPr>
              <a:t>20</a:t>
            </a:r>
          </a:p>
        </p:txBody>
      </p:sp>
      <p:sp>
        <p:nvSpPr>
          <p:cNvPr id="17453" name="Text Box 45"/>
          <p:cNvSpPr txBox="1">
            <a:spLocks noChangeArrowheads="1"/>
          </p:cNvSpPr>
          <p:nvPr/>
        </p:nvSpPr>
        <p:spPr bwMode="invGray">
          <a:xfrm>
            <a:off x="7537598" y="5402263"/>
            <a:ext cx="4443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>
                <a:solidFill>
                  <a:srgbClr val="4B0096"/>
                </a:solidFill>
                <a:latin typeface="+mn-lt"/>
              </a:rPr>
              <a:t>24</a:t>
            </a:r>
          </a:p>
        </p:txBody>
      </p:sp>
      <p:sp>
        <p:nvSpPr>
          <p:cNvPr id="17454" name="Text Box 46"/>
          <p:cNvSpPr txBox="1">
            <a:spLocks noChangeArrowheads="1"/>
          </p:cNvSpPr>
          <p:nvPr/>
        </p:nvSpPr>
        <p:spPr bwMode="invGray">
          <a:xfrm>
            <a:off x="1755348" y="5738813"/>
            <a:ext cx="597144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dirty="0">
                <a:solidFill>
                  <a:srgbClr val="4B0096"/>
                </a:solidFill>
                <a:latin typeface="+mn-lt"/>
              </a:rPr>
              <a:t>Время от начала симптомов до реперфузии, час</a:t>
            </a:r>
            <a:endParaRPr lang="en-US" sz="2200" dirty="0">
              <a:solidFill>
                <a:srgbClr val="4B0096"/>
              </a:solidFill>
              <a:latin typeface="+mn-lt"/>
            </a:endParaRPr>
          </a:p>
        </p:txBody>
      </p:sp>
      <p:sp>
        <p:nvSpPr>
          <p:cNvPr id="17455" name="Rectangle 47"/>
          <p:cNvSpPr>
            <a:spLocks noChangeArrowheads="1"/>
          </p:cNvSpPr>
          <p:nvPr/>
        </p:nvSpPr>
        <p:spPr bwMode="invGray">
          <a:xfrm>
            <a:off x="2916238" y="1701800"/>
            <a:ext cx="300037" cy="287338"/>
          </a:xfrm>
          <a:prstGeom prst="rect">
            <a:avLst/>
          </a:prstGeom>
          <a:solidFill>
            <a:srgbClr val="FF9966"/>
          </a:solidFill>
          <a:ln w="9525">
            <a:solidFill>
              <a:schemeClr val="accent4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4B0096"/>
              </a:solidFill>
              <a:latin typeface="+mn-lt"/>
            </a:endParaRPr>
          </a:p>
        </p:txBody>
      </p:sp>
      <p:sp>
        <p:nvSpPr>
          <p:cNvPr id="17456" name="Rectangle 48"/>
          <p:cNvSpPr>
            <a:spLocks noChangeArrowheads="1"/>
          </p:cNvSpPr>
          <p:nvPr/>
        </p:nvSpPr>
        <p:spPr bwMode="invGray">
          <a:xfrm>
            <a:off x="2916238" y="2798763"/>
            <a:ext cx="300037" cy="287337"/>
          </a:xfrm>
          <a:prstGeom prst="rect">
            <a:avLst/>
          </a:prstGeom>
          <a:solidFill>
            <a:srgbClr val="FF3300"/>
          </a:solidFill>
          <a:ln w="9525">
            <a:solidFill>
              <a:schemeClr val="accent4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4B0096"/>
              </a:solidFill>
              <a:latin typeface="+mn-lt"/>
            </a:endParaRPr>
          </a:p>
        </p:txBody>
      </p:sp>
      <p:sp>
        <p:nvSpPr>
          <p:cNvPr id="17457" name="Line 49"/>
          <p:cNvSpPr>
            <a:spLocks noChangeShapeType="1"/>
          </p:cNvSpPr>
          <p:nvPr/>
        </p:nvSpPr>
        <p:spPr bwMode="invGray">
          <a:xfrm>
            <a:off x="1562100" y="4587875"/>
            <a:ext cx="57150" cy="0"/>
          </a:xfrm>
          <a:prstGeom prst="line">
            <a:avLst/>
          </a:prstGeom>
          <a:noFill/>
          <a:ln w="9525">
            <a:solidFill>
              <a:schemeClr val="accent4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4B0096"/>
              </a:solidFill>
              <a:latin typeface="+mn-lt"/>
            </a:endParaRPr>
          </a:p>
        </p:txBody>
      </p:sp>
      <p:sp>
        <p:nvSpPr>
          <p:cNvPr id="17458" name="Line 50"/>
          <p:cNvSpPr>
            <a:spLocks noChangeShapeType="1"/>
          </p:cNvSpPr>
          <p:nvPr/>
        </p:nvSpPr>
        <p:spPr bwMode="invGray">
          <a:xfrm>
            <a:off x="1562100" y="3292475"/>
            <a:ext cx="57150" cy="0"/>
          </a:xfrm>
          <a:prstGeom prst="line">
            <a:avLst/>
          </a:prstGeom>
          <a:noFill/>
          <a:ln w="9525">
            <a:solidFill>
              <a:schemeClr val="accent4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4B0096"/>
              </a:solidFill>
              <a:latin typeface="+mn-lt"/>
            </a:endParaRPr>
          </a:p>
        </p:txBody>
      </p:sp>
      <p:sp>
        <p:nvSpPr>
          <p:cNvPr id="17459" name="Line 51"/>
          <p:cNvSpPr>
            <a:spLocks noChangeShapeType="1"/>
          </p:cNvSpPr>
          <p:nvPr/>
        </p:nvSpPr>
        <p:spPr bwMode="invGray">
          <a:xfrm>
            <a:off x="1562100" y="2632075"/>
            <a:ext cx="57150" cy="0"/>
          </a:xfrm>
          <a:prstGeom prst="line">
            <a:avLst/>
          </a:prstGeom>
          <a:noFill/>
          <a:ln w="9525">
            <a:solidFill>
              <a:schemeClr val="accent4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4B0096"/>
              </a:solidFill>
              <a:latin typeface="+mn-lt"/>
            </a:endParaRPr>
          </a:p>
        </p:txBody>
      </p:sp>
      <p:sp>
        <p:nvSpPr>
          <p:cNvPr id="17460" name="Line 52"/>
          <p:cNvSpPr>
            <a:spLocks noChangeShapeType="1"/>
          </p:cNvSpPr>
          <p:nvPr/>
        </p:nvSpPr>
        <p:spPr bwMode="invGray">
          <a:xfrm>
            <a:off x="1562100" y="1984375"/>
            <a:ext cx="57150" cy="0"/>
          </a:xfrm>
          <a:prstGeom prst="line">
            <a:avLst/>
          </a:prstGeom>
          <a:noFill/>
          <a:ln w="9525">
            <a:solidFill>
              <a:schemeClr val="accent4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4B0096"/>
              </a:solidFill>
              <a:latin typeface="+mn-lt"/>
            </a:endParaRPr>
          </a:p>
        </p:txBody>
      </p:sp>
      <p:sp>
        <p:nvSpPr>
          <p:cNvPr id="17461" name="Line 53"/>
          <p:cNvSpPr>
            <a:spLocks noChangeShapeType="1"/>
          </p:cNvSpPr>
          <p:nvPr/>
        </p:nvSpPr>
        <p:spPr bwMode="invGray">
          <a:xfrm>
            <a:off x="1562100" y="3940175"/>
            <a:ext cx="57150" cy="0"/>
          </a:xfrm>
          <a:prstGeom prst="line">
            <a:avLst/>
          </a:prstGeom>
          <a:noFill/>
          <a:ln w="9525">
            <a:solidFill>
              <a:schemeClr val="accent4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4B0096"/>
              </a:solidFill>
              <a:latin typeface="+mn-lt"/>
            </a:endParaRPr>
          </a:p>
        </p:txBody>
      </p:sp>
      <p:sp>
        <p:nvSpPr>
          <p:cNvPr id="17462" name="Text Box 54"/>
          <p:cNvSpPr txBox="1">
            <a:spLocks noChangeArrowheads="1"/>
          </p:cNvSpPr>
          <p:nvPr/>
        </p:nvSpPr>
        <p:spPr bwMode="invGray">
          <a:xfrm>
            <a:off x="5868144" y="6381328"/>
            <a:ext cx="295232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da-DK" b="1" i="1" dirty="0">
                <a:latin typeface="+mn-lt"/>
              </a:rPr>
              <a:t>JAMA 2005;</a:t>
            </a:r>
            <a:r>
              <a:rPr lang="ru-RU" b="1" i="1" dirty="0">
                <a:latin typeface="+mn-lt"/>
              </a:rPr>
              <a:t> </a:t>
            </a:r>
            <a:r>
              <a:rPr lang="da-DK" b="1" i="1" dirty="0">
                <a:latin typeface="+mn-lt"/>
              </a:rPr>
              <a:t>293:</a:t>
            </a:r>
            <a:r>
              <a:rPr lang="ru-RU" b="1" i="1" dirty="0">
                <a:latin typeface="+mn-lt"/>
              </a:rPr>
              <a:t> </a:t>
            </a:r>
            <a:r>
              <a:rPr lang="da-DK" b="1" i="1" dirty="0">
                <a:latin typeface="+mn-lt"/>
              </a:rPr>
              <a:t>979-86</a:t>
            </a:r>
          </a:p>
        </p:txBody>
      </p:sp>
      <p:sp>
        <p:nvSpPr>
          <p:cNvPr id="17463" name="Line 55"/>
          <p:cNvSpPr>
            <a:spLocks noChangeShapeType="1"/>
          </p:cNvSpPr>
          <p:nvPr/>
        </p:nvSpPr>
        <p:spPr bwMode="invGray">
          <a:xfrm>
            <a:off x="4725988" y="5213350"/>
            <a:ext cx="0" cy="184150"/>
          </a:xfrm>
          <a:prstGeom prst="line">
            <a:avLst/>
          </a:prstGeom>
          <a:noFill/>
          <a:ln w="12700">
            <a:solidFill>
              <a:schemeClr val="accent4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4B0096"/>
              </a:solidFill>
              <a:latin typeface="+mn-lt"/>
            </a:endParaRPr>
          </a:p>
        </p:txBody>
      </p:sp>
      <p:sp>
        <p:nvSpPr>
          <p:cNvPr id="17464" name="Text Box 56"/>
          <p:cNvSpPr txBox="1">
            <a:spLocks noChangeArrowheads="1"/>
          </p:cNvSpPr>
          <p:nvPr/>
        </p:nvSpPr>
        <p:spPr bwMode="auto">
          <a:xfrm>
            <a:off x="179512" y="188640"/>
            <a:ext cx="883126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atin typeface="+mn-lt"/>
              </a:rPr>
              <a:t>Цели реперфузионного лечения </a:t>
            </a:r>
            <a:endParaRPr lang="ru-RU" sz="3200" b="1" dirty="0" smtClean="0"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latin typeface="+mn-lt"/>
              </a:rPr>
              <a:t>в </a:t>
            </a:r>
            <a:r>
              <a:rPr lang="ru-RU" sz="3200" b="1" dirty="0">
                <a:latin typeface="+mn-lt"/>
              </a:rPr>
              <a:t>разные сроки ИМ с </a:t>
            </a:r>
            <a:r>
              <a:rPr lang="ru-RU" sz="3200" b="1" dirty="0">
                <a:latin typeface="+mn-lt"/>
                <a:sym typeface="Symbol" pitchFamily="18" charset="2"/>
              </a:rPr>
              <a:t> </a:t>
            </a:r>
            <a:r>
              <a:rPr lang="en-US" sz="3200" b="1" dirty="0">
                <a:latin typeface="+mn-lt"/>
                <a:sym typeface="Symbol" pitchFamily="18" charset="2"/>
              </a:rPr>
              <a:t>ST</a:t>
            </a:r>
            <a:endParaRPr lang="ru-RU" sz="3200" b="1" dirty="0">
              <a:latin typeface="+mn-lt"/>
              <a:sym typeface="Symbol" pitchFamily="18" charset="2"/>
            </a:endParaRPr>
          </a:p>
        </p:txBody>
      </p:sp>
      <p:sp>
        <p:nvSpPr>
          <p:cNvPr id="17465" name="Text Box 57"/>
          <p:cNvSpPr txBox="1">
            <a:spLocks noChangeArrowheads="1"/>
          </p:cNvSpPr>
          <p:nvPr/>
        </p:nvSpPr>
        <p:spPr bwMode="auto">
          <a:xfrm>
            <a:off x="3276600" y="1604963"/>
            <a:ext cx="49491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rgbClr val="4B0096"/>
                </a:solidFill>
                <a:latin typeface="+mn-lt"/>
              </a:rPr>
              <a:t>Период, критически зависящий от времени</a:t>
            </a:r>
          </a:p>
        </p:txBody>
      </p:sp>
      <p:sp>
        <p:nvSpPr>
          <p:cNvPr id="17466" name="Text Box 58"/>
          <p:cNvSpPr txBox="1">
            <a:spLocks noChangeArrowheads="1"/>
          </p:cNvSpPr>
          <p:nvPr/>
        </p:nvSpPr>
        <p:spPr bwMode="auto">
          <a:xfrm>
            <a:off x="3276600" y="1922463"/>
            <a:ext cx="268990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rgbClr val="4B0096"/>
                </a:solidFill>
                <a:latin typeface="+mn-lt"/>
              </a:rPr>
              <a:t>Цель – спасти миокард</a:t>
            </a:r>
          </a:p>
        </p:txBody>
      </p:sp>
      <p:sp>
        <p:nvSpPr>
          <p:cNvPr id="17467" name="Text Box 59"/>
          <p:cNvSpPr txBox="1">
            <a:spLocks noChangeArrowheads="1"/>
          </p:cNvSpPr>
          <p:nvPr/>
        </p:nvSpPr>
        <p:spPr bwMode="auto">
          <a:xfrm>
            <a:off x="3276600" y="2724150"/>
            <a:ext cx="397288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rgbClr val="4B0096"/>
                </a:solidFill>
                <a:latin typeface="+mn-lt"/>
              </a:rPr>
              <a:t>Период, не зависящий от времени</a:t>
            </a:r>
          </a:p>
        </p:txBody>
      </p:sp>
      <p:sp>
        <p:nvSpPr>
          <p:cNvPr id="17468" name="Text Box 60"/>
          <p:cNvSpPr txBox="1">
            <a:spLocks noChangeArrowheads="1"/>
          </p:cNvSpPr>
          <p:nvPr/>
        </p:nvSpPr>
        <p:spPr bwMode="auto">
          <a:xfrm>
            <a:off x="3276600" y="3073400"/>
            <a:ext cx="416985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rgbClr val="4B0096"/>
                </a:solidFill>
                <a:latin typeface="+mn-lt"/>
              </a:rPr>
              <a:t>Цель – устранить окклюзию артерии</a:t>
            </a: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1979712" y="1772816"/>
            <a:ext cx="0" cy="39604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>
            <a:off x="2267744" y="1772816"/>
            <a:ext cx="0" cy="39604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 flipH="1">
            <a:off x="1403648" y="2276872"/>
            <a:ext cx="792088" cy="0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 flipH="1">
            <a:off x="1547666" y="3140968"/>
            <a:ext cx="1224134" cy="0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Овал 11"/>
          <p:cNvSpPr/>
          <p:nvPr/>
        </p:nvSpPr>
        <p:spPr>
          <a:xfrm>
            <a:off x="1907704" y="2204864"/>
            <a:ext cx="216024" cy="216024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Овал 74"/>
          <p:cNvSpPr/>
          <p:nvPr/>
        </p:nvSpPr>
        <p:spPr>
          <a:xfrm>
            <a:off x="2195736" y="3068960"/>
            <a:ext cx="216024" cy="216024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30180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88640"/>
            <a:ext cx="8496944" cy="6336704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dirty="0" smtClean="0"/>
              <a:t>      Чем </a:t>
            </a:r>
            <a:r>
              <a:rPr lang="ru-RU" dirty="0"/>
              <a:t>меньше времени прошло от времени формирования тромба, тем он более свежий и рыхлый. Тем быстрее происходит его лизис под влиянием тромболитика. </a:t>
            </a:r>
            <a:endParaRPr lang="ru-RU" dirty="0" smtClean="0"/>
          </a:p>
          <a:p>
            <a:pPr algn="just"/>
            <a:r>
              <a:rPr lang="ru-RU" dirty="0"/>
              <a:t> </a:t>
            </a:r>
            <a:r>
              <a:rPr lang="ru-RU" dirty="0" smtClean="0"/>
              <a:t>     В </a:t>
            </a:r>
            <a:r>
              <a:rPr lang="ru-RU" dirty="0"/>
              <a:t>результате этого соотношение эффективности первичного ЧКВ и ТЛТ меняется. </a:t>
            </a:r>
            <a:r>
              <a:rPr lang="ru-RU" b="1" i="1" dirty="0"/>
              <a:t>При больших ИМnST допустимое время ожидания ЧКВ уменьшается до 90 минут</a:t>
            </a:r>
            <a:r>
              <a:rPr lang="ru-RU" dirty="0"/>
              <a:t>. </a:t>
            </a:r>
            <a:endParaRPr lang="ru-RU" dirty="0" smtClean="0"/>
          </a:p>
          <a:p>
            <a:pPr algn="just"/>
            <a:endParaRPr lang="ru-RU" dirty="0" smtClean="0"/>
          </a:p>
          <a:p>
            <a:pPr marL="0" indent="0" algn="just">
              <a:buNone/>
            </a:pPr>
            <a:endParaRPr lang="ru-RU" dirty="0"/>
          </a:p>
          <a:p>
            <a:pPr marL="0" indent="0" algn="just">
              <a:buNone/>
            </a:pPr>
            <a:endParaRPr lang="ru-RU" dirty="0" smtClean="0"/>
          </a:p>
          <a:p>
            <a:pPr marL="0" indent="0" algn="just">
              <a:buNone/>
            </a:pPr>
            <a:endParaRPr lang="ru-RU" dirty="0"/>
          </a:p>
          <a:p>
            <a:pPr marL="0" indent="0" algn="just">
              <a:buNone/>
            </a:pPr>
            <a:endParaRPr lang="ru-RU" dirty="0" smtClean="0"/>
          </a:p>
          <a:p>
            <a:pPr marL="0" indent="0" algn="just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dirty="0" smtClean="0"/>
              <a:t>           </a:t>
            </a:r>
          </a:p>
          <a:p>
            <a:pPr marL="0" indent="0" algn="ctr">
              <a:buNone/>
            </a:pPr>
            <a:endParaRPr lang="ru-RU" b="1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ru-RU" b="1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C00000"/>
                </a:solidFill>
              </a:rPr>
              <a:t>Учитывая </a:t>
            </a:r>
            <a:r>
              <a:rPr lang="ru-RU" b="1" dirty="0">
                <a:solidFill>
                  <a:srgbClr val="C00000"/>
                </a:solidFill>
              </a:rPr>
              <a:t>отечественные особенности логистики и плотность населения, представляется вероятным, что в ближайшее время основным методом реперфузии будет </a:t>
            </a:r>
            <a:r>
              <a:rPr lang="ru-RU" b="1" dirty="0" smtClean="0">
                <a:solidFill>
                  <a:srgbClr val="C00000"/>
                </a:solidFill>
              </a:rPr>
              <a:t>оставаться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>
                <a:solidFill>
                  <a:srgbClr val="C00000"/>
                </a:solidFill>
              </a:rPr>
              <a:t>фармакоинвазивная </a:t>
            </a:r>
            <a:r>
              <a:rPr lang="ru-RU" b="1" dirty="0" smtClean="0">
                <a:solidFill>
                  <a:srgbClr val="C00000"/>
                </a:solidFill>
              </a:rPr>
              <a:t>стратегия </a:t>
            </a:r>
          </a:p>
          <a:p>
            <a:pPr marL="0" indent="0" algn="ctr">
              <a:buNone/>
            </a:pPr>
            <a:r>
              <a:rPr lang="en-US" b="1" dirty="0" smtClean="0"/>
              <a:t>COVID-19</a:t>
            </a:r>
            <a:endParaRPr lang="ru-RU" b="1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075" t="18691" r="4444" b="19374"/>
          <a:stretch/>
        </p:blipFill>
        <p:spPr>
          <a:xfrm>
            <a:off x="2555776" y="1916832"/>
            <a:ext cx="4054708" cy="274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6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1303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6609" y="476672"/>
            <a:ext cx="7976356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rgbClr val="FF0000"/>
                </a:solidFill>
              </a:rPr>
              <a:t>ВЫБОР </a:t>
            </a:r>
            <a:r>
              <a:rPr lang="ru-RU" sz="2400" b="1" dirty="0" smtClean="0">
                <a:solidFill>
                  <a:srgbClr val="FF0000"/>
                </a:solidFill>
              </a:rPr>
              <a:t>РЕПЕРФУЗИИ</a:t>
            </a:r>
            <a:endParaRPr lang="ru-RU" sz="2400" b="1" dirty="0">
              <a:solidFill>
                <a:srgbClr val="FF0000"/>
              </a:solidFill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246609" y="1340768"/>
            <a:ext cx="824664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246609" y="1412776"/>
            <a:ext cx="82466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Группа 12"/>
          <p:cNvGrpSpPr/>
          <p:nvPr/>
        </p:nvGrpSpPr>
        <p:grpSpPr>
          <a:xfrm>
            <a:off x="0" y="6500726"/>
            <a:ext cx="9144000" cy="357274"/>
            <a:chOff x="0" y="6500726"/>
            <a:chExt cx="9144000" cy="357274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0" y="6500726"/>
              <a:ext cx="9144000" cy="35727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0312" y="6500726"/>
              <a:ext cx="1763688" cy="357274"/>
            </a:xfrm>
            <a:prstGeom prst="rect">
              <a:avLst/>
            </a:prstGeom>
          </p:spPr>
        </p:pic>
      </p:grpSp>
      <p:sp>
        <p:nvSpPr>
          <p:cNvPr id="2" name="Прямоугольник 1"/>
          <p:cNvSpPr/>
          <p:nvPr/>
        </p:nvSpPr>
        <p:spPr>
          <a:xfrm>
            <a:off x="2083091" y="3394323"/>
            <a:ext cx="6280500" cy="2936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1900" dirty="0">
                <a:solidFill>
                  <a:srgbClr val="1F497D">
                    <a:lumMod val="75000"/>
                  </a:srgbClr>
                </a:solidFill>
              </a:rPr>
              <a:t>В</a:t>
            </a:r>
            <a:r>
              <a:rPr lang="ru-RU" sz="1900" dirty="0" smtClean="0">
                <a:solidFill>
                  <a:srgbClr val="1F497D">
                    <a:lumMod val="75000"/>
                  </a:srgbClr>
                </a:solidFill>
              </a:rPr>
              <a:t>ремя </a:t>
            </a:r>
            <a:r>
              <a:rPr lang="ru-RU" sz="1900" dirty="0">
                <a:solidFill>
                  <a:srgbClr val="1F497D">
                    <a:lumMod val="75000"/>
                  </a:srgbClr>
                </a:solidFill>
              </a:rPr>
              <a:t>от момента постановки диагноза </a:t>
            </a:r>
            <a:r>
              <a:rPr lang="ru-RU" sz="1900" dirty="0" err="1">
                <a:solidFill>
                  <a:srgbClr val="1F497D">
                    <a:lumMod val="75000"/>
                  </a:srgbClr>
                </a:solidFill>
              </a:rPr>
              <a:t>ОКСпST</a:t>
            </a:r>
            <a:r>
              <a:rPr lang="ru-RU" sz="1900" dirty="0">
                <a:solidFill>
                  <a:srgbClr val="1F497D">
                    <a:lumMod val="75000"/>
                  </a:srgbClr>
                </a:solidFill>
              </a:rPr>
              <a:t> до проведения проводника в инфаркт-связанную артерию </a:t>
            </a:r>
            <a:r>
              <a:rPr lang="ru-RU" sz="1900" dirty="0" smtClean="0">
                <a:solidFill>
                  <a:srgbClr val="1F497D">
                    <a:lumMod val="75000"/>
                  </a:srgbClr>
                </a:solidFill>
              </a:rPr>
              <a:t>менее 120 минут</a:t>
            </a:r>
            <a:r>
              <a:rPr lang="ru-RU" sz="1900" dirty="0">
                <a:solidFill>
                  <a:srgbClr val="1F497D">
                    <a:lumMod val="75000"/>
                  </a:srgbClr>
                </a:solidFill>
              </a:rPr>
              <a:t>. </a:t>
            </a:r>
            <a:r>
              <a:rPr lang="ru-RU" sz="1900" dirty="0" smtClean="0">
                <a:solidFill>
                  <a:srgbClr val="1F497D">
                    <a:lumMod val="75000"/>
                  </a:srgbClr>
                </a:solidFill>
              </a:rPr>
              <a:t>Время </a:t>
            </a:r>
            <a:r>
              <a:rPr lang="ru-RU" sz="1900" dirty="0">
                <a:solidFill>
                  <a:srgbClr val="1F497D">
                    <a:lumMod val="75000"/>
                  </a:srgbClr>
                </a:solidFill>
              </a:rPr>
              <a:t>от постановки/подтверждения диагноза в ЧКВ-ц до проведения проводника в инфаркт-связанную артерию (ИСА) (не более 60 минут)</a:t>
            </a:r>
          </a:p>
          <a:p>
            <a:pPr lvl="0">
              <a:spcBef>
                <a:spcPct val="20000"/>
              </a:spcBef>
            </a:pPr>
            <a:endParaRPr lang="ru-RU" sz="1900" b="1" dirty="0">
              <a:solidFill>
                <a:srgbClr val="1F497D">
                  <a:lumMod val="75000"/>
                </a:srgbClr>
              </a:solidFill>
            </a:endParaRPr>
          </a:p>
          <a:p>
            <a:pPr lvl="0" algn="ctr">
              <a:spcBef>
                <a:spcPct val="20000"/>
              </a:spcBef>
            </a:pPr>
            <a:r>
              <a:rPr lang="ru-RU" sz="2000" b="1" dirty="0">
                <a:solidFill>
                  <a:srgbClr val="1F497D">
                    <a:lumMod val="75000"/>
                  </a:srgbClr>
                </a:solidFill>
              </a:rPr>
              <a:t>Время транспортировки до ЧКВ </a:t>
            </a:r>
            <a:endParaRPr lang="ru-RU" sz="2000" b="1" dirty="0" smtClean="0">
              <a:solidFill>
                <a:srgbClr val="1F497D">
                  <a:lumMod val="75000"/>
                </a:srgbClr>
              </a:solidFill>
            </a:endParaRPr>
          </a:p>
          <a:p>
            <a:pPr lvl="0" algn="ctr">
              <a:spcBef>
                <a:spcPct val="20000"/>
              </a:spcBef>
            </a:pPr>
            <a:r>
              <a:rPr lang="ru-RU" sz="2000" b="1" dirty="0" smtClean="0">
                <a:solidFill>
                  <a:srgbClr val="1F497D">
                    <a:lumMod val="75000"/>
                  </a:srgbClr>
                </a:solidFill>
              </a:rPr>
              <a:t>центра более </a:t>
            </a:r>
            <a:r>
              <a:rPr lang="ru-RU" sz="2000" b="1" dirty="0">
                <a:solidFill>
                  <a:srgbClr val="1F497D">
                    <a:lumMod val="75000"/>
                  </a:srgbClr>
                </a:solidFill>
              </a:rPr>
              <a:t>60 </a:t>
            </a:r>
            <a:r>
              <a:rPr lang="ru-RU" sz="2000" b="1" dirty="0" smtClean="0">
                <a:solidFill>
                  <a:srgbClr val="1F497D">
                    <a:lumMod val="75000"/>
                  </a:srgbClr>
                </a:solidFill>
              </a:rPr>
              <a:t>минут</a:t>
            </a:r>
            <a:r>
              <a:rPr lang="ru-RU" sz="2000" b="1" dirty="0">
                <a:solidFill>
                  <a:srgbClr val="1F497D">
                    <a:lumMod val="75000"/>
                  </a:srgbClr>
                </a:solidFill>
              </a:rPr>
              <a:t>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770" y="1516563"/>
            <a:ext cx="1152128" cy="1152128"/>
          </a:xfrm>
          <a:prstGeom prst="rect">
            <a:avLst/>
          </a:prstGeom>
        </p:spPr>
      </p:pic>
      <p:sp>
        <p:nvSpPr>
          <p:cNvPr id="16" name="Стрелка вправо 15"/>
          <p:cNvSpPr/>
          <p:nvPr/>
        </p:nvSpPr>
        <p:spPr>
          <a:xfrm>
            <a:off x="5248173" y="2196910"/>
            <a:ext cx="2349997" cy="41356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prstClr val="white"/>
                </a:solidFill>
              </a:rPr>
              <a:t>Дверь-проводник 60 мин</a:t>
            </a:r>
            <a:endParaRPr lang="ru-RU" sz="1400" b="1" dirty="0">
              <a:solidFill>
                <a:prstClr val="white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398" y="1920696"/>
            <a:ext cx="848596" cy="841678"/>
          </a:xfrm>
          <a:prstGeom prst="rect">
            <a:avLst/>
          </a:prstGeom>
        </p:spPr>
      </p:pic>
      <p:pic>
        <p:nvPicPr>
          <p:cNvPr id="25" name="Figure" descr="figure.img"/>
          <p:cNvPicPr>
            <a:picLocks noChangeAspect="1"/>
          </p:cNvPicPr>
          <p:nvPr/>
        </p:nvPicPr>
        <p:blipFill rotWithShape="1">
          <a:blip r:embed="rId5" cstate="print"/>
          <a:srcRect l="38409" t="10771" r="42792" b="71196"/>
          <a:stretch/>
        </p:blipFill>
        <p:spPr>
          <a:xfrm>
            <a:off x="124543" y="1782094"/>
            <a:ext cx="1704975" cy="866776"/>
          </a:xfrm>
          <a:prstGeom prst="rect">
            <a:avLst/>
          </a:prstGeom>
        </p:spPr>
      </p:pic>
      <p:sp>
        <p:nvSpPr>
          <p:cNvPr id="26" name="Стрелка вправо 25"/>
          <p:cNvSpPr/>
          <p:nvPr/>
        </p:nvSpPr>
        <p:spPr>
          <a:xfrm>
            <a:off x="1829518" y="2198256"/>
            <a:ext cx="2168252" cy="41356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prstClr val="white"/>
                </a:solidFill>
              </a:rPr>
              <a:t>Трансфер 60 мин</a:t>
            </a:r>
            <a:endParaRPr lang="ru-RU" sz="1400" b="1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3721" y="3429000"/>
            <a:ext cx="12266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chemeClr val="tx2">
                    <a:lumMod val="75000"/>
                  </a:schemeClr>
                </a:solidFill>
              </a:rPr>
              <a:t>ЧКВ</a:t>
            </a:r>
            <a:endParaRPr lang="ru-RU" sz="4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83091" y="2993467"/>
            <a:ext cx="6280501" cy="2880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Критерий</a:t>
            </a:r>
            <a:endParaRPr lang="ru-RU" b="1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5661248"/>
            <a:ext cx="29878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ТРОМБОЛИЗИС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20812" y="2988841"/>
            <a:ext cx="1762279" cy="29265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РЕПЕРФУЗИЯ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52623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1303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404664"/>
            <a:ext cx="8424936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Приложение 7. </a:t>
            </a:r>
            <a:endParaRPr lang="ru-RU" sz="2400" b="1" dirty="0">
              <a:solidFill>
                <a:srgbClr val="FF000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Критерии оценки качества медицинской помощи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Временные промежутки</a:t>
            </a:r>
            <a:endParaRPr lang="ru-RU" sz="2400" b="1" dirty="0">
              <a:solidFill>
                <a:srgbClr val="FF0000"/>
              </a:solidFill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251520" y="1412776"/>
            <a:ext cx="824664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251520" y="1484784"/>
            <a:ext cx="82466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Группа 12"/>
          <p:cNvGrpSpPr/>
          <p:nvPr/>
        </p:nvGrpSpPr>
        <p:grpSpPr>
          <a:xfrm>
            <a:off x="0" y="6500726"/>
            <a:ext cx="9144000" cy="357274"/>
            <a:chOff x="0" y="6500726"/>
            <a:chExt cx="9144000" cy="357274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0" y="6500726"/>
              <a:ext cx="9144000" cy="35727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0312" y="6500726"/>
              <a:ext cx="1763688" cy="357274"/>
            </a:xfrm>
            <a:prstGeom prst="rect">
              <a:avLst/>
            </a:prstGeom>
          </p:spPr>
        </p:pic>
      </p:grpSp>
      <p:sp>
        <p:nvSpPr>
          <p:cNvPr id="11" name="Прямоугольник 10"/>
          <p:cNvSpPr/>
          <p:nvPr/>
        </p:nvSpPr>
        <p:spPr>
          <a:xfrm>
            <a:off x="1619672" y="2564904"/>
            <a:ext cx="64464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sz="2400" kern="0" dirty="0">
              <a:solidFill>
                <a:srgbClr val="1F497D">
                  <a:lumMod val="75000"/>
                </a:srgbClr>
              </a:solidFill>
            </a:endParaRPr>
          </a:p>
          <a:p>
            <a:pPr>
              <a:defRPr/>
            </a:pPr>
            <a:r>
              <a:rPr lang="ru-RU" sz="2400" b="1" kern="0" dirty="0" smtClean="0">
                <a:solidFill>
                  <a:srgbClr val="1F497D">
                    <a:lumMod val="75000"/>
                  </a:srgbClr>
                </a:solidFill>
              </a:rPr>
              <a:t>Начало тромболизиса в пределах </a:t>
            </a:r>
          </a:p>
          <a:p>
            <a:pPr>
              <a:defRPr/>
            </a:pPr>
            <a:r>
              <a:rPr lang="ru-RU" sz="2400" b="1" kern="0" dirty="0" smtClean="0">
                <a:solidFill>
                  <a:srgbClr val="1F497D">
                    <a:lumMod val="75000"/>
                  </a:srgbClr>
                </a:solidFill>
              </a:rPr>
              <a:t>10 минут </a:t>
            </a:r>
            <a:r>
              <a:rPr lang="ru-RU" sz="2400" kern="0" dirty="0" smtClean="0">
                <a:solidFill>
                  <a:srgbClr val="1F497D">
                    <a:lumMod val="75000"/>
                  </a:srgbClr>
                </a:solidFill>
              </a:rPr>
              <a:t>после постановки диагноза</a:t>
            </a:r>
          </a:p>
          <a:p>
            <a:pPr>
              <a:defRPr/>
            </a:pPr>
            <a:endParaRPr lang="ru-RU" sz="2400" kern="0" dirty="0" smtClean="0">
              <a:solidFill>
                <a:srgbClr val="1F497D">
                  <a:lumMod val="75000"/>
                </a:srgbClr>
              </a:solidFill>
            </a:endParaRPr>
          </a:p>
          <a:p>
            <a:pPr>
              <a:defRPr/>
            </a:pPr>
            <a:endParaRPr lang="ru-RU" sz="2400" kern="0" dirty="0">
              <a:solidFill>
                <a:srgbClr val="1F497D">
                  <a:lumMod val="75000"/>
                </a:srgbClr>
              </a:solidFill>
            </a:endParaRPr>
          </a:p>
          <a:p>
            <a:pPr>
              <a:defRPr/>
            </a:pPr>
            <a:endParaRPr lang="ru-RU" sz="2400" kern="0" dirty="0">
              <a:solidFill>
                <a:srgbClr val="1F497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04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764704"/>
            <a:ext cx="7886700" cy="32757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/>
              <a:t>Выбор лечебной тактики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916832"/>
            <a:ext cx="8424936" cy="367240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b="1" i="1" dirty="0"/>
              <a:t> </a:t>
            </a:r>
            <a:r>
              <a:rPr lang="ru-RU" b="1" i="1" dirty="0" smtClean="0"/>
              <a:t>           </a:t>
            </a:r>
            <a:r>
              <a:rPr lang="ru-RU" dirty="0" smtClean="0"/>
              <a:t>  У </a:t>
            </a:r>
            <a:r>
              <a:rPr lang="ru-RU" dirty="0"/>
              <a:t>пациентов в первые 12 часов заболевания решение о выборе первичной реперфузии должно приниматься в зависимости от ожидаемого времени первого медицинского контакта с возможностью выполнить тромболизис до возможного первичного ЧКВ (менее 120 минут). </a:t>
            </a:r>
            <a:endParaRPr lang="ru-RU" dirty="0" smtClean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dirty="0" smtClean="0"/>
              <a:t> </a:t>
            </a:r>
            <a:r>
              <a:rPr lang="ru-RU" sz="2400" b="1" dirty="0" smtClean="0">
                <a:solidFill>
                  <a:srgbClr val="C00000"/>
                </a:solidFill>
              </a:rPr>
              <a:t>Эффективность </a:t>
            </a:r>
            <a:r>
              <a:rPr lang="ru-RU" sz="2400" b="1" dirty="0">
                <a:solidFill>
                  <a:srgbClr val="C00000"/>
                </a:solidFill>
              </a:rPr>
              <a:t>ТЛТ зависит в первую очередь от времени боль-игла. </a:t>
            </a:r>
            <a:endParaRPr lang="ru-RU" sz="2400" b="1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ru-RU" sz="2400" b="1" dirty="0" smtClean="0">
                <a:solidFill>
                  <a:srgbClr val="C00000"/>
                </a:solidFill>
              </a:rPr>
              <a:t>Частота </a:t>
            </a:r>
            <a:r>
              <a:rPr lang="ru-RU" sz="2400" b="1" dirty="0">
                <a:solidFill>
                  <a:srgbClr val="C00000"/>
                </a:solidFill>
              </a:rPr>
              <a:t>эффективности/успешности первичного ЧКВ не зависит от времени боль-баллон.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049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1303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6609" y="476672"/>
            <a:ext cx="7976356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Принципы организации оказания медицинской помощи</a:t>
            </a:r>
            <a:endParaRPr lang="ru-RU" sz="2400" b="1" dirty="0">
              <a:solidFill>
                <a:srgbClr val="FF0000"/>
              </a:solidFill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246609" y="1340768"/>
            <a:ext cx="824664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246609" y="1412776"/>
            <a:ext cx="82466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Группа 12"/>
          <p:cNvGrpSpPr/>
          <p:nvPr/>
        </p:nvGrpSpPr>
        <p:grpSpPr>
          <a:xfrm>
            <a:off x="0" y="6500726"/>
            <a:ext cx="9144000" cy="357274"/>
            <a:chOff x="0" y="6500726"/>
            <a:chExt cx="9144000" cy="357274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0" y="6500726"/>
              <a:ext cx="9144000" cy="35727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0312" y="6500726"/>
              <a:ext cx="1763688" cy="357274"/>
            </a:xfrm>
            <a:prstGeom prst="rect">
              <a:avLst/>
            </a:prstGeom>
          </p:spPr>
        </p:pic>
      </p:grpSp>
      <p:sp>
        <p:nvSpPr>
          <p:cNvPr id="2" name="Прямоугольник 1"/>
          <p:cNvSpPr/>
          <p:nvPr/>
        </p:nvSpPr>
        <p:spPr>
          <a:xfrm>
            <a:off x="683568" y="2204864"/>
            <a:ext cx="8246639" cy="3305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1F497D">
                    <a:lumMod val="75000"/>
                  </a:srgbClr>
                </a:solidFill>
              </a:rPr>
              <a:t>Маршрутизация должна быть направлена </a:t>
            </a:r>
            <a:r>
              <a:rPr lang="ru-RU" sz="2000" b="1" dirty="0" smtClean="0">
                <a:solidFill>
                  <a:srgbClr val="1F497D">
                    <a:lumMod val="75000"/>
                  </a:srgbClr>
                </a:solidFill>
              </a:rPr>
              <a:t>на быстрое инвазивное лечение </a:t>
            </a:r>
            <a:r>
              <a:rPr lang="ru-RU" sz="2000" b="1" dirty="0" err="1" smtClean="0">
                <a:solidFill>
                  <a:srgbClr val="1F497D">
                    <a:lumMod val="75000"/>
                  </a:srgbClr>
                </a:solidFill>
              </a:rPr>
              <a:t>ИМп</a:t>
            </a:r>
            <a:r>
              <a:rPr lang="en-US" sz="2000" b="1" dirty="0" smtClean="0">
                <a:solidFill>
                  <a:srgbClr val="1F497D">
                    <a:lumMod val="75000"/>
                  </a:srgbClr>
                </a:solidFill>
              </a:rPr>
              <a:t>ST</a:t>
            </a:r>
            <a:endParaRPr lang="ru-RU" sz="2000" b="1" dirty="0" smtClean="0">
              <a:solidFill>
                <a:srgbClr val="1F497D">
                  <a:lumMod val="75000"/>
                </a:srgbClr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en-US" sz="2000" dirty="0" smtClean="0">
              <a:solidFill>
                <a:srgbClr val="1F497D">
                  <a:lumMod val="75000"/>
                </a:srgbClr>
              </a:solidFill>
            </a:endParaRPr>
          </a:p>
          <a:p>
            <a:pPr marL="342900" lvl="0" indent="-342900" algn="ctr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1F497D">
                    <a:lumMod val="75000"/>
                  </a:srgbClr>
                </a:solidFill>
              </a:rPr>
              <a:t>Для принятия решения о дальнейшем  ведении пациента  - </a:t>
            </a:r>
            <a:r>
              <a:rPr lang="ru-RU" sz="2400" b="1" dirty="0" smtClean="0">
                <a:solidFill>
                  <a:srgbClr val="1F497D">
                    <a:lumMod val="75000"/>
                  </a:srgbClr>
                </a:solidFill>
              </a:rPr>
              <a:t>достаточно регистрации ЭКГ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ru-RU" sz="2000" dirty="0" smtClean="0">
              <a:solidFill>
                <a:srgbClr val="1F497D">
                  <a:lumMod val="75000"/>
                </a:srgbClr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1F497D">
                    <a:lumMod val="75000"/>
                  </a:srgbClr>
                </a:solidFill>
              </a:rPr>
              <a:t>Фельдшерская бригада передает ЭКГ в диагностический центр с целью согласования маршрутизации пациента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ru-RU" sz="2000" dirty="0">
              <a:solidFill>
                <a:srgbClr val="1F497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02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844824"/>
            <a:ext cx="4038600" cy="4752528"/>
          </a:xfrm>
        </p:spPr>
        <p:txBody>
          <a:bodyPr>
            <a:normAutofit fontScale="77500" lnSpcReduction="20000"/>
          </a:bodyPr>
          <a:lstStyle/>
          <a:p>
            <a:r>
              <a:rPr lang="ru-RU" sz="2900" b="1" dirty="0" smtClean="0">
                <a:solidFill>
                  <a:srgbClr val="002060"/>
                </a:solidFill>
              </a:rPr>
              <a:t>3.1.5. </a:t>
            </a:r>
            <a:r>
              <a:rPr lang="ru-RU" sz="2900" b="1" dirty="0" err="1" smtClean="0">
                <a:solidFill>
                  <a:srgbClr val="002060"/>
                </a:solidFill>
              </a:rPr>
              <a:t>Антитромботическое</a:t>
            </a:r>
            <a:r>
              <a:rPr lang="ru-RU" sz="2900" b="1" dirty="0" smtClean="0">
                <a:solidFill>
                  <a:srgbClr val="002060"/>
                </a:solidFill>
              </a:rPr>
              <a:t> лечение</a:t>
            </a:r>
            <a:r>
              <a:rPr lang="ru-RU" sz="2900" dirty="0" smtClean="0">
                <a:solidFill>
                  <a:srgbClr val="002060"/>
                </a:solidFill>
              </a:rPr>
              <a:t> </a:t>
            </a:r>
          </a:p>
          <a:p>
            <a:pPr>
              <a:buFont typeface="Wingdings" pitchFamily="2" charset="2"/>
              <a:buChar char="ü"/>
            </a:pPr>
            <a:r>
              <a:rPr lang="ru-RU" sz="2900" dirty="0" smtClean="0">
                <a:solidFill>
                  <a:srgbClr val="002060"/>
                </a:solidFill>
              </a:rPr>
              <a:t>- АС</a:t>
            </a:r>
            <a:r>
              <a:rPr lang="ru-RU" sz="2900" b="1" kern="0" dirty="0" smtClean="0">
                <a:solidFill>
                  <a:srgbClr val="002060"/>
                </a:solidFill>
              </a:rPr>
              <a:t> **</a:t>
            </a:r>
          </a:p>
          <a:p>
            <a:pPr>
              <a:buFont typeface="Wingdings" pitchFamily="2" charset="2"/>
              <a:buChar char="ü"/>
            </a:pPr>
            <a:r>
              <a:rPr lang="ru-RU" sz="2900" kern="0" dirty="0" smtClean="0">
                <a:solidFill>
                  <a:srgbClr val="002060"/>
                </a:solidFill>
              </a:rPr>
              <a:t>- </a:t>
            </a:r>
            <a:r>
              <a:rPr lang="ru-RU" sz="2900" kern="0" dirty="0" err="1" smtClean="0">
                <a:solidFill>
                  <a:srgbClr val="002060"/>
                </a:solidFill>
              </a:rPr>
              <a:t>антиагреганты</a:t>
            </a:r>
            <a:r>
              <a:rPr lang="ru-RU" sz="2900" kern="0" dirty="0" smtClean="0">
                <a:solidFill>
                  <a:srgbClr val="002060"/>
                </a:solidFill>
              </a:rPr>
              <a:t> - </a:t>
            </a:r>
            <a:r>
              <a:rPr lang="ru-RU" sz="2900" kern="0" dirty="0" err="1" smtClean="0">
                <a:solidFill>
                  <a:srgbClr val="002060"/>
                </a:solidFill>
              </a:rPr>
              <a:t>клопидогрел</a:t>
            </a:r>
            <a:r>
              <a:rPr lang="ru-RU" sz="2900" b="1" kern="0" dirty="0" smtClean="0">
                <a:solidFill>
                  <a:srgbClr val="002060"/>
                </a:solidFill>
              </a:rPr>
              <a:t> ** </a:t>
            </a:r>
            <a:r>
              <a:rPr lang="ru-RU" sz="2900" kern="0" dirty="0" err="1" smtClean="0">
                <a:solidFill>
                  <a:srgbClr val="002060"/>
                </a:solidFill>
              </a:rPr>
              <a:t>тикагрелор</a:t>
            </a:r>
            <a:r>
              <a:rPr lang="ru-RU" sz="2900" kern="0" dirty="0" smtClean="0">
                <a:solidFill>
                  <a:srgbClr val="002060"/>
                </a:solidFill>
              </a:rPr>
              <a:t> **</a:t>
            </a:r>
          </a:p>
          <a:p>
            <a:pPr>
              <a:buFont typeface="Wingdings" pitchFamily="2" charset="2"/>
              <a:buChar char="ü"/>
            </a:pPr>
            <a:r>
              <a:rPr lang="ru-RU" sz="2900" kern="0" dirty="0" smtClean="0">
                <a:solidFill>
                  <a:srgbClr val="002060"/>
                </a:solidFill>
              </a:rPr>
              <a:t>НФГ</a:t>
            </a:r>
            <a:r>
              <a:rPr lang="ru-RU" sz="2900" b="1" kern="0" dirty="0" smtClean="0">
                <a:solidFill>
                  <a:srgbClr val="002060"/>
                </a:solidFill>
              </a:rPr>
              <a:t> **</a:t>
            </a:r>
          </a:p>
          <a:p>
            <a:endParaRPr lang="ru-RU" sz="2900" b="1" kern="0" dirty="0" smtClean="0">
              <a:solidFill>
                <a:srgbClr val="002060"/>
              </a:solidFill>
            </a:endParaRPr>
          </a:p>
          <a:p>
            <a:r>
              <a:rPr lang="ru-RU" sz="2900" b="1" kern="0" dirty="0" smtClean="0">
                <a:solidFill>
                  <a:srgbClr val="002060"/>
                </a:solidFill>
              </a:rPr>
              <a:t>3.2.1 Обезболивание</a:t>
            </a:r>
          </a:p>
          <a:p>
            <a:pPr>
              <a:buFont typeface="Wingdings" pitchFamily="2" charset="2"/>
              <a:buChar char="ü"/>
            </a:pPr>
            <a:r>
              <a:rPr lang="ru-RU" sz="2900" kern="0" dirty="0" smtClean="0">
                <a:solidFill>
                  <a:srgbClr val="002060"/>
                </a:solidFill>
              </a:rPr>
              <a:t>- Морфин** </a:t>
            </a:r>
          </a:p>
          <a:p>
            <a:pPr>
              <a:buFont typeface="Wingdings" pitchFamily="2" charset="2"/>
              <a:buChar char="ü"/>
            </a:pPr>
            <a:r>
              <a:rPr lang="ru-RU" sz="2900" kern="0" dirty="0" smtClean="0">
                <a:solidFill>
                  <a:srgbClr val="002060"/>
                </a:solidFill>
              </a:rPr>
              <a:t>- Нитроглицерин</a:t>
            </a:r>
          </a:p>
          <a:p>
            <a:endParaRPr lang="ru-RU" sz="2900" kern="0" dirty="0" smtClean="0">
              <a:solidFill>
                <a:srgbClr val="002060"/>
              </a:solidFill>
            </a:endParaRPr>
          </a:p>
          <a:p>
            <a:r>
              <a:rPr lang="ru-RU" sz="2900" kern="0" dirty="0" smtClean="0">
                <a:solidFill>
                  <a:srgbClr val="002060"/>
                </a:solidFill>
              </a:rPr>
              <a:t> </a:t>
            </a:r>
            <a:r>
              <a:rPr lang="ru-RU" sz="2900" b="1" kern="0" dirty="0" smtClean="0">
                <a:solidFill>
                  <a:srgbClr val="002060"/>
                </a:solidFill>
              </a:rPr>
              <a:t>3.2.2. Коррекция гипоксемии</a:t>
            </a:r>
          </a:p>
          <a:p>
            <a:pPr>
              <a:buFont typeface="Wingdings" pitchFamily="2" charset="2"/>
              <a:buChar char="ü"/>
            </a:pPr>
            <a:r>
              <a:rPr lang="ru-RU" sz="2900" kern="0" dirty="0" smtClean="0">
                <a:solidFill>
                  <a:srgbClr val="002060"/>
                </a:solidFill>
              </a:rPr>
              <a:t>- </a:t>
            </a:r>
            <a:r>
              <a:rPr lang="en-US" sz="2900" dirty="0" smtClean="0">
                <a:solidFill>
                  <a:srgbClr val="002060"/>
                </a:solidFill>
              </a:rPr>
              <a:t>SaO</a:t>
            </a:r>
            <a:r>
              <a:rPr lang="en-US" sz="2900" baseline="-25000" dirty="0" smtClean="0">
                <a:solidFill>
                  <a:srgbClr val="002060"/>
                </a:solidFill>
              </a:rPr>
              <a:t>2</a:t>
            </a:r>
            <a:r>
              <a:rPr lang="en-US" sz="2900" dirty="0" smtClean="0">
                <a:solidFill>
                  <a:srgbClr val="002060"/>
                </a:solidFill>
              </a:rPr>
              <a:t>&lt; 90% - </a:t>
            </a:r>
            <a:r>
              <a:rPr lang="ru-RU" sz="2900" dirty="0" smtClean="0">
                <a:solidFill>
                  <a:srgbClr val="002060"/>
                </a:solidFill>
              </a:rPr>
              <a:t>оксигенотерапия</a:t>
            </a:r>
          </a:p>
          <a:p>
            <a:pPr>
              <a:buFont typeface="Wingdings" pitchFamily="2" charset="2"/>
              <a:buChar char="ü"/>
            </a:pPr>
            <a:endParaRPr lang="ru-RU" dirty="0" smtClean="0"/>
          </a:p>
          <a:p>
            <a:pPr>
              <a:buFont typeface="Wingdings" pitchFamily="2" charset="2"/>
              <a:buChar char="ü"/>
            </a:pPr>
            <a:endParaRPr lang="ru-RU" dirty="0" smtClean="0"/>
          </a:p>
          <a:p>
            <a:pPr>
              <a:buFont typeface="Wingdings" pitchFamily="2" charset="2"/>
              <a:buChar char="ü"/>
            </a:pPr>
            <a:endParaRPr lang="ru-RU" dirty="0" smtClean="0"/>
          </a:p>
          <a:p>
            <a:pPr>
              <a:buFont typeface="Wingdings" pitchFamily="2" charset="2"/>
              <a:buChar char="ü"/>
            </a:pPr>
            <a:endParaRPr lang="ru-RU" dirty="0" smtClean="0"/>
          </a:p>
          <a:p>
            <a:pPr>
              <a:buFont typeface="Wingdings" pitchFamily="2" charset="2"/>
              <a:buChar char="ü"/>
            </a:pPr>
            <a:endParaRPr lang="ru-RU" dirty="0" smtClean="0"/>
          </a:p>
          <a:p>
            <a:pPr>
              <a:buFont typeface="Wingdings" pitchFamily="2" charset="2"/>
              <a:buChar char="ü"/>
            </a:pPr>
            <a:endParaRPr lang="ru-RU" dirty="0" smtClean="0"/>
          </a:p>
          <a:p>
            <a:pPr>
              <a:buFont typeface="Wingdings" pitchFamily="2" charset="2"/>
              <a:buChar char="ü"/>
            </a:pPr>
            <a:endParaRPr lang="ru-RU" dirty="0" smtClean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16832"/>
            <a:ext cx="4038600" cy="4941168"/>
          </a:xfrm>
        </p:spPr>
        <p:txBody>
          <a:bodyPr>
            <a:normAutofit fontScale="77500" lnSpcReduction="20000"/>
          </a:bodyPr>
          <a:lstStyle/>
          <a:p>
            <a:r>
              <a:rPr lang="ru-RU" b="1" kern="0" dirty="0" smtClean="0">
                <a:solidFill>
                  <a:srgbClr val="002060"/>
                </a:solidFill>
              </a:rPr>
              <a:t>3.2.3 Нитраты</a:t>
            </a:r>
          </a:p>
          <a:p>
            <a:endParaRPr lang="ru-RU" b="1" kern="0" dirty="0" smtClean="0">
              <a:solidFill>
                <a:srgbClr val="002060"/>
              </a:solidFill>
            </a:endParaRPr>
          </a:p>
          <a:p>
            <a:r>
              <a:rPr lang="ru-RU" b="1" kern="0" dirty="0" smtClean="0">
                <a:solidFill>
                  <a:srgbClr val="002060"/>
                </a:solidFill>
              </a:rPr>
              <a:t>3.2.4 </a:t>
            </a:r>
            <a:r>
              <a:rPr lang="ru-RU" b="1" kern="0" dirty="0" err="1" smtClean="0">
                <a:solidFill>
                  <a:srgbClr val="002060"/>
                </a:solidFill>
              </a:rPr>
              <a:t>Бета-адреноблокаторы</a:t>
            </a:r>
            <a:r>
              <a:rPr lang="ru-RU" kern="0" dirty="0" smtClean="0">
                <a:solidFill>
                  <a:srgbClr val="002060"/>
                </a:solidFill>
              </a:rPr>
              <a:t> (↑АД, тахикардия, сохраняющаяся ишемия миокарда)</a:t>
            </a:r>
          </a:p>
          <a:p>
            <a:endParaRPr lang="ru-RU" b="1" kern="0" dirty="0" smtClean="0">
              <a:solidFill>
                <a:srgbClr val="002060"/>
              </a:solidFill>
            </a:endParaRPr>
          </a:p>
          <a:p>
            <a:r>
              <a:rPr lang="ru-RU" b="1" kern="0" dirty="0" smtClean="0">
                <a:solidFill>
                  <a:srgbClr val="002060"/>
                </a:solidFill>
              </a:rPr>
              <a:t>3.2.5 </a:t>
            </a:r>
            <a:r>
              <a:rPr lang="ru-RU" b="1" kern="0" dirty="0" err="1" smtClean="0">
                <a:solidFill>
                  <a:srgbClr val="002060"/>
                </a:solidFill>
              </a:rPr>
              <a:t>Блокаторы</a:t>
            </a:r>
            <a:r>
              <a:rPr lang="ru-RU" b="1" kern="0" dirty="0" smtClean="0">
                <a:solidFill>
                  <a:srgbClr val="002060"/>
                </a:solidFill>
              </a:rPr>
              <a:t> кальциевых каналов </a:t>
            </a:r>
            <a:r>
              <a:rPr lang="ru-RU" kern="0" dirty="0" smtClean="0">
                <a:solidFill>
                  <a:srgbClr val="002060"/>
                </a:solidFill>
              </a:rPr>
              <a:t>(</a:t>
            </a:r>
            <a:r>
              <a:rPr lang="ru-RU" kern="0" dirty="0" err="1" smtClean="0">
                <a:solidFill>
                  <a:srgbClr val="002060"/>
                </a:solidFill>
              </a:rPr>
              <a:t>Верапамил</a:t>
            </a:r>
            <a:r>
              <a:rPr lang="ru-RU" kern="0" dirty="0" smtClean="0">
                <a:solidFill>
                  <a:srgbClr val="002060"/>
                </a:solidFill>
              </a:rPr>
              <a:t>)</a:t>
            </a:r>
          </a:p>
          <a:p>
            <a:endParaRPr lang="ru-RU" b="1" kern="0" dirty="0" smtClean="0">
              <a:solidFill>
                <a:srgbClr val="002060"/>
              </a:solidFill>
            </a:endParaRPr>
          </a:p>
          <a:p>
            <a:r>
              <a:rPr lang="ru-RU" b="1" kern="0" dirty="0" smtClean="0">
                <a:solidFill>
                  <a:srgbClr val="002060"/>
                </a:solidFill>
              </a:rPr>
              <a:t>3.2.6 </a:t>
            </a:r>
            <a:r>
              <a:rPr lang="ru-RU" b="1" kern="0" dirty="0" err="1" smtClean="0">
                <a:solidFill>
                  <a:srgbClr val="002060"/>
                </a:solidFill>
              </a:rPr>
              <a:t>Блокаторы</a:t>
            </a:r>
            <a:r>
              <a:rPr lang="ru-RU" b="1" kern="0" dirty="0" smtClean="0">
                <a:solidFill>
                  <a:srgbClr val="002060"/>
                </a:solidFill>
              </a:rPr>
              <a:t> </a:t>
            </a:r>
            <a:r>
              <a:rPr lang="ru-RU" b="1" kern="0" dirty="0" err="1" smtClean="0">
                <a:solidFill>
                  <a:srgbClr val="002060"/>
                </a:solidFill>
              </a:rPr>
              <a:t>ренин-ангиотензин-альдостероновой</a:t>
            </a:r>
            <a:r>
              <a:rPr lang="ru-RU" b="1" kern="0" dirty="0" smtClean="0">
                <a:solidFill>
                  <a:srgbClr val="002060"/>
                </a:solidFill>
              </a:rPr>
              <a:t> системы </a:t>
            </a:r>
            <a:r>
              <a:rPr lang="ru-RU" kern="0" dirty="0" smtClean="0">
                <a:solidFill>
                  <a:srgbClr val="002060"/>
                </a:solidFill>
              </a:rPr>
              <a:t>(ИАПФ)</a:t>
            </a:r>
          </a:p>
          <a:p>
            <a:endParaRPr lang="ru-RU" b="1" kern="0" dirty="0" smtClean="0">
              <a:solidFill>
                <a:srgbClr val="002060"/>
              </a:solidFill>
            </a:endParaRPr>
          </a:p>
          <a:p>
            <a:r>
              <a:rPr lang="ru-RU" b="1" kern="0" dirty="0" smtClean="0">
                <a:solidFill>
                  <a:srgbClr val="002060"/>
                </a:solidFill>
              </a:rPr>
              <a:t>3.2.8  </a:t>
            </a:r>
            <a:r>
              <a:rPr lang="ru-RU" b="1" kern="0" dirty="0" err="1" smtClean="0">
                <a:solidFill>
                  <a:srgbClr val="002060"/>
                </a:solidFill>
              </a:rPr>
              <a:t>Антитромботическая</a:t>
            </a:r>
            <a:r>
              <a:rPr lang="ru-RU" b="1" kern="0" dirty="0" smtClean="0">
                <a:solidFill>
                  <a:srgbClr val="002060"/>
                </a:solidFill>
              </a:rPr>
              <a:t> терапия </a:t>
            </a:r>
            <a:r>
              <a:rPr lang="ru-RU" kern="0" dirty="0" smtClean="0">
                <a:solidFill>
                  <a:srgbClr val="002060"/>
                </a:solidFill>
              </a:rPr>
              <a:t>(НФГ, </a:t>
            </a:r>
            <a:r>
              <a:rPr lang="ru-RU" kern="0" dirty="0" err="1" smtClean="0">
                <a:solidFill>
                  <a:srgbClr val="002060"/>
                </a:solidFill>
              </a:rPr>
              <a:t>Эноксапарин</a:t>
            </a:r>
            <a:r>
              <a:rPr lang="ru-RU" kern="0" dirty="0" smtClean="0">
                <a:solidFill>
                  <a:srgbClr val="002060"/>
                </a:solidFill>
              </a:rPr>
              <a:t>)</a:t>
            </a:r>
          </a:p>
        </p:txBody>
      </p:sp>
      <p:sp>
        <p:nvSpPr>
          <p:cNvPr id="5" name="Заголовок 9"/>
          <p:cNvSpPr txBox="1">
            <a:spLocks noGrp="1"/>
          </p:cNvSpPr>
          <p:nvPr>
            <p:ph type="title"/>
          </p:nvPr>
        </p:nvSpPr>
        <p:spPr>
          <a:xfrm>
            <a:off x="611560" y="188640"/>
            <a:ext cx="2664296" cy="1143000"/>
          </a:xfrm>
          <a:prstGeom prst="horizontalScroll">
            <a:avLst/>
          </a:prstGeom>
          <a:noFill/>
          <a:ln w="25400" cap="flat" cmpd="sng" algn="ctr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Российские клинические рекомендации </a:t>
            </a:r>
            <a:r>
              <a:rPr kumimoji="0" lang="ru-RU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ОИМп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2020 год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45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/>
            </a:r>
            <a:br>
              <a:rPr lang="ru-RU" sz="2000" b="1" dirty="0" smtClean="0">
                <a:solidFill>
                  <a:srgbClr val="C00000"/>
                </a:solidFill>
              </a:rPr>
            </a:br>
            <a:endParaRPr lang="ru-RU" sz="20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826768" cy="639762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rgbClr val="C00000"/>
                </a:solidFill>
              </a:rPr>
              <a:t>Приложение </a:t>
            </a:r>
            <a:r>
              <a:rPr lang="ru-RU" sz="2000" dirty="0" smtClean="0">
                <a:solidFill>
                  <a:srgbClr val="C00000"/>
                </a:solidFill>
              </a:rPr>
              <a:t>Г 7</a:t>
            </a:r>
            <a:r>
              <a:rPr lang="ru-RU" sz="2000" dirty="0">
                <a:solidFill>
                  <a:srgbClr val="C00000"/>
                </a:solidFill>
              </a:rPr>
              <a:t>.  </a:t>
            </a:r>
            <a:r>
              <a:rPr lang="ru-RU" sz="2000" dirty="0" err="1">
                <a:solidFill>
                  <a:srgbClr val="C00000"/>
                </a:solidFill>
              </a:rPr>
              <a:t>Антитромботические</a:t>
            </a:r>
            <a:r>
              <a:rPr lang="ru-RU" sz="2000" dirty="0">
                <a:solidFill>
                  <a:srgbClr val="C00000"/>
                </a:solidFill>
              </a:rPr>
              <a:t> средства при </a:t>
            </a:r>
            <a:r>
              <a:rPr lang="ru-RU" sz="2000" dirty="0" err="1">
                <a:solidFill>
                  <a:srgbClr val="C00000"/>
                </a:solidFill>
              </a:rPr>
              <a:t>ИМпST</a:t>
            </a:r>
            <a:endParaRPr lang="ru-RU" sz="20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348880"/>
            <a:ext cx="4040188" cy="3777282"/>
          </a:xfrm>
        </p:spPr>
        <p:txBody>
          <a:bodyPr>
            <a:normAutofit fontScale="92500" lnSpcReduction="20000"/>
          </a:bodyPr>
          <a:lstStyle/>
          <a:p>
            <a:r>
              <a:rPr lang="ru-RU" sz="2200" b="1" i="1" u="sng" dirty="0" err="1" smtClean="0">
                <a:solidFill>
                  <a:srgbClr val="002060"/>
                </a:solidFill>
              </a:rPr>
              <a:t>Антиагреганты</a:t>
            </a:r>
            <a:r>
              <a:rPr lang="ru-RU" sz="2200" b="1" i="1" u="sng" dirty="0" smtClean="0">
                <a:solidFill>
                  <a:srgbClr val="002060"/>
                </a:solidFill>
              </a:rPr>
              <a:t>:</a:t>
            </a:r>
            <a:endParaRPr lang="ru-RU" sz="2200" b="1" i="1" u="sng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rgbClr val="002060"/>
                </a:solidFill>
              </a:rPr>
              <a:t>АСК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200" dirty="0" err="1">
                <a:solidFill>
                  <a:srgbClr val="002060"/>
                </a:solidFill>
              </a:rPr>
              <a:t>Клопидогрель</a:t>
            </a:r>
            <a:endParaRPr lang="ru-RU" sz="2200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200" dirty="0" err="1">
                <a:solidFill>
                  <a:srgbClr val="002060"/>
                </a:solidFill>
              </a:rPr>
              <a:t>Прасугрел</a:t>
            </a:r>
            <a:endParaRPr lang="ru-RU" sz="2200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200" dirty="0" err="1">
                <a:solidFill>
                  <a:srgbClr val="002060"/>
                </a:solidFill>
              </a:rPr>
              <a:t>Тикагрелор</a:t>
            </a:r>
            <a:endParaRPr lang="ru-RU" sz="2200" dirty="0">
              <a:solidFill>
                <a:srgbClr val="002060"/>
              </a:solidFill>
            </a:endParaRPr>
          </a:p>
          <a:p>
            <a:endParaRPr lang="ru-RU" sz="2200" u="sng" dirty="0" smtClean="0">
              <a:solidFill>
                <a:srgbClr val="002060"/>
              </a:solidFill>
            </a:endParaRPr>
          </a:p>
          <a:p>
            <a:r>
              <a:rPr lang="ru-RU" sz="2200" b="1" i="1" u="sng" dirty="0" smtClean="0">
                <a:solidFill>
                  <a:srgbClr val="002060"/>
                </a:solidFill>
              </a:rPr>
              <a:t>Антикоагулянты </a:t>
            </a:r>
            <a:r>
              <a:rPr lang="ru-RU" sz="2200" b="1" i="1" u="sng" dirty="0">
                <a:solidFill>
                  <a:srgbClr val="002060"/>
                </a:solidFill>
              </a:rPr>
              <a:t>для парентерального </a:t>
            </a:r>
            <a:r>
              <a:rPr lang="ru-RU" sz="2200" b="1" i="1" u="sng" dirty="0" smtClean="0">
                <a:solidFill>
                  <a:srgbClr val="002060"/>
                </a:solidFill>
              </a:rPr>
              <a:t>введения:</a:t>
            </a:r>
            <a:endParaRPr lang="ru-RU" sz="2200" b="1" i="1" u="sng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200" dirty="0" err="1">
                <a:solidFill>
                  <a:srgbClr val="002060"/>
                </a:solidFill>
              </a:rPr>
              <a:t>Нефракционированный</a:t>
            </a:r>
            <a:r>
              <a:rPr lang="ru-RU" sz="2200" dirty="0">
                <a:solidFill>
                  <a:srgbClr val="002060"/>
                </a:solidFill>
              </a:rPr>
              <a:t> гепарин (гепарин натрия)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200" dirty="0" err="1">
                <a:solidFill>
                  <a:srgbClr val="002060"/>
                </a:solidFill>
              </a:rPr>
              <a:t>Бивалирудин</a:t>
            </a:r>
            <a:endParaRPr lang="ru-RU" sz="2200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200" dirty="0" err="1">
                <a:solidFill>
                  <a:srgbClr val="002060"/>
                </a:solidFill>
              </a:rPr>
              <a:t>Эноксапарин</a:t>
            </a:r>
            <a:r>
              <a:rPr lang="ru-RU" sz="2200" dirty="0">
                <a:solidFill>
                  <a:srgbClr val="002060"/>
                </a:solidFill>
              </a:rPr>
              <a:t> натрия </a:t>
            </a:r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r>
              <a:rPr lang="ru-RU" sz="2000" dirty="0">
                <a:solidFill>
                  <a:srgbClr val="C00000"/>
                </a:solidFill>
              </a:rPr>
              <a:t>Приложение </a:t>
            </a:r>
            <a:r>
              <a:rPr lang="ru-RU" sz="2000" dirty="0" smtClean="0">
                <a:solidFill>
                  <a:srgbClr val="C00000"/>
                </a:solidFill>
              </a:rPr>
              <a:t>Г 8.  Медикаментозное лечение  </a:t>
            </a:r>
            <a:r>
              <a:rPr lang="ru-RU" sz="2000" dirty="0" err="1" smtClean="0">
                <a:solidFill>
                  <a:srgbClr val="C00000"/>
                </a:solidFill>
              </a:rPr>
              <a:t>ИМпST</a:t>
            </a:r>
            <a:endParaRPr lang="ru-RU" sz="2000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636912"/>
            <a:ext cx="4041775" cy="3489250"/>
          </a:xfrm>
        </p:spPr>
        <p:txBody>
          <a:bodyPr/>
          <a:lstStyle/>
          <a:p>
            <a:r>
              <a:rPr lang="ru-RU" sz="2000" b="1" i="1" u="sng" dirty="0" smtClean="0">
                <a:solidFill>
                  <a:srgbClr val="002060"/>
                </a:solidFill>
              </a:rPr>
              <a:t>Блокаторы </a:t>
            </a:r>
            <a:r>
              <a:rPr lang="en-US" sz="2000" b="1" i="1" u="sng" dirty="0" smtClean="0">
                <a:solidFill>
                  <a:srgbClr val="002060"/>
                </a:solidFill>
              </a:rPr>
              <a:t>b-</a:t>
            </a:r>
            <a:r>
              <a:rPr lang="ru-RU" sz="2000" b="1" i="1" u="sng" dirty="0" smtClean="0">
                <a:solidFill>
                  <a:srgbClr val="002060"/>
                </a:solidFill>
              </a:rPr>
              <a:t>адренергических рецепторов при </a:t>
            </a:r>
            <a:r>
              <a:rPr lang="ru-RU" sz="2000" b="1" i="1" u="sng" dirty="0" err="1" smtClean="0">
                <a:solidFill>
                  <a:srgbClr val="002060"/>
                </a:solidFill>
              </a:rPr>
              <a:t>ИМпST</a:t>
            </a:r>
            <a:r>
              <a:rPr lang="ru-RU" sz="2000" b="1" i="1" u="sng" dirty="0" smtClean="0">
                <a:solidFill>
                  <a:srgbClr val="002060"/>
                </a:solidFill>
              </a:rPr>
              <a:t>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 err="1" smtClean="0">
                <a:solidFill>
                  <a:srgbClr val="002060"/>
                </a:solidFill>
              </a:rPr>
              <a:t>Метапролол</a:t>
            </a:r>
            <a:endParaRPr lang="ru-RU" sz="2000" dirty="0" smtClean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 err="1" smtClean="0">
                <a:solidFill>
                  <a:srgbClr val="002060"/>
                </a:solidFill>
              </a:rPr>
              <a:t>Пропранолол</a:t>
            </a:r>
            <a:endParaRPr lang="ru-RU" sz="2000" dirty="0" smtClean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 err="1" smtClean="0">
                <a:solidFill>
                  <a:srgbClr val="002060"/>
                </a:solidFill>
              </a:rPr>
              <a:t>Эсмолол</a:t>
            </a:r>
            <a:endParaRPr lang="ru-RU" sz="2000" dirty="0" smtClean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 err="1" smtClean="0">
                <a:solidFill>
                  <a:srgbClr val="002060"/>
                </a:solidFill>
              </a:rPr>
              <a:t>Карведилол</a:t>
            </a:r>
            <a:endParaRPr lang="ru-RU" sz="2000" dirty="0" smtClean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 err="1" smtClean="0">
                <a:solidFill>
                  <a:srgbClr val="002060"/>
                </a:solidFill>
              </a:rPr>
              <a:t>Бисопролол</a:t>
            </a:r>
            <a:endParaRPr lang="ru-RU" sz="2000" dirty="0">
              <a:solidFill>
                <a:srgbClr val="002060"/>
              </a:solidFill>
            </a:endParaRPr>
          </a:p>
          <a:p>
            <a:endParaRPr lang="ru-RU" dirty="0"/>
          </a:p>
        </p:txBody>
      </p:sp>
      <p:sp>
        <p:nvSpPr>
          <p:cNvPr id="7" name="Заголовок 9"/>
          <p:cNvSpPr txBox="1">
            <a:spLocks/>
          </p:cNvSpPr>
          <p:nvPr/>
        </p:nvSpPr>
        <p:spPr>
          <a:xfrm>
            <a:off x="467544" y="0"/>
            <a:ext cx="2808312" cy="1052736"/>
          </a:xfrm>
          <a:prstGeom prst="horizontalScroll">
            <a:avLst/>
          </a:prstGeom>
          <a:noFill/>
          <a:ln w="25400" cap="flat" cmpd="sng" algn="ctr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Российские клинические рекомендации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ОИМп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2020 год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3394720" cy="172819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Приказ Минздрава России 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от 28 сентября 2020 г. № 1165н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3356992"/>
            <a:ext cx="3816424" cy="276917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b="1" dirty="0" smtClean="0">
                <a:solidFill>
                  <a:srgbClr val="002060"/>
                </a:solidFill>
              </a:rPr>
              <a:t>«Об утверждении требований к комплектации лекарственными препаратами и медицинскими изделиями укладок и наборов для оказания скорой медицинской помощи»</a:t>
            </a:r>
            <a:endParaRPr lang="ru-RU" sz="2000" b="1" dirty="0">
              <a:solidFill>
                <a:srgbClr val="002060"/>
              </a:solidFill>
            </a:endParaRPr>
          </a:p>
        </p:txBody>
      </p:sp>
      <p:graphicFrame>
        <p:nvGraphicFramePr>
          <p:cNvPr id="106498" name="Object 2"/>
          <p:cNvGraphicFramePr>
            <a:graphicFrameLocks noChangeAspect="1"/>
          </p:cNvGraphicFramePr>
          <p:nvPr>
            <p:extLst/>
          </p:nvPr>
        </p:nvGraphicFramePr>
        <p:xfrm>
          <a:off x="4283968" y="563022"/>
          <a:ext cx="4165137" cy="56166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PDF" r:id="rId3" imgW="0" imgH="0" progId="FoxitReader.Document">
                  <p:embed/>
                </p:oleObj>
              </mc:Choice>
              <mc:Fallback>
                <p:oleObj name="PDF" r:id="rId3" imgW="0" imgH="0" progId="FoxitReader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3968" y="563022"/>
                        <a:ext cx="4165137" cy="56166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1421197" cy="39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8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23528" y="620688"/>
            <a:ext cx="8569325" cy="4786312"/>
          </a:xfrm>
          <a:ln w="57150" cmpd="thinThick">
            <a:solidFill>
              <a:srgbClr val="00FF00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algn="ctr"/>
            <a:r>
              <a:rPr lang="ru-RU" alt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50% смертей от </a:t>
            </a:r>
            <a:r>
              <a:rPr lang="ru-RU" altLang="ru-RU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ИМп</a:t>
            </a:r>
            <a:r>
              <a:rPr lang="en-US" alt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ru-RU" alt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наступает </a:t>
            </a:r>
            <a:br>
              <a:rPr lang="ru-RU" alt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первые 1,5-2 часов </a:t>
            </a:r>
            <a:br>
              <a:rPr lang="ru-RU" alt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от начала ангинозного приступа</a:t>
            </a:r>
            <a:br>
              <a:rPr lang="ru-RU" alt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lang="ru-RU" alt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ольшая часть этих больных умирает до прибытия бригады СМП </a:t>
            </a:r>
            <a:br>
              <a:rPr lang="ru-RU" alt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(это до </a:t>
            </a:r>
            <a:r>
              <a:rPr lang="en-US" altLang="ru-RU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COVID-19</a:t>
            </a:r>
            <a:r>
              <a:rPr lang="ru-RU" altLang="ru-RU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8476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395536" y="116632"/>
          <a:ext cx="8208912" cy="58885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2587"/>
                <a:gridCol w="921408"/>
                <a:gridCol w="1240301"/>
                <a:gridCol w="3096344"/>
                <a:gridCol w="2448272"/>
              </a:tblGrid>
              <a:tr h="1307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913" marR="24913" marT="40987" marB="40987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913" marR="24913" marT="40987" marB="40987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913" marR="24913" marT="40987" marB="40987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913" marR="24913" marT="40987" marB="40987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913" marR="24913" marT="40987" marB="40987"/>
                </a:tc>
              </a:tr>
              <a:tr h="7538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1.8.5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913" marR="24913" marT="40987" marB="40987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B01AC24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913" marR="24913" marT="40987" marB="40987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тикагрелор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913" marR="24913" marT="40987" marB="40987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тикагрелор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913" marR="24913" marT="40987" marB="40987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таблетки, покрытые пленочной оболочкой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913" marR="24913" marT="40987" marB="40987"/>
                </a:tc>
              </a:tr>
              <a:tr h="6469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1.8.6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913" marR="24913" marT="40987" marB="40987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B01AD02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913" marR="24913" marT="40987" marB="40987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алтеплаза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913" marR="24913" marT="40987" marB="40987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</a:rPr>
                        <a:t>алтеплаза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913" marR="24913" marT="40987" marB="40987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лиофилизат для приготовления раствора для инфузий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913" marR="24913" marT="40987" marB="40987"/>
                </a:tc>
              </a:tr>
              <a:tr h="8784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1.8.7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913" marR="24913" marT="40987" marB="40987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B01AD11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913" marR="24913" marT="40987" marB="40987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тенектеплаза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913" marR="24913" marT="40987" marB="40987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</a:rPr>
                        <a:t>тенектеплаза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913" marR="24913" marT="40987" marB="40987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лиофилизат для приготовления раствора для внутривенного введения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913" marR="24913" marT="40987" marB="40987"/>
                </a:tc>
              </a:tr>
              <a:tr h="14472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1.8.8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913" marR="24913" marT="40987" marB="40987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B01AD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913" marR="24913" marT="40987" marB="40987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ферментные препараты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913" marR="24913" marT="40987" marB="40987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</a:rPr>
                        <a:t>проурокиназа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913" marR="24913" marT="40987" marB="40987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лиофилизат для приготовления раствора для внутривенного введения или лиофилизат для приготовления раствора для инъекций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913" marR="24913" marT="40987" marB="40987"/>
                </a:tc>
              </a:tr>
              <a:tr h="12540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1.8.9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913" marR="24913" marT="40987" marB="40987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B01AD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913" marR="24913" marT="40987" marB="40987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ферментные препараты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913" marR="24913" marT="40987" marB="40987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</a:rPr>
                        <a:t>рекомбинантный белок, содержащий аминокислотную последовательность стафилокиназы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913" marR="24913" marT="40987" marB="40987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лиофилизат для приготовления раствора для внутривенного введения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913" marR="24913" marT="40987" marB="40987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259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203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620688"/>
            <a:ext cx="4176464" cy="6048672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ru-RU" sz="3600" b="1" dirty="0">
                <a:solidFill>
                  <a:srgbClr val="002060"/>
                </a:solidFill>
              </a:rPr>
              <a:t>Перечень</a:t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>жизненно необходимых и важнейших</a:t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>лекарственных препаратов для медицинского применения</a:t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>на 2021 год</a:t>
            </a:r>
            <a:endParaRPr lang="ru-RU" sz="3600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ru-RU" sz="3600" dirty="0">
                <a:solidFill>
                  <a:srgbClr val="002060"/>
                </a:solidFill>
              </a:rPr>
              <a:t>Распоряжение Правительства РФ от 12.10.2019 N 2406-р</a:t>
            </a:r>
            <a:br>
              <a:rPr lang="ru-RU" sz="3600" dirty="0">
                <a:solidFill>
                  <a:srgbClr val="002060"/>
                </a:solidFill>
              </a:rPr>
            </a:br>
            <a:r>
              <a:rPr lang="ru-RU" sz="3600" dirty="0">
                <a:solidFill>
                  <a:srgbClr val="002060"/>
                </a:solidFill>
              </a:rPr>
              <a:t>"Об утверждении перечня жизненно необходимых и важнейших лекарственных препаратов на 2020 год"</a:t>
            </a:r>
            <a:br>
              <a:rPr lang="ru-RU" sz="3600" dirty="0">
                <a:solidFill>
                  <a:srgbClr val="002060"/>
                </a:solidFill>
              </a:rPr>
            </a:br>
            <a:r>
              <a:rPr lang="ru-RU" sz="3600" dirty="0">
                <a:solidFill>
                  <a:srgbClr val="002060"/>
                </a:solidFill>
              </a:rPr>
              <a:t/>
            </a:r>
            <a:br>
              <a:rPr lang="ru-RU" sz="3600" dirty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>с изменениями</a:t>
            </a:r>
            <a:r>
              <a:rPr lang="ru-RU" sz="3600" dirty="0">
                <a:solidFill>
                  <a:srgbClr val="002060"/>
                </a:solidFill>
              </a:rPr>
              <a:t/>
            </a:r>
            <a:br>
              <a:rPr lang="ru-RU" sz="3600" dirty="0">
                <a:solidFill>
                  <a:srgbClr val="002060"/>
                </a:solidFill>
              </a:rPr>
            </a:br>
            <a:r>
              <a:rPr lang="ru-RU" sz="3600" dirty="0">
                <a:solidFill>
                  <a:srgbClr val="002060"/>
                </a:solidFill>
              </a:rPr>
              <a:t/>
            </a:r>
            <a:br>
              <a:rPr lang="ru-RU" sz="3600" dirty="0">
                <a:solidFill>
                  <a:srgbClr val="002060"/>
                </a:solidFill>
              </a:rPr>
            </a:br>
            <a:r>
              <a:rPr lang="ru-RU" sz="3600" dirty="0">
                <a:solidFill>
                  <a:srgbClr val="002060"/>
                </a:solidFill>
              </a:rPr>
              <a:t>внесенными распоряжением Правительства РФ от 23 ноября 2020 г. № 3073-р</a:t>
            </a:r>
            <a:br>
              <a:rPr lang="ru-RU" sz="3600" dirty="0">
                <a:solidFill>
                  <a:srgbClr val="002060"/>
                </a:solidFill>
              </a:rPr>
            </a:br>
            <a:r>
              <a:rPr lang="ru-RU" sz="3600" dirty="0">
                <a:solidFill>
                  <a:srgbClr val="002060"/>
                </a:solidFill>
              </a:rPr>
              <a:t>вступающими в силу</a:t>
            </a:r>
            <a:br>
              <a:rPr lang="ru-RU" sz="3600" dirty="0">
                <a:solidFill>
                  <a:srgbClr val="002060"/>
                </a:solidFill>
              </a:rPr>
            </a:br>
            <a:r>
              <a:rPr lang="ru-RU" sz="3600" dirty="0">
                <a:solidFill>
                  <a:srgbClr val="002060"/>
                </a:solidFill>
              </a:rPr>
              <a:t>с 1 января 2021 года</a:t>
            </a:r>
          </a:p>
          <a:p>
            <a:endParaRPr lang="ru-RU" dirty="0"/>
          </a:p>
        </p:txBody>
      </p:sp>
      <p:graphicFrame>
        <p:nvGraphicFramePr>
          <p:cNvPr id="138242" name="Object 2"/>
          <p:cNvGraphicFramePr>
            <a:graphicFrameLocks noChangeAspect="1"/>
          </p:cNvGraphicFramePr>
          <p:nvPr>
            <p:extLst/>
          </p:nvPr>
        </p:nvGraphicFramePr>
        <p:xfrm>
          <a:off x="4572000" y="548680"/>
          <a:ext cx="4279875" cy="58684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" name="PDF" r:id="rId3" imgW="0" imgH="0" progId="FoxitReader.Document">
                  <p:embed/>
                </p:oleObj>
              </mc:Choice>
              <mc:Fallback>
                <p:oleObj name="PDF" r:id="rId3" imgW="0" imgH="0" progId="FoxitReader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548680"/>
                        <a:ext cx="4279875" cy="586849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9083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91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Группа 28"/>
          <p:cNvGrpSpPr/>
          <p:nvPr/>
        </p:nvGrpSpPr>
        <p:grpSpPr>
          <a:xfrm>
            <a:off x="0" y="6500726"/>
            <a:ext cx="9144000" cy="357274"/>
            <a:chOff x="0" y="6500726"/>
            <a:chExt cx="9144000" cy="357274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0" y="6500726"/>
              <a:ext cx="9144000" cy="35727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0312" y="6500726"/>
              <a:ext cx="1763688" cy="357274"/>
            </a:xfrm>
            <a:prstGeom prst="rect">
              <a:avLst/>
            </a:prstGeom>
          </p:spPr>
        </p:pic>
      </p:grpSp>
      <p:pic>
        <p:nvPicPr>
          <p:cNvPr id="17" name="Picture 8" descr="sak_epitops_new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10000" contrast="40000"/>
          </a:blip>
          <a:srcRect/>
          <a:stretch>
            <a:fillRect/>
          </a:stretch>
        </p:blipFill>
        <p:spPr bwMode="auto">
          <a:xfrm>
            <a:off x="3419872" y="4784378"/>
            <a:ext cx="2864044" cy="1658026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7372547" y="5037306"/>
            <a:ext cx="810030" cy="1015663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Lys74</a:t>
            </a:r>
          </a:p>
          <a:p>
            <a:pPr>
              <a:defRPr/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Glu75</a:t>
            </a:r>
          </a:p>
          <a:p>
            <a:pPr>
              <a:defRPr/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Arg77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1050925" y="5530850"/>
            <a:ext cx="18473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sz="110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899592" y="5051593"/>
            <a:ext cx="846707" cy="1015663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Ala 74</a:t>
            </a:r>
          </a:p>
          <a:p>
            <a:pPr>
              <a:defRPr/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Ala 75</a:t>
            </a:r>
          </a:p>
          <a:p>
            <a:pPr>
              <a:defRPr/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Ala 77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23" name="Прямая со стрелкой 22"/>
          <p:cNvCxnSpPr/>
          <p:nvPr/>
        </p:nvCxnSpPr>
        <p:spPr>
          <a:xfrm>
            <a:off x="1895886" y="5200650"/>
            <a:ext cx="1357313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1895886" y="5557838"/>
            <a:ext cx="1357313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1895886" y="5915025"/>
            <a:ext cx="1357313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5896386" y="5199063"/>
            <a:ext cx="1357313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5896386" y="5543550"/>
            <a:ext cx="1357313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5896386" y="5913438"/>
            <a:ext cx="1357313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6" descr="sak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20000" contrast="24000"/>
          </a:blip>
          <a:srcRect/>
          <a:stretch>
            <a:fillRect/>
          </a:stretch>
        </p:blipFill>
        <p:spPr bwMode="auto">
          <a:xfrm>
            <a:off x="1247045" y="2624667"/>
            <a:ext cx="2530957" cy="1340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3698751" y="2924944"/>
            <a:ext cx="3888431" cy="769441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MLKRSLLFLTVLLLLFSFSSITNEVSASSSFDKGKYKKGDDASYFEPTGPYLMVNVTGVDGKGNELLSPHYVEFPIKPGTTLTKEKIEYYVEWALDATAYKEFRVVELDPSAKIEVTYYDKNKKKEETKSFPITEKGFVVPDLSEHIKNPGFNLITKVVIEK</a:t>
            </a:r>
            <a:endParaRPr lang="ru-RU" sz="11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85" y="1844824"/>
            <a:ext cx="7865690" cy="78175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fontAlgn="auto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n w="6350">
                  <a:noFill/>
                </a:ln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Инновационная молекула </a:t>
            </a:r>
            <a:r>
              <a:rPr lang="ru-RU" sz="2000" b="1" dirty="0">
                <a:ln w="6350">
                  <a:noFill/>
                </a:ln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неиммуногенной</a:t>
            </a:r>
            <a:r>
              <a:rPr lang="ru-RU" sz="2000" dirty="0">
                <a:ln w="6350">
                  <a:noFill/>
                </a:ln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стафилокиназы, полученная по генно-инженерной технологии </a:t>
            </a:r>
            <a:r>
              <a:rPr lang="en-US" sz="2000" dirty="0" smtClean="0">
                <a:ln w="6350">
                  <a:noFill/>
                </a:ln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E-coli</a:t>
            </a:r>
            <a:r>
              <a:rPr lang="ru-RU" sz="2000" dirty="0" smtClean="0">
                <a:ln w="6350">
                  <a:noFill/>
                </a:ln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.</a:t>
            </a:r>
            <a:endParaRPr lang="ru-RU" sz="20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0" name="Заголовок 2"/>
          <p:cNvSpPr txBox="1">
            <a:spLocks/>
          </p:cNvSpPr>
          <p:nvPr/>
        </p:nvSpPr>
        <p:spPr>
          <a:xfrm>
            <a:off x="335384" y="508112"/>
            <a:ext cx="7926771" cy="63894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spcBef>
                <a:spcPct val="0"/>
              </a:spcBef>
              <a:buNone/>
              <a:defRPr sz="2400" b="1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/>
              <a:t>ФОРТЕЛИЗИН НЕ ВЫЗЫВАЕТ АЛЛЕРГИЧЕСКИХ РЕАКЦИЙ ПРИ ПОВТОРНОМ ВВЕДЕНИИ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0" y="0"/>
            <a:ext cx="9144000" cy="1303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335385" y="1484784"/>
            <a:ext cx="824664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335385" y="1556792"/>
            <a:ext cx="82466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390253" y="4005064"/>
            <a:ext cx="81369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В молекуле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стафилокиназы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были заменены аминокислоты в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иммунодоминантном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эпитопе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белка, в результате при повторном введении препарата антитела не образуются</a:t>
            </a:r>
          </a:p>
        </p:txBody>
      </p:sp>
    </p:spTree>
    <p:extLst>
      <p:ext uri="{BB962C8B-B14F-4D97-AF65-F5344CB8AC3E}">
        <p14:creationId xmlns:p14="http://schemas.microsoft.com/office/powerpoint/2010/main" val="129213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6"/>
          <p:cNvSpPr txBox="1">
            <a:spLocks noChangeArrowheads="1"/>
          </p:cNvSpPr>
          <p:nvPr/>
        </p:nvSpPr>
        <p:spPr bwMode="auto">
          <a:xfrm>
            <a:off x="4612688" y="6381328"/>
            <a:ext cx="44989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ru-RU" sz="1200" b="1" dirty="0">
                <a:latin typeface="Arial" panose="020B0604020202020204" pitchFamily="34" charset="0"/>
              </a:rPr>
              <a:t>* </a:t>
            </a:r>
            <a:r>
              <a:rPr lang="ru-RU" altLang="ru-RU" sz="1200" b="1" dirty="0">
                <a:latin typeface="Arial" panose="020B0604020202020204" pitchFamily="34" charset="0"/>
              </a:rPr>
              <a:t>Составлено по данным ЦМИ «</a:t>
            </a:r>
            <a:r>
              <a:rPr lang="ru-RU" altLang="ru-RU" sz="1200" b="1" dirty="0" err="1">
                <a:latin typeface="Arial" panose="020B0604020202020204" pitchFamily="34" charset="0"/>
              </a:rPr>
              <a:t>Фармэксперт</a:t>
            </a:r>
            <a:r>
              <a:rPr lang="ru-RU" altLang="ru-RU" sz="1200" b="1" dirty="0">
                <a:latin typeface="Arial" panose="020B0604020202020204" pitchFamily="34" charset="0"/>
              </a:rPr>
              <a:t>»</a:t>
            </a:r>
            <a:r>
              <a:rPr lang="ru-RU" altLang="ru-RU" sz="1200" dirty="0">
                <a:latin typeface="Arial" panose="020B0604020202020204" pitchFamily="34" charset="0"/>
              </a:rPr>
              <a:t> </a:t>
            </a:r>
            <a:endParaRPr kumimoji="0" lang="en-US" altLang="ru-RU" sz="1200" b="1" i="1" dirty="0">
              <a:solidFill>
                <a:srgbClr val="4B0096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6B3EC59-3D3F-EB49-A7CF-34FBF78701EE}"/>
              </a:ext>
            </a:extLst>
          </p:cNvPr>
          <p:cNvSpPr txBox="1"/>
          <p:nvPr/>
        </p:nvSpPr>
        <p:spPr>
          <a:xfrm>
            <a:off x="467544" y="116632"/>
            <a:ext cx="849617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2800" b="1" dirty="0">
                <a:latin typeface="+mj-lt"/>
              </a:rPr>
              <a:t>Распределение тромболитических препаратов в России по количеству пролеченных пациентов и </a:t>
            </a:r>
            <a:r>
              <a:rPr lang="ru-RU" sz="2800" b="1" dirty="0" smtClean="0">
                <a:latin typeface="+mj-lt"/>
              </a:rPr>
              <a:t>наименованиям в </a:t>
            </a:r>
            <a:r>
              <a:rPr lang="ru-RU" sz="2800" b="1" dirty="0">
                <a:latin typeface="+mj-lt"/>
              </a:rPr>
              <a:t>2012 и 2018 годах</a:t>
            </a:r>
            <a:r>
              <a:rPr lang="en-US" sz="2800" b="1" dirty="0">
                <a:latin typeface="+mj-lt"/>
              </a:rPr>
              <a:t>*</a:t>
            </a:r>
            <a:endParaRPr lang="ru-RU" sz="2800" b="1" dirty="0">
              <a:latin typeface="+mj-lt"/>
            </a:endParaRPr>
          </a:p>
        </p:txBody>
      </p:sp>
      <p:pic>
        <p:nvPicPr>
          <p:cNvPr id="18436" name="Диаграмма 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88840"/>
            <a:ext cx="42545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Диаграмма 8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916832"/>
            <a:ext cx="4483100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42401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95" t="11322" r="34048" b="5204"/>
          <a:stretch/>
        </p:blipFill>
        <p:spPr bwMode="auto">
          <a:xfrm>
            <a:off x="3491880" y="58401"/>
            <a:ext cx="5112568" cy="678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1303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249152"/>
            <a:ext cx="3240360" cy="6060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Перед </a:t>
            </a:r>
            <a:r>
              <a:rPr lang="ru-RU" sz="2800" b="1" dirty="0" err="1" smtClean="0">
                <a:solidFill>
                  <a:srgbClr val="FF0000"/>
                </a:solidFill>
              </a:rPr>
              <a:t>тромболизисом</a:t>
            </a:r>
            <a:r>
              <a:rPr lang="ru-RU" sz="2800" b="1" dirty="0" smtClean="0">
                <a:solidFill>
                  <a:srgbClr val="FF0000"/>
                </a:solidFill>
              </a:rPr>
              <a:t>  необходимо заполнить чек-лист</a:t>
            </a:r>
          </a:p>
          <a:p>
            <a:endParaRPr lang="ru-RU" sz="2800" b="1" dirty="0" smtClean="0">
              <a:solidFill>
                <a:srgbClr val="FF0000"/>
              </a:solidFill>
            </a:endParaRPr>
          </a:p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В чек листе </a:t>
            </a:r>
          </a:p>
          <a:p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п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рописаны:</a:t>
            </a:r>
          </a:p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Показания</a:t>
            </a:r>
          </a:p>
          <a:p>
            <a:endParaRPr lang="ru-RU" sz="24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Противопоказания</a:t>
            </a:r>
          </a:p>
          <a:p>
            <a:endParaRPr lang="ru-RU" sz="24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Абсолютные </a:t>
            </a:r>
          </a:p>
          <a:p>
            <a:endParaRPr lang="ru-RU" sz="24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Относительные </a:t>
            </a:r>
          </a:p>
        </p:txBody>
      </p:sp>
      <p:sp>
        <p:nvSpPr>
          <p:cNvPr id="3" name="Овал 2"/>
          <p:cNvSpPr/>
          <p:nvPr/>
        </p:nvSpPr>
        <p:spPr>
          <a:xfrm>
            <a:off x="4427984" y="5436436"/>
            <a:ext cx="1872208" cy="57606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 стрелкой 6"/>
          <p:cNvCxnSpPr/>
          <p:nvPr/>
        </p:nvCxnSpPr>
        <p:spPr>
          <a:xfrm flipV="1">
            <a:off x="1835696" y="2204864"/>
            <a:ext cx="1800200" cy="151216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V="1">
            <a:off x="2123728" y="3140968"/>
            <a:ext cx="1656184" cy="208823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V="1">
            <a:off x="2339752" y="3717032"/>
            <a:ext cx="1368152" cy="194421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7596336" y="2120961"/>
            <a:ext cx="440432" cy="79208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8028384" y="3021071"/>
            <a:ext cx="432048" cy="249616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265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7886700" cy="2304256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> </a:t>
            </a:r>
            <a:r>
              <a:rPr lang="ru-RU" sz="2400" dirty="0" smtClean="0"/>
              <a:t>    </a:t>
            </a:r>
            <a:r>
              <a:rPr lang="ru-RU" sz="2400" b="1" dirty="0" smtClean="0"/>
              <a:t>Рекомендации </a:t>
            </a:r>
            <a:r>
              <a:rPr lang="ru-RU" sz="2400" b="1" dirty="0"/>
              <a:t>по ведению пациентов с острым инфарктом миокарда с подъемом сегмента ST 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000" b="1" i="1" dirty="0" smtClean="0">
                <a:solidFill>
                  <a:srgbClr val="C00000"/>
                </a:solidFill>
              </a:rPr>
              <a:t>(</a:t>
            </a:r>
            <a:r>
              <a:rPr lang="ru-RU" sz="2400" b="1" i="1" dirty="0">
                <a:solidFill>
                  <a:srgbClr val="C00000"/>
                </a:solidFill>
              </a:rPr>
              <a:t>Европейское общество кардиологов (ESC</a:t>
            </a:r>
            <a:r>
              <a:rPr lang="ru-RU" sz="2400" b="1" i="1" dirty="0" smtClean="0">
                <a:solidFill>
                  <a:srgbClr val="C00000"/>
                </a:solidFill>
              </a:rPr>
              <a:t>) 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/>
              <a:t> </a:t>
            </a:r>
            <a:r>
              <a:rPr lang="ru-RU" sz="2400" b="1" dirty="0" smtClean="0"/>
              <a:t>    </a:t>
            </a:r>
            <a:br>
              <a:rPr lang="ru-RU" sz="2400" b="1" dirty="0" smtClean="0"/>
            </a:br>
            <a:r>
              <a:rPr lang="ru-RU" sz="2400" b="1" dirty="0" smtClean="0"/>
              <a:t>При </a:t>
            </a:r>
            <a:r>
              <a:rPr lang="ru-RU" sz="2400" b="1" dirty="0"/>
              <a:t>сравнении фибринолитических препаратов предпочтение следует отдавать </a:t>
            </a:r>
            <a:r>
              <a:rPr lang="ru-RU" sz="2400" b="1" dirty="0" err="1"/>
              <a:t>фибринспецифическим</a:t>
            </a:r>
            <a:r>
              <a:rPr lang="ru-RU" sz="2400" b="1" dirty="0"/>
              <a:t> препаратам</a:t>
            </a:r>
            <a:r>
              <a:rPr lang="ru-RU" sz="2400" dirty="0"/>
              <a:t>.</a:t>
            </a:r>
            <a:br>
              <a:rPr lang="ru-RU" sz="2400" dirty="0"/>
            </a:br>
            <a:endParaRPr lang="ru-RU" sz="24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971600" y="2924944"/>
          <a:ext cx="7560840" cy="28803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93751"/>
                <a:gridCol w="3667089"/>
              </a:tblGrid>
              <a:tr h="7314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Фибринселективность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8445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</a:rPr>
                        <a:t>Стафилокиназа</a:t>
                      </a:r>
                      <a:r>
                        <a:rPr lang="ru-RU" sz="2000" dirty="0">
                          <a:effectLst/>
                        </a:rPr>
                        <a:t> (</a:t>
                      </a:r>
                      <a:r>
                        <a:rPr lang="ru-RU" sz="2000" dirty="0" err="1">
                          <a:effectLst/>
                        </a:rPr>
                        <a:t>неимм</a:t>
                      </a:r>
                      <a:r>
                        <a:rPr lang="ru-RU" sz="2000" dirty="0">
                          <a:effectLst/>
                        </a:rPr>
                        <a:t>.)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++++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41609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Тенектеплаза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+++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41609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Альтеплаза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++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41609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Проурокиназа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+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  <a:tr h="41609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</a:rPr>
                        <a:t>Стрептокиназа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-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637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6500726"/>
            <a:ext cx="9144000" cy="35727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2"/>
          <p:cNvSpPr txBox="1">
            <a:spLocks/>
          </p:cNvSpPr>
          <p:nvPr/>
        </p:nvSpPr>
        <p:spPr>
          <a:xfrm>
            <a:off x="2051720" y="404664"/>
            <a:ext cx="7404967" cy="63894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spcBef>
                <a:spcPct val="0"/>
              </a:spcBef>
              <a:buNone/>
              <a:defRPr sz="2400" b="1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НАИВЫСШАЯ ФИБРИНСЕЛЕКТИВНОСТЬ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0" y="0"/>
            <a:ext cx="9144000" cy="1303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Line 5"/>
          <p:cNvSpPr>
            <a:spLocks noChangeShapeType="1"/>
          </p:cNvSpPr>
          <p:nvPr/>
        </p:nvSpPr>
        <p:spPr bwMode="auto">
          <a:xfrm>
            <a:off x="0" y="1196975"/>
            <a:ext cx="9144000" cy="0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graphicFrame>
        <p:nvGraphicFramePr>
          <p:cNvPr id="10" name="Диаграмма 9"/>
          <p:cNvGraphicFramePr>
            <a:graphicFrameLocks/>
          </p:cNvGraphicFramePr>
          <p:nvPr>
            <p:extLst/>
          </p:nvPr>
        </p:nvGraphicFramePr>
        <p:xfrm>
          <a:off x="309416" y="1700808"/>
          <a:ext cx="4190576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4355976" y="1844824"/>
            <a:ext cx="4536504" cy="27363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Незначительное снижение фибриногена крови препаратом ФОРТЕЛИЗИН обусловлено его уникальным механизмом </a:t>
            </a: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</a:rPr>
              <a:t>фибринолитического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 действия</a:t>
            </a:r>
          </a:p>
          <a:p>
            <a:endParaRPr lang="ru-RU" sz="1600" dirty="0">
              <a:solidFill>
                <a:schemeClr val="tx2">
                  <a:lumMod val="75000"/>
                </a:schemeClr>
              </a:solidFill>
            </a:endParaRPr>
          </a:p>
          <a:p>
            <a:endParaRPr lang="ru-RU" sz="16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Применение препаратов с высокой </a:t>
            </a: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</a:rPr>
              <a:t>фибринселективностью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  у пациентов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с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острым инфарктом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миокарда с подъемом сегмента ST</a:t>
            </a:r>
          </a:p>
          <a:p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рекомендовано Клиническими рекомендациями Минздрава России</a:t>
            </a:r>
            <a:endParaRPr lang="ru-RU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 rot="21387250">
            <a:off x="701286" y="5470975"/>
            <a:ext cx="4752528" cy="7200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Рекомендуется при ТЛТ предпочесть фибрин-специфичный </a:t>
            </a:r>
            <a:r>
              <a:rPr lang="ru-RU" b="1" dirty="0" smtClean="0">
                <a:solidFill>
                  <a:srgbClr val="FF0000"/>
                </a:solidFill>
              </a:rPr>
              <a:t>фибринолитик.*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552138" y="5545635"/>
            <a:ext cx="35918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dirty="0" smtClean="0"/>
              <a:t>* Клинические </a:t>
            </a:r>
            <a:r>
              <a:rPr lang="ru-RU" sz="900" b="1" dirty="0"/>
              <a:t>рекомендации</a:t>
            </a:r>
          </a:p>
          <a:p>
            <a:r>
              <a:rPr lang="ru-RU" sz="900" b="1" dirty="0"/>
              <a:t>Острый инфаркт миокарда с подъемом сегмента ST электрокардиограммы</a:t>
            </a:r>
          </a:p>
          <a:p>
            <a:r>
              <a:rPr lang="ru-RU" sz="900" dirty="0"/>
              <a:t>МКБ 10: I21.0/I21.1/I21.2/I21.3/I21.4/I21.9/I22.0/I22.1</a:t>
            </a:r>
          </a:p>
          <a:p>
            <a:r>
              <a:rPr lang="ru-RU" sz="900" dirty="0"/>
              <a:t>Возрастная категория: взрослые</a:t>
            </a:r>
          </a:p>
          <a:p>
            <a:r>
              <a:rPr lang="ru-RU" sz="900" dirty="0"/>
              <a:t>ID: КР157</a:t>
            </a:r>
          </a:p>
        </p:txBody>
      </p:sp>
    </p:spTree>
    <p:extLst>
      <p:ext uri="{BB962C8B-B14F-4D97-AF65-F5344CB8AC3E}">
        <p14:creationId xmlns:p14="http://schemas.microsoft.com/office/powerpoint/2010/main" val="407339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1303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6609" y="476672"/>
            <a:ext cx="7976356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Российские рекомендации 2020 Приложение </a:t>
            </a:r>
            <a:r>
              <a:rPr lang="ru-RU" sz="2400" b="1" dirty="0">
                <a:solidFill>
                  <a:srgbClr val="FF0000"/>
                </a:solidFill>
              </a:rPr>
              <a:t>Г6. </a:t>
            </a:r>
          </a:p>
          <a:p>
            <a:r>
              <a:rPr lang="ru-RU" sz="2400" b="1" dirty="0" err="1">
                <a:solidFill>
                  <a:srgbClr val="FF0000"/>
                </a:solidFill>
              </a:rPr>
              <a:t>Тромболитики</a:t>
            </a:r>
            <a:r>
              <a:rPr lang="ru-RU" sz="2400" b="1" dirty="0">
                <a:solidFill>
                  <a:srgbClr val="FF0000"/>
                </a:solidFill>
              </a:rPr>
              <a:t> и режимы их дозирования при </a:t>
            </a:r>
            <a:r>
              <a:rPr lang="ru-RU" sz="2400" b="1" dirty="0" err="1" smtClean="0">
                <a:solidFill>
                  <a:srgbClr val="FF0000"/>
                </a:solidFill>
              </a:rPr>
              <a:t>ИМпST</a:t>
            </a:r>
            <a:endParaRPr lang="ru-RU" sz="2400" b="1" dirty="0">
              <a:solidFill>
                <a:srgbClr val="FF0000"/>
              </a:solidFill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251520" y="1628800"/>
            <a:ext cx="824664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251520" y="1700808"/>
            <a:ext cx="82466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Группа 12"/>
          <p:cNvGrpSpPr/>
          <p:nvPr/>
        </p:nvGrpSpPr>
        <p:grpSpPr>
          <a:xfrm>
            <a:off x="0" y="6500726"/>
            <a:ext cx="9144000" cy="357274"/>
            <a:chOff x="0" y="6500726"/>
            <a:chExt cx="9144000" cy="357274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0" y="6500726"/>
              <a:ext cx="9144000" cy="35727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0312" y="6500726"/>
              <a:ext cx="1763688" cy="357274"/>
            </a:xfrm>
            <a:prstGeom prst="rect">
              <a:avLst/>
            </a:prstGeom>
          </p:spPr>
        </p:pic>
      </p:grpSp>
      <p:sp>
        <p:nvSpPr>
          <p:cNvPr id="11" name="Прямоугольник 10"/>
          <p:cNvSpPr/>
          <p:nvPr/>
        </p:nvSpPr>
        <p:spPr>
          <a:xfrm>
            <a:off x="246609" y="1844824"/>
            <a:ext cx="8251551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</a:rPr>
              <a:t>Алтеплаза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</a:rPr>
              <a:t>** 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</a:rPr>
              <a:t>В/в 1 мг/кг МТ (но не более 100 мг): болюс 15 мг; последующая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</a:rPr>
              <a:t>инфузия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</a:rPr>
              <a:t> 0,75 мг/кг МТ за 30 мин (но не более 50 мг), затем 0,5 мг/кг (но не более 35 мг) за 60 мин (общая продолжительность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</a:rPr>
              <a:t>инфузии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</a:rPr>
              <a:t> 1,5 ч).  </a:t>
            </a:r>
            <a:r>
              <a:rPr kumimoji="0" lang="ru-RU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Инфузионное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введение не удобно!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</a:rPr>
              <a:t>Проурокиназа</a:t>
            </a: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</a:rPr>
              <a:t> рекомбинантная</a:t>
            </a: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</a:rPr>
              <a:t>** 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</a:rPr>
              <a:t>В/в: болюс 2000000 МЕ и последующая </a:t>
            </a:r>
            <a:r>
              <a:rPr kumimoji="0" lang="ru-RU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</a:rPr>
              <a:t>инфузия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</a:rPr>
              <a:t> 6000000 МЕ в течение 30–60 мин. 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</a:rPr>
              <a:t>(4 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</a:rPr>
              <a:t>флакона!)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Нельзя</a:t>
            </a:r>
            <a:r>
              <a:rPr kumimoji="0" lang="ru-RU" sz="14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проводить </a:t>
            </a:r>
            <a:r>
              <a:rPr kumimoji="0" lang="ru-RU" sz="14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тромболизис</a:t>
            </a:r>
            <a:r>
              <a:rPr kumimoji="0" lang="ru-RU" sz="14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при кардиогенном шоке!</a:t>
            </a:r>
            <a:endParaRPr kumimoji="0" lang="ru-RU" sz="14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</a:endParaRPr>
          </a:p>
          <a:p>
            <a:pPr lvl="0">
              <a:defRPr/>
            </a:pPr>
            <a:r>
              <a:rPr lang="ru-RU" b="1" kern="0" dirty="0" err="1">
                <a:solidFill>
                  <a:prstClr val="white">
                    <a:lumMod val="50000"/>
                  </a:prstClr>
                </a:solidFill>
              </a:rPr>
              <a:t>Стрептокиназа</a:t>
            </a:r>
            <a:r>
              <a:rPr lang="ru-RU" sz="1400" kern="0" dirty="0">
                <a:solidFill>
                  <a:prstClr val="white">
                    <a:lumMod val="50000"/>
                  </a:prstClr>
                </a:solidFill>
              </a:rPr>
              <a:t> В/в </a:t>
            </a:r>
            <a:r>
              <a:rPr lang="ru-RU" sz="1400" kern="0" dirty="0" err="1">
                <a:solidFill>
                  <a:prstClr val="white">
                    <a:lumMod val="50000"/>
                  </a:prstClr>
                </a:solidFill>
              </a:rPr>
              <a:t>инфузионно</a:t>
            </a:r>
            <a:r>
              <a:rPr lang="ru-RU" sz="1400" kern="0" dirty="0">
                <a:solidFill>
                  <a:prstClr val="white">
                    <a:lumMod val="50000"/>
                  </a:prstClr>
                </a:solidFill>
              </a:rPr>
              <a:t> 1500000 МЕ за 30–60 мин </a:t>
            </a:r>
            <a:r>
              <a:rPr lang="ru-RU" sz="1400" b="1" kern="0" dirty="0" err="1">
                <a:solidFill>
                  <a:srgbClr val="FF0000"/>
                </a:solidFill>
              </a:rPr>
              <a:t>Инфузионное</a:t>
            </a:r>
            <a:r>
              <a:rPr lang="ru-RU" sz="1400" b="1" kern="0" dirty="0">
                <a:solidFill>
                  <a:srgbClr val="FF0000"/>
                </a:solidFill>
              </a:rPr>
              <a:t> введение не удобно, не входит в программу госгарантий! </a:t>
            </a:r>
            <a:endParaRPr kumimoji="0" lang="ru-RU" sz="2000" b="1" i="0" u="none" strike="noStrike" kern="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Стафилокиназа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 рекомбинантная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</a:rPr>
              <a:t>** 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</a:rPr>
              <a:t>1. Однократное внутривенное введение болюсом в дозе 15 мг (для </a:t>
            </a:r>
            <a:r>
              <a:rPr kumimoji="0" lang="ru-RU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</a:rPr>
              <a:t>догоспитального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</a:rPr>
              <a:t> введения)</a:t>
            </a: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Тенектеплаза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 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</a:rPr>
              <a:t>В/в болюсом за 5–10 сек: 30 мг при МТ &lt;60 кг, 35 мг при МТ от 60 до &lt;70 кг, 40 мг при МТ от 70 до &lt;80кг, 45 мг при МТ от 80 до &lt;90кг, 50 мг при МТ ≥90кг.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54741" y="6488668"/>
            <a:ext cx="41551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** препараты, которые производят в РФ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4365104"/>
            <a:ext cx="8784976" cy="1944216"/>
          </a:xfrm>
          <a:prstGeom prst="rect">
            <a:avLst/>
          </a:prstGeom>
          <a:noFill/>
          <a:ln w="57150">
            <a:solidFill>
              <a:srgbClr val="00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750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1303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471565"/>
            <a:ext cx="8496943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Два </a:t>
            </a:r>
            <a:r>
              <a:rPr lang="ru-RU" sz="2400" b="1" dirty="0" err="1" smtClean="0">
                <a:solidFill>
                  <a:srgbClr val="FF0000"/>
                </a:solidFill>
              </a:rPr>
              <a:t>болюсных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err="1" smtClean="0">
                <a:solidFill>
                  <a:srgbClr val="FF0000"/>
                </a:solidFill>
              </a:rPr>
              <a:t>тромболитика</a:t>
            </a:r>
            <a:r>
              <a:rPr lang="ru-RU" sz="2400" b="1" dirty="0" smtClean="0">
                <a:solidFill>
                  <a:srgbClr val="FF0000"/>
                </a:solidFill>
              </a:rPr>
              <a:t> возможны в РФ и прописаны в клинических рекомендациях </a:t>
            </a:r>
            <a:r>
              <a:rPr lang="ru-RU" sz="2400" b="1" dirty="0" err="1">
                <a:solidFill>
                  <a:srgbClr val="FF0000"/>
                </a:solidFill>
              </a:rPr>
              <a:t>ОКСп</a:t>
            </a:r>
            <a:r>
              <a:rPr lang="en-US" sz="2400" b="1" dirty="0">
                <a:solidFill>
                  <a:srgbClr val="FF0000"/>
                </a:solidFill>
              </a:rPr>
              <a:t>ST</a:t>
            </a:r>
            <a:r>
              <a:rPr lang="ru-RU" sz="2400" b="1" dirty="0" smtClean="0">
                <a:solidFill>
                  <a:srgbClr val="FF0000"/>
                </a:solidFill>
              </a:rPr>
              <a:t> 2020 </a:t>
            </a:r>
            <a:endParaRPr lang="ru-RU" sz="2400" b="1" dirty="0">
              <a:solidFill>
                <a:srgbClr val="FF0000"/>
              </a:solidFill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335385" y="1484784"/>
            <a:ext cx="824664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335385" y="1556792"/>
            <a:ext cx="82466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Группа 14"/>
          <p:cNvGrpSpPr/>
          <p:nvPr/>
        </p:nvGrpSpPr>
        <p:grpSpPr>
          <a:xfrm>
            <a:off x="0" y="6500726"/>
            <a:ext cx="9144000" cy="357274"/>
            <a:chOff x="0" y="6500726"/>
            <a:chExt cx="9144000" cy="357274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0" y="6500726"/>
              <a:ext cx="9144000" cy="35727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0312" y="6500726"/>
              <a:ext cx="1763688" cy="357274"/>
            </a:xfrm>
            <a:prstGeom prst="rect">
              <a:avLst/>
            </a:prstGeom>
          </p:spPr>
        </p:pic>
      </p:grpSp>
      <p:sp>
        <p:nvSpPr>
          <p:cNvPr id="2" name="Прямоугольник 1"/>
          <p:cNvSpPr/>
          <p:nvPr/>
        </p:nvSpPr>
        <p:spPr>
          <a:xfrm>
            <a:off x="611560" y="1844824"/>
            <a:ext cx="8053039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chemeClr val="tx2">
                    <a:lumMod val="75000"/>
                  </a:schemeClr>
                </a:solidFill>
              </a:rPr>
              <a:t>Тенектеплаза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	</a:t>
            </a:r>
            <a:endParaRPr lang="ru-RU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В/в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болюсом за 5-10 сек: </a:t>
            </a:r>
            <a:endParaRPr lang="ru-RU" sz="1600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ru-RU" sz="1600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30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мг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при массе тела (МТ)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&lt;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60 кг,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35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мг при МТ от 60 до &lt;70 кг, </a:t>
            </a:r>
            <a:endParaRPr lang="ru-RU" sz="16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40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мг при МТ от 70 до &lt;80кг, </a:t>
            </a:r>
            <a:endParaRPr lang="ru-RU" sz="16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45мг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при МТ от 80 до &lt;90кг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50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мг при МТ ≥90кг 	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4365104"/>
            <a:ext cx="824663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            </a:t>
            </a:r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</a:rPr>
              <a:t>Стафилокиназа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 рекомбинантная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	</a:t>
            </a:r>
            <a:endParaRPr lang="ru-RU" sz="2400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Однократное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внутривенное введение </a:t>
            </a:r>
            <a:endParaRPr lang="ru-RU" sz="24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болюсом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в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дозе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15мг 	</a:t>
            </a:r>
          </a:p>
        </p:txBody>
      </p:sp>
    </p:spTree>
    <p:extLst>
      <p:ext uri="{BB962C8B-B14F-4D97-AF65-F5344CB8AC3E}">
        <p14:creationId xmlns:p14="http://schemas.microsoft.com/office/powerpoint/2010/main" val="186071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21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514600"/>
            <a:ext cx="8382000" cy="1143000"/>
          </a:xfrm>
        </p:spPr>
        <p:txBody>
          <a:bodyPr>
            <a:noAutofit/>
          </a:bodyPr>
          <a:lstStyle/>
          <a:p>
            <a:pPr algn="ctr"/>
            <a:r>
              <a:rPr lang="ru-RU" altLang="ru-RU" sz="4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Больной с подозрение на ОКС должен лечиться так же, </a:t>
            </a:r>
            <a:br>
              <a:rPr lang="ru-RU" altLang="ru-RU" sz="4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altLang="ru-RU" sz="4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как больной с ОКС</a:t>
            </a:r>
          </a:p>
        </p:txBody>
      </p:sp>
    </p:spTree>
    <p:extLst>
      <p:ext uri="{BB962C8B-B14F-4D97-AF65-F5344CB8AC3E}">
        <p14:creationId xmlns:p14="http://schemas.microsoft.com/office/powerpoint/2010/main" val="287103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06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6210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174732" cy="79208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/>
              <a:t>Дозировка </a:t>
            </a:r>
            <a:r>
              <a:rPr lang="ru-RU" sz="3200" b="1" i="1" dirty="0"/>
              <a:t>Фортелизин</a:t>
            </a:r>
            <a:r>
              <a:rPr lang="ru-RU" sz="3200" b="1" dirty="0"/>
              <a:t>® не зависит от массы тела </a:t>
            </a:r>
            <a:r>
              <a:rPr lang="ru-RU" sz="3200" b="1" dirty="0" smtClean="0"/>
              <a:t>в </a:t>
            </a:r>
            <a:r>
              <a:rPr lang="ru-RU" sz="3200" b="1" dirty="0"/>
              <a:t>отличие от тенектеплазы</a:t>
            </a:r>
            <a:r>
              <a:rPr lang="ru-RU" sz="3200" b="1" dirty="0">
                <a:solidFill>
                  <a:srgbClr val="C00000"/>
                </a:solidFill>
              </a:rPr>
              <a:t>.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628800"/>
            <a:ext cx="8530460" cy="49719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300" b="1" dirty="0">
                <a:solidFill>
                  <a:srgbClr val="C00000"/>
                </a:solidFill>
              </a:rPr>
              <a:t> </a:t>
            </a:r>
            <a:r>
              <a:rPr lang="ru-RU" sz="2300" b="1" dirty="0" smtClean="0">
                <a:solidFill>
                  <a:srgbClr val="C00000"/>
                </a:solidFill>
              </a:rPr>
              <a:t>              Показано</a:t>
            </a:r>
            <a:r>
              <a:rPr lang="ru-RU" sz="2300" b="1" dirty="0">
                <a:solidFill>
                  <a:srgbClr val="C00000"/>
                </a:solidFill>
              </a:rPr>
              <a:t>, что ошибка в дозировке увеличивает риск ОНМК практически в два раза (клиническое исследование </a:t>
            </a:r>
            <a:r>
              <a:rPr lang="en-US" sz="2300" b="1" dirty="0">
                <a:solidFill>
                  <a:srgbClr val="C00000"/>
                </a:solidFill>
              </a:rPr>
              <a:t>ASSENT</a:t>
            </a:r>
            <a:r>
              <a:rPr lang="ru-RU" sz="2300" b="1" dirty="0">
                <a:solidFill>
                  <a:srgbClr val="C00000"/>
                </a:solidFill>
              </a:rPr>
              <a:t> 3 </a:t>
            </a:r>
            <a:r>
              <a:rPr lang="en-US" sz="2300" b="1" dirty="0">
                <a:solidFill>
                  <a:srgbClr val="C00000"/>
                </a:solidFill>
              </a:rPr>
              <a:t>PLUS</a:t>
            </a:r>
            <a:r>
              <a:rPr lang="ru-RU" sz="2300" b="1" dirty="0">
                <a:solidFill>
                  <a:srgbClr val="C00000"/>
                </a:solidFill>
              </a:rPr>
              <a:t>).</a:t>
            </a:r>
          </a:p>
          <a:p>
            <a:r>
              <a:rPr lang="ru-RU" sz="2300" dirty="0" smtClean="0"/>
              <a:t>     Подбор </a:t>
            </a:r>
            <a:r>
              <a:rPr lang="ru-RU" sz="2300" dirty="0"/>
              <a:t>дозы тенектеплазы </a:t>
            </a:r>
            <a:r>
              <a:rPr lang="ru-RU" sz="2300" dirty="0" smtClean="0"/>
              <a:t>- в </a:t>
            </a:r>
            <a:r>
              <a:rPr lang="ru-RU" sz="2300" dirty="0"/>
              <a:t>случае превышения дозировки более 105% от корректной дозы </a:t>
            </a:r>
            <a:r>
              <a:rPr lang="ru-RU" sz="2300" b="1" dirty="0">
                <a:solidFill>
                  <a:srgbClr val="C00000"/>
                </a:solidFill>
              </a:rPr>
              <a:t>количество внутричерепных кровотечений возрастало в 2 раза.</a:t>
            </a:r>
            <a:endParaRPr lang="ru-RU" sz="2300" dirty="0">
              <a:solidFill>
                <a:srgbClr val="C00000"/>
              </a:solidFill>
            </a:endParaRPr>
          </a:p>
          <a:p>
            <a:r>
              <a:rPr lang="ru-RU" sz="2300" dirty="0" smtClean="0"/>
              <a:t>      Введение </a:t>
            </a:r>
            <a:r>
              <a:rPr lang="ru-RU" sz="2300" dirty="0"/>
              <a:t>альтеплазы по стандартной схеме пациентам, у которых масса тела менее 65 кг, увеличивает риск </a:t>
            </a:r>
            <a:r>
              <a:rPr lang="ru-RU" sz="2300" b="1" dirty="0">
                <a:solidFill>
                  <a:srgbClr val="C00000"/>
                </a:solidFill>
              </a:rPr>
              <a:t>внутричерепного кровотечения в 2,3 раза</a:t>
            </a:r>
            <a:r>
              <a:rPr lang="ru-RU" sz="2300" b="1" dirty="0" smtClean="0">
                <a:solidFill>
                  <a:srgbClr val="C00000"/>
                </a:solidFill>
              </a:rPr>
              <a:t>.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99592" y="6057781"/>
            <a:ext cx="79208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i="1" dirty="0"/>
              <a:t>ASSENT-2 Investigators. Single-bolus </a:t>
            </a:r>
            <a:r>
              <a:rPr lang="en-US" sz="1100" i="1" dirty="0" err="1"/>
              <a:t>tenecteplase</a:t>
            </a:r>
            <a:r>
              <a:rPr lang="en-US" sz="1100" i="1" dirty="0"/>
              <a:t> compared with front-loaded </a:t>
            </a:r>
            <a:r>
              <a:rPr lang="en-US" sz="1100" i="1" dirty="0" err="1"/>
              <a:t>alteplase</a:t>
            </a:r>
            <a:r>
              <a:rPr lang="en-US" sz="1100" i="1" dirty="0"/>
              <a:t> in acute myocardial infarction: the ASSENT-2 double-blind </a:t>
            </a:r>
            <a:r>
              <a:rPr lang="en-US" sz="1100" i="1" dirty="0" err="1"/>
              <a:t>randomised</a:t>
            </a:r>
            <a:r>
              <a:rPr lang="en-US" sz="1100" i="1" dirty="0"/>
              <a:t> trial. </a:t>
            </a:r>
            <a:r>
              <a:rPr lang="ru-RU" sz="1100" i="1" dirty="0" err="1"/>
              <a:t>Lancet</a:t>
            </a:r>
            <a:r>
              <a:rPr lang="ru-RU" sz="1100" i="1" dirty="0"/>
              <a:t> 1999; 354: 716-22.</a:t>
            </a:r>
            <a:endParaRPr lang="ru-RU" sz="1100" dirty="0"/>
          </a:p>
          <a:p>
            <a:pPr algn="r"/>
            <a:r>
              <a:rPr lang="ru-RU" sz="1100" i="1" dirty="0"/>
              <a:t>           J </a:t>
            </a:r>
            <a:r>
              <a:rPr lang="ru-RU" sz="1100" i="1" dirty="0" err="1"/>
              <a:t>Thromb</a:t>
            </a:r>
            <a:r>
              <a:rPr lang="ru-RU" sz="1100" i="1" dirty="0"/>
              <a:t> </a:t>
            </a:r>
            <a:r>
              <a:rPr lang="ru-RU" sz="1100" i="1" dirty="0" err="1"/>
              <a:t>Thrombolysis</a:t>
            </a:r>
            <a:r>
              <a:rPr lang="ru-RU" sz="1100" i="1" dirty="0"/>
              <a:t> 2000; 9:303–8.</a:t>
            </a:r>
            <a:endParaRPr lang="ru-RU" sz="1100" dirty="0"/>
          </a:p>
          <a:p>
            <a:pPr algn="r"/>
            <a:r>
              <a:rPr lang="ru-RU" sz="1100" i="1" dirty="0"/>
              <a:t>                                                                                        </a:t>
            </a:r>
            <a:r>
              <a:rPr lang="en-US" sz="1100" i="1" dirty="0"/>
              <a:t>Ann Intern Med</a:t>
            </a:r>
            <a:r>
              <a:rPr lang="ru-RU" sz="1100" i="1" dirty="0"/>
              <a:t> 1998;129: 597–604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307520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1303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43608" y="476672"/>
            <a:ext cx="7056784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Зависимость дозировки </a:t>
            </a:r>
            <a:r>
              <a:rPr lang="ru-RU" sz="2800" b="1" dirty="0" err="1" smtClean="0">
                <a:solidFill>
                  <a:srgbClr val="FF0000"/>
                </a:solidFill>
              </a:rPr>
              <a:t>тенектеплазы</a:t>
            </a:r>
            <a:r>
              <a:rPr lang="ru-RU" sz="2800" b="1" dirty="0" smtClean="0">
                <a:solidFill>
                  <a:srgbClr val="FF0000"/>
                </a:solidFill>
              </a:rPr>
              <a:t> от </a:t>
            </a:r>
            <a:r>
              <a:rPr lang="ru-RU" sz="2800" b="1" dirty="0">
                <a:solidFill>
                  <a:srgbClr val="FF0000"/>
                </a:solidFill>
              </a:rPr>
              <a:t>возраста пациента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0" y="6500726"/>
            <a:ext cx="9144000" cy="357274"/>
            <a:chOff x="0" y="6500726"/>
            <a:chExt cx="9144000" cy="357274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6500726"/>
              <a:ext cx="9144000" cy="35727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0312" y="6500726"/>
              <a:ext cx="1763688" cy="357274"/>
            </a:xfrm>
            <a:prstGeom prst="rect">
              <a:avLst/>
            </a:prstGeom>
          </p:spPr>
        </p:pic>
      </p:grpSp>
      <p:cxnSp>
        <p:nvCxnSpPr>
          <p:cNvPr id="11" name="Прямая соединительная линия 10"/>
          <p:cNvCxnSpPr/>
          <p:nvPr/>
        </p:nvCxnSpPr>
        <p:spPr>
          <a:xfrm>
            <a:off x="335385" y="1484784"/>
            <a:ext cx="824664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335385" y="1556792"/>
            <a:ext cx="82466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285800" y="1844824"/>
            <a:ext cx="829622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ru-RU" sz="2400" dirty="0">
                <a:solidFill>
                  <a:srgbClr val="1F497D">
                    <a:lumMod val="75000"/>
                  </a:srgbClr>
                </a:solidFill>
              </a:rPr>
              <a:t>В клиническом исследовании </a:t>
            </a:r>
            <a:r>
              <a:rPr lang="en-US" sz="2400" dirty="0">
                <a:solidFill>
                  <a:srgbClr val="1F497D">
                    <a:lumMod val="75000"/>
                  </a:srgbClr>
                </a:solidFill>
              </a:rPr>
              <a:t>STREAM</a:t>
            </a:r>
            <a:r>
              <a:rPr lang="ru-RU" sz="2400" dirty="0">
                <a:solidFill>
                  <a:srgbClr val="1F497D">
                    <a:lumMod val="75000"/>
                  </a:srgbClr>
                </a:solidFill>
              </a:rPr>
              <a:t>, с целью снижения внутричерепных кровоизлияний, дозировка </a:t>
            </a:r>
            <a:r>
              <a:rPr lang="ru-RU" sz="2400" dirty="0" err="1">
                <a:solidFill>
                  <a:srgbClr val="1F497D">
                    <a:lumMod val="75000"/>
                  </a:srgbClr>
                </a:solidFill>
              </a:rPr>
              <a:t>тенектеплазы</a:t>
            </a:r>
            <a:r>
              <a:rPr lang="ru-RU" sz="2400" dirty="0">
                <a:solidFill>
                  <a:srgbClr val="1F497D">
                    <a:lumMod val="75000"/>
                  </a:srgbClr>
                </a:solidFill>
              </a:rPr>
              <a:t> для пациентов старше 75 лет была снижена в 2 раза.</a:t>
            </a:r>
          </a:p>
          <a:p>
            <a:pPr marL="342900" indent="-342900">
              <a:buFont typeface="Wingdings" pitchFamily="2" charset="2"/>
              <a:buChar char="§"/>
            </a:pPr>
            <a:endParaRPr lang="ru-RU" sz="2400" b="1" dirty="0">
              <a:solidFill>
                <a:srgbClr val="1F497D">
                  <a:lumMod val="75000"/>
                </a:srgbClr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endParaRPr lang="ru-RU" sz="2400" b="1" dirty="0">
              <a:solidFill>
                <a:srgbClr val="1F497D">
                  <a:lumMod val="75000"/>
                </a:srgbClr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ru-RU" sz="2400" dirty="0">
                <a:solidFill>
                  <a:srgbClr val="1F497D">
                    <a:lumMod val="75000"/>
                  </a:srgbClr>
                </a:solidFill>
              </a:rPr>
              <a:t>В Российской инструкции к </a:t>
            </a:r>
            <a:r>
              <a:rPr lang="ru-RU" sz="2400" dirty="0" err="1">
                <a:solidFill>
                  <a:srgbClr val="1F497D">
                    <a:lumMod val="75000"/>
                  </a:srgbClr>
                </a:solidFill>
              </a:rPr>
              <a:t>тенектеплазе</a:t>
            </a:r>
            <a:r>
              <a:rPr lang="ru-RU" sz="2400" dirty="0">
                <a:solidFill>
                  <a:srgbClr val="1F497D">
                    <a:lumMod val="75000"/>
                  </a:srgbClr>
                </a:solidFill>
              </a:rPr>
              <a:t> изменения не внесены, что увеличивает вероятность медицинской ошибки и как следствие кровотечений у данной группы пациентов.</a:t>
            </a:r>
          </a:p>
        </p:txBody>
      </p:sp>
    </p:spTree>
    <p:extLst>
      <p:ext uri="{BB962C8B-B14F-4D97-AF65-F5344CB8AC3E}">
        <p14:creationId xmlns:p14="http://schemas.microsoft.com/office/powerpoint/2010/main" val="53858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2928703" y="2507679"/>
            <a:ext cx="853121" cy="18574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aphicFrame>
        <p:nvGraphicFramePr>
          <p:cNvPr id="19" name="Диаграмма 18"/>
          <p:cNvGraphicFramePr>
            <a:graphicFrameLocks/>
          </p:cNvGraphicFramePr>
          <p:nvPr>
            <p:extLst/>
          </p:nvPr>
        </p:nvGraphicFramePr>
        <p:xfrm>
          <a:off x="179512" y="2459010"/>
          <a:ext cx="4536504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0"/>
            <a:ext cx="9144000" cy="1303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404664"/>
            <a:ext cx="7601966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Зависимость  кровотечений от дозировки у препарата </a:t>
            </a:r>
            <a:r>
              <a:rPr lang="ru-RU" sz="2800" b="1" dirty="0" err="1" smtClean="0">
                <a:solidFill>
                  <a:srgbClr val="FF0000"/>
                </a:solidFill>
              </a:rPr>
              <a:t>тенектеплаза</a:t>
            </a:r>
            <a:endParaRPr lang="ru-RU" sz="2800" b="1" dirty="0">
              <a:solidFill>
                <a:srgbClr val="FF0000"/>
              </a:solidFill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335385" y="1484784"/>
            <a:ext cx="824664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335385" y="1556792"/>
            <a:ext cx="82466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Группа 14"/>
          <p:cNvGrpSpPr/>
          <p:nvPr/>
        </p:nvGrpSpPr>
        <p:grpSpPr>
          <a:xfrm>
            <a:off x="0" y="6500726"/>
            <a:ext cx="9144000" cy="357274"/>
            <a:chOff x="0" y="6500726"/>
            <a:chExt cx="9144000" cy="357274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0" y="6500726"/>
              <a:ext cx="9144000" cy="35727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0312" y="6500726"/>
              <a:ext cx="1763688" cy="357274"/>
            </a:xfrm>
            <a:prstGeom prst="rect">
              <a:avLst/>
            </a:prstGeom>
          </p:spPr>
        </p:pic>
      </p:grpSp>
      <p:sp>
        <p:nvSpPr>
          <p:cNvPr id="21" name="Прямоугольник 20"/>
          <p:cNvSpPr/>
          <p:nvPr/>
        </p:nvSpPr>
        <p:spPr>
          <a:xfrm>
            <a:off x="1259632" y="4842162"/>
            <a:ext cx="2326693" cy="2117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</a:rPr>
              <a:t>Доза </a:t>
            </a:r>
            <a:r>
              <a:rPr lang="ru-RU" sz="1200" b="1" dirty="0" err="1" smtClean="0">
                <a:solidFill>
                  <a:schemeClr val="tx2">
                    <a:lumMod val="75000"/>
                  </a:schemeClr>
                </a:solidFill>
              </a:rPr>
              <a:t>тенектеплазы</a:t>
            </a:r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</a:rPr>
              <a:t> мг/кг</a:t>
            </a:r>
            <a:endParaRPr lang="ru-RU" sz="1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771800" y="2317382"/>
            <a:ext cx="1117077" cy="10396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2">
                    <a:lumMod val="75000"/>
                  </a:schemeClr>
                </a:solidFill>
              </a:rPr>
              <a:t>Дозировка в дальнейших исследованиях</a:t>
            </a:r>
            <a:endParaRPr lang="ru-RU" sz="11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067401" y="2500287"/>
            <a:ext cx="915548" cy="18574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796136" y="4853048"/>
            <a:ext cx="2160240" cy="1800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</a:rPr>
              <a:t>Доза </a:t>
            </a:r>
            <a:r>
              <a:rPr lang="ru-RU" sz="1200" b="1" dirty="0" err="1" smtClean="0">
                <a:solidFill>
                  <a:schemeClr val="tx2">
                    <a:lumMod val="75000"/>
                  </a:schemeClr>
                </a:solidFill>
              </a:rPr>
              <a:t>тенектеплазы</a:t>
            </a:r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</a:rPr>
              <a:t> мг/кг</a:t>
            </a:r>
            <a:endParaRPr lang="ru-RU" sz="1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887140" y="6172017"/>
            <a:ext cx="199445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100" b="1" dirty="0">
                <a:solidFill>
                  <a:prstClr val="black"/>
                </a:solidFill>
              </a:rPr>
              <a:t>Am J </a:t>
            </a:r>
            <a:r>
              <a:rPr lang="en-US" sz="1100" b="1" dirty="0" err="1">
                <a:solidFill>
                  <a:prstClr val="black"/>
                </a:solidFill>
              </a:rPr>
              <a:t>Cardiol</a:t>
            </a:r>
            <a:r>
              <a:rPr lang="en-US" sz="1100" b="1" dirty="0">
                <a:solidFill>
                  <a:prstClr val="black"/>
                </a:solidFill>
              </a:rPr>
              <a:t> 1999;84:976–980.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35385" y="5301208"/>
            <a:ext cx="86291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Превышение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дозировки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выше 0,55 мг/кг увеличивает количество серьезных кровотечений и внутричерепных кровоизлияний, также кровотечения зависят от дозы гепарина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24" name="Диаграмма 23"/>
          <p:cNvGraphicFramePr>
            <a:graphicFrameLocks/>
          </p:cNvGraphicFramePr>
          <p:nvPr>
            <p:extLst/>
          </p:nvPr>
        </p:nvGraphicFramePr>
        <p:xfrm>
          <a:off x="4572000" y="2323129"/>
          <a:ext cx="4392488" cy="29060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82402" y="1782146"/>
            <a:ext cx="4123319" cy="5445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Высокая доза гепарина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148064" y="1782146"/>
            <a:ext cx="3298403" cy="5352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60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ЕД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/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кг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максимально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4000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ЕД</a:t>
            </a:r>
          </a:p>
        </p:txBody>
      </p:sp>
    </p:spTree>
    <p:extLst>
      <p:ext uri="{BB962C8B-B14F-4D97-AF65-F5344CB8AC3E}">
        <p14:creationId xmlns:p14="http://schemas.microsoft.com/office/powerpoint/2010/main" val="138644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0" y="6500726"/>
            <a:ext cx="9144000" cy="357274"/>
            <a:chOff x="0" y="6500726"/>
            <a:chExt cx="9144000" cy="357274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0" y="6500726"/>
              <a:ext cx="9144000" cy="35727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 sz="1800">
                <a:solidFill>
                  <a:prstClr val="white"/>
                </a:solidFill>
              </a:endParaRPr>
            </a:p>
          </p:txBody>
        </p:sp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0312" y="6500726"/>
              <a:ext cx="1763688" cy="357274"/>
            </a:xfrm>
            <a:prstGeom prst="rect">
              <a:avLst/>
            </a:prstGeom>
          </p:spPr>
        </p:pic>
      </p:grpSp>
      <p:sp>
        <p:nvSpPr>
          <p:cNvPr id="51203" name="Прямоугольник 20"/>
          <p:cNvSpPr>
            <a:spLocks noChangeArrowheads="1"/>
          </p:cNvSpPr>
          <p:nvPr/>
        </p:nvSpPr>
        <p:spPr bwMode="auto">
          <a:xfrm>
            <a:off x="3521328" y="6540863"/>
            <a:ext cx="21013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white"/>
                </a:solidFill>
                <a:latin typeface="Calibri"/>
              </a:rPr>
              <a:t>Am J </a:t>
            </a:r>
            <a:r>
              <a:rPr lang="en-US" sz="1200" dirty="0" err="1">
                <a:solidFill>
                  <a:prstClr val="white"/>
                </a:solidFill>
                <a:latin typeface="Calibri"/>
              </a:rPr>
              <a:t>Cardiol</a:t>
            </a:r>
            <a:r>
              <a:rPr lang="en-US" sz="1200" dirty="0">
                <a:solidFill>
                  <a:prstClr val="white"/>
                </a:solidFill>
                <a:latin typeface="Calibri"/>
              </a:rPr>
              <a:t> 2000;85:17C–22C</a:t>
            </a:r>
            <a:endParaRPr lang="ru-RU" sz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TextBox 2"/>
          <p:cNvSpPr txBox="1">
            <a:spLocks noChangeArrowheads="1"/>
          </p:cNvSpPr>
          <p:nvPr/>
        </p:nvSpPr>
        <p:spPr bwMode="auto">
          <a:xfrm>
            <a:off x="321221" y="1734780"/>
            <a:ext cx="847997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b="1" kern="0" dirty="0" smtClean="0">
                <a:solidFill>
                  <a:srgbClr val="1F497D">
                    <a:lumMod val="75000"/>
                  </a:srgbClr>
                </a:solidFill>
                <a:latin typeface="Calibri"/>
              </a:rPr>
              <a:t>*</a:t>
            </a:r>
            <a:r>
              <a:rPr lang="ru-RU" b="1" dirty="0" smtClean="0">
                <a:solidFill>
                  <a:srgbClr val="1F497D">
                    <a:lumMod val="75000"/>
                  </a:srgbClr>
                </a:solidFill>
                <a:latin typeface="Calibri"/>
              </a:rPr>
              <a:t>несоблюдение длительности введения или точности дозирования по массе</a:t>
            </a:r>
            <a:endParaRPr lang="ru-RU" altLang="ru-RU" kern="0" dirty="0">
              <a:solidFill>
                <a:srgbClr val="1F497D">
                  <a:lumMod val="75000"/>
                </a:srgbClr>
              </a:solidFill>
              <a:latin typeface="Calibri"/>
            </a:endParaRPr>
          </a:p>
        </p:txBody>
      </p:sp>
      <p:graphicFrame>
        <p:nvGraphicFramePr>
          <p:cNvPr id="51205" name="Диаграмма 30"/>
          <p:cNvGraphicFramePr>
            <a:graphicFrameLocks/>
          </p:cNvGraphicFramePr>
          <p:nvPr>
            <p:extLst/>
          </p:nvPr>
        </p:nvGraphicFramePr>
        <p:xfrm>
          <a:off x="4820096" y="2290440"/>
          <a:ext cx="4206875" cy="334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" name="Лист" r:id="rId4" imgW="3962542" imgH="3093736" progId="">
                  <p:embed/>
                </p:oleObj>
              </mc:Choice>
              <mc:Fallback>
                <p:oleObj name="Лист" r:id="rId4" imgW="3962542" imgH="3093736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0096" y="2290440"/>
                        <a:ext cx="4206875" cy="3340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09" name="Диаграмма 34"/>
          <p:cNvGraphicFramePr>
            <a:graphicFrameLocks/>
          </p:cNvGraphicFramePr>
          <p:nvPr>
            <p:extLst/>
          </p:nvPr>
        </p:nvGraphicFramePr>
        <p:xfrm>
          <a:off x="0" y="2276872"/>
          <a:ext cx="4896544" cy="334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7" name="Лист" r:id="rId6" imgW="4564345" imgH="3345290" progId="">
                  <p:embed/>
                </p:oleObj>
              </mc:Choice>
              <mc:Fallback>
                <p:oleObj name="Лист" r:id="rId6" imgW="4564345" imgH="334529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276872"/>
                        <a:ext cx="4896544" cy="3340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2"/>
          <p:cNvSpPr txBox="1">
            <a:spLocks noChangeArrowheads="1"/>
          </p:cNvSpPr>
          <p:nvPr/>
        </p:nvSpPr>
        <p:spPr bwMode="auto">
          <a:xfrm>
            <a:off x="251520" y="5557924"/>
            <a:ext cx="8712968" cy="92333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800" b="1" kern="0" dirty="0" smtClean="0">
                <a:solidFill>
                  <a:srgbClr val="1F497D">
                    <a:lumMod val="75000"/>
                  </a:srgbClr>
                </a:solidFill>
                <a:latin typeface="Calibri"/>
              </a:rPr>
              <a:t>Процент ошибок в </a:t>
            </a:r>
            <a:r>
              <a:rPr lang="en-US" altLang="ru-RU" sz="1800" b="1" kern="0" dirty="0" smtClean="0">
                <a:solidFill>
                  <a:srgbClr val="1F497D">
                    <a:lumMod val="75000"/>
                  </a:srgbClr>
                </a:solidFill>
                <a:latin typeface="Calibri"/>
              </a:rPr>
              <a:t>GUSTO</a:t>
            </a:r>
            <a:r>
              <a:rPr lang="ru-RU" altLang="ru-RU" sz="1800" b="1" kern="0" dirty="0" smtClean="0">
                <a:solidFill>
                  <a:srgbClr val="1F497D">
                    <a:lumMod val="75000"/>
                  </a:srgbClr>
                </a:solidFill>
                <a:latin typeface="Calibri"/>
              </a:rPr>
              <a:t> при назначении </a:t>
            </a:r>
            <a:r>
              <a:rPr lang="ru-RU" altLang="ru-RU" sz="1800" b="1" kern="0" dirty="0" err="1" smtClean="0">
                <a:solidFill>
                  <a:srgbClr val="1F497D">
                    <a:lumMod val="75000"/>
                  </a:srgbClr>
                </a:solidFill>
                <a:latin typeface="Calibri"/>
              </a:rPr>
              <a:t>алтеплазы</a:t>
            </a:r>
            <a:r>
              <a:rPr lang="ru-RU" altLang="ru-RU" sz="1800" b="1" kern="0" dirty="0" smtClean="0">
                <a:solidFill>
                  <a:srgbClr val="1F497D">
                    <a:lumMod val="75000"/>
                  </a:srgbClr>
                </a:solidFill>
                <a:latin typeface="Calibri"/>
              </a:rPr>
              <a:t> составил 11%, в группе с медицинской ошибкой 30-ти дневная смертность увеличилась на 40%, суточная - увеличилась на 119%</a:t>
            </a:r>
            <a:endParaRPr lang="ru-RU" altLang="ru-RU" sz="1800" kern="0" dirty="0">
              <a:solidFill>
                <a:srgbClr val="1F497D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11" name="Стрелка вправо 10"/>
          <p:cNvSpPr/>
          <p:nvPr/>
        </p:nvSpPr>
        <p:spPr>
          <a:xfrm rot="16200000">
            <a:off x="2856099" y="2900201"/>
            <a:ext cx="697036" cy="936625"/>
          </a:xfrm>
          <a:prstGeom prst="rightArrow">
            <a:avLst/>
          </a:prstGeom>
          <a:gradFill flip="none" rotWithShape="0">
            <a:gsLst>
              <a:gs pos="0">
                <a:srgbClr val="FF0000"/>
              </a:gs>
              <a:gs pos="50000">
                <a:srgbClr val="FF0000"/>
              </a:gs>
              <a:gs pos="100000">
                <a:srgbClr val="FF0000">
                  <a:lumMod val="38000"/>
                  <a:lumOff val="62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prstClr val="white"/>
                </a:solidFill>
                <a:latin typeface="Century Gothic" pitchFamily="34" charset="0"/>
              </a:rPr>
              <a:t>40%</a:t>
            </a:r>
            <a:endParaRPr lang="ru-RU" sz="1200" b="1" dirty="0">
              <a:solidFill>
                <a:prstClr val="white"/>
              </a:solidFill>
              <a:latin typeface="Century Gothic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944216" y="3139504"/>
            <a:ext cx="962025" cy="2174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black"/>
                </a:solidFill>
              </a:rPr>
              <a:t>P=0,005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92088" y="3789040"/>
            <a:ext cx="963613" cy="215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black"/>
                </a:solidFill>
              </a:rPr>
              <a:t>P&lt;0,0001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14" name="Стрелка вправо 13"/>
          <p:cNvSpPr/>
          <p:nvPr/>
        </p:nvSpPr>
        <p:spPr>
          <a:xfrm rot="16200000">
            <a:off x="803611" y="3921534"/>
            <a:ext cx="697036" cy="1008113"/>
          </a:xfrm>
          <a:prstGeom prst="rightArrow">
            <a:avLst/>
          </a:prstGeom>
          <a:gradFill flip="none" rotWithShape="0">
            <a:gsLst>
              <a:gs pos="0">
                <a:srgbClr val="FF0000"/>
              </a:gs>
              <a:gs pos="50000">
                <a:srgbClr val="FF0000"/>
              </a:gs>
              <a:gs pos="100000">
                <a:srgbClr val="FF0000">
                  <a:lumMod val="38000"/>
                  <a:lumOff val="62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white"/>
                </a:solidFill>
                <a:latin typeface="Century Gothic" pitchFamily="34" charset="0"/>
              </a:rPr>
              <a:t>119</a:t>
            </a:r>
            <a:r>
              <a:rPr lang="en-US" sz="1200" b="1" dirty="0" smtClean="0">
                <a:solidFill>
                  <a:prstClr val="white"/>
                </a:solidFill>
                <a:latin typeface="Century Gothic" pitchFamily="34" charset="0"/>
              </a:rPr>
              <a:t>%</a:t>
            </a:r>
            <a:endParaRPr lang="ru-RU" sz="1200" b="1" dirty="0">
              <a:solidFill>
                <a:prstClr val="white"/>
              </a:solidFill>
              <a:latin typeface="Century Gothic" pitchFamily="34" charset="0"/>
            </a:endParaRPr>
          </a:p>
        </p:txBody>
      </p:sp>
      <p:sp>
        <p:nvSpPr>
          <p:cNvPr id="15" name="Заголовок 2"/>
          <p:cNvSpPr txBox="1">
            <a:spLocks/>
          </p:cNvSpPr>
          <p:nvPr/>
        </p:nvSpPr>
        <p:spPr>
          <a:xfrm>
            <a:off x="335384" y="508112"/>
            <a:ext cx="7837015" cy="63894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spcBef>
                <a:spcPct val="0"/>
              </a:spcBef>
              <a:buNone/>
              <a:defRPr sz="2400" b="1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dirty="0"/>
              <a:t>ВЛИЯНИЕ НЕКОРРЕКТНОГО </a:t>
            </a:r>
            <a:r>
              <a:rPr lang="ru-RU" dirty="0" smtClean="0"/>
              <a:t>ВВЕДЕНИЯ* </a:t>
            </a:r>
            <a:r>
              <a:rPr lang="ru-RU" dirty="0"/>
              <a:t>ТРОМБОЛИТИКА НА СМЕРТНОСТЬ </a:t>
            </a:r>
            <a:r>
              <a:rPr lang="ru-RU" dirty="0" smtClean="0"/>
              <a:t>GUSTO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9144000" cy="1303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white"/>
              </a:solidFill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335385" y="1484784"/>
            <a:ext cx="824664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335385" y="1556792"/>
            <a:ext cx="82466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597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/>
          <p:cNvGrpSpPr/>
          <p:nvPr/>
        </p:nvGrpSpPr>
        <p:grpSpPr>
          <a:xfrm>
            <a:off x="0" y="6500726"/>
            <a:ext cx="9144000" cy="357274"/>
            <a:chOff x="0" y="6500726"/>
            <a:chExt cx="9144000" cy="357274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0" y="6500726"/>
              <a:ext cx="9144000" cy="35727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0312" y="6500726"/>
              <a:ext cx="1763688" cy="357274"/>
            </a:xfrm>
            <a:prstGeom prst="rect">
              <a:avLst/>
            </a:prstGeom>
          </p:spPr>
        </p:pic>
      </p:grpSp>
      <p:graphicFrame>
        <p:nvGraphicFramePr>
          <p:cNvPr id="52226" name="Диаграмма 11"/>
          <p:cNvGraphicFramePr>
            <a:graphicFrameLocks/>
          </p:cNvGraphicFramePr>
          <p:nvPr>
            <p:extLst/>
          </p:nvPr>
        </p:nvGraphicFramePr>
        <p:xfrm>
          <a:off x="-59779" y="2376859"/>
          <a:ext cx="4752082" cy="3182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0" name="Лист" r:id="rId4" imgW="4640474" imgH="3185364" progId="">
                  <p:embed/>
                </p:oleObj>
              </mc:Choice>
              <mc:Fallback>
                <p:oleObj name="Лист" r:id="rId4" imgW="4640474" imgH="3185364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9779" y="2376859"/>
                        <a:ext cx="4752082" cy="31829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28" name="Прямоугольник 20"/>
          <p:cNvSpPr>
            <a:spLocks noChangeArrowheads="1"/>
          </p:cNvSpPr>
          <p:nvPr/>
        </p:nvSpPr>
        <p:spPr bwMode="auto">
          <a:xfrm>
            <a:off x="3163019" y="6581776"/>
            <a:ext cx="2817962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solidFill>
                  <a:prstClr val="white"/>
                </a:solidFill>
              </a:rPr>
              <a:t>Am J </a:t>
            </a:r>
            <a:r>
              <a:rPr lang="en-US" sz="1100" b="1" dirty="0" err="1">
                <a:solidFill>
                  <a:prstClr val="white"/>
                </a:solidFill>
              </a:rPr>
              <a:t>Cardiol</a:t>
            </a:r>
            <a:r>
              <a:rPr lang="en-US" sz="1100" b="1" dirty="0">
                <a:solidFill>
                  <a:prstClr val="white"/>
                </a:solidFill>
              </a:rPr>
              <a:t> 2000;85:17C–22C</a:t>
            </a:r>
            <a:endParaRPr lang="ru-RU" sz="1100" b="1" dirty="0">
              <a:solidFill>
                <a:prstClr val="white"/>
              </a:solidFill>
            </a:endParaRPr>
          </a:p>
        </p:txBody>
      </p:sp>
      <p:sp>
        <p:nvSpPr>
          <p:cNvPr id="5" name="Стрелка вправо 4"/>
          <p:cNvSpPr/>
          <p:nvPr/>
        </p:nvSpPr>
        <p:spPr>
          <a:xfrm rot="16200000">
            <a:off x="2529558" y="2955429"/>
            <a:ext cx="725488" cy="1152525"/>
          </a:xfrm>
          <a:prstGeom prst="rightArrow">
            <a:avLst/>
          </a:prstGeom>
          <a:gradFill flip="none" rotWithShape="0">
            <a:gsLst>
              <a:gs pos="0">
                <a:srgbClr val="FF0000"/>
              </a:gs>
              <a:gs pos="50000">
                <a:srgbClr val="FF0000"/>
              </a:gs>
              <a:gs pos="100000">
                <a:srgbClr val="FF0000">
                  <a:lumMod val="38000"/>
                  <a:lumOff val="62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anchor="ctr"/>
          <a:lstStyle/>
          <a:p>
            <a:pPr algn="ctr">
              <a:defRPr/>
            </a:pPr>
            <a:r>
              <a:rPr lang="ru-RU" sz="1200" b="1" dirty="0">
                <a:solidFill>
                  <a:prstClr val="white"/>
                </a:solidFill>
                <a:latin typeface="Century Gothic" pitchFamily="34" charset="0"/>
              </a:rPr>
              <a:t>77 </a:t>
            </a:r>
            <a:r>
              <a:rPr lang="en-US" sz="1200" b="1" dirty="0">
                <a:solidFill>
                  <a:prstClr val="white"/>
                </a:solidFill>
                <a:latin typeface="Century Gothic" pitchFamily="34" charset="0"/>
              </a:rPr>
              <a:t>%</a:t>
            </a:r>
            <a:endParaRPr lang="ru-RU" sz="1200" b="1" dirty="0">
              <a:solidFill>
                <a:prstClr val="white"/>
              </a:solidFill>
              <a:latin typeface="Century Gothic" pitchFamily="34" charset="0"/>
            </a:endParaRPr>
          </a:p>
        </p:txBody>
      </p:sp>
      <p:sp>
        <p:nvSpPr>
          <p:cNvPr id="36" name="TextBox 2"/>
          <p:cNvSpPr txBox="1">
            <a:spLocks noChangeArrowheads="1"/>
          </p:cNvSpPr>
          <p:nvPr/>
        </p:nvSpPr>
        <p:spPr bwMode="auto">
          <a:xfrm>
            <a:off x="248692" y="5567846"/>
            <a:ext cx="8643788" cy="92333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fontAlgn="auto">
              <a:spcBef>
                <a:spcPts val="0"/>
              </a:spcBef>
              <a:spcAft>
                <a:spcPts val="0"/>
              </a:spcAft>
              <a:defRPr b="1" ker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defRPr>
            </a:lvl1pPr>
            <a:lvl2pPr marL="742950" indent="-285750"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>
                <a:solidFill>
                  <a:srgbClr val="1F497D">
                    <a:lumMod val="75000"/>
                  </a:srgbClr>
                </a:solidFill>
              </a:rPr>
              <a:t>Процент ошибок в РКИ </a:t>
            </a:r>
            <a:r>
              <a:rPr lang="en-US" altLang="ru-RU" dirty="0">
                <a:solidFill>
                  <a:srgbClr val="1F497D">
                    <a:lumMod val="75000"/>
                  </a:srgbClr>
                </a:solidFill>
              </a:rPr>
              <a:t>GUSTO</a:t>
            </a:r>
            <a:r>
              <a:rPr lang="ru-RU" altLang="ru-RU" dirty="0">
                <a:solidFill>
                  <a:srgbClr val="1F497D">
                    <a:lumMod val="75000"/>
                  </a:srgbClr>
                </a:solidFill>
              </a:rPr>
              <a:t> при назначении </a:t>
            </a:r>
            <a:r>
              <a:rPr lang="ru-RU" altLang="ru-RU" dirty="0" err="1">
                <a:solidFill>
                  <a:srgbClr val="1F497D">
                    <a:lumMod val="75000"/>
                  </a:srgbClr>
                </a:solidFill>
              </a:rPr>
              <a:t>стрептокиназы</a:t>
            </a:r>
            <a:r>
              <a:rPr lang="ru-RU" altLang="ru-RU" dirty="0">
                <a:solidFill>
                  <a:srgbClr val="1F497D">
                    <a:lumMod val="75000"/>
                  </a:srgbClr>
                </a:solidFill>
              </a:rPr>
              <a:t> составил 13%, в группе с медицинской ошибкой 30-ти дневная смертность увеличилась на 77%, суточная летальность увеличилась на 123%</a:t>
            </a:r>
          </a:p>
        </p:txBody>
      </p:sp>
      <p:graphicFrame>
        <p:nvGraphicFramePr>
          <p:cNvPr id="52234" name="Диаграмма 10"/>
          <p:cNvGraphicFramePr>
            <a:graphicFrameLocks/>
          </p:cNvGraphicFramePr>
          <p:nvPr>
            <p:extLst/>
          </p:nvPr>
        </p:nvGraphicFramePr>
        <p:xfrm>
          <a:off x="4620295" y="2376859"/>
          <a:ext cx="4464496" cy="31683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1" name="Лист" r:id="rId6" imgW="4107145" imgH="2834546" progId="">
                  <p:embed/>
                </p:oleObj>
              </mc:Choice>
              <mc:Fallback>
                <p:oleObj name="Лист" r:id="rId6" imgW="4107145" imgH="2834546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0295" y="2376859"/>
                        <a:ext cx="4464496" cy="31683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2"/>
          <p:cNvSpPr txBox="1">
            <a:spLocks noChangeArrowheads="1"/>
          </p:cNvSpPr>
          <p:nvPr/>
        </p:nvSpPr>
        <p:spPr bwMode="auto">
          <a:xfrm>
            <a:off x="263178" y="1765260"/>
            <a:ext cx="847997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altLang="ru-RU" b="1" kern="0" dirty="0" smtClean="0">
                <a:solidFill>
                  <a:srgbClr val="1F497D">
                    <a:lumMod val="75000"/>
                  </a:srgbClr>
                </a:solidFill>
                <a:latin typeface="Calibri"/>
              </a:rPr>
              <a:t>*</a:t>
            </a:r>
            <a:r>
              <a:rPr lang="ru-RU" b="1" dirty="0" smtClean="0">
                <a:solidFill>
                  <a:srgbClr val="1F497D">
                    <a:lumMod val="75000"/>
                  </a:srgbClr>
                </a:solidFill>
                <a:latin typeface="Calibri"/>
              </a:rPr>
              <a:t>несоблюдение длительности введения или точности дозирования по массе</a:t>
            </a:r>
            <a:endParaRPr lang="ru-RU" altLang="ru-RU" kern="0" dirty="0">
              <a:solidFill>
                <a:srgbClr val="1F497D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883991" y="3096939"/>
            <a:ext cx="962025" cy="2174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>
                <a:solidFill>
                  <a:prstClr val="black"/>
                </a:solidFill>
              </a:rPr>
              <a:t>P&lt;0,00</a:t>
            </a:r>
            <a:r>
              <a:rPr lang="ru-RU" sz="1200" b="1" dirty="0">
                <a:solidFill>
                  <a:prstClr val="black"/>
                </a:solidFill>
              </a:rPr>
              <a:t>01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019895" y="3743547"/>
            <a:ext cx="962025" cy="2174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>
                <a:solidFill>
                  <a:prstClr val="black"/>
                </a:solidFill>
              </a:rPr>
              <a:t>P&lt;0,00</a:t>
            </a:r>
            <a:r>
              <a:rPr lang="ru-RU" sz="1200" b="1" dirty="0">
                <a:solidFill>
                  <a:prstClr val="black"/>
                </a:solidFill>
              </a:rPr>
              <a:t>01</a:t>
            </a:r>
          </a:p>
        </p:txBody>
      </p:sp>
      <p:sp>
        <p:nvSpPr>
          <p:cNvPr id="16" name="Стрелка вправо 15"/>
          <p:cNvSpPr/>
          <p:nvPr/>
        </p:nvSpPr>
        <p:spPr>
          <a:xfrm rot="16200000">
            <a:off x="729358" y="3675509"/>
            <a:ext cx="725488" cy="1152525"/>
          </a:xfrm>
          <a:prstGeom prst="rightArrow">
            <a:avLst/>
          </a:prstGeom>
          <a:gradFill flip="none" rotWithShape="0">
            <a:gsLst>
              <a:gs pos="0">
                <a:srgbClr val="FF0000"/>
              </a:gs>
              <a:gs pos="50000">
                <a:srgbClr val="FF0000"/>
              </a:gs>
              <a:gs pos="100000">
                <a:srgbClr val="FF0000">
                  <a:lumMod val="38000"/>
                  <a:lumOff val="62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anchor="ctr"/>
          <a:lstStyle/>
          <a:p>
            <a:pPr algn="ctr">
              <a:defRPr/>
            </a:pPr>
            <a:r>
              <a:rPr lang="ru-RU" sz="1200" b="1" dirty="0" smtClean="0">
                <a:solidFill>
                  <a:prstClr val="white"/>
                </a:solidFill>
                <a:latin typeface="Century Gothic" pitchFamily="34" charset="0"/>
              </a:rPr>
              <a:t>123 </a:t>
            </a:r>
            <a:r>
              <a:rPr lang="en-US" sz="1200" b="1" dirty="0">
                <a:solidFill>
                  <a:prstClr val="white"/>
                </a:solidFill>
                <a:latin typeface="Century Gothic" pitchFamily="34" charset="0"/>
              </a:rPr>
              <a:t>%</a:t>
            </a:r>
            <a:endParaRPr lang="ru-RU" sz="1200" b="1" dirty="0">
              <a:solidFill>
                <a:prstClr val="white"/>
              </a:solidFill>
              <a:latin typeface="Century Gothic" pitchFamily="34" charset="0"/>
            </a:endParaRPr>
          </a:p>
        </p:txBody>
      </p:sp>
      <p:sp>
        <p:nvSpPr>
          <p:cNvPr id="17" name="Заголовок 2"/>
          <p:cNvSpPr txBox="1">
            <a:spLocks/>
          </p:cNvSpPr>
          <p:nvPr/>
        </p:nvSpPr>
        <p:spPr>
          <a:xfrm>
            <a:off x="351507" y="508112"/>
            <a:ext cx="8230517" cy="63894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spcBef>
                <a:spcPct val="0"/>
              </a:spcBef>
              <a:buNone/>
              <a:defRPr sz="2400" b="1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ВЛИЯНИЕ НЕКОРРЕКТНОГО </a:t>
            </a:r>
            <a:r>
              <a:rPr lang="ru-RU" dirty="0" smtClean="0"/>
              <a:t>ВВЕДЕНИЯ* </a:t>
            </a:r>
            <a:r>
              <a:rPr lang="ru-RU" dirty="0"/>
              <a:t>ТРОМБОЛИТИКА НА СМЕРТНОСТЬ </a:t>
            </a:r>
            <a:r>
              <a:rPr lang="ru-RU" dirty="0" smtClean="0"/>
              <a:t>GUSTO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0" y="0"/>
            <a:ext cx="9144000" cy="1303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335385" y="1484784"/>
            <a:ext cx="824664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335385" y="1556792"/>
            <a:ext cx="82466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044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886700" cy="104765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>
                <a:solidFill>
                  <a:srgbClr val="C00000"/>
                </a:solidFill>
              </a:rPr>
              <a:t>Фортелизин</a:t>
            </a:r>
            <a:r>
              <a:rPr lang="ru-RU" b="1" dirty="0">
                <a:solidFill>
                  <a:srgbClr val="C00000"/>
                </a:solidFill>
              </a:rPr>
              <a:t>® может вводится однократно </a:t>
            </a:r>
            <a:r>
              <a:rPr lang="ru-RU" b="1" dirty="0" smtClean="0">
                <a:solidFill>
                  <a:srgbClr val="C00000"/>
                </a:solidFill>
              </a:rPr>
              <a:t>болюсно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052736"/>
            <a:ext cx="8263830" cy="4896544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dirty="0" smtClean="0"/>
              <a:t>В </a:t>
            </a:r>
            <a:r>
              <a:rPr lang="ru-RU" dirty="0"/>
              <a:t>утвержденной в 2017 году инструкции по медицинскому применению препарата Фортелизин® указаны </a:t>
            </a:r>
            <a:r>
              <a:rPr lang="ru-RU" sz="2200" b="1" dirty="0"/>
              <a:t>3 схемы </a:t>
            </a:r>
            <a:r>
              <a:rPr lang="ru-RU" sz="2200" b="1" dirty="0" smtClean="0"/>
              <a:t>введения</a:t>
            </a:r>
          </a:p>
          <a:p>
            <a:pPr algn="ctr"/>
            <a:endParaRPr lang="ru-RU" dirty="0" smtClean="0"/>
          </a:p>
          <a:p>
            <a:pPr marL="0" indent="0" algn="just">
              <a:buNone/>
            </a:pPr>
            <a:r>
              <a:rPr lang="ru-RU" sz="2400" b="1" i="1" dirty="0" smtClean="0"/>
              <a:t>1 схема </a:t>
            </a:r>
            <a:r>
              <a:rPr lang="ru-RU" dirty="0"/>
              <a:t>однократное болюсное введение в течение </a:t>
            </a:r>
            <a:endParaRPr lang="ru-RU" dirty="0" smtClean="0"/>
          </a:p>
          <a:p>
            <a:pPr marL="0" indent="0" algn="just">
              <a:buNone/>
            </a:pPr>
            <a:r>
              <a:rPr lang="ru-RU" dirty="0" smtClean="0"/>
              <a:t>10-15 </a:t>
            </a:r>
            <a:r>
              <a:rPr lang="ru-RU" dirty="0"/>
              <a:t>секунд. Это связано с требованиями оказания </a:t>
            </a:r>
            <a:endParaRPr lang="ru-RU" dirty="0" smtClean="0"/>
          </a:p>
          <a:p>
            <a:pPr marL="0" indent="0" algn="just">
              <a:buNone/>
            </a:pPr>
            <a:r>
              <a:rPr lang="ru-RU" dirty="0" smtClean="0"/>
              <a:t>экстренной </a:t>
            </a:r>
            <a:r>
              <a:rPr lang="ru-RU" dirty="0"/>
              <a:t>помощи в реальных условиях. </a:t>
            </a:r>
            <a:endParaRPr lang="ru-RU" dirty="0" smtClean="0"/>
          </a:p>
          <a:p>
            <a:pPr marL="0" indent="0" algn="just">
              <a:buNone/>
            </a:pPr>
            <a:endParaRPr lang="ru-RU" dirty="0" smtClean="0"/>
          </a:p>
          <a:p>
            <a:pPr marL="0" indent="0" algn="just">
              <a:buNone/>
            </a:pPr>
            <a:r>
              <a:rPr lang="ru-RU" sz="2400" b="1" i="1" dirty="0"/>
              <a:t>2 схема </a:t>
            </a:r>
            <a:r>
              <a:rPr lang="ru-RU" i="1" dirty="0"/>
              <a:t>введения препарата Фортелизин® предполагает </a:t>
            </a:r>
            <a:endParaRPr lang="ru-RU" i="1" dirty="0" smtClean="0"/>
          </a:p>
          <a:p>
            <a:pPr marL="0" indent="0" algn="just">
              <a:buNone/>
            </a:pPr>
            <a:r>
              <a:rPr lang="ru-RU" i="1" dirty="0" smtClean="0"/>
              <a:t>после </a:t>
            </a:r>
            <a:r>
              <a:rPr lang="ru-RU" i="1" dirty="0"/>
              <a:t>болюса в 10 мг в/в капельное введение 5 мг </a:t>
            </a:r>
            <a:endParaRPr lang="ru-RU" i="1" dirty="0" smtClean="0"/>
          </a:p>
          <a:p>
            <a:pPr marL="0" indent="0" algn="just">
              <a:buNone/>
            </a:pPr>
            <a:r>
              <a:rPr lang="ru-RU" i="1" dirty="0" smtClean="0"/>
              <a:t>препарата</a:t>
            </a:r>
            <a:r>
              <a:rPr lang="ru-RU" i="1" dirty="0"/>
              <a:t>. Связано это с коротким периодом </a:t>
            </a:r>
            <a:r>
              <a:rPr lang="ru-RU" i="1" dirty="0" smtClean="0"/>
              <a:t>п</a:t>
            </a:r>
          </a:p>
          <a:p>
            <a:pPr marL="0" indent="0" algn="just">
              <a:buNone/>
            </a:pPr>
            <a:r>
              <a:rPr lang="ru-RU" i="1" dirty="0" err="1" smtClean="0"/>
              <a:t>олувыведения</a:t>
            </a:r>
            <a:r>
              <a:rPr lang="ru-RU" i="1" dirty="0" smtClean="0"/>
              <a:t> </a:t>
            </a:r>
            <a:r>
              <a:rPr lang="ru-RU" i="1" dirty="0"/>
              <a:t>- 5,77±0,72 мин</a:t>
            </a:r>
            <a:r>
              <a:rPr lang="ru-RU" i="1" dirty="0" smtClean="0"/>
              <a:t>.</a:t>
            </a:r>
          </a:p>
          <a:p>
            <a:pPr marL="0" indent="0" algn="just">
              <a:buNone/>
            </a:pPr>
            <a:endParaRPr lang="ru-RU" i="1" dirty="0"/>
          </a:p>
          <a:p>
            <a:pPr marL="0" indent="0" algn="just">
              <a:buNone/>
            </a:pPr>
            <a:r>
              <a:rPr lang="ru-RU" sz="2400" b="1" i="1" dirty="0" smtClean="0"/>
              <a:t>3  </a:t>
            </a:r>
            <a:r>
              <a:rPr lang="ru-RU" sz="2400" b="1" i="1" dirty="0"/>
              <a:t>схема  </a:t>
            </a:r>
            <a:r>
              <a:rPr lang="ru-RU" i="1" dirty="0"/>
              <a:t>- болюс в 10 мг в/в и болюс 5 мг препарата в/в ч/з 30 минут</a:t>
            </a:r>
          </a:p>
          <a:p>
            <a:pPr marL="0" indent="0" algn="just">
              <a:buNone/>
            </a:pPr>
            <a:endParaRPr lang="ru-RU" i="1" dirty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547664" y="6093296"/>
            <a:ext cx="7488832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Клейн Г.В., Чуксеев С.Е., Николаев М.А., Тимофеев А.А.  Rational Pharmacotherapy in Cardiology 2018;14(6) / Рациональная Фармакотерапия в Кардиологии 2018;14(6)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2240" y="2132856"/>
            <a:ext cx="1728192" cy="14358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232" y="3861048"/>
            <a:ext cx="1490188" cy="152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47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6500726"/>
            <a:ext cx="9144000" cy="35727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2"/>
          <p:cNvSpPr txBox="1">
            <a:spLocks/>
          </p:cNvSpPr>
          <p:nvPr/>
        </p:nvSpPr>
        <p:spPr>
          <a:xfrm>
            <a:off x="1619672" y="332656"/>
            <a:ext cx="6094711" cy="63894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spcBef>
                <a:spcPct val="0"/>
              </a:spcBef>
              <a:buNone/>
              <a:defRPr sz="2400" b="1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/>
              <a:t>КОРОТКИЙ ПЕРИОД ПОЛУВЫВЕДЕНИЯ</a:t>
            </a:r>
            <a:endParaRPr lang="ru-RU" sz="2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0" y="0"/>
            <a:ext cx="9144000" cy="1303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Line 5"/>
          <p:cNvSpPr>
            <a:spLocks noChangeShapeType="1"/>
          </p:cNvSpPr>
          <p:nvPr/>
        </p:nvSpPr>
        <p:spPr bwMode="auto">
          <a:xfrm>
            <a:off x="0" y="1196975"/>
            <a:ext cx="9144000" cy="0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11" b="4259"/>
          <a:stretch>
            <a:fillRect/>
          </a:stretch>
        </p:blipFill>
        <p:spPr bwMode="auto">
          <a:xfrm>
            <a:off x="179512" y="1844824"/>
            <a:ext cx="4334592" cy="3109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72000" y="1844824"/>
            <a:ext cx="4320480" cy="34563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Начальный период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полувыведения 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5,77+0,72 мин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. Период полувыведения в терминальной фазе составляет 32,08+4,11 мин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endParaRPr lang="ru-RU" sz="16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Применение препарата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</a:rPr>
              <a:t>Фортелизин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не требует отсрочки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проведения ЧКВ</a:t>
            </a:r>
          </a:p>
          <a:p>
            <a:endParaRPr lang="ru-RU" sz="16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Применение блокаторов </a:t>
            </a: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</a:rPr>
              <a:t>гликопротеиновых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</a:rPr>
              <a:t>IIb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/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</a:rPr>
              <a:t>IIIa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 рецепторов тромбоцитов при </a:t>
            </a: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</a:rPr>
              <a:t>чрескожном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коронарном вмешательстве 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</a:rPr>
              <a:t>не увеличивает риск кровотечений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 у пациентов. </a:t>
            </a:r>
          </a:p>
        </p:txBody>
      </p:sp>
    </p:spTree>
    <p:extLst>
      <p:ext uri="{BB962C8B-B14F-4D97-AF65-F5344CB8AC3E}">
        <p14:creationId xmlns:p14="http://schemas.microsoft.com/office/powerpoint/2010/main" val="224894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886700" cy="104765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>
                <a:solidFill>
                  <a:srgbClr val="C00000"/>
                </a:solidFill>
              </a:rPr>
              <a:t>Фортелизин</a:t>
            </a:r>
            <a:r>
              <a:rPr lang="ru-RU" b="1" dirty="0">
                <a:solidFill>
                  <a:srgbClr val="C00000"/>
                </a:solidFill>
              </a:rPr>
              <a:t>® может вводится однократно болюсно.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052736"/>
            <a:ext cx="8263830" cy="489654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/>
              <a:t>Также </a:t>
            </a:r>
            <a:r>
              <a:rPr lang="ru-RU" dirty="0"/>
              <a:t>исследование ФРИДОМ 1 показало, что однократное болюсное введение тромболитика Фортелизин® в дозе 15 мг пациентам с кардиогенным шоком приводит к восстановлению коронарного кровотока.</a:t>
            </a:r>
          </a:p>
          <a:p>
            <a:pPr algn="just"/>
            <a:endParaRPr lang="ru-RU" dirty="0" smtClean="0"/>
          </a:p>
          <a:p>
            <a:pPr algn="just"/>
            <a:r>
              <a:rPr lang="ru-RU" i="1" dirty="0" smtClean="0"/>
              <a:t>     Однократное </a:t>
            </a:r>
            <a:r>
              <a:rPr lang="ru-RU" i="1" dirty="0"/>
              <a:t>болюсное введение тромболитика Фортелизин® в дозе 15 мг во время сердечно-легочной реанимации с последующим чрескожным коронарным вмешательством со стентированием в сочетании с антикоагулянтной и двойной антиагрегантной терапией, несмотря на продолжительность последней, позволило добиться успешной реперфузии миокарда у пациента с </a:t>
            </a:r>
            <a:r>
              <a:rPr lang="ru-RU" i="1" dirty="0" err="1"/>
              <a:t>ИМп</a:t>
            </a:r>
            <a:r>
              <a:rPr lang="en-US" i="1" dirty="0"/>
              <a:t>ST</a:t>
            </a:r>
            <a:r>
              <a:rPr lang="ru-RU" i="1" dirty="0"/>
              <a:t>, осложненным рефрактерной остановкой кровообращения, с последующим хорошим функциональным и неврологическим результатом. 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547664" y="6093296"/>
            <a:ext cx="7488832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Клейн Г.В., Чуксеев С.Е., Николаев М.А., Тимофеев А.А.  Rational Pharmacotherapy in Cardiology 2018;14(6) / Рациональная Фармакотерапия в Кардиологии 2018;14(6)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2564904"/>
            <a:ext cx="8568952" cy="3240360"/>
          </a:xfrm>
          <a:prstGeom prst="rect">
            <a:avLst/>
          </a:prstGeom>
          <a:solidFill>
            <a:schemeClr val="accent4">
              <a:lumMod val="40000"/>
              <a:lumOff val="60000"/>
              <a:alpha val="1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320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60648"/>
            <a:ext cx="8640960" cy="54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sz="2200" b="1" dirty="0" smtClean="0">
                <a:solidFill>
                  <a:srgbClr val="C00000"/>
                </a:solidFill>
              </a:rPr>
              <a:t>Практические выводы наличия выбора в способе введения</a:t>
            </a:r>
            <a:r>
              <a:rPr lang="ru-RU" sz="2200" dirty="0" smtClean="0"/>
              <a:t>:</a:t>
            </a:r>
          </a:p>
          <a:p>
            <a:pPr lvl="0"/>
            <a:r>
              <a:rPr lang="ru-RU" dirty="0" smtClean="0"/>
              <a:t>Длительный </a:t>
            </a:r>
            <a:r>
              <a:rPr lang="ru-RU" dirty="0"/>
              <a:t>период полувыведения увеличивает риск кровотечений.</a:t>
            </a:r>
          </a:p>
          <a:p>
            <a:pPr lvl="0"/>
            <a:r>
              <a:rPr lang="ru-RU" dirty="0"/>
              <a:t>Разные схемы введения фортелизина позволяют вводить его при различном времени с момента образования тромба: свежий тромб – болюс; «старый тромб» - болюс + капельное введение.</a:t>
            </a:r>
          </a:p>
          <a:p>
            <a:pPr lvl="0"/>
            <a:r>
              <a:rPr lang="ru-RU" sz="2200" i="1" dirty="0"/>
              <a:t>При своевременном тромболизисе на догоспитальном этапе интервенционный хирург–кардиолог не имеет права проводить ЧКВ на фоне тромболизиса и должен ждать как минимум 60-90 минут для оценки эффективности ТЛТ. </a:t>
            </a:r>
            <a:endParaRPr lang="ru-RU" sz="2200" i="1" dirty="0" smtClean="0"/>
          </a:p>
          <a:p>
            <a:pPr marL="0" lvl="0" indent="0" algn="ctr">
              <a:buNone/>
            </a:pPr>
            <a:r>
              <a:rPr lang="ru-RU" sz="2600" b="1" dirty="0" smtClean="0">
                <a:solidFill>
                  <a:srgbClr val="C00000"/>
                </a:solidFill>
              </a:rPr>
              <a:t>Применение </a:t>
            </a:r>
            <a:r>
              <a:rPr lang="ru-RU" sz="2600" b="1" dirty="0">
                <a:solidFill>
                  <a:srgbClr val="C00000"/>
                </a:solidFill>
              </a:rPr>
              <a:t>препарата Фортелизин® не требует отсрочки </a:t>
            </a:r>
            <a:endParaRPr lang="ru-RU" sz="2600" b="1" dirty="0" smtClean="0">
              <a:solidFill>
                <a:srgbClr val="C00000"/>
              </a:solidFill>
            </a:endParaRPr>
          </a:p>
          <a:p>
            <a:pPr marL="0" lvl="0" indent="0" algn="ctr">
              <a:buNone/>
            </a:pPr>
            <a:r>
              <a:rPr lang="ru-RU" sz="2600" b="1" dirty="0" smtClean="0">
                <a:solidFill>
                  <a:srgbClr val="C00000"/>
                </a:solidFill>
              </a:rPr>
              <a:t>проведения </a:t>
            </a:r>
            <a:r>
              <a:rPr lang="ru-RU" sz="2600" b="1" dirty="0">
                <a:solidFill>
                  <a:srgbClr val="C00000"/>
                </a:solidFill>
              </a:rPr>
              <a:t>ЧКВ.</a:t>
            </a:r>
            <a:endParaRPr lang="ru-RU" sz="2600" dirty="0">
              <a:solidFill>
                <a:srgbClr val="C00000"/>
              </a:solidFill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835696" y="5661248"/>
            <a:ext cx="7200800" cy="13767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sz="1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Марков В.А., </a:t>
            </a:r>
            <a:r>
              <a:rPr lang="ru-RU" sz="1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Вышлов</a:t>
            </a:r>
            <a:r>
              <a:rPr lang="ru-RU" sz="1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Е.В., Карпов Р.С. Коронарная реперфузия при </a:t>
            </a:r>
            <a:r>
              <a:rPr lang="ru-RU" sz="1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нифаркте</a:t>
            </a:r>
            <a:r>
              <a:rPr lang="ru-RU" sz="1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миокарда с подъемом сегмента </a:t>
            </a:r>
            <a:r>
              <a:rPr lang="en-US" sz="1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</a:t>
            </a:r>
            <a:r>
              <a:rPr lang="ru-RU" sz="1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проблемы и решения. Российский кардиологический журнал 2015.- № 1. (117). – С.53-58. 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sz="1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Маркин С.С., Семенов А.М., Марков В.А., </a:t>
            </a:r>
            <a:r>
              <a:rPr lang="ru-RU" sz="1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Вышлов</a:t>
            </a:r>
            <a:r>
              <a:rPr lang="ru-RU" sz="1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Е.В. и др. Исследование нового отечественного </a:t>
            </a:r>
            <a:r>
              <a:rPr lang="ru-RU" sz="1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тромболитического</a:t>
            </a:r>
            <a:r>
              <a:rPr lang="ru-RU" sz="1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препарата фортелизин у больных с острым инфарктом миокарда. Сибирский медицинский журнал, 2012, том 27, № 1. – С.5-9.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70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holest.ru/wp-content/uploads/2018/11/%D0%90%D1%82%D0%B5%D1%80%D0%BE%D1%81%D0%BA%D0%BB%D0%B5%D1%80%D0%BE%D0%B7-%D0%BA%D0%BE%D1%80%D0%BE%D0%BD%D0%B0%D1%80%D0%BD%D1%8B%D1%85-%D0%B0%D1%80%D1%82%D0%B5%D1%80%D0%B8%D0%B9-%D0%BD%D0%B0-%D0%A3%D0%97%D0%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340768"/>
            <a:ext cx="3007724" cy="301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mdpi.com/foods/foods-09-00207/article_deploy/html/images/foods-09-00207-g0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052736"/>
            <a:ext cx="4910773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tudfile.net/html/16042/374/html_km6AVFEyTc.rCUU/htmlconvd-oxGW816x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5111553" cy="383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32500" t="12223" r="5694" b="19444"/>
          <a:stretch/>
        </p:blipFill>
        <p:spPr>
          <a:xfrm>
            <a:off x="251520" y="836712"/>
            <a:ext cx="5256584" cy="4358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45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050508"/>
              </p:ext>
            </p:extLst>
          </p:nvPr>
        </p:nvGraphicFramePr>
        <p:xfrm>
          <a:off x="251521" y="188640"/>
          <a:ext cx="5184576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6917559"/>
              </p:ext>
            </p:extLst>
          </p:nvPr>
        </p:nvGraphicFramePr>
        <p:xfrm>
          <a:off x="323528" y="188640"/>
          <a:ext cx="8352928" cy="5976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2464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Содержимое 2"/>
          <p:cNvSpPr>
            <a:spLocks noGrp="1"/>
          </p:cNvSpPr>
          <p:nvPr>
            <p:ph idx="1"/>
          </p:nvPr>
        </p:nvSpPr>
        <p:spPr>
          <a:xfrm>
            <a:off x="539552" y="548680"/>
            <a:ext cx="8352928" cy="5976664"/>
          </a:xfrm>
        </p:spPr>
        <p:txBody>
          <a:bodyPr>
            <a:normAutofit lnSpcReduction="10000"/>
          </a:bodyPr>
          <a:lstStyle/>
          <a:p>
            <a:pPr algn="just">
              <a:buFontTx/>
              <a:buNone/>
            </a:pP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</a:rPr>
              <a:t>«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Золотой стандарт» оценки эффективности тромболизиса - определение проходимости инфаркт-зависимой КА с использованием </a:t>
            </a:r>
            <a:r>
              <a:rPr lang="ru-RU" sz="2000" b="1" dirty="0" err="1" smtClean="0">
                <a:solidFill>
                  <a:schemeClr val="tx2">
                    <a:lumMod val="75000"/>
                  </a:schemeClr>
                </a:solidFill>
              </a:rPr>
              <a:t>коронарографии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. </a:t>
            </a:r>
          </a:p>
          <a:p>
            <a:pPr algn="just">
              <a:buFontTx/>
              <a:buNone/>
            </a:pPr>
            <a:endParaRPr lang="ru-RU" sz="20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buFontTx/>
              <a:buNone/>
            </a:pPr>
            <a:r>
              <a:rPr lang="ru-RU" sz="18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</a:rPr>
              <a:t>     </a:t>
            </a:r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</a:rPr>
              <a:t>При проведении первого из серии исследований TIMI (</a:t>
            </a:r>
            <a:r>
              <a:rPr lang="ru-RU" sz="2200" b="1" dirty="0" err="1" smtClean="0">
                <a:solidFill>
                  <a:schemeClr val="tx2">
                    <a:lumMod val="75000"/>
                  </a:schemeClr>
                </a:solidFill>
              </a:rPr>
              <a:t>Thrombolysis</a:t>
            </a:r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</a:rPr>
              <a:t> In </a:t>
            </a:r>
            <a:r>
              <a:rPr lang="ru-RU" sz="2200" b="1" dirty="0" err="1" smtClean="0">
                <a:solidFill>
                  <a:schemeClr val="tx2">
                    <a:lumMod val="75000"/>
                  </a:schemeClr>
                </a:solidFill>
              </a:rPr>
              <a:t>Myocardial</a:t>
            </a:r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200" b="1" dirty="0" err="1" smtClean="0">
                <a:solidFill>
                  <a:schemeClr val="tx2">
                    <a:lumMod val="75000"/>
                  </a:schemeClr>
                </a:solidFill>
              </a:rPr>
              <a:t>Infarction</a:t>
            </a:r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</a:rPr>
              <a:t>) были разработаны следующие градации кровотока после введения тромболитика:</a:t>
            </a:r>
          </a:p>
          <a:p>
            <a:pPr>
              <a:buFontTx/>
              <a:buNone/>
            </a:pPr>
            <a:endParaRPr lang="ru-RU" sz="22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1900" dirty="0" smtClean="0"/>
              <a:t> </a:t>
            </a:r>
            <a:r>
              <a:rPr lang="ru-RU" sz="1900" b="1" dirty="0" smtClean="0">
                <a:solidFill>
                  <a:srgbClr val="C00000"/>
                </a:solidFill>
              </a:rPr>
              <a:t>Степень TIMI 0 </a:t>
            </a:r>
            <a:r>
              <a:rPr lang="ru-RU" sz="1900" dirty="0" smtClean="0"/>
              <a:t>- отсутствие кровотока </a:t>
            </a:r>
            <a:r>
              <a:rPr lang="ru-RU" sz="1900" dirty="0" err="1" smtClean="0"/>
              <a:t>дистальнее</a:t>
            </a:r>
            <a:r>
              <a:rPr lang="ru-RU" sz="1900" dirty="0" smtClean="0"/>
              <a:t> области исходной окклюзии;</a:t>
            </a:r>
          </a:p>
          <a:p>
            <a:r>
              <a:rPr lang="ru-RU" sz="1900" dirty="0" smtClean="0">
                <a:solidFill>
                  <a:srgbClr val="C00000"/>
                </a:solidFill>
              </a:rPr>
              <a:t> </a:t>
            </a:r>
            <a:r>
              <a:rPr lang="ru-RU" sz="1900" b="1" dirty="0" smtClean="0">
                <a:solidFill>
                  <a:srgbClr val="C00000"/>
                </a:solidFill>
              </a:rPr>
              <a:t>Степень TIMI 1 </a:t>
            </a:r>
            <a:r>
              <a:rPr lang="ru-RU" sz="1900" dirty="0" smtClean="0"/>
              <a:t>- частичное проникновение контрастного вещества </a:t>
            </a:r>
            <a:r>
              <a:rPr lang="ru-RU" sz="1900" dirty="0" err="1" smtClean="0"/>
              <a:t>дистальнее</a:t>
            </a:r>
            <a:r>
              <a:rPr lang="ru-RU" sz="1900" dirty="0" smtClean="0"/>
              <a:t> окклюзии;</a:t>
            </a:r>
          </a:p>
          <a:p>
            <a:r>
              <a:rPr lang="ru-RU" sz="1900" dirty="0" smtClean="0"/>
              <a:t> </a:t>
            </a:r>
            <a:r>
              <a:rPr lang="ru-RU" sz="1900" b="1" dirty="0" smtClean="0">
                <a:solidFill>
                  <a:srgbClr val="C00000"/>
                </a:solidFill>
              </a:rPr>
              <a:t>Степень TIMI 2 </a:t>
            </a:r>
            <a:r>
              <a:rPr lang="ru-RU" sz="1900" dirty="0" smtClean="0"/>
              <a:t>- полное, но отсроченное </a:t>
            </a:r>
            <a:r>
              <a:rPr lang="ru-RU" sz="1900" dirty="0" err="1" smtClean="0"/>
              <a:t>контрастирование</a:t>
            </a:r>
            <a:r>
              <a:rPr lang="ru-RU" sz="1900" dirty="0" smtClean="0"/>
              <a:t> дистального сегмента сосуда;</a:t>
            </a:r>
          </a:p>
          <a:p>
            <a:r>
              <a:rPr lang="ru-RU" sz="1900" dirty="0" smtClean="0"/>
              <a:t> </a:t>
            </a:r>
            <a:r>
              <a:rPr lang="ru-RU" sz="1900" b="1" dirty="0" smtClean="0">
                <a:solidFill>
                  <a:srgbClr val="C00000"/>
                </a:solidFill>
              </a:rPr>
              <a:t>Степень TIMI 3 </a:t>
            </a:r>
            <a:r>
              <a:rPr lang="ru-RU" sz="1900" dirty="0" smtClean="0"/>
              <a:t>- полное своевременное контрастирование дистального сегмента сосуда. </a:t>
            </a:r>
          </a:p>
          <a:p>
            <a:pPr marL="0" indent="0">
              <a:buNone/>
            </a:pPr>
            <a:r>
              <a:rPr lang="ru-RU" sz="1900" dirty="0"/>
              <a:t> </a:t>
            </a:r>
            <a:r>
              <a:rPr lang="ru-RU" sz="1900" dirty="0" smtClean="0"/>
              <a:t>                При достижении степени TIMI 3 констатируется полное восстановление кровотока по КА;</a:t>
            </a:r>
          </a:p>
          <a:p>
            <a:pPr marL="0" indent="0">
              <a:buNone/>
            </a:pPr>
            <a:r>
              <a:rPr lang="ru-RU" sz="1900" dirty="0" smtClean="0"/>
              <a:t>            TIMI 2 - частичное восстановление; TIMI 0-1 - отсутствие эффекта от </a:t>
            </a:r>
            <a:r>
              <a:rPr lang="ru-RU" sz="1900" dirty="0" err="1" smtClean="0"/>
              <a:t>тромболизиса</a:t>
            </a:r>
            <a:r>
              <a:rPr lang="ru-RU" sz="1900" dirty="0" smtClean="0"/>
              <a:t>.</a:t>
            </a:r>
          </a:p>
          <a:p>
            <a:pPr>
              <a:buNone/>
            </a:pPr>
            <a:endParaRPr lang="ru-RU" sz="1800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1738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Содержимое 2"/>
          <p:cNvSpPr>
            <a:spLocks noGrp="1"/>
          </p:cNvSpPr>
          <p:nvPr>
            <p:ph idx="1"/>
          </p:nvPr>
        </p:nvSpPr>
        <p:spPr>
          <a:xfrm>
            <a:off x="395536" y="188641"/>
            <a:ext cx="8424936" cy="6409010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1800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ru-RU" sz="2400" b="1" dirty="0" err="1" smtClean="0">
                <a:solidFill>
                  <a:srgbClr val="C00000"/>
                </a:solidFill>
              </a:rPr>
              <a:t>Неинвазивные</a:t>
            </a:r>
            <a:r>
              <a:rPr lang="ru-RU" sz="2400" b="1" dirty="0" smtClean="0">
                <a:solidFill>
                  <a:srgbClr val="C00000"/>
                </a:solidFill>
              </a:rPr>
              <a:t> критерии </a:t>
            </a:r>
            <a:r>
              <a:rPr lang="ru-RU" sz="2400" b="1" dirty="0" err="1" smtClean="0">
                <a:solidFill>
                  <a:srgbClr val="C00000"/>
                </a:solidFill>
              </a:rPr>
              <a:t>реперфузии</a:t>
            </a:r>
            <a:r>
              <a:rPr lang="ru-RU" sz="2400" b="1" dirty="0" smtClean="0">
                <a:solidFill>
                  <a:srgbClr val="C00000"/>
                </a:solidFill>
              </a:rPr>
              <a:t> при проведении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C00000"/>
                </a:solidFill>
              </a:rPr>
              <a:t> тромболитической терапии включают:</a:t>
            </a:r>
          </a:p>
          <a:p>
            <a:pPr algn="ctr">
              <a:buNone/>
            </a:pPr>
            <a:endParaRPr lang="ru-RU" sz="2400" b="1" dirty="0" smtClean="0">
              <a:solidFill>
                <a:srgbClr val="C00000"/>
              </a:solidFill>
            </a:endParaRPr>
          </a:p>
          <a:p>
            <a:r>
              <a:rPr lang="ru-RU" sz="2400" dirty="0" smtClean="0"/>
              <a:t> быстрое устранение болевого синдрома;</a:t>
            </a:r>
          </a:p>
          <a:p>
            <a:r>
              <a:rPr lang="ru-RU" sz="2400" dirty="0" smtClean="0"/>
              <a:t> появление во время или после введения </a:t>
            </a:r>
            <a:r>
              <a:rPr lang="ru-RU" sz="2400" dirty="0" err="1" smtClean="0"/>
              <a:t>тромболитика</a:t>
            </a:r>
            <a:r>
              <a:rPr lang="ru-RU" sz="2400" dirty="0" smtClean="0"/>
              <a:t> (через 2-3 ч) различных нарушений ритма - наиболее часто, ускоренного идиовентрикулярного ритма, желудочковой экстрасистолии, </a:t>
            </a:r>
            <a:r>
              <a:rPr lang="ru-RU" sz="2400" dirty="0" err="1" smtClean="0"/>
              <a:t>синусовой</a:t>
            </a:r>
            <a:r>
              <a:rPr lang="ru-RU" sz="2400" dirty="0" smtClean="0"/>
              <a:t> брадикардии («</a:t>
            </a:r>
            <a:r>
              <a:rPr lang="ru-RU" sz="2400" dirty="0" err="1" smtClean="0"/>
              <a:t>реперфузионных</a:t>
            </a:r>
            <a:r>
              <a:rPr lang="ru-RU" sz="2400" dirty="0" smtClean="0"/>
              <a:t>» аритмий);</a:t>
            </a:r>
          </a:p>
          <a:p>
            <a:r>
              <a:rPr lang="ru-RU" sz="2400" dirty="0" smtClean="0"/>
              <a:t> быстрое (и устойчивое) уменьшение амплитуды </a:t>
            </a:r>
            <a:r>
              <a:rPr lang="ru-RU" sz="2400" dirty="0" err="1" smtClean="0"/>
              <a:t>элевации</a:t>
            </a:r>
            <a:r>
              <a:rPr lang="ru-RU" sz="2400" dirty="0" smtClean="0"/>
              <a:t> сегмента ST на ЭКГ - на 50% и более спустя 2 ч от начала </a:t>
            </a:r>
            <a:r>
              <a:rPr lang="ru-RU" sz="2400" dirty="0" err="1" smtClean="0"/>
              <a:t>тромболизиса</a:t>
            </a:r>
            <a:r>
              <a:rPr lang="ru-RU" sz="2400" dirty="0" smtClean="0"/>
              <a:t>;</a:t>
            </a:r>
          </a:p>
          <a:p>
            <a:r>
              <a:rPr lang="ru-RU" sz="2400" dirty="0" smtClean="0"/>
              <a:t> ускоренная динамика биохимических маркеров некроза миокарда (</a:t>
            </a:r>
            <a:r>
              <a:rPr lang="ru-RU" sz="2400" dirty="0" err="1" smtClean="0"/>
              <a:t>тропонинов</a:t>
            </a:r>
            <a:r>
              <a:rPr lang="ru-RU" sz="2400" dirty="0" smtClean="0"/>
              <a:t> </a:t>
            </a:r>
            <a:r>
              <a:rPr lang="ru-RU" sz="2400" dirty="0" err="1" smtClean="0"/>
              <a:t>TnT</a:t>
            </a:r>
            <a:r>
              <a:rPr lang="ru-RU" sz="2400" dirty="0" smtClean="0"/>
              <a:t>, </a:t>
            </a:r>
            <a:r>
              <a:rPr lang="ru-RU" sz="2400" dirty="0" err="1" smtClean="0"/>
              <a:t>Tnl</a:t>
            </a:r>
            <a:r>
              <a:rPr lang="ru-RU" sz="2400" dirty="0" smtClean="0"/>
              <a:t>, </a:t>
            </a:r>
            <a:r>
              <a:rPr lang="ru-RU" sz="2400" dirty="0" err="1" smtClean="0"/>
              <a:t>креатинфосфокиназы</a:t>
            </a:r>
            <a:r>
              <a:rPr lang="ru-RU" sz="2400" dirty="0" smtClean="0"/>
              <a:t> КФК MB).</a:t>
            </a:r>
          </a:p>
        </p:txBody>
      </p:sp>
    </p:spTree>
    <p:extLst>
      <p:ext uri="{BB962C8B-B14F-4D97-AF65-F5344CB8AC3E}">
        <p14:creationId xmlns:p14="http://schemas.microsoft.com/office/powerpoint/2010/main" val="9451210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1303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51719" y="476672"/>
            <a:ext cx="6171245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>
                <a:solidFill>
                  <a:srgbClr val="FF0000"/>
                </a:solidFill>
              </a:rPr>
              <a:t>ОЦЕНКА КРИТЕРИЕВ </a:t>
            </a:r>
            <a:r>
              <a:rPr lang="ru-RU" sz="2800" b="1" dirty="0" smtClean="0">
                <a:solidFill>
                  <a:srgbClr val="FF0000"/>
                </a:solidFill>
              </a:rPr>
              <a:t>РЕПЕРФУЗИИ:</a:t>
            </a:r>
            <a:endParaRPr lang="ru-RU" sz="2800" b="1" dirty="0">
              <a:solidFill>
                <a:srgbClr val="FF0000"/>
              </a:solidFill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246609" y="1484784"/>
            <a:ext cx="824664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246609" y="1556792"/>
            <a:ext cx="82466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Группа 12"/>
          <p:cNvGrpSpPr/>
          <p:nvPr/>
        </p:nvGrpSpPr>
        <p:grpSpPr>
          <a:xfrm>
            <a:off x="0" y="6500726"/>
            <a:ext cx="9144000" cy="357274"/>
            <a:chOff x="0" y="6500726"/>
            <a:chExt cx="9144000" cy="357274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0" y="6500726"/>
              <a:ext cx="9144000" cy="35727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0312" y="6500726"/>
              <a:ext cx="1763688" cy="357274"/>
            </a:xfrm>
            <a:prstGeom prst="rect">
              <a:avLst/>
            </a:prstGeom>
          </p:spPr>
        </p:pic>
      </p:grpSp>
      <p:sp>
        <p:nvSpPr>
          <p:cNvPr id="11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8607" y="1844824"/>
            <a:ext cx="8640960" cy="3600400"/>
          </a:xfrm>
        </p:spPr>
        <p:txBody>
          <a:bodyPr>
            <a:normAutofit/>
          </a:bodyPr>
          <a:lstStyle/>
          <a:p>
            <a:pPr marL="342900" indent="-342900" algn="l">
              <a:buFont typeface="Arial" pitchFamily="34" charset="0"/>
              <a:buChar char="•"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через 60–90 минут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после осуществления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</a:rPr>
              <a:t>тромболизиса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 должна проводиться оценка достижения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</a:rPr>
              <a:t>реперфузии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 на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основании ЭКГ (снижение сегмента ST &gt;50% в отведения,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где </a:t>
            </a:r>
            <a:r>
              <a:rPr lang="ru-RU" sz="2000" b="1" dirty="0" err="1">
                <a:solidFill>
                  <a:schemeClr val="tx2">
                    <a:lumMod val="75000"/>
                  </a:schemeClr>
                </a:solidFill>
              </a:rPr>
              <a:t>элевация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 сегмента ST была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максимальной);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если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</a:rPr>
              <a:t>реперфузия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 не достигнута (отсутствует хотя бы один критерий достижения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</a:rPr>
              <a:t>реперфузии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),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необходимо провести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спасительное ЧКВ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в максимально ранние сроки;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если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</a:rPr>
              <a:t>реперфузия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 достигнута (присутствуют все критерии достижения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</a:rPr>
              <a:t>реперфузии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), необходимо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</a:rPr>
              <a:t>провести коронарную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ангиографию и, при необходимости, ЧКВ, в сроки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от 2 до 24 часов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от начала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</a:rPr>
              <a:t>тромболизиса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2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683568" y="764704"/>
            <a:ext cx="814037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400" b="1" dirty="0" smtClean="0">
                <a:latin typeface="Century Gothic" pitchFamily="34" charset="0"/>
              </a:rPr>
              <a:t>Сравнение </a:t>
            </a:r>
            <a:r>
              <a:rPr lang="ru-RU" altLang="ru-RU" sz="1400" b="1" dirty="0" err="1" smtClean="0">
                <a:latin typeface="Century Gothic" pitchFamily="34" charset="0"/>
              </a:rPr>
              <a:t>реканализации</a:t>
            </a:r>
            <a:r>
              <a:rPr lang="ru-RU" altLang="ru-RU" sz="1400" b="1" dirty="0" smtClean="0">
                <a:latin typeface="Century Gothic" pitchFamily="34" charset="0"/>
              </a:rPr>
              <a:t> по </a:t>
            </a:r>
            <a:r>
              <a:rPr lang="en-US" altLang="ru-RU" sz="1400" b="1" dirty="0" smtClean="0">
                <a:latin typeface="Century Gothic" pitchFamily="34" charset="0"/>
              </a:rPr>
              <a:t>TIMI 2</a:t>
            </a:r>
            <a:r>
              <a:rPr lang="ru-RU" altLang="ru-RU" sz="1400" b="1" dirty="0" smtClean="0">
                <a:latin typeface="Century Gothic" pitchFamily="34" charset="0"/>
              </a:rPr>
              <a:t>,3 различными </a:t>
            </a:r>
            <a:r>
              <a:rPr lang="ru-RU" altLang="ru-RU" sz="1400" b="1" dirty="0" err="1" smtClean="0">
                <a:latin typeface="Century Gothic" pitchFamily="34" charset="0"/>
              </a:rPr>
              <a:t>тромболитическими</a:t>
            </a:r>
            <a:r>
              <a:rPr lang="ru-RU" altLang="ru-RU" sz="1400" b="1" dirty="0" smtClean="0">
                <a:latin typeface="Century Gothic" pitchFamily="34" charset="0"/>
              </a:rPr>
              <a:t> препаратами*</a:t>
            </a:r>
            <a:endParaRPr lang="ru-RU" altLang="ru-RU" sz="1400" b="1" dirty="0">
              <a:latin typeface="Century Gothic" pitchFamily="34" charset="0"/>
            </a:endParaRPr>
          </a:p>
        </p:txBody>
      </p:sp>
      <p:sp>
        <p:nvSpPr>
          <p:cNvPr id="11" name="Прямоугольник 11"/>
          <p:cNvSpPr>
            <a:spLocks noChangeArrowheads="1"/>
          </p:cNvSpPr>
          <p:nvPr/>
        </p:nvSpPr>
        <p:spPr bwMode="auto">
          <a:xfrm>
            <a:off x="719572" y="5453134"/>
            <a:ext cx="7632848" cy="227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ru-RU" sz="1100" b="1" dirty="0" smtClean="0">
                <a:latin typeface="Century Gothic" pitchFamily="34" charset="0"/>
              </a:rPr>
              <a:t>N=</a:t>
            </a:r>
            <a:r>
              <a:rPr lang="ru-RU" altLang="ru-RU" sz="1100" b="1" dirty="0" smtClean="0">
                <a:latin typeface="Century Gothic" pitchFamily="34" charset="0"/>
              </a:rPr>
              <a:t>587</a:t>
            </a:r>
            <a:r>
              <a:rPr lang="en-US" altLang="ru-RU" sz="1100" b="1" dirty="0" smtClean="0">
                <a:latin typeface="Century Gothic" pitchFamily="34" charset="0"/>
              </a:rPr>
              <a:t>           </a:t>
            </a:r>
            <a:r>
              <a:rPr lang="ru-RU" altLang="ru-RU" sz="1100" b="1" dirty="0" smtClean="0">
                <a:latin typeface="Century Gothic" pitchFamily="34" charset="0"/>
              </a:rPr>
              <a:t>  </a:t>
            </a:r>
            <a:r>
              <a:rPr lang="en-US" altLang="ru-RU" sz="1100" b="1" dirty="0" smtClean="0">
                <a:latin typeface="Century Gothic" pitchFamily="34" charset="0"/>
              </a:rPr>
              <a:t>2</a:t>
            </a:r>
            <a:r>
              <a:rPr lang="ru-RU" altLang="ru-RU" sz="1100" b="1" dirty="0" smtClean="0">
                <a:latin typeface="Century Gothic" pitchFamily="34" charset="0"/>
              </a:rPr>
              <a:t>56</a:t>
            </a:r>
            <a:r>
              <a:rPr lang="en-US" altLang="ru-RU" sz="1100" b="1" dirty="0" smtClean="0">
                <a:latin typeface="Century Gothic" pitchFamily="34" charset="0"/>
              </a:rPr>
              <a:t>               </a:t>
            </a:r>
            <a:r>
              <a:rPr lang="ru-RU" altLang="ru-RU" sz="1100" b="1" dirty="0" smtClean="0">
                <a:latin typeface="Century Gothic" pitchFamily="34" charset="0"/>
              </a:rPr>
              <a:t>        </a:t>
            </a:r>
            <a:r>
              <a:rPr lang="en-US" altLang="ru-RU" sz="1100" b="1" dirty="0" smtClean="0">
                <a:latin typeface="Century Gothic" pitchFamily="34" charset="0"/>
              </a:rPr>
              <a:t>  </a:t>
            </a:r>
            <a:r>
              <a:rPr lang="ru-RU" altLang="ru-RU" sz="1100" b="1" dirty="0" smtClean="0">
                <a:latin typeface="Century Gothic" pitchFamily="34" charset="0"/>
              </a:rPr>
              <a:t>143</a:t>
            </a:r>
            <a:r>
              <a:rPr lang="en-US" altLang="ru-RU" sz="1100" b="1" dirty="0" smtClean="0">
                <a:latin typeface="Century Gothic" pitchFamily="34" charset="0"/>
              </a:rPr>
              <a:t>       </a:t>
            </a:r>
            <a:r>
              <a:rPr lang="ru-RU" altLang="ru-RU" sz="1100" b="1" dirty="0" smtClean="0">
                <a:latin typeface="Century Gothic" pitchFamily="34" charset="0"/>
              </a:rPr>
              <a:t>                108</a:t>
            </a:r>
            <a:r>
              <a:rPr lang="en-US" altLang="ru-RU" sz="1100" b="1" dirty="0" smtClean="0">
                <a:latin typeface="Century Gothic" pitchFamily="34" charset="0"/>
              </a:rPr>
              <a:t>              </a:t>
            </a:r>
            <a:r>
              <a:rPr lang="ru-RU" altLang="ru-RU" sz="1100" b="1" dirty="0" smtClean="0">
                <a:latin typeface="Century Gothic" pitchFamily="34" charset="0"/>
              </a:rPr>
              <a:t>           </a:t>
            </a:r>
            <a:r>
              <a:rPr lang="en-US" altLang="ru-RU" sz="1100" b="1" dirty="0" smtClean="0">
                <a:latin typeface="Century Gothic" pitchFamily="34" charset="0"/>
              </a:rPr>
              <a:t>3</a:t>
            </a:r>
            <a:r>
              <a:rPr lang="ru-RU" altLang="ru-RU" sz="1100" b="1" dirty="0" smtClean="0">
                <a:latin typeface="Century Gothic" pitchFamily="34" charset="0"/>
              </a:rPr>
              <a:t>4</a:t>
            </a:r>
            <a:r>
              <a:rPr lang="en-US" altLang="ru-RU" sz="1100" b="1" dirty="0" smtClean="0">
                <a:latin typeface="Century Gothic" pitchFamily="34" charset="0"/>
              </a:rPr>
              <a:t>            </a:t>
            </a:r>
            <a:r>
              <a:rPr lang="ru-RU" altLang="ru-RU" sz="1100" b="1" dirty="0" smtClean="0">
                <a:latin typeface="Century Gothic" pitchFamily="34" charset="0"/>
              </a:rPr>
              <a:t>         </a:t>
            </a:r>
            <a:r>
              <a:rPr lang="en-US" altLang="ru-RU" sz="1100" b="1" dirty="0" smtClean="0">
                <a:latin typeface="Century Gothic" pitchFamily="34" charset="0"/>
              </a:rPr>
              <a:t>    </a:t>
            </a:r>
            <a:r>
              <a:rPr lang="ru-RU" altLang="ru-RU" sz="1100" b="1" dirty="0" smtClean="0">
                <a:latin typeface="Century Gothic" pitchFamily="34" charset="0"/>
              </a:rPr>
              <a:t> </a:t>
            </a:r>
            <a:r>
              <a:rPr lang="en-US" altLang="ru-RU" sz="1100" b="1" dirty="0" smtClean="0">
                <a:latin typeface="Century Gothic" pitchFamily="34" charset="0"/>
              </a:rPr>
              <a:t>46</a:t>
            </a:r>
            <a:endParaRPr lang="en-US" altLang="ru-RU" sz="1100" b="1" dirty="0">
              <a:latin typeface="Century Gothic" pitchFamily="34" charset="0"/>
            </a:endParaRPr>
          </a:p>
        </p:txBody>
      </p:sp>
      <p:pic>
        <p:nvPicPr>
          <p:cNvPr id="12" name="Рисунок 1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0" r="9774"/>
          <a:stretch/>
        </p:blipFill>
        <p:spPr bwMode="auto">
          <a:xfrm>
            <a:off x="395536" y="1196752"/>
            <a:ext cx="8424936" cy="39679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3275856" y="6327278"/>
            <a:ext cx="61024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ru-RU" sz="800" b="1" dirty="0">
                <a:latin typeface="Century Gothic" pitchFamily="34" charset="0"/>
              </a:rPr>
              <a:t>*</a:t>
            </a:r>
            <a:r>
              <a:rPr kumimoji="1" lang="ru-RU" sz="800" b="1" dirty="0" smtClean="0">
                <a:latin typeface="Century Gothic" pitchFamily="34" charset="0"/>
              </a:rPr>
              <a:t>Результаты </a:t>
            </a:r>
            <a:r>
              <a:rPr kumimoji="1" lang="ru-RU" sz="800" b="1" dirty="0" err="1">
                <a:latin typeface="Century Gothic" pitchFamily="34" charset="0"/>
              </a:rPr>
              <a:t>фармако</a:t>
            </a:r>
            <a:r>
              <a:rPr kumimoji="1" lang="ru-RU" sz="800" b="1" dirty="0">
                <a:latin typeface="Century Gothic" pitchFamily="34" charset="0"/>
              </a:rPr>
              <a:t>-инвазивной стратегии </a:t>
            </a:r>
            <a:r>
              <a:rPr kumimoji="1" lang="ru-RU" sz="800" b="1" dirty="0" err="1">
                <a:latin typeface="Century Gothic" pitchFamily="34" charset="0"/>
              </a:rPr>
              <a:t>реперфузии</a:t>
            </a:r>
            <a:r>
              <a:rPr kumimoji="1" lang="ru-RU" sz="800" b="1" dirty="0">
                <a:latin typeface="Century Gothic" pitchFamily="34" charset="0"/>
              </a:rPr>
              <a:t> в лечении пациентов с острым </a:t>
            </a:r>
            <a:r>
              <a:rPr kumimoji="1" lang="ru-RU" sz="800" b="1" dirty="0" smtClean="0">
                <a:latin typeface="Century Gothic" pitchFamily="34" charset="0"/>
              </a:rPr>
              <a:t>инфарктом</a:t>
            </a:r>
          </a:p>
          <a:p>
            <a:r>
              <a:rPr kumimoji="1" lang="ru-RU" sz="800" b="1" dirty="0" smtClean="0">
                <a:latin typeface="Century Gothic" pitchFamily="34" charset="0"/>
              </a:rPr>
              <a:t> </a:t>
            </a:r>
            <a:r>
              <a:rPr kumimoji="1" lang="ru-RU" sz="800" b="1" dirty="0">
                <a:latin typeface="Century Gothic" pitchFamily="34" charset="0"/>
              </a:rPr>
              <a:t>миокарда и подъемом сегмента </a:t>
            </a:r>
            <a:r>
              <a:rPr kumimoji="1" lang="en-US" sz="800" b="1" dirty="0" smtClean="0">
                <a:latin typeface="Century Gothic" pitchFamily="34" charset="0"/>
              </a:rPr>
              <a:t>ST</a:t>
            </a:r>
            <a:r>
              <a:rPr kumimoji="1" lang="ru-RU" sz="800" b="1" dirty="0" smtClean="0">
                <a:latin typeface="Century Gothic" pitchFamily="34" charset="0"/>
              </a:rPr>
              <a:t>. </a:t>
            </a:r>
            <a:r>
              <a:rPr kumimoji="1" lang="ru-RU" sz="800" b="1" dirty="0">
                <a:latin typeface="Century Gothic" pitchFamily="34" charset="0"/>
              </a:rPr>
              <a:t>Хрипун1 А.В., Малеванный1 М.В</a:t>
            </a:r>
            <a:r>
              <a:rPr kumimoji="1" lang="ru-RU" sz="800" b="1" dirty="0" smtClean="0">
                <a:latin typeface="Century Gothic" pitchFamily="34" charset="0"/>
              </a:rPr>
              <a:t>.</a:t>
            </a:r>
            <a:endParaRPr kumimoji="1" lang="ru-RU" sz="800" b="1" dirty="0">
              <a:latin typeface="Century Gothic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59632" y="5082841"/>
            <a:ext cx="6408712" cy="290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err="1" smtClean="0">
                <a:solidFill>
                  <a:schemeClr val="tx1"/>
                </a:solidFill>
                <a:latin typeface="Century Gothic" pitchFamily="34" charset="0"/>
              </a:rPr>
              <a:t>Актилизе</a:t>
            </a:r>
            <a:r>
              <a:rPr lang="ru-RU" sz="1000" b="1" dirty="0" smtClean="0">
                <a:solidFill>
                  <a:schemeClr val="tx1"/>
                </a:solidFill>
                <a:latin typeface="Century Gothic" pitchFamily="34" charset="0"/>
              </a:rPr>
              <a:t>                  </a:t>
            </a:r>
            <a:r>
              <a:rPr lang="ru-RU" sz="1000" b="1" dirty="0" err="1" smtClean="0">
                <a:solidFill>
                  <a:schemeClr val="tx1"/>
                </a:solidFill>
                <a:latin typeface="Century Gothic" pitchFamily="34" charset="0"/>
              </a:rPr>
              <a:t>Метализе</a:t>
            </a:r>
            <a:r>
              <a:rPr lang="ru-RU" sz="1000" b="1" dirty="0" smtClean="0">
                <a:solidFill>
                  <a:schemeClr val="tx1"/>
                </a:solidFill>
                <a:latin typeface="Century Gothic" pitchFamily="34" charset="0"/>
              </a:rPr>
              <a:t>            </a:t>
            </a:r>
            <a:r>
              <a:rPr lang="ru-RU" sz="1000" b="1" dirty="0" err="1" smtClean="0">
                <a:solidFill>
                  <a:schemeClr val="accent6"/>
                </a:solidFill>
                <a:latin typeface="Century Gothic" pitchFamily="34" charset="0"/>
              </a:rPr>
              <a:t>Фортелизин</a:t>
            </a:r>
            <a:r>
              <a:rPr lang="ru-RU" sz="1000" b="1" dirty="0" smtClean="0">
                <a:solidFill>
                  <a:schemeClr val="tx1"/>
                </a:solidFill>
                <a:latin typeface="Century Gothic" pitchFamily="34" charset="0"/>
              </a:rPr>
              <a:t>               </a:t>
            </a:r>
            <a:r>
              <a:rPr lang="ru-RU" sz="1000" b="1" dirty="0" err="1" smtClean="0">
                <a:solidFill>
                  <a:schemeClr val="tx1"/>
                </a:solidFill>
                <a:latin typeface="Century Gothic" pitchFamily="34" charset="0"/>
              </a:rPr>
              <a:t>Пуролаза</a:t>
            </a:r>
            <a:r>
              <a:rPr lang="ru-RU" sz="1000" b="1" dirty="0" smtClean="0">
                <a:solidFill>
                  <a:schemeClr val="tx1"/>
                </a:solidFill>
                <a:latin typeface="Century Gothic" pitchFamily="34" charset="0"/>
              </a:rPr>
              <a:t>               </a:t>
            </a:r>
            <a:r>
              <a:rPr lang="ru-RU" sz="1000" b="1" dirty="0" err="1" smtClean="0">
                <a:solidFill>
                  <a:schemeClr val="tx1"/>
                </a:solidFill>
                <a:latin typeface="Century Gothic" pitchFamily="34" charset="0"/>
              </a:rPr>
              <a:t>Стрептокиназа</a:t>
            </a:r>
            <a:endParaRPr lang="ru-RU" sz="10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23928" y="2708920"/>
            <a:ext cx="720080" cy="1728192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15" y="5683829"/>
            <a:ext cx="650296" cy="650296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</p:pic>
      <p:sp>
        <p:nvSpPr>
          <p:cNvPr id="9" name="Прямоугольник 8"/>
          <p:cNvSpPr/>
          <p:nvPr/>
        </p:nvSpPr>
        <p:spPr>
          <a:xfrm>
            <a:off x="3131840" y="116632"/>
            <a:ext cx="23455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err="1">
                <a:latin typeface="Century Gothic" pitchFamily="34" charset="0"/>
              </a:rPr>
              <a:t>Фортелизин</a:t>
            </a:r>
            <a:endParaRPr lang="ru-RU" sz="2800" b="1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60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6500726"/>
            <a:ext cx="9144000" cy="35727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2"/>
          <p:cNvSpPr txBox="1">
            <a:spLocks/>
          </p:cNvSpPr>
          <p:nvPr/>
        </p:nvSpPr>
        <p:spPr>
          <a:xfrm>
            <a:off x="2267744" y="332656"/>
            <a:ext cx="7404967" cy="63894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spcBef>
                <a:spcPct val="0"/>
              </a:spcBef>
              <a:buNone/>
              <a:defRPr sz="2400" b="1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/>
              <a:t>СТАНДАРТНАЯ ДОЗИРОВКА 15 МГ</a:t>
            </a:r>
            <a:endParaRPr lang="ru-RU" sz="2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0" y="0"/>
            <a:ext cx="9144000" cy="1303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Line 5"/>
          <p:cNvSpPr>
            <a:spLocks noChangeShapeType="1"/>
          </p:cNvSpPr>
          <p:nvPr/>
        </p:nvSpPr>
        <p:spPr bwMode="auto">
          <a:xfrm>
            <a:off x="0" y="1196752"/>
            <a:ext cx="9144000" cy="0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" name="Прямоугольник 2"/>
          <p:cNvSpPr>
            <a:spLocks noChangeArrowheads="1"/>
          </p:cNvSpPr>
          <p:nvPr/>
        </p:nvSpPr>
        <p:spPr bwMode="auto">
          <a:xfrm>
            <a:off x="2809875" y="6500726"/>
            <a:ext cx="352425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dirty="0" smtClean="0">
                <a:solidFill>
                  <a:schemeClr val="bg1"/>
                </a:solidFill>
                <a:cs typeface="Arial" charset="0"/>
              </a:rPr>
              <a:t>Am Heart J 2000;139:820–3.</a:t>
            </a:r>
            <a:endParaRPr lang="ru-RU" sz="1000" b="1" dirty="0" smtClean="0">
              <a:solidFill>
                <a:schemeClr val="bg1"/>
              </a:solidFill>
              <a:cs typeface="Arial" charset="0"/>
            </a:endParaRPr>
          </a:p>
        </p:txBody>
      </p:sp>
      <p:graphicFrame>
        <p:nvGraphicFramePr>
          <p:cNvPr id="1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773614"/>
              </p:ext>
            </p:extLst>
          </p:nvPr>
        </p:nvGraphicFramePr>
        <p:xfrm>
          <a:off x="3923928" y="2492896"/>
          <a:ext cx="5184576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" name="Прямоугольник 17"/>
          <p:cNvSpPr/>
          <p:nvPr/>
        </p:nvSpPr>
        <p:spPr>
          <a:xfrm>
            <a:off x="308002" y="2600908"/>
            <a:ext cx="3183877" cy="25202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Увеличение дозировки не влияет на эффективность по данным ангиографии.</a:t>
            </a:r>
          </a:p>
          <a:p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Введение больших доз </a:t>
            </a:r>
            <a:r>
              <a:rPr lang="ru-RU" sz="1800" dirty="0" err="1" smtClean="0">
                <a:solidFill>
                  <a:schemeClr val="tx2">
                    <a:lumMod val="75000"/>
                  </a:schemeClr>
                </a:solidFill>
              </a:rPr>
              <a:t>стафилокиназы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> не приводило к значимому увеличению кровотечений.</a:t>
            </a:r>
            <a:endParaRPr lang="ru-RU" sz="1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9" name="Заголовок 2"/>
          <p:cNvSpPr txBox="1">
            <a:spLocks/>
          </p:cNvSpPr>
          <p:nvPr/>
        </p:nvSpPr>
        <p:spPr>
          <a:xfrm>
            <a:off x="309416" y="1394536"/>
            <a:ext cx="7866620" cy="63894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spcBef>
                <a:spcPct val="0"/>
              </a:spcBef>
              <a:buNone/>
              <a:defRPr sz="2400" b="1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</a:t>
            </a:r>
            <a:r>
              <a:rPr lang="en-US" b="0" dirty="0" smtClean="0">
                <a:solidFill>
                  <a:schemeClr val="tx2">
                    <a:lumMod val="75000"/>
                  </a:schemeClr>
                </a:solidFill>
              </a:rPr>
              <a:t>ollaborative</a:t>
            </a:r>
            <a:r>
              <a:rPr lang="en-US" dirty="0" smtClean="0"/>
              <a:t> </a:t>
            </a:r>
            <a:r>
              <a:rPr lang="en-US" dirty="0"/>
              <a:t>A</a:t>
            </a:r>
            <a:r>
              <a:rPr lang="en-US" b="0" dirty="0">
                <a:solidFill>
                  <a:schemeClr val="tx2">
                    <a:lumMod val="75000"/>
                  </a:schemeClr>
                </a:solidFill>
              </a:rPr>
              <a:t>ngiographic</a:t>
            </a:r>
            <a:r>
              <a:rPr lang="en-US" dirty="0"/>
              <a:t> P</a:t>
            </a:r>
            <a:r>
              <a:rPr lang="en-US" b="0" dirty="0">
                <a:solidFill>
                  <a:schemeClr val="tx2">
                    <a:lumMod val="75000"/>
                  </a:schemeClr>
                </a:solidFill>
              </a:rPr>
              <a:t>atency </a:t>
            </a:r>
            <a:r>
              <a:rPr lang="en-US" dirty="0"/>
              <a:t>T</a:t>
            </a:r>
            <a:r>
              <a:rPr lang="en-US" b="0" dirty="0">
                <a:solidFill>
                  <a:schemeClr val="tx2">
                    <a:lumMod val="75000"/>
                  </a:schemeClr>
                </a:solidFill>
              </a:rPr>
              <a:t>rial</a:t>
            </a:r>
            <a:r>
              <a:rPr lang="en-US" dirty="0"/>
              <a:t> O</a:t>
            </a:r>
            <a:r>
              <a:rPr lang="en-US" b="0" dirty="0">
                <a:solidFill>
                  <a:schemeClr val="tx2">
                    <a:lumMod val="75000"/>
                  </a:schemeClr>
                </a:solidFill>
              </a:rPr>
              <a:t>f</a:t>
            </a:r>
            <a:r>
              <a:rPr lang="en-US" dirty="0"/>
              <a:t> R</a:t>
            </a:r>
            <a:r>
              <a:rPr lang="en-US" b="0" dirty="0">
                <a:solidFill>
                  <a:schemeClr val="tx2">
                    <a:lumMod val="75000"/>
                  </a:schemeClr>
                </a:solidFill>
              </a:rPr>
              <a:t>ecombinant </a:t>
            </a:r>
            <a:r>
              <a:rPr lang="en-US" dirty="0" err="1"/>
              <a:t>S</a:t>
            </a:r>
            <a:r>
              <a:rPr lang="en-US" b="0" dirty="0" err="1">
                <a:solidFill>
                  <a:schemeClr val="tx2">
                    <a:lumMod val="75000"/>
                  </a:schemeClr>
                </a:solidFill>
              </a:rPr>
              <a:t>taphylokinase</a:t>
            </a:r>
            <a:r>
              <a:rPr lang="en-US" dirty="0"/>
              <a:t> (CAPTORS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12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6018" name="Диаграмма 7"/>
          <p:cNvGraphicFramePr>
            <a:graphicFrameLocks/>
          </p:cNvGraphicFramePr>
          <p:nvPr>
            <p:extLst/>
          </p:nvPr>
        </p:nvGraphicFramePr>
        <p:xfrm>
          <a:off x="1043608" y="1761653"/>
          <a:ext cx="6483052" cy="3965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" name="Лист" r:id="rId3" imgW="5364338" imgH="3368197" progId="Excel.Sheet.8">
                  <p:embed/>
                </p:oleObj>
              </mc:Choice>
              <mc:Fallback>
                <p:oleObj name="Лист" r:id="rId3" imgW="5364338" imgH="3368197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3608" y="1761653"/>
                        <a:ext cx="6483052" cy="3965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23340" y="5727228"/>
            <a:ext cx="8669140" cy="708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На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метализе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достоверно чаще возникают малые кровотечения.  Количество больших кровотечений  сопоставимо. Геморрагический инсульт не возник ни в одной из групп.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123728" y="1916981"/>
            <a:ext cx="1214661" cy="50420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i="1" kern="0" dirty="0" smtClean="0">
                <a:solidFill>
                  <a:schemeClr val="tx1"/>
                </a:solidFill>
                <a:latin typeface="+mj-lt"/>
              </a:rPr>
              <a:t>P=0</a:t>
            </a:r>
            <a:r>
              <a:rPr lang="ru-RU" sz="1800" b="1" i="1" kern="0" dirty="0" smtClean="0">
                <a:solidFill>
                  <a:schemeClr val="tx1"/>
                </a:solidFill>
                <a:latin typeface="+mj-lt"/>
              </a:rPr>
              <a:t>,02</a:t>
            </a:r>
            <a:endParaRPr lang="ru-RU" sz="1800" b="1" i="1" kern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Заголовок 2"/>
          <p:cNvSpPr txBox="1">
            <a:spLocks/>
          </p:cNvSpPr>
          <p:nvPr/>
        </p:nvSpPr>
        <p:spPr>
          <a:xfrm>
            <a:off x="1619672" y="404664"/>
            <a:ext cx="6108823" cy="63894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spcBef>
                <a:spcPct val="0"/>
              </a:spcBef>
              <a:buNone/>
              <a:defRPr sz="2400" b="1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/>
              <a:t>ПЕРВИЧНЫЕ КРИТЕРИИ </a:t>
            </a:r>
            <a:r>
              <a:rPr lang="ru-RU" sz="2800" dirty="0" smtClean="0"/>
              <a:t>БЕЗОПАСНОСТИ В </a:t>
            </a:r>
            <a:r>
              <a:rPr lang="ru-RU" sz="2800" dirty="0"/>
              <a:t>РКИ ФРИДОМ1 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0" y="0"/>
            <a:ext cx="9144000" cy="1303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335385" y="1484784"/>
            <a:ext cx="824664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335385" y="1556792"/>
            <a:ext cx="82466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Группа 16"/>
          <p:cNvGrpSpPr/>
          <p:nvPr/>
        </p:nvGrpSpPr>
        <p:grpSpPr>
          <a:xfrm>
            <a:off x="0" y="6500726"/>
            <a:ext cx="9144000" cy="357274"/>
            <a:chOff x="0" y="6500726"/>
            <a:chExt cx="9144000" cy="357274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0" y="6500726"/>
              <a:ext cx="9144000" cy="35727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0312" y="6500726"/>
              <a:ext cx="1763688" cy="357274"/>
            </a:xfrm>
            <a:prstGeom prst="rect">
              <a:avLst/>
            </a:prstGeom>
          </p:spPr>
        </p:pic>
      </p:grpSp>
      <p:sp>
        <p:nvSpPr>
          <p:cNvPr id="20" name="Прямоугольник 12"/>
          <p:cNvSpPr>
            <a:spLocks noChangeArrowheads="1"/>
          </p:cNvSpPr>
          <p:nvPr/>
        </p:nvSpPr>
        <p:spPr bwMode="auto">
          <a:xfrm>
            <a:off x="1419225" y="6500725"/>
            <a:ext cx="63055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+mj-lt"/>
              </a:rPr>
              <a:t>Марков В.А. и др.// Кардиологический Вестник. -  2017. - 3. - С.52-59</a:t>
            </a:r>
          </a:p>
        </p:txBody>
      </p:sp>
    </p:spTree>
    <p:extLst>
      <p:ext uri="{BB962C8B-B14F-4D97-AF65-F5344CB8AC3E}">
        <p14:creationId xmlns:p14="http://schemas.microsoft.com/office/powerpoint/2010/main" val="176995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0" y="6500726"/>
            <a:ext cx="9144000" cy="357274"/>
            <a:chOff x="0" y="6500726"/>
            <a:chExt cx="9144000" cy="357274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0" y="6500726"/>
              <a:ext cx="9144000" cy="35727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0312" y="6500726"/>
              <a:ext cx="1763688" cy="357274"/>
            </a:xfrm>
            <a:prstGeom prst="rect">
              <a:avLst/>
            </a:prstGeom>
          </p:spPr>
        </p:pic>
      </p:grpSp>
      <p:sp>
        <p:nvSpPr>
          <p:cNvPr id="5" name="Заголовок 2"/>
          <p:cNvSpPr txBox="1">
            <a:spLocks/>
          </p:cNvSpPr>
          <p:nvPr/>
        </p:nvSpPr>
        <p:spPr>
          <a:xfrm>
            <a:off x="335384" y="508112"/>
            <a:ext cx="8341072" cy="63894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spcBef>
                <a:spcPct val="0"/>
              </a:spcBef>
              <a:buNone/>
              <a:defRPr sz="2400" b="1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/>
              <a:t>РЕЗУЛЬТАТЫ МОНИТОРИНГА</a:t>
            </a:r>
            <a:r>
              <a:rPr lang="en-US" dirty="0"/>
              <a:t> </a:t>
            </a:r>
            <a:r>
              <a:rPr lang="ru-RU" dirty="0"/>
              <a:t>БЕЗОПАСНОСТИ ПРЕПАРАТА ФОРТЕЛИЗИН </a:t>
            </a:r>
            <a:r>
              <a:rPr lang="en-US" dirty="0"/>
              <a:t>n=8851 (</a:t>
            </a:r>
            <a:r>
              <a:rPr lang="ru-RU" dirty="0"/>
              <a:t>*опубликовано </a:t>
            </a:r>
            <a:r>
              <a:rPr lang="en-US" dirty="0"/>
              <a:t>n=4123)</a:t>
            </a:r>
            <a:endParaRPr lang="ru-RU" dirty="0"/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/>
          </p:nvPr>
        </p:nvGraphicFramePr>
        <p:xfrm>
          <a:off x="198848" y="2060848"/>
          <a:ext cx="4291508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/>
          </p:nvPr>
        </p:nvGraphicFramePr>
        <p:xfrm>
          <a:off x="4458705" y="2060848"/>
          <a:ext cx="4572000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251519" y="1602532"/>
            <a:ext cx="8330505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Безопасность по данным регистра (*опубликованные данные):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Прямоугольник 3"/>
          <p:cNvSpPr>
            <a:spLocks noChangeArrowheads="1"/>
          </p:cNvSpPr>
          <p:nvPr/>
        </p:nvSpPr>
        <p:spPr bwMode="auto">
          <a:xfrm>
            <a:off x="1835696" y="6457890"/>
            <a:ext cx="58142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900" b="1" i="1" dirty="0" smtClean="0">
                <a:solidFill>
                  <a:schemeClr val="bg1"/>
                </a:solidFill>
              </a:rPr>
              <a:t>*</a:t>
            </a:r>
            <a:r>
              <a:rPr lang="ru-RU" sz="900" b="1" i="1" dirty="0" err="1" smtClean="0">
                <a:solidFill>
                  <a:schemeClr val="bg1"/>
                </a:solidFill>
              </a:rPr>
              <a:t>Вышлов</a:t>
            </a:r>
            <a:r>
              <a:rPr lang="ru-RU" sz="900" b="1" i="1" dirty="0" smtClean="0">
                <a:solidFill>
                  <a:schemeClr val="bg1"/>
                </a:solidFill>
              </a:rPr>
              <a:t> </a:t>
            </a:r>
            <a:r>
              <a:rPr lang="ru-RU" sz="900" b="1" i="1" dirty="0">
                <a:solidFill>
                  <a:schemeClr val="bg1"/>
                </a:solidFill>
              </a:rPr>
              <a:t>Е. В. и др.// Кардиология: новости, мнения, обучение. - 2017 - 2 - С. </a:t>
            </a:r>
            <a:r>
              <a:rPr lang="ru-RU" sz="900" b="1" i="1" dirty="0" smtClean="0">
                <a:solidFill>
                  <a:schemeClr val="bg1"/>
                </a:solidFill>
              </a:rPr>
              <a:t>1-5</a:t>
            </a:r>
            <a:endParaRPr lang="en-US" sz="900" b="1" i="1" dirty="0" smtClean="0">
              <a:solidFill>
                <a:schemeClr val="bg1"/>
              </a:solidFill>
            </a:endParaRPr>
          </a:p>
          <a:p>
            <a:pPr algn="ctr"/>
            <a:r>
              <a:rPr lang="fr-FR" sz="900" b="1" i="1" dirty="0">
                <a:solidFill>
                  <a:schemeClr val="bg1"/>
                </a:solidFill>
              </a:rPr>
              <a:t> Lancet 2001; 358 (9282): 605–613.</a:t>
            </a:r>
            <a:endParaRPr lang="ru-RU" sz="900" b="1" i="1" dirty="0">
              <a:solidFill>
                <a:schemeClr val="bg1"/>
              </a:solidFill>
            </a:endParaRP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>
            <p:extLst/>
          </p:nvPr>
        </p:nvGraphicFramePr>
        <p:xfrm>
          <a:off x="251520" y="4797153"/>
          <a:ext cx="3420380" cy="17035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226368" y="4590256"/>
            <a:ext cx="6192688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Безопасность по данным РКИ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ASSENT-3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</a:rPr>
              <a:t>тенектеплаза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: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0"/>
            <a:ext cx="9144000" cy="1303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335385" y="1484784"/>
            <a:ext cx="824664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335385" y="1556792"/>
            <a:ext cx="82466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902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Диаграмма 16"/>
          <p:cNvGraphicFramePr>
            <a:graphicFrameLocks/>
          </p:cNvGraphicFramePr>
          <p:nvPr>
            <p:extLst/>
          </p:nvPr>
        </p:nvGraphicFramePr>
        <p:xfrm>
          <a:off x="224807" y="2073852"/>
          <a:ext cx="4752529" cy="33992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0" name="Прямоугольник 29"/>
          <p:cNvSpPr/>
          <p:nvPr/>
        </p:nvSpPr>
        <p:spPr>
          <a:xfrm>
            <a:off x="0" y="6500726"/>
            <a:ext cx="9144000" cy="35727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0" y="0"/>
            <a:ext cx="9144000" cy="1303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Line 5"/>
          <p:cNvSpPr>
            <a:spLocks noChangeShapeType="1"/>
          </p:cNvSpPr>
          <p:nvPr/>
        </p:nvSpPr>
        <p:spPr bwMode="auto">
          <a:xfrm>
            <a:off x="0" y="1196975"/>
            <a:ext cx="9144000" cy="0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" name="Прямоугольная выноска 10"/>
          <p:cNvSpPr/>
          <p:nvPr/>
        </p:nvSpPr>
        <p:spPr>
          <a:xfrm flipH="1">
            <a:off x="703156" y="3185908"/>
            <a:ext cx="1552700" cy="358775"/>
          </a:xfrm>
          <a:prstGeom prst="wedgeRectCallout">
            <a:avLst>
              <a:gd name="adj1" fmla="val 3638"/>
              <a:gd name="adj2" fmla="val 177801"/>
            </a:avLst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err="1">
                <a:solidFill>
                  <a:srgbClr val="FF0000"/>
                </a:solidFill>
              </a:rPr>
              <a:t>Метализе</a:t>
            </a:r>
            <a:r>
              <a:rPr lang="ru-RU" sz="1400" b="1" dirty="0">
                <a:solidFill>
                  <a:srgbClr val="FF0000"/>
                </a:solidFill>
              </a:rPr>
              <a:t> 3,7%</a:t>
            </a:r>
          </a:p>
        </p:txBody>
      </p:sp>
      <p:sp>
        <p:nvSpPr>
          <p:cNvPr id="12" name="Прямоугольная выноска 11"/>
          <p:cNvSpPr/>
          <p:nvPr/>
        </p:nvSpPr>
        <p:spPr>
          <a:xfrm flipH="1">
            <a:off x="3319569" y="2751588"/>
            <a:ext cx="1450975" cy="360362"/>
          </a:xfrm>
          <a:prstGeom prst="wedgeRectCallout">
            <a:avLst>
              <a:gd name="adj1" fmla="val -32737"/>
              <a:gd name="adj2" fmla="val 103064"/>
            </a:avLst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err="1">
                <a:solidFill>
                  <a:srgbClr val="FF0000"/>
                </a:solidFill>
              </a:rPr>
              <a:t>Метализе</a:t>
            </a:r>
            <a:r>
              <a:rPr lang="ru-RU" sz="1400" b="1" dirty="0">
                <a:solidFill>
                  <a:srgbClr val="FF0000"/>
                </a:solidFill>
              </a:rPr>
              <a:t> 6,5%</a:t>
            </a:r>
          </a:p>
        </p:txBody>
      </p:sp>
      <p:sp>
        <p:nvSpPr>
          <p:cNvPr id="13" name="Прямоугольная выноска 12"/>
          <p:cNvSpPr/>
          <p:nvPr/>
        </p:nvSpPr>
        <p:spPr>
          <a:xfrm flipH="1">
            <a:off x="817427" y="4075425"/>
            <a:ext cx="1584175" cy="307777"/>
          </a:xfrm>
          <a:prstGeom prst="wedgeRectCallout">
            <a:avLst>
              <a:gd name="adj1" fmla="val 53252"/>
              <a:gd name="adj2" fmla="val -69728"/>
            </a:avLst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rgbClr val="002060"/>
                </a:solidFill>
              </a:rPr>
              <a:t>Фортелизин 3,7%</a:t>
            </a:r>
          </a:p>
        </p:txBody>
      </p:sp>
      <p:sp>
        <p:nvSpPr>
          <p:cNvPr id="14" name="Прямоугольная выноска 13"/>
          <p:cNvSpPr/>
          <p:nvPr/>
        </p:nvSpPr>
        <p:spPr>
          <a:xfrm flipH="1">
            <a:off x="3216517" y="3544683"/>
            <a:ext cx="1657077" cy="315913"/>
          </a:xfrm>
          <a:prstGeom prst="wedgeRectCallout">
            <a:avLst>
              <a:gd name="adj1" fmla="val -49511"/>
              <a:gd name="adj2" fmla="val -147269"/>
            </a:avLst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002060"/>
                </a:solidFill>
              </a:rPr>
              <a:t>Фортелизин 5,9%</a:t>
            </a:r>
          </a:p>
        </p:txBody>
      </p:sp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395536" y="5749000"/>
            <a:ext cx="7416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800" kern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Однолетняя смертность в течение 12 месяцев после рандомизации группах </a:t>
            </a:r>
            <a:r>
              <a:rPr lang="ru-RU" altLang="ru-RU" sz="1800" b="1" kern="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не различалась</a:t>
            </a:r>
            <a:endParaRPr lang="ru-RU" altLang="ru-RU" sz="1800" b="1" kern="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6" name="Заголовок 2"/>
          <p:cNvSpPr txBox="1">
            <a:spLocks/>
          </p:cNvSpPr>
          <p:nvPr/>
        </p:nvSpPr>
        <p:spPr>
          <a:xfrm>
            <a:off x="1115616" y="332656"/>
            <a:ext cx="7117704" cy="63894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spcBef>
                <a:spcPct val="0"/>
              </a:spcBef>
              <a:buNone/>
              <a:defRPr sz="2400" b="1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/>
              <a:t>ОДНОЛЕТНЯЯ СМЕРТНОСТЬ В РКИ ФРИДОМ1 </a:t>
            </a:r>
            <a:endParaRPr lang="ru-RU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1263606" y="4654478"/>
            <a:ext cx="215900" cy="26193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100" dirty="0"/>
              <a:t>2</a:t>
            </a:r>
          </a:p>
        </p:txBody>
      </p:sp>
      <p:sp>
        <p:nvSpPr>
          <p:cNvPr id="19" name="TextBox 7"/>
          <p:cNvSpPr txBox="1">
            <a:spLocks noChangeArrowheads="1"/>
          </p:cNvSpPr>
          <p:nvPr/>
        </p:nvSpPr>
        <p:spPr bwMode="auto">
          <a:xfrm>
            <a:off x="1635211" y="4654478"/>
            <a:ext cx="144463" cy="260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sz="1100" dirty="0">
                <a:latin typeface="+mn-lt"/>
              </a:rPr>
              <a:t>3</a:t>
            </a:r>
          </a:p>
        </p:txBody>
      </p:sp>
      <p:sp>
        <p:nvSpPr>
          <p:cNvPr id="20" name="TextBox 8"/>
          <p:cNvSpPr txBox="1">
            <a:spLocks noChangeArrowheads="1"/>
          </p:cNvSpPr>
          <p:nvPr/>
        </p:nvSpPr>
        <p:spPr bwMode="auto">
          <a:xfrm>
            <a:off x="1907704" y="4654478"/>
            <a:ext cx="215900" cy="2619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sz="1100" dirty="0" smtClean="0">
                <a:latin typeface="+mn-lt"/>
              </a:rPr>
              <a:t>4</a:t>
            </a:r>
            <a:endParaRPr lang="ru-RU" sz="1100" dirty="0">
              <a:latin typeface="+mn-lt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6373981" y="3159818"/>
            <a:ext cx="1249958" cy="3078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6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592" y="3983377"/>
            <a:ext cx="498539" cy="498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Прямоугольник 36"/>
          <p:cNvSpPr/>
          <p:nvPr/>
        </p:nvSpPr>
        <p:spPr>
          <a:xfrm>
            <a:off x="6255944" y="2393202"/>
            <a:ext cx="2376264" cy="21842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382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ПАЦИЕНТА</a:t>
            </a:r>
          </a:p>
          <a:p>
            <a:pPr>
              <a:defRPr/>
            </a:pP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 исследовании</a:t>
            </a:r>
            <a:endParaRPr lang="ru-RU" sz="16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defRPr/>
            </a:pPr>
            <a:endParaRPr lang="ru-RU" sz="1600" b="1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defRPr/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12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ГОРОДОВ </a:t>
            </a:r>
            <a:endParaRPr lang="ru-RU" sz="1600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defRPr/>
            </a:pP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Российской Федерации</a:t>
            </a:r>
            <a:endParaRPr lang="ru-RU" sz="16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defRPr/>
            </a:pPr>
            <a:endParaRPr lang="ru-RU" sz="16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defRPr/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16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ВРАЧЕЙ исследователей</a:t>
            </a:r>
          </a:p>
        </p:txBody>
      </p:sp>
      <p:pic>
        <p:nvPicPr>
          <p:cNvPr id="38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943" y="3267278"/>
            <a:ext cx="502688" cy="502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608" y="2472035"/>
            <a:ext cx="469107" cy="508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1335056"/>
            <a:ext cx="86409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400" dirty="0">
                <a:solidFill>
                  <a:srgbClr val="1F497D">
                    <a:lumMod val="75000"/>
                  </a:srgbClr>
                </a:solidFill>
              </a:rPr>
              <a:t>Национальное многоцентровое открытое </a:t>
            </a:r>
            <a:r>
              <a:rPr lang="ru-RU" sz="1400" dirty="0" err="1">
                <a:solidFill>
                  <a:srgbClr val="1F497D">
                    <a:lumMod val="75000"/>
                  </a:srgbClr>
                </a:solidFill>
              </a:rPr>
              <a:t>рандомизированное</a:t>
            </a:r>
            <a:r>
              <a:rPr lang="ru-RU" sz="1400" dirty="0">
                <a:solidFill>
                  <a:srgbClr val="1F497D">
                    <a:lumMod val="75000"/>
                  </a:srgbClr>
                </a:solidFill>
              </a:rPr>
              <a:t> сравнительное исследование </a:t>
            </a:r>
            <a:r>
              <a:rPr lang="ru-RU" sz="1400" i="1" dirty="0">
                <a:solidFill>
                  <a:srgbClr val="1F497D">
                    <a:lumMod val="75000"/>
                  </a:srgbClr>
                </a:solidFill>
              </a:rPr>
              <a:t>эффективности и безопасности однократного </a:t>
            </a:r>
            <a:r>
              <a:rPr lang="ru-RU" sz="1400" i="1" dirty="0" err="1">
                <a:solidFill>
                  <a:srgbClr val="1F497D">
                    <a:lumMod val="75000"/>
                  </a:srgbClr>
                </a:solidFill>
              </a:rPr>
              <a:t>болюсного</a:t>
            </a:r>
            <a:r>
              <a:rPr lang="ru-RU" sz="1400" i="1" dirty="0">
                <a:solidFill>
                  <a:srgbClr val="1F497D">
                    <a:lumMod val="75000"/>
                  </a:srgbClr>
                </a:solidFill>
              </a:rPr>
              <a:t> введения препарата </a:t>
            </a:r>
            <a:r>
              <a:rPr lang="ru-RU" sz="1400" i="1" dirty="0" err="1">
                <a:solidFill>
                  <a:srgbClr val="1F497D">
                    <a:lumMod val="75000"/>
                  </a:srgbClr>
                </a:solidFill>
              </a:rPr>
              <a:t>Фортелизин</a:t>
            </a:r>
            <a:r>
              <a:rPr lang="ru-RU" sz="1400" i="1" dirty="0">
                <a:solidFill>
                  <a:srgbClr val="1F497D">
                    <a:lumMod val="75000"/>
                  </a:srgbClr>
                </a:solidFill>
              </a:rPr>
              <a:t>® и препарата </a:t>
            </a:r>
            <a:r>
              <a:rPr lang="ru-RU" sz="1400" i="1" dirty="0" err="1">
                <a:solidFill>
                  <a:srgbClr val="1F497D">
                    <a:lumMod val="75000"/>
                  </a:srgbClr>
                </a:solidFill>
              </a:rPr>
              <a:t>Метализе</a:t>
            </a:r>
            <a:r>
              <a:rPr lang="ru-RU" sz="1400" i="1" dirty="0">
                <a:solidFill>
                  <a:srgbClr val="1F497D">
                    <a:lumMod val="75000"/>
                  </a:srgbClr>
                </a:solidFill>
              </a:rPr>
              <a:t>® у пациентов с острым инфарктом миокарда*</a:t>
            </a:r>
          </a:p>
        </p:txBody>
      </p:sp>
    </p:spTree>
    <p:extLst>
      <p:ext uri="{BB962C8B-B14F-4D97-AF65-F5344CB8AC3E}">
        <p14:creationId xmlns:p14="http://schemas.microsoft.com/office/powerpoint/2010/main" val="45019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16013" y="188913"/>
            <a:ext cx="7848600" cy="6477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kumimoji="0" lang="ru-RU" sz="2800" b="1" smtClean="0">
                <a:solidFill>
                  <a:srgbClr val="FF0066"/>
                </a:solidFill>
                <a:latin typeface="Arial" charset="0"/>
                <a:cs typeface="+mj-cs"/>
              </a:rPr>
              <a:t>Частота прерванных инфарктов миокарда</a:t>
            </a:r>
            <a:endParaRPr kumimoji="0" lang="en-US" sz="2800" b="1" smtClean="0">
              <a:solidFill>
                <a:srgbClr val="FF0066"/>
              </a:solidFill>
              <a:latin typeface="Arial" charset="0"/>
              <a:cs typeface="+mj-cs"/>
            </a:endParaRPr>
          </a:p>
        </p:txBody>
      </p:sp>
      <p:sp>
        <p:nvSpPr>
          <p:cNvPr id="199683" name="Text Box 3"/>
          <p:cNvSpPr txBox="1">
            <a:spLocks noChangeArrowheads="1"/>
          </p:cNvSpPr>
          <p:nvPr/>
        </p:nvSpPr>
        <p:spPr bwMode="auto">
          <a:xfrm>
            <a:off x="7164288" y="6453336"/>
            <a:ext cx="143379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400" b="1" dirty="0" err="1">
                <a:solidFill>
                  <a:srgbClr val="5F5F5F"/>
                </a:solidFill>
                <a:latin typeface="Arial Narrow" charset="0"/>
                <a:cs typeface="+mn-cs"/>
              </a:rPr>
              <a:t>Taher</a:t>
            </a:r>
            <a:r>
              <a:rPr lang="en-US" sz="1400" b="1" dirty="0">
                <a:solidFill>
                  <a:srgbClr val="5F5F5F"/>
                </a:solidFill>
                <a:latin typeface="Arial Narrow" charset="0"/>
                <a:cs typeface="+mn-cs"/>
              </a:rPr>
              <a:t> et al., JACC </a:t>
            </a:r>
          </a:p>
        </p:txBody>
      </p:sp>
      <p:sp>
        <p:nvSpPr>
          <p:cNvPr id="199684" name="Text Box 4"/>
          <p:cNvSpPr txBox="1">
            <a:spLocks noChangeArrowheads="1"/>
          </p:cNvSpPr>
          <p:nvPr/>
        </p:nvSpPr>
        <p:spPr bwMode="auto">
          <a:xfrm>
            <a:off x="2268538" y="3141663"/>
            <a:ext cx="1049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>
                <a:latin typeface="Arial" charset="0"/>
                <a:cs typeface="+mn-cs"/>
              </a:rPr>
              <a:t>13.3%</a:t>
            </a:r>
          </a:p>
        </p:txBody>
      </p:sp>
      <p:sp>
        <p:nvSpPr>
          <p:cNvPr id="199685" name="Text Box 5"/>
          <p:cNvSpPr txBox="1">
            <a:spLocks noChangeArrowheads="1"/>
          </p:cNvSpPr>
          <p:nvPr/>
        </p:nvSpPr>
        <p:spPr bwMode="auto">
          <a:xfrm>
            <a:off x="5580063" y="1557338"/>
            <a:ext cx="795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>
                <a:latin typeface="Arial" charset="0"/>
                <a:cs typeface="+mn-cs"/>
              </a:rPr>
              <a:t>25%</a:t>
            </a:r>
          </a:p>
        </p:txBody>
      </p:sp>
      <p:sp>
        <p:nvSpPr>
          <p:cNvPr id="199686" name="Text Box 6"/>
          <p:cNvSpPr txBox="1">
            <a:spLocks noChangeArrowheads="1"/>
          </p:cNvSpPr>
          <p:nvPr/>
        </p:nvSpPr>
        <p:spPr bwMode="auto">
          <a:xfrm>
            <a:off x="3924300" y="2420938"/>
            <a:ext cx="879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b="1">
                <a:solidFill>
                  <a:srgbClr val="FF0066"/>
                </a:solidFill>
                <a:latin typeface="Arial" charset="0"/>
                <a:cs typeface="+mn-cs"/>
              </a:rPr>
              <a:t>20 %</a:t>
            </a:r>
          </a:p>
        </p:txBody>
      </p:sp>
      <p:sp>
        <p:nvSpPr>
          <p:cNvPr id="199687" name="Text Box 7"/>
          <p:cNvSpPr txBox="1">
            <a:spLocks noChangeArrowheads="1"/>
          </p:cNvSpPr>
          <p:nvPr/>
        </p:nvSpPr>
        <p:spPr bwMode="auto">
          <a:xfrm>
            <a:off x="5219700" y="6021388"/>
            <a:ext cx="11049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800" b="1">
                <a:latin typeface="Arial" charset="0"/>
                <a:cs typeface="+mn-cs"/>
              </a:rPr>
              <a:t>&lt; 60 min</a:t>
            </a:r>
          </a:p>
        </p:txBody>
      </p:sp>
      <p:sp>
        <p:nvSpPr>
          <p:cNvPr id="199688" name="Text Box 8"/>
          <p:cNvSpPr txBox="1">
            <a:spLocks noChangeArrowheads="1"/>
          </p:cNvSpPr>
          <p:nvPr/>
        </p:nvSpPr>
        <p:spPr bwMode="auto">
          <a:xfrm>
            <a:off x="3419475" y="6021388"/>
            <a:ext cx="1466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800" b="1">
                <a:solidFill>
                  <a:srgbClr val="FF0066"/>
                </a:solidFill>
                <a:latin typeface="Arial" charset="0"/>
                <a:cs typeface="+mn-cs"/>
              </a:rPr>
              <a:t>1 h 55 min</a:t>
            </a:r>
          </a:p>
          <a:p>
            <a:pPr>
              <a:defRPr/>
            </a:pPr>
            <a:r>
              <a:rPr lang="en-US" sz="1800">
                <a:solidFill>
                  <a:srgbClr val="FF0066"/>
                </a:solidFill>
                <a:latin typeface="Arial" charset="0"/>
                <a:cs typeface="+mn-cs"/>
              </a:rPr>
              <a:t>Pre-hospital </a:t>
            </a:r>
          </a:p>
        </p:txBody>
      </p:sp>
      <p:sp>
        <p:nvSpPr>
          <p:cNvPr id="199689" name="Text Box 9"/>
          <p:cNvSpPr txBox="1">
            <a:spLocks noChangeArrowheads="1"/>
          </p:cNvSpPr>
          <p:nvPr/>
        </p:nvSpPr>
        <p:spPr bwMode="auto">
          <a:xfrm>
            <a:off x="1908175" y="6021388"/>
            <a:ext cx="1301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800" b="1">
                <a:solidFill>
                  <a:schemeClr val="accent2"/>
                </a:solidFill>
                <a:latin typeface="Arial" charset="0"/>
                <a:cs typeface="+mn-cs"/>
              </a:rPr>
              <a:t>2 h 42 min</a:t>
            </a:r>
          </a:p>
          <a:p>
            <a:pPr>
              <a:defRPr/>
            </a:pPr>
            <a:r>
              <a:rPr lang="en-US" sz="1800">
                <a:solidFill>
                  <a:schemeClr val="accent2"/>
                </a:solidFill>
                <a:latin typeface="Arial" charset="0"/>
                <a:cs typeface="+mn-cs"/>
              </a:rPr>
              <a:t>in-hospital</a:t>
            </a:r>
          </a:p>
        </p:txBody>
      </p:sp>
      <p:sp>
        <p:nvSpPr>
          <p:cNvPr id="87049" name="Freeform 10"/>
          <p:cNvSpPr>
            <a:spLocks/>
          </p:cNvSpPr>
          <p:nvPr/>
        </p:nvSpPr>
        <p:spPr bwMode="auto">
          <a:xfrm>
            <a:off x="1793875" y="5475288"/>
            <a:ext cx="5016500" cy="155575"/>
          </a:xfrm>
          <a:custGeom>
            <a:avLst/>
            <a:gdLst>
              <a:gd name="T0" fmla="*/ 0 w 3160"/>
              <a:gd name="T1" fmla="*/ 2147483647 h 98"/>
              <a:gd name="T2" fmla="*/ 2147483647 w 3160"/>
              <a:gd name="T3" fmla="*/ 0 h 98"/>
              <a:gd name="T4" fmla="*/ 2147483647 w 3160"/>
              <a:gd name="T5" fmla="*/ 0 h 98"/>
              <a:gd name="T6" fmla="*/ 2147483647 w 3160"/>
              <a:gd name="T7" fmla="*/ 2147483647 h 98"/>
              <a:gd name="T8" fmla="*/ 0 w 3160"/>
              <a:gd name="T9" fmla="*/ 2147483647 h 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60" h="98">
                <a:moveTo>
                  <a:pt x="0" y="98"/>
                </a:moveTo>
                <a:lnTo>
                  <a:pt x="137" y="0"/>
                </a:lnTo>
                <a:lnTo>
                  <a:pt x="3160" y="0"/>
                </a:lnTo>
                <a:lnTo>
                  <a:pt x="3023" y="98"/>
                </a:lnTo>
                <a:lnTo>
                  <a:pt x="0" y="98"/>
                </a:lnTo>
                <a:close/>
              </a:path>
            </a:pathLst>
          </a:cu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7050" name="Freeform 11"/>
          <p:cNvSpPr>
            <a:spLocks/>
          </p:cNvSpPr>
          <p:nvPr/>
        </p:nvSpPr>
        <p:spPr bwMode="auto">
          <a:xfrm>
            <a:off x="1793875" y="1954213"/>
            <a:ext cx="217488" cy="3676650"/>
          </a:xfrm>
          <a:custGeom>
            <a:avLst/>
            <a:gdLst>
              <a:gd name="T0" fmla="*/ 0 w 137"/>
              <a:gd name="T1" fmla="*/ 2147483647 h 2316"/>
              <a:gd name="T2" fmla="*/ 0 w 137"/>
              <a:gd name="T3" fmla="*/ 2147483647 h 2316"/>
              <a:gd name="T4" fmla="*/ 2147483647 w 137"/>
              <a:gd name="T5" fmla="*/ 0 h 2316"/>
              <a:gd name="T6" fmla="*/ 2147483647 w 137"/>
              <a:gd name="T7" fmla="*/ 2147483647 h 2316"/>
              <a:gd name="T8" fmla="*/ 0 w 137"/>
              <a:gd name="T9" fmla="*/ 2147483647 h 23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7" h="2316">
                <a:moveTo>
                  <a:pt x="0" y="2316"/>
                </a:moveTo>
                <a:lnTo>
                  <a:pt x="0" y="98"/>
                </a:lnTo>
                <a:lnTo>
                  <a:pt x="137" y="0"/>
                </a:lnTo>
                <a:lnTo>
                  <a:pt x="137" y="2218"/>
                </a:lnTo>
                <a:lnTo>
                  <a:pt x="0" y="2316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7051" name="Rectangle 12"/>
          <p:cNvSpPr>
            <a:spLocks noChangeArrowheads="1"/>
          </p:cNvSpPr>
          <p:nvPr/>
        </p:nvSpPr>
        <p:spPr bwMode="auto">
          <a:xfrm>
            <a:off x="2011363" y="1954213"/>
            <a:ext cx="4799012" cy="352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7052" name="Freeform 13"/>
          <p:cNvSpPr>
            <a:spLocks/>
          </p:cNvSpPr>
          <p:nvPr/>
        </p:nvSpPr>
        <p:spPr bwMode="auto">
          <a:xfrm>
            <a:off x="1793875" y="5475288"/>
            <a:ext cx="5016500" cy="155575"/>
          </a:xfrm>
          <a:custGeom>
            <a:avLst/>
            <a:gdLst>
              <a:gd name="T0" fmla="*/ 2147483647 w 3160"/>
              <a:gd name="T1" fmla="*/ 0 h 98"/>
              <a:gd name="T2" fmla="*/ 2147483647 w 3160"/>
              <a:gd name="T3" fmla="*/ 2147483647 h 98"/>
              <a:gd name="T4" fmla="*/ 0 w 3160"/>
              <a:gd name="T5" fmla="*/ 2147483647 h 98"/>
              <a:gd name="T6" fmla="*/ 2147483647 w 3160"/>
              <a:gd name="T7" fmla="*/ 0 h 98"/>
              <a:gd name="T8" fmla="*/ 2147483647 w 3160"/>
              <a:gd name="T9" fmla="*/ 0 h 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60" h="98">
                <a:moveTo>
                  <a:pt x="3160" y="0"/>
                </a:moveTo>
                <a:lnTo>
                  <a:pt x="3023" y="98"/>
                </a:lnTo>
                <a:lnTo>
                  <a:pt x="0" y="98"/>
                </a:lnTo>
                <a:lnTo>
                  <a:pt x="137" y="0"/>
                </a:lnTo>
                <a:lnTo>
                  <a:pt x="3160" y="0"/>
                </a:lnTo>
                <a:close/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7053" name="Freeform 14"/>
          <p:cNvSpPr>
            <a:spLocks/>
          </p:cNvSpPr>
          <p:nvPr/>
        </p:nvSpPr>
        <p:spPr bwMode="auto">
          <a:xfrm>
            <a:off x="1793875" y="1954213"/>
            <a:ext cx="217488" cy="3676650"/>
          </a:xfrm>
          <a:custGeom>
            <a:avLst/>
            <a:gdLst>
              <a:gd name="T0" fmla="*/ 0 w 137"/>
              <a:gd name="T1" fmla="*/ 2147483647 h 2316"/>
              <a:gd name="T2" fmla="*/ 0 w 137"/>
              <a:gd name="T3" fmla="*/ 2147483647 h 2316"/>
              <a:gd name="T4" fmla="*/ 2147483647 w 137"/>
              <a:gd name="T5" fmla="*/ 0 h 2316"/>
              <a:gd name="T6" fmla="*/ 2147483647 w 137"/>
              <a:gd name="T7" fmla="*/ 2147483647 h 2316"/>
              <a:gd name="T8" fmla="*/ 0 w 137"/>
              <a:gd name="T9" fmla="*/ 2147483647 h 23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7" h="2316">
                <a:moveTo>
                  <a:pt x="0" y="2316"/>
                </a:moveTo>
                <a:lnTo>
                  <a:pt x="0" y="98"/>
                </a:lnTo>
                <a:lnTo>
                  <a:pt x="137" y="0"/>
                </a:lnTo>
                <a:lnTo>
                  <a:pt x="137" y="2218"/>
                </a:lnTo>
                <a:lnTo>
                  <a:pt x="0" y="2316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7054" name="Rectangle 15"/>
          <p:cNvSpPr>
            <a:spLocks noChangeArrowheads="1"/>
          </p:cNvSpPr>
          <p:nvPr/>
        </p:nvSpPr>
        <p:spPr bwMode="auto">
          <a:xfrm>
            <a:off x="2011363" y="1954213"/>
            <a:ext cx="4799012" cy="352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7055" name="Freeform 16"/>
          <p:cNvSpPr>
            <a:spLocks/>
          </p:cNvSpPr>
          <p:nvPr/>
        </p:nvSpPr>
        <p:spPr bwMode="auto">
          <a:xfrm>
            <a:off x="2913063" y="3602038"/>
            <a:ext cx="217487" cy="2028825"/>
          </a:xfrm>
          <a:custGeom>
            <a:avLst/>
            <a:gdLst>
              <a:gd name="T0" fmla="*/ 0 w 137"/>
              <a:gd name="T1" fmla="*/ 2147483647 h 1278"/>
              <a:gd name="T2" fmla="*/ 0 w 137"/>
              <a:gd name="T3" fmla="*/ 2147483647 h 1278"/>
              <a:gd name="T4" fmla="*/ 2147483647 w 137"/>
              <a:gd name="T5" fmla="*/ 0 h 1278"/>
              <a:gd name="T6" fmla="*/ 2147483647 w 137"/>
              <a:gd name="T7" fmla="*/ 2147483647 h 1278"/>
              <a:gd name="T8" fmla="*/ 0 w 137"/>
              <a:gd name="T9" fmla="*/ 2147483647 h 127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7" h="1278">
                <a:moveTo>
                  <a:pt x="0" y="1278"/>
                </a:moveTo>
                <a:lnTo>
                  <a:pt x="0" y="98"/>
                </a:lnTo>
                <a:lnTo>
                  <a:pt x="137" y="0"/>
                </a:lnTo>
                <a:lnTo>
                  <a:pt x="137" y="1180"/>
                </a:lnTo>
                <a:lnTo>
                  <a:pt x="0" y="1278"/>
                </a:lnTo>
                <a:close/>
              </a:path>
            </a:pathLst>
          </a:custGeom>
          <a:solidFill>
            <a:srgbClr val="FFFF00"/>
          </a:solidFill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7056" name="Rectangle 17"/>
          <p:cNvSpPr>
            <a:spLocks noChangeArrowheads="1"/>
          </p:cNvSpPr>
          <p:nvPr/>
        </p:nvSpPr>
        <p:spPr bwMode="auto">
          <a:xfrm>
            <a:off x="2273300" y="3757613"/>
            <a:ext cx="639763" cy="1873250"/>
          </a:xfrm>
          <a:prstGeom prst="rect">
            <a:avLst/>
          </a:prstGeom>
          <a:solidFill>
            <a:srgbClr val="FFCC00"/>
          </a:solidFill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7057" name="Freeform 18"/>
          <p:cNvSpPr>
            <a:spLocks/>
          </p:cNvSpPr>
          <p:nvPr/>
        </p:nvSpPr>
        <p:spPr bwMode="auto">
          <a:xfrm>
            <a:off x="2273300" y="3602038"/>
            <a:ext cx="857250" cy="155575"/>
          </a:xfrm>
          <a:custGeom>
            <a:avLst/>
            <a:gdLst>
              <a:gd name="T0" fmla="*/ 2147483647 w 540"/>
              <a:gd name="T1" fmla="*/ 2147483647 h 98"/>
              <a:gd name="T2" fmla="*/ 2147483647 w 540"/>
              <a:gd name="T3" fmla="*/ 0 h 98"/>
              <a:gd name="T4" fmla="*/ 2147483647 w 540"/>
              <a:gd name="T5" fmla="*/ 0 h 98"/>
              <a:gd name="T6" fmla="*/ 0 w 540"/>
              <a:gd name="T7" fmla="*/ 2147483647 h 98"/>
              <a:gd name="T8" fmla="*/ 2147483647 w 540"/>
              <a:gd name="T9" fmla="*/ 2147483647 h 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40" h="98">
                <a:moveTo>
                  <a:pt x="403" y="98"/>
                </a:moveTo>
                <a:lnTo>
                  <a:pt x="540" y="0"/>
                </a:lnTo>
                <a:lnTo>
                  <a:pt x="138" y="0"/>
                </a:lnTo>
                <a:lnTo>
                  <a:pt x="0" y="98"/>
                </a:lnTo>
                <a:lnTo>
                  <a:pt x="403" y="98"/>
                </a:lnTo>
                <a:close/>
              </a:path>
            </a:pathLst>
          </a:custGeom>
          <a:solidFill>
            <a:srgbClr val="FFCC00"/>
          </a:solidFill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7058" name="Freeform 19"/>
          <p:cNvSpPr>
            <a:spLocks/>
          </p:cNvSpPr>
          <p:nvPr/>
        </p:nvSpPr>
        <p:spPr bwMode="auto">
          <a:xfrm>
            <a:off x="4511675" y="2979738"/>
            <a:ext cx="219075" cy="2651125"/>
          </a:xfrm>
          <a:custGeom>
            <a:avLst/>
            <a:gdLst>
              <a:gd name="T0" fmla="*/ 0 w 138"/>
              <a:gd name="T1" fmla="*/ 2147483647 h 1670"/>
              <a:gd name="T2" fmla="*/ 0 w 138"/>
              <a:gd name="T3" fmla="*/ 2147483647 h 1670"/>
              <a:gd name="T4" fmla="*/ 2147483647 w 138"/>
              <a:gd name="T5" fmla="*/ 0 h 1670"/>
              <a:gd name="T6" fmla="*/ 2147483647 w 138"/>
              <a:gd name="T7" fmla="*/ 2147483647 h 1670"/>
              <a:gd name="T8" fmla="*/ 0 w 138"/>
              <a:gd name="T9" fmla="*/ 2147483647 h 16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8" h="1670">
                <a:moveTo>
                  <a:pt x="0" y="1670"/>
                </a:moveTo>
                <a:lnTo>
                  <a:pt x="0" y="98"/>
                </a:lnTo>
                <a:lnTo>
                  <a:pt x="138" y="0"/>
                </a:lnTo>
                <a:lnTo>
                  <a:pt x="138" y="1572"/>
                </a:lnTo>
                <a:lnTo>
                  <a:pt x="0" y="1670"/>
                </a:lnTo>
                <a:close/>
              </a:path>
            </a:pathLst>
          </a:custGeom>
          <a:solidFill>
            <a:srgbClr val="D2003C"/>
          </a:solidFill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7059" name="Rectangle 20"/>
          <p:cNvSpPr>
            <a:spLocks noChangeArrowheads="1"/>
          </p:cNvSpPr>
          <p:nvPr/>
        </p:nvSpPr>
        <p:spPr bwMode="auto">
          <a:xfrm>
            <a:off x="3873500" y="3135313"/>
            <a:ext cx="638175" cy="2495550"/>
          </a:xfrm>
          <a:prstGeom prst="rect">
            <a:avLst/>
          </a:prstGeom>
          <a:solidFill>
            <a:srgbClr val="AF003D"/>
          </a:solidFill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7060" name="Freeform 21"/>
          <p:cNvSpPr>
            <a:spLocks/>
          </p:cNvSpPr>
          <p:nvPr/>
        </p:nvSpPr>
        <p:spPr bwMode="auto">
          <a:xfrm>
            <a:off x="3873500" y="2979738"/>
            <a:ext cx="857250" cy="155575"/>
          </a:xfrm>
          <a:custGeom>
            <a:avLst/>
            <a:gdLst>
              <a:gd name="T0" fmla="*/ 2147483647 w 540"/>
              <a:gd name="T1" fmla="*/ 2147483647 h 98"/>
              <a:gd name="T2" fmla="*/ 2147483647 w 540"/>
              <a:gd name="T3" fmla="*/ 0 h 98"/>
              <a:gd name="T4" fmla="*/ 2147483647 w 540"/>
              <a:gd name="T5" fmla="*/ 0 h 98"/>
              <a:gd name="T6" fmla="*/ 0 w 540"/>
              <a:gd name="T7" fmla="*/ 2147483647 h 98"/>
              <a:gd name="T8" fmla="*/ 2147483647 w 540"/>
              <a:gd name="T9" fmla="*/ 2147483647 h 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40" h="98">
                <a:moveTo>
                  <a:pt x="402" y="98"/>
                </a:moveTo>
                <a:lnTo>
                  <a:pt x="540" y="0"/>
                </a:lnTo>
                <a:lnTo>
                  <a:pt x="137" y="0"/>
                </a:lnTo>
                <a:lnTo>
                  <a:pt x="0" y="98"/>
                </a:lnTo>
                <a:lnTo>
                  <a:pt x="402" y="98"/>
                </a:lnTo>
                <a:close/>
              </a:path>
            </a:pathLst>
          </a:custGeom>
          <a:solidFill>
            <a:srgbClr val="AF003D"/>
          </a:solidFill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7061" name="Freeform 22"/>
          <p:cNvSpPr>
            <a:spLocks/>
          </p:cNvSpPr>
          <p:nvPr/>
        </p:nvSpPr>
        <p:spPr bwMode="auto">
          <a:xfrm>
            <a:off x="6111875" y="1954213"/>
            <a:ext cx="217488" cy="3676650"/>
          </a:xfrm>
          <a:custGeom>
            <a:avLst/>
            <a:gdLst>
              <a:gd name="T0" fmla="*/ 0 w 137"/>
              <a:gd name="T1" fmla="*/ 2147483647 h 2316"/>
              <a:gd name="T2" fmla="*/ 0 w 137"/>
              <a:gd name="T3" fmla="*/ 2147483647 h 2316"/>
              <a:gd name="T4" fmla="*/ 2147483647 w 137"/>
              <a:gd name="T5" fmla="*/ 0 h 2316"/>
              <a:gd name="T6" fmla="*/ 2147483647 w 137"/>
              <a:gd name="T7" fmla="*/ 2147483647 h 2316"/>
              <a:gd name="T8" fmla="*/ 0 w 137"/>
              <a:gd name="T9" fmla="*/ 2147483647 h 23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7" h="2316">
                <a:moveTo>
                  <a:pt x="0" y="2316"/>
                </a:moveTo>
                <a:lnTo>
                  <a:pt x="0" y="98"/>
                </a:lnTo>
                <a:lnTo>
                  <a:pt x="137" y="0"/>
                </a:lnTo>
                <a:lnTo>
                  <a:pt x="137" y="2218"/>
                </a:lnTo>
                <a:lnTo>
                  <a:pt x="0" y="2316"/>
                </a:lnTo>
                <a:close/>
              </a:path>
            </a:pathLst>
          </a:custGeom>
          <a:solidFill>
            <a:srgbClr val="FFFF00"/>
          </a:solidFill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7062" name="Rectangle 23"/>
          <p:cNvSpPr>
            <a:spLocks noChangeArrowheads="1"/>
          </p:cNvSpPr>
          <p:nvPr/>
        </p:nvSpPr>
        <p:spPr bwMode="auto">
          <a:xfrm>
            <a:off x="5473700" y="2109788"/>
            <a:ext cx="638175" cy="3521075"/>
          </a:xfrm>
          <a:prstGeom prst="rect">
            <a:avLst/>
          </a:prstGeom>
          <a:solidFill>
            <a:srgbClr val="FFCC00"/>
          </a:solidFill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7063" name="Freeform 24"/>
          <p:cNvSpPr>
            <a:spLocks/>
          </p:cNvSpPr>
          <p:nvPr/>
        </p:nvSpPr>
        <p:spPr bwMode="auto">
          <a:xfrm>
            <a:off x="5473700" y="1954213"/>
            <a:ext cx="855663" cy="155575"/>
          </a:xfrm>
          <a:custGeom>
            <a:avLst/>
            <a:gdLst>
              <a:gd name="T0" fmla="*/ 2147483647 w 539"/>
              <a:gd name="T1" fmla="*/ 2147483647 h 98"/>
              <a:gd name="T2" fmla="*/ 2147483647 w 539"/>
              <a:gd name="T3" fmla="*/ 0 h 98"/>
              <a:gd name="T4" fmla="*/ 2147483647 w 539"/>
              <a:gd name="T5" fmla="*/ 0 h 98"/>
              <a:gd name="T6" fmla="*/ 0 w 539"/>
              <a:gd name="T7" fmla="*/ 2147483647 h 98"/>
              <a:gd name="T8" fmla="*/ 2147483647 w 539"/>
              <a:gd name="T9" fmla="*/ 2147483647 h 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39" h="98">
                <a:moveTo>
                  <a:pt x="402" y="98"/>
                </a:moveTo>
                <a:lnTo>
                  <a:pt x="539" y="0"/>
                </a:lnTo>
                <a:lnTo>
                  <a:pt x="137" y="0"/>
                </a:lnTo>
                <a:lnTo>
                  <a:pt x="0" y="98"/>
                </a:lnTo>
                <a:lnTo>
                  <a:pt x="402" y="98"/>
                </a:lnTo>
                <a:close/>
              </a:path>
            </a:pathLst>
          </a:custGeom>
          <a:solidFill>
            <a:srgbClr val="FFCC00"/>
          </a:solidFill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7064" name="Line 25"/>
          <p:cNvSpPr>
            <a:spLocks noChangeShapeType="1"/>
          </p:cNvSpPr>
          <p:nvPr/>
        </p:nvSpPr>
        <p:spPr bwMode="auto">
          <a:xfrm flipV="1">
            <a:off x="1793875" y="2109788"/>
            <a:ext cx="1588" cy="3521075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7065" name="Line 26"/>
          <p:cNvSpPr>
            <a:spLocks noChangeShapeType="1"/>
          </p:cNvSpPr>
          <p:nvPr/>
        </p:nvSpPr>
        <p:spPr bwMode="auto">
          <a:xfrm flipH="1">
            <a:off x="1733550" y="5630863"/>
            <a:ext cx="60325" cy="15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7066" name="Line 27"/>
          <p:cNvSpPr>
            <a:spLocks noChangeShapeType="1"/>
          </p:cNvSpPr>
          <p:nvPr/>
        </p:nvSpPr>
        <p:spPr bwMode="auto">
          <a:xfrm flipH="1">
            <a:off x="1733550" y="4924425"/>
            <a:ext cx="60325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7067" name="Line 28"/>
          <p:cNvSpPr>
            <a:spLocks noChangeShapeType="1"/>
          </p:cNvSpPr>
          <p:nvPr/>
        </p:nvSpPr>
        <p:spPr bwMode="auto">
          <a:xfrm flipH="1">
            <a:off x="1733550" y="4224338"/>
            <a:ext cx="60325" cy="15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7068" name="Line 29"/>
          <p:cNvSpPr>
            <a:spLocks noChangeShapeType="1"/>
          </p:cNvSpPr>
          <p:nvPr/>
        </p:nvSpPr>
        <p:spPr bwMode="auto">
          <a:xfrm flipH="1">
            <a:off x="1733550" y="3517900"/>
            <a:ext cx="60325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7069" name="Line 30"/>
          <p:cNvSpPr>
            <a:spLocks noChangeShapeType="1"/>
          </p:cNvSpPr>
          <p:nvPr/>
        </p:nvSpPr>
        <p:spPr bwMode="auto">
          <a:xfrm flipH="1">
            <a:off x="1733550" y="2817813"/>
            <a:ext cx="60325" cy="15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7070" name="Line 31"/>
          <p:cNvSpPr>
            <a:spLocks noChangeShapeType="1"/>
          </p:cNvSpPr>
          <p:nvPr/>
        </p:nvSpPr>
        <p:spPr bwMode="auto">
          <a:xfrm flipH="1">
            <a:off x="1733550" y="2109788"/>
            <a:ext cx="60325" cy="15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7071" name="Rectangle 32"/>
          <p:cNvSpPr>
            <a:spLocks noChangeArrowheads="1"/>
          </p:cNvSpPr>
          <p:nvPr/>
        </p:nvSpPr>
        <p:spPr bwMode="auto">
          <a:xfrm>
            <a:off x="1604963" y="5532438"/>
            <a:ext cx="8096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de-DE" sz="1400" b="1">
                <a:solidFill>
                  <a:srgbClr val="000000"/>
                </a:solidFill>
                <a:latin typeface="Arial Narrow" charset="0"/>
              </a:rPr>
              <a:t>0</a:t>
            </a:r>
            <a:endParaRPr lang="de-DE" sz="1800">
              <a:latin typeface="Arial Narrow" charset="0"/>
            </a:endParaRPr>
          </a:p>
        </p:txBody>
      </p:sp>
      <p:sp>
        <p:nvSpPr>
          <p:cNvPr id="87072" name="Rectangle 33"/>
          <p:cNvSpPr>
            <a:spLocks noChangeArrowheads="1"/>
          </p:cNvSpPr>
          <p:nvPr/>
        </p:nvSpPr>
        <p:spPr bwMode="auto">
          <a:xfrm>
            <a:off x="1365250" y="4826000"/>
            <a:ext cx="28416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de-DE" sz="1400" b="1">
                <a:solidFill>
                  <a:srgbClr val="000000"/>
                </a:solidFill>
                <a:latin typeface="Arial Narrow" charset="0"/>
              </a:rPr>
              <a:t>0,05</a:t>
            </a:r>
            <a:endParaRPr lang="de-DE" sz="1800">
              <a:latin typeface="Arial Narrow" charset="0"/>
            </a:endParaRPr>
          </a:p>
        </p:txBody>
      </p:sp>
      <p:sp>
        <p:nvSpPr>
          <p:cNvPr id="87073" name="Rectangle 34"/>
          <p:cNvSpPr>
            <a:spLocks noChangeArrowheads="1"/>
          </p:cNvSpPr>
          <p:nvPr/>
        </p:nvSpPr>
        <p:spPr bwMode="auto">
          <a:xfrm>
            <a:off x="1462088" y="4125913"/>
            <a:ext cx="2032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de-DE" sz="1400" b="1">
                <a:solidFill>
                  <a:srgbClr val="000000"/>
                </a:solidFill>
                <a:latin typeface="Arial Narrow" charset="0"/>
              </a:rPr>
              <a:t>0,1</a:t>
            </a:r>
            <a:endParaRPr lang="de-DE" sz="1800">
              <a:latin typeface="Arial Narrow" charset="0"/>
            </a:endParaRPr>
          </a:p>
        </p:txBody>
      </p:sp>
      <p:sp>
        <p:nvSpPr>
          <p:cNvPr id="87074" name="Rectangle 35"/>
          <p:cNvSpPr>
            <a:spLocks noChangeArrowheads="1"/>
          </p:cNvSpPr>
          <p:nvPr/>
        </p:nvSpPr>
        <p:spPr bwMode="auto">
          <a:xfrm>
            <a:off x="1365250" y="3417888"/>
            <a:ext cx="28416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de-DE" sz="1400" b="1">
                <a:solidFill>
                  <a:srgbClr val="000000"/>
                </a:solidFill>
                <a:latin typeface="Arial Narrow" charset="0"/>
              </a:rPr>
              <a:t>0,15</a:t>
            </a:r>
            <a:endParaRPr lang="de-DE" sz="1800">
              <a:latin typeface="Arial Narrow" charset="0"/>
            </a:endParaRPr>
          </a:p>
        </p:txBody>
      </p:sp>
      <p:sp>
        <p:nvSpPr>
          <p:cNvPr id="87075" name="Rectangle 36"/>
          <p:cNvSpPr>
            <a:spLocks noChangeArrowheads="1"/>
          </p:cNvSpPr>
          <p:nvPr/>
        </p:nvSpPr>
        <p:spPr bwMode="auto">
          <a:xfrm>
            <a:off x="1462088" y="2717800"/>
            <a:ext cx="2032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de-DE" sz="1400" b="1">
                <a:solidFill>
                  <a:srgbClr val="000000"/>
                </a:solidFill>
                <a:latin typeface="Arial Narrow" charset="0"/>
              </a:rPr>
              <a:t>0,2</a:t>
            </a:r>
            <a:endParaRPr lang="de-DE" sz="1800">
              <a:latin typeface="Arial Narrow" charset="0"/>
            </a:endParaRPr>
          </a:p>
        </p:txBody>
      </p:sp>
      <p:sp>
        <p:nvSpPr>
          <p:cNvPr id="87076" name="Rectangle 37"/>
          <p:cNvSpPr>
            <a:spLocks noChangeArrowheads="1"/>
          </p:cNvSpPr>
          <p:nvPr/>
        </p:nvSpPr>
        <p:spPr bwMode="auto">
          <a:xfrm>
            <a:off x="1365250" y="2011363"/>
            <a:ext cx="28416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de-DE" sz="1400" b="1">
                <a:solidFill>
                  <a:srgbClr val="000000"/>
                </a:solidFill>
                <a:latin typeface="Arial Narrow" charset="0"/>
              </a:rPr>
              <a:t>0,25</a:t>
            </a:r>
            <a:endParaRPr lang="de-DE" sz="1800">
              <a:latin typeface="Arial Narrow" charset="0"/>
            </a:endParaRPr>
          </a:p>
        </p:txBody>
      </p:sp>
      <p:sp>
        <p:nvSpPr>
          <p:cNvPr id="87077" name="Line 38"/>
          <p:cNvSpPr>
            <a:spLocks noChangeShapeType="1"/>
          </p:cNvSpPr>
          <p:nvPr/>
        </p:nvSpPr>
        <p:spPr bwMode="auto">
          <a:xfrm>
            <a:off x="1793875" y="5630863"/>
            <a:ext cx="4799013" cy="15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7078" name="Line 39"/>
          <p:cNvSpPr>
            <a:spLocks noChangeShapeType="1"/>
          </p:cNvSpPr>
          <p:nvPr/>
        </p:nvSpPr>
        <p:spPr bwMode="auto">
          <a:xfrm>
            <a:off x="1793875" y="5630863"/>
            <a:ext cx="1588" cy="57150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7079" name="Line 40"/>
          <p:cNvSpPr>
            <a:spLocks noChangeShapeType="1"/>
          </p:cNvSpPr>
          <p:nvPr/>
        </p:nvSpPr>
        <p:spPr bwMode="auto">
          <a:xfrm>
            <a:off x="3392488" y="5630863"/>
            <a:ext cx="1587" cy="57150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7080" name="Line 41"/>
          <p:cNvSpPr>
            <a:spLocks noChangeShapeType="1"/>
          </p:cNvSpPr>
          <p:nvPr/>
        </p:nvSpPr>
        <p:spPr bwMode="auto">
          <a:xfrm>
            <a:off x="4992688" y="5630863"/>
            <a:ext cx="1587" cy="57150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7081" name="Line 42"/>
          <p:cNvSpPr>
            <a:spLocks noChangeShapeType="1"/>
          </p:cNvSpPr>
          <p:nvPr/>
        </p:nvSpPr>
        <p:spPr bwMode="auto">
          <a:xfrm>
            <a:off x="6592888" y="5630863"/>
            <a:ext cx="1587" cy="57150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7082" name="Rectangle 43"/>
          <p:cNvSpPr>
            <a:spLocks noChangeArrowheads="1"/>
          </p:cNvSpPr>
          <p:nvPr/>
        </p:nvSpPr>
        <p:spPr bwMode="auto">
          <a:xfrm>
            <a:off x="1963738" y="5730875"/>
            <a:ext cx="1244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de-DE" sz="2000" b="1">
                <a:solidFill>
                  <a:srgbClr val="000000"/>
                </a:solidFill>
                <a:latin typeface="Arial" charset="0"/>
              </a:rPr>
              <a:t>ASSENT 3</a:t>
            </a:r>
            <a:endParaRPr lang="de-DE" sz="2000" b="1">
              <a:latin typeface="Arial" charset="0"/>
            </a:endParaRPr>
          </a:p>
        </p:txBody>
      </p:sp>
      <p:sp>
        <p:nvSpPr>
          <p:cNvPr id="87083" name="Rectangle 44"/>
          <p:cNvSpPr>
            <a:spLocks noChangeArrowheads="1"/>
          </p:cNvSpPr>
          <p:nvPr/>
        </p:nvSpPr>
        <p:spPr bwMode="auto">
          <a:xfrm>
            <a:off x="3503613" y="5730875"/>
            <a:ext cx="13922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de-DE" sz="2000" b="1">
                <a:solidFill>
                  <a:srgbClr val="FF0066"/>
                </a:solidFill>
                <a:latin typeface="Arial" charset="0"/>
              </a:rPr>
              <a:t>ASSENT 3+</a:t>
            </a:r>
          </a:p>
        </p:txBody>
      </p:sp>
      <p:sp>
        <p:nvSpPr>
          <p:cNvPr id="87084" name="Rectangle 45"/>
          <p:cNvSpPr>
            <a:spLocks noChangeArrowheads="1"/>
          </p:cNvSpPr>
          <p:nvPr/>
        </p:nvSpPr>
        <p:spPr bwMode="auto">
          <a:xfrm>
            <a:off x="5219700" y="5730875"/>
            <a:ext cx="1368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eaLnBrk="1" hangingPunct="1"/>
            <a:r>
              <a:rPr lang="de-DE" sz="2000" b="1">
                <a:solidFill>
                  <a:srgbClr val="000000"/>
                </a:solidFill>
                <a:latin typeface="Arial" charset="0"/>
              </a:rPr>
              <a:t>ASSENT 3</a:t>
            </a:r>
            <a:endParaRPr lang="de-DE" sz="2000" b="1">
              <a:latin typeface="Arial" charset="0"/>
            </a:endParaRPr>
          </a:p>
        </p:txBody>
      </p:sp>
      <p:sp>
        <p:nvSpPr>
          <p:cNvPr id="199726" name="Text Box 46"/>
          <p:cNvSpPr txBox="1">
            <a:spLocks noChangeArrowheads="1"/>
          </p:cNvSpPr>
          <p:nvPr/>
        </p:nvSpPr>
        <p:spPr bwMode="auto">
          <a:xfrm>
            <a:off x="250825" y="5949950"/>
            <a:ext cx="19081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>
                <a:latin typeface="Arial" charset="0"/>
                <a:cs typeface="+mn-cs"/>
              </a:rPr>
              <a:t>Time to treatment:</a:t>
            </a:r>
          </a:p>
        </p:txBody>
      </p:sp>
      <p:sp>
        <p:nvSpPr>
          <p:cNvPr id="199727" name="Rectangle 47"/>
          <p:cNvSpPr>
            <a:spLocks noChangeArrowheads="1"/>
          </p:cNvSpPr>
          <p:nvPr/>
        </p:nvSpPr>
        <p:spPr bwMode="auto">
          <a:xfrm>
            <a:off x="6350" y="996950"/>
            <a:ext cx="9131300" cy="63500"/>
          </a:xfrm>
          <a:prstGeom prst="rect">
            <a:avLst/>
          </a:prstGeom>
          <a:solidFill>
            <a:schemeClr val="bg1"/>
          </a:solidFill>
          <a:ln w="12700">
            <a:solidFill>
              <a:srgbClr val="FF0066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hlink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18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32656"/>
            <a:ext cx="8712968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rgbClr val="302030"/>
                </a:solidFill>
                <a:latin typeface="Verdana" panose="020B0604030504040204" pitchFamily="34" charset="0"/>
              </a:rPr>
              <a:t>Аритмии, возникающие после восстановления коронарного кровообращения (реперфузион­ные</a:t>
            </a:r>
            <a:r>
              <a:rPr lang="ru-RU" sz="1800" b="1" dirty="0" smtClean="0">
                <a:solidFill>
                  <a:srgbClr val="302030"/>
                </a:solidFill>
                <a:latin typeface="Verdana" panose="020B0604030504040204" pitchFamily="34" charset="0"/>
              </a:rPr>
              <a:t>)</a:t>
            </a:r>
          </a:p>
          <a:p>
            <a:endParaRPr lang="ru-RU" dirty="0">
              <a:solidFill>
                <a:srgbClr val="302030"/>
              </a:solidFill>
              <a:latin typeface="Verdana" panose="020B0604030504040204" pitchFamily="34" charset="0"/>
            </a:endParaRPr>
          </a:p>
          <a:p>
            <a:r>
              <a:rPr lang="ru-RU" sz="1800" b="1" dirty="0" smtClean="0">
                <a:solidFill>
                  <a:srgbClr val="302030"/>
                </a:solidFill>
                <a:latin typeface="Verdana" panose="020B0604030504040204" pitchFamily="34" charset="0"/>
              </a:rPr>
              <a:t>Не </a:t>
            </a:r>
            <a:r>
              <a:rPr lang="ru-RU" sz="1800" b="1" dirty="0">
                <a:solidFill>
                  <a:srgbClr val="302030"/>
                </a:solidFill>
                <a:latin typeface="Verdana" panose="020B0604030504040204" pitchFamily="34" charset="0"/>
              </a:rPr>
              <a:t>требуют интенсивной </a:t>
            </a:r>
            <a:r>
              <a:rPr lang="ru-RU" sz="1800" b="1" dirty="0" smtClean="0">
                <a:solidFill>
                  <a:srgbClr val="302030"/>
                </a:solidFill>
                <a:latin typeface="Verdana" panose="020B0604030504040204" pitchFamily="34" charset="0"/>
              </a:rPr>
              <a:t>терапии:</a:t>
            </a:r>
          </a:p>
          <a:p>
            <a:r>
              <a:rPr lang="ru-RU" sz="1600" dirty="0" smtClean="0">
                <a:solidFill>
                  <a:srgbClr val="302030"/>
                </a:solidFill>
                <a:latin typeface="Verdana" panose="020B0604030504040204" pitchFamily="34" charset="0"/>
              </a:rPr>
              <a:t> - медленный </a:t>
            </a:r>
            <a:r>
              <a:rPr lang="ru-RU" sz="1600" dirty="0">
                <a:solidFill>
                  <a:srgbClr val="302030"/>
                </a:solidFill>
                <a:latin typeface="Verdana" panose="020B0604030504040204" pitchFamily="34" charset="0"/>
              </a:rPr>
              <a:t>узловой или желудочковый ритм (при частоте сердечных сокращений менее 120 в мин и стабильной гемодинамике); </a:t>
            </a:r>
            <a:endParaRPr lang="ru-RU" sz="1600" dirty="0" smtClean="0">
              <a:solidFill>
                <a:srgbClr val="302030"/>
              </a:solidFill>
              <a:latin typeface="Verdana" panose="020B0604030504040204" pitchFamily="34" charset="0"/>
            </a:endParaRPr>
          </a:p>
          <a:p>
            <a:r>
              <a:rPr lang="ru-RU" sz="1600" dirty="0" smtClean="0">
                <a:solidFill>
                  <a:srgbClr val="302030"/>
                </a:solidFill>
                <a:latin typeface="Verdana" panose="020B0604030504040204" pitchFamily="34" charset="0"/>
              </a:rPr>
              <a:t> - наджелудочковая </a:t>
            </a:r>
            <a:r>
              <a:rPr lang="ru-RU" sz="1600" dirty="0">
                <a:solidFill>
                  <a:srgbClr val="302030"/>
                </a:solidFill>
                <a:latin typeface="Verdana" panose="020B0604030504040204" pitchFamily="34" charset="0"/>
              </a:rPr>
              <a:t>и желудочковая экстрасистолия (в том числе </a:t>
            </a:r>
            <a:r>
              <a:rPr lang="ru-RU" sz="1600" dirty="0" err="1">
                <a:solidFill>
                  <a:srgbClr val="302030"/>
                </a:solidFill>
                <a:latin typeface="Verdana" panose="020B0604030504040204" pitchFamily="34" charset="0"/>
              </a:rPr>
              <a:t>алло­ритмированная</a:t>
            </a:r>
            <a:r>
              <a:rPr lang="ru-RU" sz="1600" dirty="0">
                <a:solidFill>
                  <a:srgbClr val="302030"/>
                </a:solidFill>
                <a:latin typeface="Verdana" panose="020B0604030504040204" pitchFamily="34" charset="0"/>
              </a:rPr>
              <a:t>); </a:t>
            </a:r>
            <a:endParaRPr lang="ru-RU" sz="1600" dirty="0" smtClean="0">
              <a:solidFill>
                <a:srgbClr val="302030"/>
              </a:solidFill>
              <a:latin typeface="Verdana" panose="020B0604030504040204" pitchFamily="34" charset="0"/>
            </a:endParaRPr>
          </a:p>
          <a:p>
            <a:r>
              <a:rPr lang="ru-RU" sz="1600" dirty="0" smtClean="0">
                <a:solidFill>
                  <a:srgbClr val="302030"/>
                </a:solidFill>
                <a:latin typeface="Verdana" panose="020B0604030504040204" pitchFamily="34" charset="0"/>
              </a:rPr>
              <a:t> - атриовентрикулярная </a:t>
            </a:r>
            <a:r>
              <a:rPr lang="ru-RU" sz="1600" dirty="0">
                <a:solidFill>
                  <a:srgbClr val="302030"/>
                </a:solidFill>
                <a:latin typeface="Verdana" panose="020B0604030504040204" pitchFamily="34" charset="0"/>
              </a:rPr>
              <a:t>блокада I и II (типа </a:t>
            </a:r>
            <a:r>
              <a:rPr lang="ru-RU" sz="1600" dirty="0" err="1">
                <a:solidFill>
                  <a:srgbClr val="302030"/>
                </a:solidFill>
                <a:latin typeface="Verdana" panose="020B0604030504040204" pitchFamily="34" charset="0"/>
              </a:rPr>
              <a:t>Мобитц</a:t>
            </a:r>
            <a:r>
              <a:rPr lang="ru-RU" sz="1600" dirty="0">
                <a:solidFill>
                  <a:srgbClr val="302030"/>
                </a:solidFill>
                <a:latin typeface="Verdana" panose="020B0604030504040204" pitchFamily="34" charset="0"/>
              </a:rPr>
              <a:t> I) степени. </a:t>
            </a:r>
            <a:endParaRPr lang="ru-RU" sz="1600" dirty="0" smtClean="0">
              <a:solidFill>
                <a:srgbClr val="302030"/>
              </a:solidFill>
              <a:latin typeface="Verdana" panose="020B0604030504040204" pitchFamily="34" charset="0"/>
            </a:endParaRPr>
          </a:p>
          <a:p>
            <a:endParaRPr lang="ru-RU" dirty="0">
              <a:solidFill>
                <a:srgbClr val="302030"/>
              </a:solidFill>
              <a:latin typeface="Verdana" panose="020B0604030504040204" pitchFamily="34" charset="0"/>
            </a:endParaRPr>
          </a:p>
          <a:p>
            <a:r>
              <a:rPr lang="ru-RU" sz="1800" b="1" dirty="0" smtClean="0">
                <a:solidFill>
                  <a:srgbClr val="302030"/>
                </a:solidFill>
                <a:latin typeface="Verdana" panose="020B0604030504040204" pitchFamily="34" charset="0"/>
              </a:rPr>
              <a:t>Требуют </a:t>
            </a:r>
            <a:r>
              <a:rPr lang="ru-RU" sz="1800" b="1" dirty="0">
                <a:solidFill>
                  <a:srgbClr val="302030"/>
                </a:solidFill>
                <a:latin typeface="Verdana" panose="020B0604030504040204" pitchFamily="34" charset="0"/>
              </a:rPr>
              <a:t>неотложной </a:t>
            </a:r>
            <a:r>
              <a:rPr lang="ru-RU" sz="1800" b="1" dirty="0" smtClean="0">
                <a:solidFill>
                  <a:srgbClr val="302030"/>
                </a:solidFill>
                <a:latin typeface="Verdana" panose="020B0604030504040204" pitchFamily="34" charset="0"/>
              </a:rPr>
              <a:t>терапии:</a:t>
            </a:r>
          </a:p>
          <a:p>
            <a:r>
              <a:rPr lang="ru-RU" sz="1600" dirty="0">
                <a:solidFill>
                  <a:srgbClr val="302030"/>
                </a:solidFill>
                <a:latin typeface="Verdana" panose="020B0604030504040204" pitchFamily="34" charset="0"/>
              </a:rPr>
              <a:t> </a:t>
            </a:r>
            <a:r>
              <a:rPr lang="ru-RU" sz="1600" dirty="0" smtClean="0">
                <a:solidFill>
                  <a:srgbClr val="302030"/>
                </a:solidFill>
                <a:latin typeface="Verdana" panose="020B0604030504040204" pitchFamily="34" charset="0"/>
              </a:rPr>
              <a:t>- фибрилляция </a:t>
            </a:r>
            <a:r>
              <a:rPr lang="ru-RU" sz="1600" dirty="0">
                <a:solidFill>
                  <a:srgbClr val="302030"/>
                </a:solidFill>
                <a:latin typeface="Verdana" panose="020B0604030504040204" pitchFamily="34" charset="0"/>
              </a:rPr>
              <a:t>желудочков (необходимы </a:t>
            </a:r>
            <a:r>
              <a:rPr lang="ru-RU" sz="1600" dirty="0" err="1">
                <a:solidFill>
                  <a:srgbClr val="302030"/>
                </a:solidFill>
                <a:latin typeface="Verdana" panose="020B0604030504040204" pitchFamily="34" charset="0"/>
              </a:rPr>
              <a:t>дефибрилляция</a:t>
            </a:r>
            <a:r>
              <a:rPr lang="ru-RU" sz="1600" dirty="0">
                <a:solidFill>
                  <a:srgbClr val="302030"/>
                </a:solidFill>
                <a:latin typeface="Verdana" panose="020B0604030504040204" pitchFamily="34" charset="0"/>
              </a:rPr>
              <a:t>, комплекс стандартных </a:t>
            </a:r>
            <a:r>
              <a:rPr lang="ru-RU" sz="1600" dirty="0" err="1">
                <a:solidFill>
                  <a:srgbClr val="302030"/>
                </a:solidFill>
                <a:latin typeface="Verdana" panose="020B0604030504040204" pitchFamily="34" charset="0"/>
              </a:rPr>
              <a:t>ре­анимационых</a:t>
            </a:r>
            <a:r>
              <a:rPr lang="ru-RU" sz="1600" dirty="0">
                <a:solidFill>
                  <a:srgbClr val="302030"/>
                </a:solidFill>
                <a:latin typeface="Verdana" panose="020B0604030504040204" pitchFamily="34" charset="0"/>
              </a:rPr>
              <a:t> мероприятий); </a:t>
            </a:r>
            <a:endParaRPr lang="ru-RU" sz="1600" dirty="0" smtClean="0">
              <a:solidFill>
                <a:srgbClr val="302030"/>
              </a:solidFill>
              <a:latin typeface="Verdana" panose="020B060403050404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1600" dirty="0" smtClean="0">
                <a:solidFill>
                  <a:srgbClr val="302030"/>
                </a:solidFill>
                <a:latin typeface="Verdana" panose="020B0604030504040204" pitchFamily="34" charset="0"/>
              </a:rPr>
              <a:t>двунаправленная </a:t>
            </a:r>
            <a:r>
              <a:rPr lang="ru-RU" sz="1600" dirty="0">
                <a:solidFill>
                  <a:srgbClr val="302030"/>
                </a:solidFill>
                <a:latin typeface="Verdana" panose="020B0604030504040204" pitchFamily="34" charset="0"/>
              </a:rPr>
              <a:t>веретенообразная желудочковая тахикардия типа «пируэт» (показаны </a:t>
            </a:r>
            <a:r>
              <a:rPr lang="ru-RU" sz="1600" dirty="0" err="1">
                <a:solidFill>
                  <a:srgbClr val="302030"/>
                </a:solidFill>
                <a:latin typeface="Verdana" panose="020B0604030504040204" pitchFamily="34" charset="0"/>
              </a:rPr>
              <a:t>дефибрилляция</a:t>
            </a:r>
            <a:r>
              <a:rPr lang="ru-RU" sz="1600" dirty="0">
                <a:solidFill>
                  <a:srgbClr val="302030"/>
                </a:solidFill>
                <a:latin typeface="Verdana" panose="020B0604030504040204" pitchFamily="34" charset="0"/>
              </a:rPr>
              <a:t>, введение сульфата магния внутривенно струйно); </a:t>
            </a:r>
            <a:endParaRPr lang="ru-RU" sz="1600" dirty="0" smtClean="0">
              <a:solidFill>
                <a:srgbClr val="302030"/>
              </a:solidFill>
              <a:latin typeface="Verdana" panose="020B060403050404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1600" dirty="0" smtClean="0">
                <a:solidFill>
                  <a:srgbClr val="302030"/>
                </a:solidFill>
                <a:latin typeface="Verdana" panose="020B0604030504040204" pitchFamily="34" charset="0"/>
              </a:rPr>
              <a:t>иные </a:t>
            </a:r>
            <a:r>
              <a:rPr lang="ru-RU" sz="1600" dirty="0">
                <a:solidFill>
                  <a:srgbClr val="302030"/>
                </a:solidFill>
                <a:latin typeface="Verdana" panose="020B0604030504040204" pitchFamily="34" charset="0"/>
              </a:rPr>
              <a:t>разновидности желудочковой тахикардии (используют введение лидокаина либо проводят </a:t>
            </a:r>
            <a:r>
              <a:rPr lang="ru-RU" sz="1600" dirty="0" err="1">
                <a:solidFill>
                  <a:srgbClr val="302030"/>
                </a:solidFill>
                <a:latin typeface="Verdana" panose="020B0604030504040204" pitchFamily="34" charset="0"/>
              </a:rPr>
              <a:t>кардиоверсию</a:t>
            </a:r>
            <a:r>
              <a:rPr lang="ru-RU" sz="1600" dirty="0">
                <a:solidFill>
                  <a:srgbClr val="302030"/>
                </a:solidFill>
                <a:latin typeface="Verdana" panose="020B0604030504040204" pitchFamily="34" charset="0"/>
              </a:rPr>
              <a:t>); </a:t>
            </a:r>
            <a:endParaRPr lang="ru-RU" sz="1600" dirty="0" smtClean="0">
              <a:solidFill>
                <a:srgbClr val="302030"/>
              </a:solidFill>
              <a:latin typeface="Verdana" panose="020B060403050404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1600" dirty="0" smtClean="0">
                <a:solidFill>
                  <a:srgbClr val="302030"/>
                </a:solidFill>
                <a:latin typeface="Verdana" panose="020B0604030504040204" pitchFamily="34" charset="0"/>
              </a:rPr>
              <a:t>стойкая </a:t>
            </a:r>
            <a:r>
              <a:rPr lang="ru-RU" sz="1600" dirty="0">
                <a:solidFill>
                  <a:srgbClr val="302030"/>
                </a:solidFill>
                <a:latin typeface="Verdana" panose="020B0604030504040204" pitchFamily="34" charset="0"/>
              </a:rPr>
              <a:t>суправентрикулярная тахикардия (купируется внутривенным струйным введением верапамила или </a:t>
            </a:r>
            <a:r>
              <a:rPr lang="ru-RU" sz="1600" dirty="0" err="1">
                <a:solidFill>
                  <a:srgbClr val="302030"/>
                </a:solidFill>
                <a:latin typeface="Verdana" panose="020B0604030504040204" pitchFamily="34" charset="0"/>
              </a:rPr>
              <a:t>новокаинамида</a:t>
            </a:r>
            <a:r>
              <a:rPr lang="ru-RU" sz="1600" dirty="0">
                <a:solidFill>
                  <a:srgbClr val="302030"/>
                </a:solidFill>
                <a:latin typeface="Verdana" panose="020B0604030504040204" pitchFamily="34" charset="0"/>
              </a:rPr>
              <a:t>); </a:t>
            </a:r>
            <a:endParaRPr lang="ru-RU" sz="1600" dirty="0" smtClean="0">
              <a:solidFill>
                <a:srgbClr val="302030"/>
              </a:solidFill>
              <a:latin typeface="Verdana" panose="020B060403050404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1600" dirty="0" smtClean="0">
                <a:solidFill>
                  <a:srgbClr val="302030"/>
                </a:solidFill>
                <a:latin typeface="Verdana" panose="020B0604030504040204" pitchFamily="34" charset="0"/>
              </a:rPr>
              <a:t>атриовентрикулярная </a:t>
            </a:r>
            <a:r>
              <a:rPr lang="ru-RU" sz="1600" dirty="0">
                <a:solidFill>
                  <a:srgbClr val="302030"/>
                </a:solidFill>
                <a:latin typeface="Verdana" panose="020B0604030504040204" pitchFamily="34" charset="0"/>
              </a:rPr>
              <a:t>блокада II (типа </a:t>
            </a:r>
            <a:r>
              <a:rPr lang="ru-RU" sz="1600" dirty="0" err="1">
                <a:solidFill>
                  <a:srgbClr val="302030"/>
                </a:solidFill>
                <a:latin typeface="Verdana" panose="020B0604030504040204" pitchFamily="34" charset="0"/>
              </a:rPr>
              <a:t>Мобитц</a:t>
            </a:r>
            <a:r>
              <a:rPr lang="ru-RU" sz="1600" dirty="0">
                <a:solidFill>
                  <a:srgbClr val="302030"/>
                </a:solidFill>
                <a:latin typeface="Verdana" panose="020B0604030504040204" pitchFamily="34" charset="0"/>
              </a:rPr>
              <a:t> II) и III степени, </a:t>
            </a:r>
            <a:endParaRPr lang="ru-RU" sz="1600" dirty="0" smtClean="0">
              <a:solidFill>
                <a:srgbClr val="302030"/>
              </a:solidFill>
              <a:latin typeface="Verdana" panose="020B060403050404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1600" dirty="0" smtClean="0">
                <a:solidFill>
                  <a:srgbClr val="302030"/>
                </a:solidFill>
                <a:latin typeface="Verdana" panose="020B0604030504040204" pitchFamily="34" charset="0"/>
              </a:rPr>
              <a:t>синоатриальная </a:t>
            </a:r>
            <a:r>
              <a:rPr lang="ru-RU" sz="1600" dirty="0">
                <a:solidFill>
                  <a:srgbClr val="302030"/>
                </a:solidFill>
                <a:latin typeface="Verdana" panose="020B0604030504040204" pitchFamily="34" charset="0"/>
              </a:rPr>
              <a:t>блокада (внутривенно струйно вводят атропин в дозе до 2,5 мг, при необходимости проводят </a:t>
            </a:r>
            <a:r>
              <a:rPr lang="ru-RU" sz="1600" dirty="0" smtClean="0">
                <a:solidFill>
                  <a:srgbClr val="302030"/>
                </a:solidFill>
                <a:latin typeface="Verdana" panose="020B0604030504040204" pitchFamily="34" charset="0"/>
              </a:rPr>
              <a:t>экстренную </a:t>
            </a:r>
            <a:r>
              <a:rPr lang="ru-RU" sz="1600" dirty="0" err="1" smtClean="0">
                <a:solidFill>
                  <a:srgbClr val="302030"/>
                </a:solidFill>
                <a:latin typeface="Verdana" panose="020B0604030504040204" pitchFamily="34" charset="0"/>
              </a:rPr>
              <a:t>электрокардиостимуляцию</a:t>
            </a:r>
            <a:r>
              <a:rPr lang="ru-RU" sz="1600" dirty="0">
                <a:solidFill>
                  <a:srgbClr val="302030"/>
                </a:solidFill>
                <a:latin typeface="Verdana" panose="020B0604030504040204" pitchFamily="34" charset="0"/>
              </a:rPr>
              <a:t>).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30232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779402"/>
              </p:ext>
            </p:extLst>
          </p:nvPr>
        </p:nvGraphicFramePr>
        <p:xfrm>
          <a:off x="539552" y="33265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5813330"/>
              </p:ext>
            </p:extLst>
          </p:nvPr>
        </p:nvGraphicFramePr>
        <p:xfrm>
          <a:off x="323528" y="260648"/>
          <a:ext cx="8352928" cy="5048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91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мембрана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 l="50454" t="5807" r="14362" b="55793"/>
          <a:stretch>
            <a:fillRect/>
          </a:stretch>
        </p:blipFill>
        <p:spPr bwMode="auto">
          <a:xfrm rot="5400000">
            <a:off x="1061609" y="-765466"/>
            <a:ext cx="3528393" cy="5292590"/>
          </a:xfrm>
          <a:prstGeom prst="rect">
            <a:avLst/>
          </a:prstGeom>
          <a:noFill/>
        </p:spPr>
      </p:pic>
      <p:pic>
        <p:nvPicPr>
          <p:cNvPr id="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92487" y="2492896"/>
            <a:ext cx="3801802" cy="4021907"/>
          </a:xfrm>
          <a:noFill/>
        </p:spPr>
      </p:pic>
    </p:spTree>
    <p:extLst>
      <p:ext uri="{BB962C8B-B14F-4D97-AF65-F5344CB8AC3E}">
        <p14:creationId xmlns:p14="http://schemas.microsoft.com/office/powerpoint/2010/main" val="382586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6423" t="23739" r="36949" b="5701"/>
          <a:stretch/>
        </p:blipFill>
        <p:spPr>
          <a:xfrm>
            <a:off x="3635896" y="692696"/>
            <a:ext cx="4176464" cy="46688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6396" t="15409" r="36628" b="3281"/>
          <a:stretch/>
        </p:blipFill>
        <p:spPr>
          <a:xfrm>
            <a:off x="179512" y="-171400"/>
            <a:ext cx="5184576" cy="659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886700" cy="47158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4000" b="1" dirty="0" smtClean="0">
                <a:solidFill>
                  <a:srgbClr val="C00000"/>
                </a:solidFill>
              </a:rPr>
              <a:t>Перспективы</a:t>
            </a:r>
            <a:r>
              <a:rPr lang="ru-RU" sz="4000" b="1" dirty="0">
                <a:solidFill>
                  <a:srgbClr val="C00000"/>
                </a:solidFill>
              </a:rPr>
              <a:t>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08720"/>
            <a:ext cx="8102724" cy="5472608"/>
          </a:xfrm>
        </p:spPr>
        <p:txBody>
          <a:bodyPr>
            <a:normAutofit lnSpcReduction="10000"/>
          </a:bodyPr>
          <a:lstStyle/>
          <a:p>
            <a:pPr algn="just" fontAlgn="base"/>
            <a:r>
              <a:rPr lang="ru-RU" dirty="0" smtClean="0"/>
              <a:t>       В </a:t>
            </a:r>
            <a:r>
              <a:rPr lang="ru-RU" dirty="0"/>
              <a:t>2019 получено разрешение Минздрава России №16 от 15.01.2019 на проведение клинического исследования по протоколу: «Многоцентровое открытое рандомизированное сравнительное исследование эффективности и безопасности однократного болюсного введения препарата Фортелизин® (производства ООО «</a:t>
            </a:r>
            <a:r>
              <a:rPr lang="ru-RU" dirty="0" err="1"/>
              <a:t>СупраГен</a:t>
            </a:r>
            <a:r>
              <a:rPr lang="ru-RU" dirty="0"/>
              <a:t>») и болюсно- </a:t>
            </a:r>
            <a:r>
              <a:rPr lang="ru-RU" dirty="0" err="1"/>
              <a:t>инфузионного</a:t>
            </a:r>
            <a:r>
              <a:rPr lang="ru-RU" dirty="0"/>
              <a:t> введения препарата Актилизе® (производства «</a:t>
            </a:r>
            <a:r>
              <a:rPr lang="ru-RU" dirty="0" err="1"/>
              <a:t>Берингер</a:t>
            </a:r>
            <a:r>
              <a:rPr lang="ru-RU" dirty="0"/>
              <a:t> </a:t>
            </a:r>
            <a:r>
              <a:rPr lang="ru-RU" dirty="0" err="1"/>
              <a:t>Ингельхайм</a:t>
            </a:r>
            <a:r>
              <a:rPr lang="ru-RU" dirty="0"/>
              <a:t> </a:t>
            </a:r>
            <a:r>
              <a:rPr lang="ru-RU" dirty="0" err="1"/>
              <a:t>Фарма</a:t>
            </a:r>
            <a:r>
              <a:rPr lang="ru-RU" dirty="0"/>
              <a:t> </a:t>
            </a:r>
            <a:r>
              <a:rPr lang="ru-RU" dirty="0" err="1"/>
              <a:t>ГмбХ</a:t>
            </a:r>
            <a:r>
              <a:rPr lang="ru-RU" dirty="0"/>
              <a:t>») у пациентов </a:t>
            </a:r>
            <a:r>
              <a:rPr lang="ru-RU" b="1" dirty="0">
                <a:solidFill>
                  <a:srgbClr val="C00000"/>
                </a:solidFill>
              </a:rPr>
              <a:t>с </a:t>
            </a:r>
            <a:r>
              <a:rPr lang="ru-RU" b="1" dirty="0" err="1">
                <a:solidFill>
                  <a:srgbClr val="C00000"/>
                </a:solidFill>
              </a:rPr>
              <a:t>массивнои</a:t>
            </a:r>
            <a:r>
              <a:rPr lang="ru-RU" b="1" dirty="0">
                <a:solidFill>
                  <a:srgbClr val="C00000"/>
                </a:solidFill>
              </a:rPr>
              <a:t>̆ </a:t>
            </a:r>
            <a:r>
              <a:rPr lang="ru-RU" b="1" dirty="0" err="1">
                <a:solidFill>
                  <a:srgbClr val="C00000"/>
                </a:solidFill>
              </a:rPr>
              <a:t>тромбоэмболиеи</a:t>
            </a:r>
            <a:r>
              <a:rPr lang="ru-RU" b="1" dirty="0">
                <a:solidFill>
                  <a:srgbClr val="C00000"/>
                </a:solidFill>
              </a:rPr>
              <a:t>̆ </a:t>
            </a:r>
            <a:r>
              <a:rPr lang="ru-RU" b="1" dirty="0" err="1">
                <a:solidFill>
                  <a:srgbClr val="C00000"/>
                </a:solidFill>
              </a:rPr>
              <a:t>легочнои</a:t>
            </a:r>
            <a:r>
              <a:rPr lang="ru-RU" b="1" dirty="0">
                <a:solidFill>
                  <a:srgbClr val="C00000"/>
                </a:solidFill>
              </a:rPr>
              <a:t>̆ артерии (ФОРПЕ</a:t>
            </a:r>
            <a:r>
              <a:rPr lang="ru-RU" dirty="0" smtClean="0"/>
              <a:t>)».</a:t>
            </a:r>
          </a:p>
          <a:p>
            <a:pPr algn="just" fontAlgn="base"/>
            <a:endParaRPr lang="ru-RU" dirty="0"/>
          </a:p>
          <a:p>
            <a:pPr algn="just"/>
            <a:r>
              <a:rPr lang="ru-RU" dirty="0" smtClean="0"/>
              <a:t>    В </a:t>
            </a:r>
            <a:r>
              <a:rPr lang="ru-RU" dirty="0"/>
              <a:t>2019 завершается набор пациентов по протоколу клинического исследования «Многоцентровое открытое рандомизированное сравнительное исследование эффективности и безопасности однократного болюсного введения препарата Фортелизин® (производства ООО «</a:t>
            </a:r>
            <a:r>
              <a:rPr lang="ru-RU" dirty="0" err="1"/>
              <a:t>СупраГен</a:t>
            </a:r>
            <a:r>
              <a:rPr lang="ru-RU" dirty="0"/>
              <a:t>») и болюсно-</a:t>
            </a:r>
            <a:r>
              <a:rPr lang="ru-RU" dirty="0" err="1"/>
              <a:t>инфузионного</a:t>
            </a:r>
            <a:r>
              <a:rPr lang="ru-RU" dirty="0"/>
              <a:t> введения препарата Актилизе® (производства «</a:t>
            </a:r>
            <a:r>
              <a:rPr lang="ru-RU" dirty="0" err="1"/>
              <a:t>Берингер</a:t>
            </a:r>
            <a:r>
              <a:rPr lang="ru-RU" dirty="0"/>
              <a:t> </a:t>
            </a:r>
            <a:r>
              <a:rPr lang="ru-RU" dirty="0" err="1"/>
              <a:t>Ингельхаим</a:t>
            </a:r>
            <a:r>
              <a:rPr lang="ru-RU" dirty="0"/>
              <a:t> </a:t>
            </a:r>
            <a:r>
              <a:rPr lang="ru-RU" dirty="0" err="1"/>
              <a:t>Фарма</a:t>
            </a:r>
            <a:r>
              <a:rPr lang="ru-RU" dirty="0"/>
              <a:t> </a:t>
            </a:r>
            <a:r>
              <a:rPr lang="ru-RU" dirty="0" err="1"/>
              <a:t>ГмбХ</a:t>
            </a:r>
            <a:r>
              <a:rPr lang="ru-RU" dirty="0"/>
              <a:t>») у пациентов </a:t>
            </a:r>
            <a:r>
              <a:rPr lang="ru-RU" b="1" dirty="0">
                <a:solidFill>
                  <a:srgbClr val="C00000"/>
                </a:solidFill>
              </a:rPr>
              <a:t>с ишемическим инсультом» (ФРИДА</a:t>
            </a:r>
            <a:r>
              <a:rPr lang="ru-RU" dirty="0"/>
              <a:t>) (разрешение Минздрава России № 498 от 15 июля 2016, </a:t>
            </a:r>
            <a:r>
              <a:rPr lang="ru-RU" dirty="0" err="1"/>
              <a:t>ClinicalTrials</a:t>
            </a:r>
            <a:r>
              <a:rPr lang="ru-RU" dirty="0"/>
              <a:t> 03151993).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376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0" y="6500726"/>
            <a:ext cx="9144000" cy="357274"/>
            <a:chOff x="0" y="6500726"/>
            <a:chExt cx="9144000" cy="35727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6500726"/>
              <a:ext cx="9144000" cy="35727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0312" y="6500726"/>
              <a:ext cx="1763688" cy="357274"/>
            </a:xfrm>
            <a:prstGeom prst="rect">
              <a:avLst/>
            </a:prstGeom>
          </p:spPr>
        </p:pic>
      </p:grpSp>
      <p:cxnSp>
        <p:nvCxnSpPr>
          <p:cNvPr id="7" name="Прямая соединительная линия 6"/>
          <p:cNvCxnSpPr/>
          <p:nvPr/>
        </p:nvCxnSpPr>
        <p:spPr>
          <a:xfrm>
            <a:off x="335385" y="1484784"/>
            <a:ext cx="824664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2"/>
          <p:cNvSpPr txBox="1">
            <a:spLocks/>
          </p:cNvSpPr>
          <p:nvPr/>
        </p:nvSpPr>
        <p:spPr>
          <a:xfrm>
            <a:off x="1115616" y="188640"/>
            <a:ext cx="7476975" cy="638944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solidFill>
                  <a:srgbClr val="C00000"/>
                </a:solidFill>
              </a:rPr>
              <a:t>Письмо ФФОМС о создании отдельного тарифа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8" t="16699" r="7890" b="27149"/>
          <a:stretch/>
        </p:blipFill>
        <p:spPr bwMode="auto">
          <a:xfrm>
            <a:off x="3563888" y="2492896"/>
            <a:ext cx="5496079" cy="3877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23528" y="1484784"/>
            <a:ext cx="86066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srgbClr val="1F497D">
                    <a:lumMod val="75000"/>
                  </a:srgbClr>
                </a:solidFill>
              </a:rPr>
              <a:t>Согласно письму Федерального ФОМС  в каждом регионе должен быть сформирован отдельный тариф на </a:t>
            </a:r>
            <a:r>
              <a:rPr lang="ru-RU" sz="2000" b="1" dirty="0" err="1">
                <a:solidFill>
                  <a:srgbClr val="1F497D">
                    <a:lumMod val="75000"/>
                  </a:srgbClr>
                </a:solidFill>
              </a:rPr>
              <a:t>догоспитальный</a:t>
            </a:r>
            <a:r>
              <a:rPr lang="ru-RU" sz="2000" b="1" dirty="0">
                <a:solidFill>
                  <a:srgbClr val="1F497D">
                    <a:lumMod val="75000"/>
                  </a:srgbClr>
                </a:solidFill>
              </a:rPr>
              <a:t> </a:t>
            </a:r>
            <a:r>
              <a:rPr lang="ru-RU" sz="2000" b="1" dirty="0" err="1">
                <a:solidFill>
                  <a:srgbClr val="1F497D">
                    <a:lumMod val="75000"/>
                  </a:srgbClr>
                </a:solidFill>
              </a:rPr>
              <a:t>тромболизис</a:t>
            </a:r>
            <a:endParaRPr lang="ru-RU" sz="2000" b="1" dirty="0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3528" y="2852936"/>
            <a:ext cx="298574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В связи с этим целесообразным является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:</a:t>
            </a:r>
          </a:p>
          <a:p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- дополнительные тарифы (к основному) на выполнение мероприятий особой сложности - реанимационного пособия, анестезиологического пособия, </a:t>
            </a:r>
            <a:r>
              <a:rPr lang="ru-RU" b="1" i="1" dirty="0" err="1">
                <a:solidFill>
                  <a:schemeClr val="accent2">
                    <a:lumMod val="75000"/>
                  </a:schemeClr>
                </a:solidFill>
              </a:rPr>
              <a:t>тромболитической</a:t>
            </a:r>
            <a:r>
              <a:rPr lang="ru-RU" b="1" i="1" dirty="0">
                <a:solidFill>
                  <a:schemeClr val="accent2">
                    <a:lumMod val="75000"/>
                  </a:schemeClr>
                </a:solidFill>
              </a:rPr>
              <a:t> терапии</a:t>
            </a:r>
          </a:p>
        </p:txBody>
      </p:sp>
    </p:spTree>
    <p:extLst>
      <p:ext uri="{BB962C8B-B14F-4D97-AF65-F5344CB8AC3E}">
        <p14:creationId xmlns:p14="http://schemas.microsoft.com/office/powerpoint/2010/main" val="196583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542726" y="1071948"/>
          <a:ext cx="8205737" cy="5141048"/>
        </p:xfrm>
        <a:graphic>
          <a:graphicData uri="http://schemas.openxmlformats.org/drawingml/2006/table">
            <a:tbl>
              <a:tblPr firstRow="1" firstCol="1" bandRow="1"/>
              <a:tblGrid>
                <a:gridCol w="2135921"/>
                <a:gridCol w="1464849"/>
                <a:gridCol w="1534989"/>
                <a:gridCol w="1534989"/>
                <a:gridCol w="1534989"/>
              </a:tblGrid>
              <a:tr h="76141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Торговое наименование /</a:t>
                      </a:r>
                    </a:p>
                  </a:txBody>
                  <a:tcPr marL="6350" marR="6350" marT="63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Пуролаза</a:t>
                      </a:r>
                      <a:r>
                        <a:rPr lang="ru-RU" sz="1600" b="1" i="0" u="none" strike="noStrike" baseline="30000" dirty="0"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®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6350" marR="6350" marT="63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Актилизе</a:t>
                      </a:r>
                      <a:r>
                        <a:rPr lang="ru-RU" sz="1600" b="1" i="0" u="none" strike="noStrike" baseline="30000" dirty="0"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®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6350" marR="6350" marT="63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Метализе</a:t>
                      </a:r>
                      <a:r>
                        <a:rPr lang="ru-RU" sz="1600" b="1" i="0" u="none" strike="noStrike" baseline="30000" dirty="0"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®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6350" marR="6350" marT="63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Фортелизин</a:t>
                      </a:r>
                      <a:r>
                        <a:rPr lang="ru-RU" sz="1600" b="1" i="0" u="none" strike="noStrike" baseline="30000" dirty="0"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®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6350" marR="6350" marT="63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66505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Курсовая</a:t>
                      </a:r>
                      <a:r>
                        <a:rPr lang="ru-RU" sz="12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 доза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6350" marR="6350" marT="634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6-8</a:t>
                      </a:r>
                      <a:r>
                        <a:rPr lang="ru-RU" sz="1400" b="1" i="0" u="none" strike="noStrike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 млн.</a:t>
                      </a:r>
                      <a:r>
                        <a:rPr lang="ru-RU" sz="14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 МЕ</a:t>
                      </a:r>
                      <a:endParaRPr lang="ru-RU" sz="14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6350" marR="6350" marT="634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100 мг</a:t>
                      </a:r>
                      <a:endParaRPr lang="ru-RU" sz="14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6350" marR="6350" marT="634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30 </a:t>
                      </a:r>
                      <a:r>
                        <a:rPr lang="ru-RU" sz="14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/ 40 / 50 </a:t>
                      </a:r>
                      <a:r>
                        <a:rPr lang="ru-RU" sz="14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мг</a:t>
                      </a:r>
                      <a:endParaRPr lang="ru-RU" sz="14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6350" marR="6350" marT="634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15 мг</a:t>
                      </a:r>
                      <a:endParaRPr lang="ru-RU" sz="14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6350" marR="6350" marT="634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245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Фибринселективность</a:t>
                      </a:r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 </a:t>
                      </a:r>
                    </a:p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(снижение уровня </a:t>
                      </a:r>
                    </a:p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фибриногена в %) 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6350" marR="6350" marT="634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47</a:t>
                      </a:r>
                    </a:p>
                  </a:txBody>
                  <a:tcPr marL="6350" marR="6350" marT="634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37</a:t>
                      </a:r>
                    </a:p>
                  </a:txBody>
                  <a:tcPr marL="6350" marR="6350" marT="634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6350" marR="6350" marT="634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10</a:t>
                      </a:r>
                    </a:p>
                  </a:txBody>
                  <a:tcPr marL="6350" marR="6350" marT="634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405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Время полувыведения</a:t>
                      </a:r>
                    </a:p>
                  </a:txBody>
                  <a:tcPr marL="6350" marR="6350" marT="634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40 </a:t>
                      </a:r>
                      <a:r>
                        <a:rPr lang="ru-RU" sz="1400" b="1" i="0" u="sng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+</a:t>
                      </a:r>
                      <a:r>
                        <a:rPr lang="ru-RU" sz="14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 6 мин</a:t>
                      </a:r>
                      <a:endParaRPr lang="ru-RU" sz="14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6350" marR="6350" marT="634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4-5</a:t>
                      </a:r>
                      <a:r>
                        <a:rPr lang="ru-RU" sz="1400" b="1" i="0" u="none" strike="noStrike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 </a:t>
                      </a:r>
                      <a:r>
                        <a:rPr lang="ru-RU" sz="14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мин</a:t>
                      </a:r>
                      <a:endParaRPr lang="ru-RU" sz="14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6350" marR="6350" marT="634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24</a:t>
                      </a:r>
                      <a:r>
                        <a:rPr lang="ru-RU" sz="1400" b="1" i="0" u="none" strike="noStrike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 </a:t>
                      </a:r>
                      <a:r>
                        <a:rPr lang="ru-RU" sz="1400" b="1" i="0" u="sng" strike="noStrike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+</a:t>
                      </a:r>
                      <a:r>
                        <a:rPr lang="ru-RU" sz="1400" b="1" i="0" u="none" strike="noStrike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 5,5</a:t>
                      </a:r>
                      <a:r>
                        <a:rPr lang="ru-RU" sz="14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 </a:t>
                      </a:r>
                      <a:r>
                        <a:rPr lang="ru-RU" sz="14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мин</a:t>
                      </a:r>
                    </a:p>
                  </a:txBody>
                  <a:tcPr marL="6350" marR="6350" marT="634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5,77 </a:t>
                      </a:r>
                      <a:r>
                        <a:rPr lang="ru-RU" sz="1400" b="1" i="0" u="sng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+</a:t>
                      </a:r>
                      <a:r>
                        <a:rPr lang="ru-RU" sz="14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 0,72мин</a:t>
                      </a:r>
                      <a:endParaRPr lang="ru-RU" sz="14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6350" marR="6350" marT="634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517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Однократное </a:t>
                      </a:r>
                      <a:r>
                        <a:rPr lang="ru-RU" sz="1200" b="1" i="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болюсное</a:t>
                      </a:r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 </a:t>
                      </a:r>
                    </a:p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введение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6350" marR="6350" marT="634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4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6350" marR="6350" marT="634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4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6350" marR="6350" marT="634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4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6350" marR="6350" marT="634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4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6350" marR="6350" marT="634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7783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Удобное дозирование</a:t>
                      </a:r>
                    </a:p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 (отсутствие дозировки </a:t>
                      </a:r>
                    </a:p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по массе тела)</a:t>
                      </a:r>
                    </a:p>
                  </a:txBody>
                  <a:tcPr marL="6350" marR="6350" marT="634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4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6350" marR="6350" marT="634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4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6350" marR="6350" marT="634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4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6350" marR="6350" marT="634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4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6350" marR="6350" marT="634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593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Доказанная эффективность</a:t>
                      </a:r>
                    </a:p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по данным КАГ 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6350" marR="6350" marT="634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 </a:t>
                      </a:r>
                    </a:p>
                  </a:txBody>
                  <a:tcPr marL="6350" marR="6350" marT="634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 </a:t>
                      </a:r>
                    </a:p>
                  </a:txBody>
                  <a:tcPr marL="6350" marR="6350" marT="634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 </a:t>
                      </a:r>
                    </a:p>
                  </a:txBody>
                  <a:tcPr marL="6350" marR="6350" marT="634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 </a:t>
                      </a:r>
                    </a:p>
                  </a:txBody>
                  <a:tcPr marL="6350" marR="6350" marT="634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916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Стоимость курса терапии</a:t>
                      </a:r>
                    </a:p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</a:rPr>
                        <a:t>(цены ЖНВЛП с НДС)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6350" marR="6350" marT="634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27 281 – 36 </a:t>
                      </a:r>
                      <a:r>
                        <a:rPr lang="ru-RU" sz="14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374*</a:t>
                      </a:r>
                      <a:endParaRPr lang="ru-RU" sz="14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6350" marR="6350" marT="634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50 448</a:t>
                      </a:r>
                    </a:p>
                  </a:txBody>
                  <a:tcPr marL="6350" marR="6350" marT="634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54 890</a:t>
                      </a:r>
                      <a:endParaRPr lang="ru-RU" sz="14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6350" marR="6350" marT="634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43 890</a:t>
                      </a:r>
                    </a:p>
                  </a:txBody>
                  <a:tcPr marL="6350" marR="6350" marT="634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0450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504" y="5254772"/>
            <a:ext cx="161925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508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92" y="5254772"/>
            <a:ext cx="161925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509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086" y="4613180"/>
            <a:ext cx="163512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510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398" y="4613180"/>
            <a:ext cx="161925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513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923" y="4614768"/>
            <a:ext cx="163513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514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467" y="5254772"/>
            <a:ext cx="158750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51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604" y="5254772"/>
            <a:ext cx="158750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51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648" y="4610005"/>
            <a:ext cx="158750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517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890" y="3987947"/>
            <a:ext cx="158750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518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440" y="3991122"/>
            <a:ext cx="157163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519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415" y="3986360"/>
            <a:ext cx="165100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520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403" y="3987947"/>
            <a:ext cx="165100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521" name="Прямоугольник 21"/>
          <p:cNvSpPr>
            <a:spLocks noChangeArrowheads="1"/>
          </p:cNvSpPr>
          <p:nvPr/>
        </p:nvSpPr>
        <p:spPr bwMode="auto">
          <a:xfrm>
            <a:off x="545902" y="6434526"/>
            <a:ext cx="7857331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000" b="1" dirty="0" smtClean="0">
                <a:solidFill>
                  <a:srgbClr val="000000"/>
                </a:solidFill>
                <a:cs typeface="Times New Roman" pitchFamily="18" charset="0"/>
              </a:rPr>
              <a:t>* Согласно Инструкции по медицинскому применению препарата </a:t>
            </a:r>
            <a:r>
              <a:rPr lang="ru-RU" sz="1000" b="1" dirty="0" err="1" smtClean="0">
                <a:solidFill>
                  <a:srgbClr val="000000"/>
                </a:solidFill>
                <a:cs typeface="Arial" charset="0"/>
              </a:rPr>
              <a:t>Пуролаза</a:t>
            </a:r>
            <a:r>
              <a:rPr lang="ru-RU" sz="1000" b="1" baseline="30000" dirty="0" smtClean="0">
                <a:solidFill>
                  <a:srgbClr val="000000"/>
                </a:solidFill>
                <a:cs typeface="Arial" charset="0"/>
              </a:rPr>
              <a:t>®</a:t>
            </a:r>
            <a:r>
              <a:rPr lang="ru-RU" sz="1000" b="1" dirty="0" smtClean="0">
                <a:solidFill>
                  <a:srgbClr val="000000"/>
                </a:solidFill>
                <a:cs typeface="Arial" charset="0"/>
              </a:rPr>
              <a:t>, курсовая доза у пациентов с массой тела свыше 85 кг составляет 4 флакона.</a:t>
            </a:r>
            <a:endParaRPr lang="ru-RU" sz="1000" b="1" dirty="0" smtClean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0" y="0"/>
            <a:ext cx="9144000" cy="1303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Заголовок 2"/>
          <p:cNvSpPr txBox="1">
            <a:spLocks/>
          </p:cNvSpPr>
          <p:nvPr/>
        </p:nvSpPr>
        <p:spPr>
          <a:xfrm>
            <a:off x="545902" y="170451"/>
            <a:ext cx="7920880" cy="86409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spcBef>
                <a:spcPct val="0"/>
              </a:spcBef>
              <a:buNone/>
              <a:defRPr sz="2400" b="1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 smtClean="0"/>
              <a:t>Стоимость тарифа на ДОГОСПИТАЛЬНЫЙ </a:t>
            </a:r>
            <a:r>
              <a:rPr lang="ru-RU" sz="2800" dirty="0" err="1" smtClean="0"/>
              <a:t>тромболизис</a:t>
            </a:r>
            <a:r>
              <a:rPr lang="ru-RU" sz="2800" dirty="0" smtClean="0"/>
              <a:t> – 79 318 рублей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64729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4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4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4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4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4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4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4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4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4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4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4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4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521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836712"/>
            <a:ext cx="8352928" cy="5668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29870" indent="450215" algn="just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Критический кадровый дефицит 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(врачей скорой медицинской помощи) перекладывает ТЛТ на фельдшеров с сертификатами «скорая и неотложная медицинская помощь». </a:t>
            </a:r>
            <a:endParaRPr lang="ru-RU" sz="18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229870" indent="450215" algn="just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</a:pPr>
            <a:r>
              <a:rPr lang="ru-RU" sz="1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период эпидемии увеличилась нагрузка по оказанию помощи на БСМП г</a:t>
            </a:r>
            <a:r>
              <a:rPr lang="ru-RU" sz="1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Ростова-на-Дону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Произошел сдвиг проведения ТЛТ на города области.</a:t>
            </a:r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Общее число пациентов с острым коронарным синдромом с подъемом сегмента ST, нуждавшихся в проведении тромболитической терапии при оказании скорой медицинской помощи вне медицинской организации составляет за 2020 год 1252 человека. Проведено 352 ТЛТ, что составляет всего 28%.</a:t>
            </a:r>
            <a:endParaRPr lang="ru-RU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229870" indent="450215" algn="just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</a:pP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Доля вызовов (обращений) для оказания медицинской помощи в неотложной форме, переданных из станций (отделений) скорой медицинской помощи для исполнения в отделения неотложной медицинской помощи составляет только 21,7%.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93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48227" y="1929705"/>
            <a:ext cx="7850606" cy="2891433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>
                <a:solidFill>
                  <a:srgbClr val="C00000"/>
                </a:solidFill>
              </a:rPr>
              <a:t>Качество</a:t>
            </a:r>
            <a:r>
              <a:rPr lang="ru-RU" sz="3600" b="1" dirty="0">
                <a:solidFill>
                  <a:srgbClr val="C00000"/>
                </a:solidFill>
              </a:rPr>
              <a:t> </a:t>
            </a:r>
            <a:r>
              <a:rPr lang="ru-RU" sz="3200" b="1" dirty="0"/>
              <a:t>оказываемой медицинской помощи</a:t>
            </a:r>
            <a:br>
              <a:rPr lang="ru-RU" sz="3200" b="1" dirty="0"/>
            </a:br>
            <a:r>
              <a:rPr lang="ru-RU" sz="3200" b="1" dirty="0"/>
              <a:t>не может быть выше уровня </a:t>
            </a:r>
            <a:br>
              <a:rPr lang="ru-RU" sz="3200" b="1" dirty="0"/>
            </a:br>
            <a:r>
              <a:rPr lang="ru-RU" sz="4000" b="1" dirty="0">
                <a:solidFill>
                  <a:srgbClr val="C00000"/>
                </a:solidFill>
              </a:rPr>
              <a:t>полученного образования</a:t>
            </a:r>
            <a:r>
              <a:rPr lang="ru-RU" sz="4050" dirty="0"/>
              <a:t/>
            </a:r>
            <a:br>
              <a:rPr lang="ru-RU" sz="4050" dirty="0"/>
            </a:br>
            <a:endParaRPr lang="ru-RU" sz="4050" dirty="0"/>
          </a:p>
        </p:txBody>
      </p:sp>
    </p:spTree>
    <p:extLst>
      <p:ext uri="{BB962C8B-B14F-4D97-AF65-F5344CB8AC3E}">
        <p14:creationId xmlns:p14="http://schemas.microsoft.com/office/powerpoint/2010/main" val="183023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548680"/>
            <a:ext cx="6264696" cy="17281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tx1"/>
                </a:solidFill>
                <a:latin typeface="Century Gothic" pitchFamily="34" charset="0"/>
              </a:rPr>
              <a:t>Благодарю за </a:t>
            </a:r>
            <a:r>
              <a:rPr lang="ru-RU" sz="6600" b="1" dirty="0" smtClean="0">
                <a:solidFill>
                  <a:schemeClr val="tx1"/>
                </a:solidFill>
                <a:latin typeface="Century Gothic" pitchFamily="34" charset="0"/>
              </a:rPr>
              <a:t>внимание</a:t>
            </a:r>
            <a:r>
              <a:rPr lang="ru-RU" sz="4800" b="1" dirty="0" smtClean="0">
                <a:solidFill>
                  <a:schemeClr val="tx1"/>
                </a:solidFill>
                <a:latin typeface="Century Gothic" pitchFamily="34" charset="0"/>
              </a:rPr>
              <a:t>!</a:t>
            </a:r>
            <a:endParaRPr lang="ru-RU" sz="48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20888"/>
            <a:ext cx="4030663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158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03748" y="1378807"/>
            <a:ext cx="3340973" cy="220179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>
              <a:latin typeface="Cambria" panose="02040503050406030204" pitchFamily="18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2842908" y="4293096"/>
            <a:ext cx="3240360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539552" y="332656"/>
            <a:ext cx="8136904" cy="4320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Требования главных специалистов МЗ РФ </a:t>
            </a:r>
          </a:p>
          <a:p>
            <a:pPr algn="ctr"/>
            <a:r>
              <a:rPr lang="ru-RU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(целевые показатели, озвученные на </a:t>
            </a:r>
            <a:r>
              <a:rPr lang="ru-RU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видеоселекторном</a:t>
            </a:r>
            <a:r>
              <a:rPr lang="ru-RU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совещании МЗ РФ  22.10.2018г. – Бойцов С.А.) </a:t>
            </a:r>
          </a:p>
          <a:p>
            <a:pPr algn="ctr"/>
            <a:endParaRPr lang="ru-RU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90</a:t>
            </a:r>
            <a:r>
              <a:rPr lang="ru-RU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% ТЛТ при ОКС должно быть выполнено на </a:t>
            </a:r>
            <a:r>
              <a:rPr lang="ru-RU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догоспитальном</a:t>
            </a:r>
            <a:r>
              <a:rPr lang="ru-RU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этапе</a:t>
            </a:r>
            <a:endParaRPr lang="ru-RU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C:\Users\Gorby\Pictures\fe8a61d93238816beb35c9e44f0ab44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301208"/>
            <a:ext cx="1669101" cy="12839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5173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8229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Нормативные документы по терапии </a:t>
            </a:r>
            <a:r>
              <a:rPr lang="ru-RU" sz="2400" b="1" dirty="0" err="1" smtClean="0">
                <a:solidFill>
                  <a:srgbClr val="C00000"/>
                </a:solidFill>
              </a:rPr>
              <a:t>ОКСпST</a:t>
            </a:r>
            <a:r>
              <a:rPr lang="ru-RU" sz="2400" b="1" dirty="0" smtClean="0">
                <a:solidFill>
                  <a:srgbClr val="C00000"/>
                </a:solidFill>
              </a:rPr>
              <a:t> в 2021 году. </a:t>
            </a:r>
            <a:br>
              <a:rPr lang="ru-RU" sz="2400" b="1" dirty="0" smtClean="0">
                <a:solidFill>
                  <a:srgbClr val="C00000"/>
                </a:solidFill>
              </a:rPr>
            </a:br>
            <a:r>
              <a:rPr lang="ru-RU" sz="2400" b="1" dirty="0" err="1" smtClean="0">
                <a:solidFill>
                  <a:srgbClr val="C00000"/>
                </a:solidFill>
              </a:rPr>
              <a:t>Догоспитальный</a:t>
            </a:r>
            <a:r>
              <a:rPr lang="ru-RU" sz="2400" b="1" dirty="0" smtClean="0">
                <a:solidFill>
                  <a:srgbClr val="C00000"/>
                </a:solidFill>
              </a:rPr>
              <a:t> этап</a:t>
            </a:r>
            <a:endParaRPr lang="ru-RU" sz="2400" dirty="0">
              <a:solidFill>
                <a:srgbClr val="C0000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4494555"/>
              </p:ext>
            </p:extLst>
          </p:nvPr>
        </p:nvGraphicFramePr>
        <p:xfrm>
          <a:off x="179512" y="980728"/>
          <a:ext cx="8784976" cy="5877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1" descr="C:\Users\Светлана Михайловна\Pictures\СМП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604448" y="548680"/>
            <a:ext cx="337220" cy="294514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1511990" cy="3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65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2"/>
          <p:cNvSpPr txBox="1">
            <a:spLocks/>
          </p:cNvSpPr>
          <p:nvPr/>
        </p:nvSpPr>
        <p:spPr>
          <a:xfrm>
            <a:off x="335385" y="476672"/>
            <a:ext cx="6756895" cy="638944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solidFill>
                  <a:srgbClr val="C00000"/>
                </a:solidFill>
              </a:rPr>
              <a:t>Приказ 918н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539552" y="2636912"/>
            <a:ext cx="8083761" cy="3528392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400" b="1" i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32.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Скорая медицинская помощь больным при остром коронарном синдроме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(нестабильная стенокардия, инфаркт миокарда) и других угрожающих жизни состояниях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оказывается фельдшерами и врачами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бригад скорой медицинской помощи, которые обеспечивают проведение мероприятий по устранению угрожающих жизни состояний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, в том числе с проведением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при наличии медицинских показаний </a:t>
            </a:r>
            <a:r>
              <a:rPr lang="ru-RU" sz="2000" b="1" dirty="0" err="1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тромболизиса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.</a:t>
            </a:r>
          </a:p>
          <a:p>
            <a:pPr marL="0" indent="0" algn="ctr">
              <a:buNone/>
            </a:pPr>
            <a:endParaRPr lang="ru-RU" sz="2000" b="1" dirty="0">
              <a:solidFill>
                <a:schemeClr val="tx2">
                  <a:lumMod val="75000"/>
                </a:schemeClr>
              </a:solidFill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000" b="1" dirty="0">
                <a:solidFill>
                  <a:srgbClr val="C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Важно  -  </a:t>
            </a:r>
            <a:r>
              <a:rPr lang="ru-RU" sz="2000" b="1" dirty="0" err="1">
                <a:solidFill>
                  <a:srgbClr val="C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догоспитальную</a:t>
            </a:r>
            <a:r>
              <a:rPr lang="ru-RU" sz="2000" b="1" dirty="0">
                <a:solidFill>
                  <a:srgbClr val="C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ТЛТ могут проводить не только врачи, но и обученные фельдшеры</a:t>
            </a:r>
            <a:r>
              <a:rPr lang="en-US" sz="2000" b="1" dirty="0">
                <a:solidFill>
                  <a:srgbClr val="C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!</a:t>
            </a:r>
            <a:endParaRPr lang="ru-RU" sz="2000" b="1" dirty="0" smtClean="0">
              <a:solidFill>
                <a:srgbClr val="C00000"/>
              </a:solidFill>
              <a:cs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60648"/>
            <a:ext cx="3077381" cy="849357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539552" y="1556792"/>
            <a:ext cx="79208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Приказ МЗ РФ от 15 ноября 2012 г. № 918н "Об утверждении Порядка оказания медицинской помощи больным с сердечно-сосудистыми заболеваниями»</a:t>
            </a:r>
          </a:p>
        </p:txBody>
      </p:sp>
    </p:spTree>
    <p:extLst>
      <p:ext uri="{BB962C8B-B14F-4D97-AF65-F5344CB8AC3E}">
        <p14:creationId xmlns:p14="http://schemas.microsoft.com/office/powerpoint/2010/main" val="173521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14851</TotalTime>
  <Words>4581</Words>
  <Application>Microsoft Office PowerPoint</Application>
  <PresentationFormat>Экран (4:3)</PresentationFormat>
  <Paragraphs>721</Paragraphs>
  <Slides>67</Slides>
  <Notes>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67</vt:i4>
      </vt:variant>
    </vt:vector>
  </HeadingPairs>
  <TitlesOfParts>
    <vt:vector size="83" baseType="lpstr">
      <vt:lpstr>Arial</vt:lpstr>
      <vt:lpstr>Arial Narrow</vt:lpstr>
      <vt:lpstr>Calibri</vt:lpstr>
      <vt:lpstr>Calibri Light</vt:lpstr>
      <vt:lpstr>Cambria</vt:lpstr>
      <vt:lpstr>Century Gothic</vt:lpstr>
      <vt:lpstr>Courier New</vt:lpstr>
      <vt:lpstr>Georgia</vt:lpstr>
      <vt:lpstr>Symbol</vt:lpstr>
      <vt:lpstr>Times New Roman</vt:lpstr>
      <vt:lpstr>Verdana</vt:lpstr>
      <vt:lpstr>Wingdings</vt:lpstr>
      <vt:lpstr>Тема Office</vt:lpstr>
      <vt:lpstr>1_Тема Office</vt:lpstr>
      <vt:lpstr>Лист</vt:lpstr>
      <vt:lpstr>PDF</vt:lpstr>
      <vt:lpstr>«Острый коронарный синдром. Скорая медицинская помощь»</vt:lpstr>
      <vt:lpstr>Эпидемиология ОКС с подъемом сегмента ST</vt:lpstr>
      <vt:lpstr>        50% смертей от ИМпST наступает  в первые 1,5-2 часов  от начала ангинозного приступа   Большая часть этих больных умирает до прибытия бригады СМП  (это до COVID-19)</vt:lpstr>
      <vt:lpstr>Больной с подозрение на ОКС должен лечиться так же,  как больной с ОКС</vt:lpstr>
      <vt:lpstr>Презентация PowerPoint</vt:lpstr>
      <vt:lpstr>Презентация PowerPoint</vt:lpstr>
      <vt:lpstr>Презентация PowerPoint</vt:lpstr>
      <vt:lpstr>Нормативные документы по терапии ОКСпST в 2021 году.  Догоспитальный этап</vt:lpstr>
      <vt:lpstr>Презентация PowerPoint</vt:lpstr>
      <vt:lpstr>Распоряжение Минздрава России №17-6/10/2-1233 от 03.03.2016г. </vt:lpstr>
      <vt:lpstr>КОНТРОЛЬНЫЙ ЛИСТ </vt:lpstr>
      <vt:lpstr>ВЫВОД: Тромболитическая терапия больному  (ФИО) ПОКАЗАНА (нужное обвести, ненужное зачеркнуть) ПРОТИВОПОКАЗАНА Лист заполнил_________________фельдшер (ФИО разборчиво)</vt:lpstr>
      <vt:lpstr>Презентация PowerPoint</vt:lpstr>
      <vt:lpstr>Презентация PowerPoint</vt:lpstr>
      <vt:lpstr>Презентация PowerPoint</vt:lpstr>
      <vt:lpstr>Российские клинические рекомендации ОИМпST  2020 год</vt:lpstr>
      <vt:lpstr>Выбор лечебной тактики</vt:lpstr>
      <vt:lpstr>Презентация PowerPoint</vt:lpstr>
      <vt:lpstr>Показания для тромболитической терапии при ОКСпST </vt:lpstr>
      <vt:lpstr>Догоспитальный или внутригоспитальный тромболизис: достоверное снижение общей летальности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Выбор лечебной тактики</vt:lpstr>
      <vt:lpstr>Презентация PowerPoint</vt:lpstr>
      <vt:lpstr>Российские клинические рекомендации ОИМпST  2020 год</vt:lpstr>
      <vt:lpstr> </vt:lpstr>
      <vt:lpstr>Приказ Минздрава России  от 28 сентября 2020 г. № 1165н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Рекомендации по ведению пациентов с острым инфарктом миокарда с подъемом сегмента ST  (Европейское общество кардиологов (ESC)        При сравнении фибринолитических препаратов предпочтение следует отдавать фибринспецифическим препаратам. </vt:lpstr>
      <vt:lpstr>Презентация PowerPoint</vt:lpstr>
      <vt:lpstr>Презентация PowerPoint</vt:lpstr>
      <vt:lpstr>Презентация PowerPoint</vt:lpstr>
      <vt:lpstr>Дозировка Фортелизин® не зависит от массы тела в отличие от тенектеплазы.</vt:lpstr>
      <vt:lpstr>Презентация PowerPoint</vt:lpstr>
      <vt:lpstr>Презентация PowerPoint</vt:lpstr>
      <vt:lpstr>Презентация PowerPoint</vt:lpstr>
      <vt:lpstr>Презентация PowerPoint</vt:lpstr>
      <vt:lpstr> Фортелизин® может вводится однократно болюсно </vt:lpstr>
      <vt:lpstr>Презентация PowerPoint</vt:lpstr>
      <vt:lpstr> Фортелизин® может вводится однократно болюсно.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Частота прерванных инфарктов миокарда</vt:lpstr>
      <vt:lpstr>Презентация PowerPoint</vt:lpstr>
      <vt:lpstr>Презентация PowerPoint</vt:lpstr>
      <vt:lpstr>Презентация PowerPoint</vt:lpstr>
      <vt:lpstr> Перспективы. </vt:lpstr>
      <vt:lpstr>Презентация PowerPoint</vt:lpstr>
      <vt:lpstr>Презентация PowerPoint</vt:lpstr>
      <vt:lpstr>Презентация PowerPoint</vt:lpstr>
      <vt:lpstr>Качество оказываемой медицинской помощи не может быть выше уровня  полученного образования 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Сазыкин</dc:creator>
  <cp:lastModifiedBy>1</cp:lastModifiedBy>
  <cp:revision>770</cp:revision>
  <cp:lastPrinted>2017-05-29T16:07:29Z</cp:lastPrinted>
  <dcterms:created xsi:type="dcterms:W3CDTF">2004-09-13T08:51:18Z</dcterms:created>
  <dcterms:modified xsi:type="dcterms:W3CDTF">2021-03-17T19:52:32Z</dcterms:modified>
</cp:coreProperties>
</file>