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0" r:id="rId3"/>
    <p:sldId id="262" r:id="rId4"/>
    <p:sldId id="263" r:id="rId5"/>
    <p:sldId id="264" r:id="rId6"/>
    <p:sldId id="265" r:id="rId7"/>
    <p:sldId id="268" r:id="rId8"/>
    <p:sldId id="270" r:id="rId9"/>
    <p:sldId id="266" r:id="rId10"/>
    <p:sldId id="344" r:id="rId11"/>
    <p:sldId id="269" r:id="rId12"/>
    <p:sldId id="271" r:id="rId13"/>
    <p:sldId id="330" r:id="rId14"/>
    <p:sldId id="274" r:id="rId15"/>
    <p:sldId id="328" r:id="rId16"/>
    <p:sldId id="275" r:id="rId17"/>
    <p:sldId id="337" r:id="rId18"/>
    <p:sldId id="329" r:id="rId19"/>
    <p:sldId id="278" r:id="rId20"/>
    <p:sldId id="277" r:id="rId21"/>
    <p:sldId id="331" r:id="rId22"/>
    <p:sldId id="279" r:id="rId23"/>
    <p:sldId id="282" r:id="rId24"/>
    <p:sldId id="285" r:id="rId25"/>
    <p:sldId id="286" r:id="rId26"/>
    <p:sldId id="343" r:id="rId27"/>
    <p:sldId id="287" r:id="rId28"/>
    <p:sldId id="288" r:id="rId29"/>
    <p:sldId id="332" r:id="rId30"/>
    <p:sldId id="297" r:id="rId31"/>
    <p:sldId id="345" r:id="rId32"/>
    <p:sldId id="346" r:id="rId33"/>
    <p:sldId id="296" r:id="rId34"/>
    <p:sldId id="348" r:id="rId35"/>
    <p:sldId id="349" r:id="rId36"/>
    <p:sldId id="350" r:id="rId37"/>
    <p:sldId id="299" r:id="rId38"/>
    <p:sldId id="300" r:id="rId39"/>
    <p:sldId id="347" r:id="rId40"/>
    <p:sldId id="324" r:id="rId41"/>
    <p:sldId id="338" r:id="rId42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545" autoAdjust="0"/>
  </p:normalViewPr>
  <p:slideViewPr>
    <p:cSldViewPr>
      <p:cViewPr varScale="1">
        <p:scale>
          <a:sx n="69" d="100"/>
          <a:sy n="69" d="100"/>
        </p:scale>
        <p:origin x="-11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20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ova\Documents\Work\&#1055;&#1088;&#1086;&#1084;&#1086;&#1084;&#1072;&#1090;&#1077;&#1088;&#1080;&#1072;&#1083;&#1099;\&#1055;&#1088;&#1077;&#1079;&#1077;&#1085;&#1090;&#1072;&#1094;&#1080;&#1103;%20&#1076;&#1083;&#1103;%20&#1087;&#1077;&#1076;&#1080;&#1072;&#1090;&#1088;&#1086;&#1074;\&#1060;&#1080;&#1085;&#1072;&#1083;&#1080;&#1079;&#1072;&#1094;&#1080;&#1103;\&#1055;&#1088;&#1080;&#1095;&#1080;&#1085;&#1099;%20&#1089;&#1084;&#1077;&#1088;&#1090;&#1085;&#1086;&#1089;&#1090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ova\Documents\Work\PROMO\2016-&#1041;&#1072;&#1079;&#1086;&#1074;&#1072;&#1103;%20&#1087;&#1088;&#1077;&#1079;&#1077;&#1085;&#1090;&#1072;&#1094;&#1080;&#1103;%20&#1076;&#1083;&#1103;%20&#1087;&#1077;&#1076;&#1080;&#1072;&#1090;&#1088;&#1086;&#1074;\&#1055;&#1088;&#1077;&#1079;&#1077;&#1085;&#1090;&#1072;&#1094;&#1080;&#1103;%202016\&#1044;&#1072;&#1085;&#1085;&#1099;&#107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ova\Documents\Work\PROMO\2016-&#1052;&#1077;&#1076;&#1087;&#1088;&#1077;&#1076;&#1099;\2016-&#1048;&#1089;&#1089;&#1083;&#1077;&#1076;&#1086;&#1074;&#1072;&#1085;&#1080;&#1103;%20&#1056;&#1060;\&#1055;&#1050;&#1042;13\&#1048;&#1089;&#1089;&#1083;&#1077;&#1076;&#1086;&#1074;&#1072;&#1085;&#1080;&#1103;%20&#1056;&#1060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[Диаграммы.xlsx]Лист1!$C$3:$C$9</c:f>
              <c:strCache>
                <c:ptCount val="7"/>
                <c:pt idx="0">
                  <c:v>Пневмококк</c:v>
                </c:pt>
                <c:pt idx="1">
                  <c:v>Ротавирус</c:v>
                </c:pt>
                <c:pt idx="2">
                  <c:v>Hib</c:v>
                </c:pt>
                <c:pt idx="3">
                  <c:v>Коклюш</c:v>
                </c:pt>
                <c:pt idx="4">
                  <c:v>Корь</c:v>
                </c:pt>
                <c:pt idx="5">
                  <c:v>Столбняк новорожденных</c:v>
                </c:pt>
                <c:pt idx="6">
                  <c:v>Столбняк</c:v>
                </c:pt>
              </c:strCache>
            </c:strRef>
          </c:cat>
          <c:val>
            <c:numRef>
              <c:f>[Диаграммы.xlsx]Лист1!$D$3:$D$9</c:f>
              <c:numCache>
                <c:formatCode>#,##0</c:formatCode>
                <c:ptCount val="7"/>
                <c:pt idx="0">
                  <c:v>476000</c:v>
                </c:pt>
                <c:pt idx="1">
                  <c:v>453000</c:v>
                </c:pt>
                <c:pt idx="2">
                  <c:v>199000</c:v>
                </c:pt>
                <c:pt idx="3">
                  <c:v>195000</c:v>
                </c:pt>
                <c:pt idx="4">
                  <c:v>118000</c:v>
                </c:pt>
                <c:pt idx="5">
                  <c:v>59000</c:v>
                </c:pt>
                <c:pt idx="6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332736"/>
        <c:axId val="533334272"/>
      </c:barChart>
      <c:catAx>
        <c:axId val="533332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33334272"/>
        <c:crosses val="autoZero"/>
        <c:auto val="1"/>
        <c:lblAlgn val="ctr"/>
        <c:lblOffset val="100"/>
        <c:noMultiLvlLbl val="0"/>
      </c:catAx>
      <c:valAx>
        <c:axId val="53333427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Ежегодное число летальных исходов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533332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2283298097317"/>
          <c:y val="6.3318777292576414E-2"/>
          <c:w val="0.8900634249471433"/>
          <c:h val="0.7139737991266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Жен</c:v>
                </c:pt>
              </c:strCache>
            </c:strRef>
          </c:tx>
          <c:spPr>
            <a:solidFill>
              <a:srgbClr val="E50076"/>
            </a:solidFill>
            <a:ln w="11407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8186131735727233E-3"/>
                  <c:y val="-1.465307052194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189106360408504E-2"/>
                  <c:y val="-1.36498442122323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74577117287612E-3"/>
                  <c:y val="-3.15776029904036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560448856694823E-3"/>
                  <c:y val="-3.60878221378334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836977501151306E-3"/>
                  <c:y val="-5.8495742799063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8094567131190388E-4"/>
                  <c:y val="-5.96436936952185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636058546652052E-3"/>
                  <c:y val="-3.07822469847020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9961460699179212E-3"/>
                  <c:y val="-2.70211344214470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2814">
                <a:noFill/>
              </a:ln>
            </c:spPr>
            <c:txPr>
              <a:bodyPr rot="-2700000" vert="horz"/>
              <a:lstStyle/>
              <a:p>
                <a:pPr algn="ctr"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&lt;1</c:v>
                </c:pt>
                <c:pt idx="1">
                  <c:v>1-4</c:v>
                </c:pt>
                <c:pt idx="2">
                  <c:v>5-14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&gt; 75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3.9</c:v>
                </c:pt>
                <c:pt idx="1">
                  <c:v>1</c:v>
                </c:pt>
                <c:pt idx="2">
                  <c:v>0.1</c:v>
                </c:pt>
                <c:pt idx="3">
                  <c:v>0.30000000000000032</c:v>
                </c:pt>
                <c:pt idx="4">
                  <c:v>1.1000000000000001</c:v>
                </c:pt>
                <c:pt idx="5">
                  <c:v>2.7</c:v>
                </c:pt>
                <c:pt idx="6">
                  <c:v>6.6</c:v>
                </c:pt>
                <c:pt idx="7">
                  <c:v>18.600000000000001</c:v>
                </c:pt>
                <c:pt idx="8">
                  <c:v>61.2</c:v>
                </c:pt>
                <c:pt idx="9">
                  <c:v>609.9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Муж</c:v>
                </c:pt>
              </c:strCache>
            </c:strRef>
          </c:tx>
          <c:spPr>
            <a:solidFill>
              <a:srgbClr val="004483"/>
            </a:solidFill>
            <a:ln w="11407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386151858665462E-2"/>
                  <c:y val="-2.7594296895366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039145082930776E-3"/>
                  <c:y val="-2.09473862634293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49161301684001E-2"/>
                  <c:y val="-8.72342633622358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523583570762042E-2"/>
                  <c:y val="-6.68365898747832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483418101996505E-2"/>
                  <c:y val="-1.4540806687609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272005275937057E-2"/>
                  <c:y val="-8.5644478728576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060592449877946E-2"/>
                  <c:y val="-7.22637542731719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909027095714741E-2"/>
                  <c:y val="-2.8821888380160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724364952207189E-3"/>
                  <c:y val="-1.87865429669351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2814">
                <a:noFill/>
              </a:ln>
            </c:spPr>
            <c:txPr>
              <a:bodyPr rot="-2700000" vert="horz"/>
              <a:lstStyle/>
              <a:p>
                <a:pPr algn="ctr"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&lt;1</c:v>
                </c:pt>
                <c:pt idx="1">
                  <c:v>1-4</c:v>
                </c:pt>
                <c:pt idx="2">
                  <c:v>5-14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&gt; 75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5.2</c:v>
                </c:pt>
                <c:pt idx="1">
                  <c:v>0.5</c:v>
                </c:pt>
                <c:pt idx="2">
                  <c:v>0.2</c:v>
                </c:pt>
                <c:pt idx="3">
                  <c:v>0.4</c:v>
                </c:pt>
                <c:pt idx="4">
                  <c:v>0.70000000000000062</c:v>
                </c:pt>
                <c:pt idx="5">
                  <c:v>1.5</c:v>
                </c:pt>
                <c:pt idx="6">
                  <c:v>4.2</c:v>
                </c:pt>
                <c:pt idx="7">
                  <c:v>12</c:v>
                </c:pt>
                <c:pt idx="8">
                  <c:v>40.6</c:v>
                </c:pt>
                <c:pt idx="9">
                  <c:v>570.9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605184"/>
        <c:axId val="146607104"/>
      </c:barChart>
      <c:catAx>
        <c:axId val="146605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300" b="0" dirty="0" smtClean="0"/>
                  <a:t>Возраст (лет)</a:t>
                </a:r>
                <a:endParaRPr lang="en-US" sz="1300" b="0" dirty="0"/>
              </a:p>
            </c:rich>
          </c:tx>
          <c:layout>
            <c:manualLayout>
              <c:xMode val="edge"/>
              <c:yMode val="edge"/>
              <c:x val="0.4809725158562379"/>
              <c:y val="0.88646288209606705"/>
            </c:manualLayout>
          </c:layout>
          <c:overlay val="0"/>
          <c:spPr>
            <a:noFill/>
            <a:ln w="2281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8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6607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6071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3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b="0" i="0" dirty="0" smtClean="0"/>
                  <a:t>На 100</a:t>
                </a:r>
                <a:r>
                  <a:rPr lang="ru-RU" b="0" i="0" baseline="0" dirty="0" smtClean="0"/>
                  <a:t> тыс. населения</a:t>
                </a:r>
                <a:endParaRPr lang="en-US" b="0" i="0" dirty="0"/>
              </a:p>
            </c:rich>
          </c:tx>
          <c:layout>
            <c:manualLayout>
              <c:xMode val="edge"/>
              <c:yMode val="edge"/>
              <c:x val="2.7357252513247258E-3"/>
              <c:y val="0.16984366961518688"/>
            </c:manualLayout>
          </c:layout>
          <c:overlay val="0"/>
          <c:spPr>
            <a:noFill/>
            <a:ln w="2281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8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6605184"/>
        <c:crosses val="autoZero"/>
        <c:crossBetween val="between"/>
      </c:valAx>
      <c:spPr>
        <a:noFill/>
        <a:ln w="22814">
          <a:noFill/>
        </a:ln>
      </c:spPr>
    </c:plotArea>
    <c:legend>
      <c:legendPos val="r"/>
      <c:layout>
        <c:manualLayout>
          <c:xMode val="edge"/>
          <c:yMode val="edge"/>
          <c:x val="9.4957906205120582E-2"/>
          <c:y val="5.1704091381948182E-2"/>
          <c:w val="0.19238900634249542"/>
          <c:h val="7.2052401746725198E-2"/>
        </c:manualLayout>
      </c:layout>
      <c:overlay val="0"/>
      <c:spPr>
        <a:noFill/>
        <a:ln w="2852">
          <a:solidFill>
            <a:schemeClr val="tx1"/>
          </a:solidFill>
          <a:prstDash val="solid"/>
        </a:ln>
      </c:spPr>
      <c:txPr>
        <a:bodyPr/>
        <a:lstStyle/>
        <a:p>
          <a:pPr>
            <a:defRPr sz="132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1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712741970607552"/>
          <c:y val="0.13463352296982312"/>
          <c:w val="0.48784498026867684"/>
          <c:h val="0.7819228717764168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4809140325749592"/>
                  <c:y val="3.2533547323570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4.5040666152209315E-2"/>
                  <c:y val="1.63666124184400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4.6049181316756144E-2"/>
                  <c:y val="-2.98507462686567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7.116691658044119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6.279433815921282E-3"/>
                  <c:y val="6.9651741293532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"/>
                  <c:y val="4.64344941956883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2.0931446053070939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2.0931446053070939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4.3956036711448973E-2"/>
                  <c:y val="-6.0806373292035783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5.0235470527370256E-2"/>
                  <c:y val="-1.658374792703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3.767660289552769E-2"/>
                  <c:y val="-2.32172470978440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-5.0235470527370256E-2"/>
                  <c:y val="-7.96019900497512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2"/>
              <c:layout>
                <c:manualLayout>
                  <c:x val="5.0235470527370214E-2"/>
                  <c:y val="-3.98009950248756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'Лист1 (3)'!$B$2:$B$14</c:f>
              <c:strCache>
                <c:ptCount val="13"/>
                <c:pt idx="0">
                  <c:v>Пневмония</c:v>
                </c:pt>
                <c:pt idx="1">
                  <c:v>Осложнения в родах, включая асфиксию</c:v>
                </c:pt>
                <c:pt idx="2">
                  <c:v>Сепсис новорожденных</c:v>
                </c:pt>
                <c:pt idx="3">
                  <c:v>Врожденные аномалии (новорожденные)</c:v>
                </c:pt>
                <c:pt idx="4">
                  <c:v>Столбняк новорожденных</c:v>
                </c:pt>
                <c:pt idx="5">
                  <c:v>Другие</c:v>
                </c:pt>
                <c:pt idx="6">
                  <c:v>Недоношенность</c:v>
                </c:pt>
                <c:pt idx="7">
                  <c:v>Диаррея</c:v>
                </c:pt>
                <c:pt idx="8">
                  <c:v>Корь</c:v>
                </c:pt>
                <c:pt idx="9">
                  <c:v>Малярия</c:v>
                </c:pt>
                <c:pt idx="10">
                  <c:v>ВИЧ/СПИД</c:v>
                </c:pt>
                <c:pt idx="11">
                  <c:v>Травмы</c:v>
                </c:pt>
                <c:pt idx="12">
                  <c:v>Врожденные аномалии и другие неинфекционные заболевания</c:v>
                </c:pt>
              </c:strCache>
            </c:strRef>
          </c:cat>
          <c:val>
            <c:numRef>
              <c:f>'Лист1 (3)'!$E$2:$E$14</c:f>
              <c:numCache>
                <c:formatCode>0%</c:formatCode>
                <c:ptCount val="13"/>
                <c:pt idx="0">
                  <c:v>0.15</c:v>
                </c:pt>
                <c:pt idx="1">
                  <c:v>0.11</c:v>
                </c:pt>
                <c:pt idx="2">
                  <c:v>7.0000000000000007E-2</c:v>
                </c:pt>
                <c:pt idx="3">
                  <c:v>0.04</c:v>
                </c:pt>
                <c:pt idx="4">
                  <c:v>0.01</c:v>
                </c:pt>
                <c:pt idx="5">
                  <c:v>0.14000000000000001</c:v>
                </c:pt>
                <c:pt idx="6">
                  <c:v>0.16999999999999998</c:v>
                </c:pt>
                <c:pt idx="7">
                  <c:v>0.09</c:v>
                </c:pt>
                <c:pt idx="8">
                  <c:v>0.02</c:v>
                </c:pt>
                <c:pt idx="9">
                  <c:v>7.0000000000000007E-2</c:v>
                </c:pt>
                <c:pt idx="10">
                  <c:v>0.02</c:v>
                </c:pt>
                <c:pt idx="11">
                  <c:v>0.05</c:v>
                </c:pt>
                <c:pt idx="1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90000"/>
                  <a:lumOff val="1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Отиты!$A$2:$A$7</c:f>
              <c:strCache>
                <c:ptCount val="6"/>
                <c:pt idx="0">
                  <c:v>S.pneumoniae</c:v>
                </c:pt>
                <c:pt idx="1">
                  <c:v>P.aeruginosa</c:v>
                </c:pt>
                <c:pt idx="2">
                  <c:v>S.aureus</c:v>
                </c:pt>
                <c:pt idx="3">
                  <c:v>H.influenzae</c:v>
                </c:pt>
                <c:pt idx="4">
                  <c:v>M.catarrhalis</c:v>
                </c:pt>
                <c:pt idx="5">
                  <c:v>S.pyogenes</c:v>
                </c:pt>
              </c:strCache>
            </c:strRef>
          </c:cat>
          <c:val>
            <c:numRef>
              <c:f>Отиты!$B$2:$B$7</c:f>
              <c:numCache>
                <c:formatCode>0%</c:formatCode>
                <c:ptCount val="6"/>
                <c:pt idx="0">
                  <c:v>0.53</c:v>
                </c:pt>
                <c:pt idx="1">
                  <c:v>0.09</c:v>
                </c:pt>
                <c:pt idx="2">
                  <c:v>0.11</c:v>
                </c:pt>
                <c:pt idx="3">
                  <c:v>0.11</c:v>
                </c:pt>
                <c:pt idx="4">
                  <c:v>0.06</c:v>
                </c:pt>
                <c:pt idx="5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668096"/>
        <c:axId val="521669632"/>
      </c:barChart>
      <c:catAx>
        <c:axId val="521668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21669632"/>
        <c:crosses val="autoZero"/>
        <c:auto val="1"/>
        <c:lblAlgn val="ctr"/>
        <c:lblOffset val="100"/>
        <c:noMultiLvlLbl val="0"/>
      </c:catAx>
      <c:valAx>
        <c:axId val="5216696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2166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Лист3!$A$3</c:f>
              <c:strCache>
                <c:ptCount val="1"/>
                <c:pt idx="0">
                  <c:v>Острый бронхит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Лист3!$B$1:$E$2</c:f>
              <c:multiLvlStrCache>
                <c:ptCount val="4"/>
                <c:lvl>
                  <c:pt idx="0">
                    <c:v>До вакцинации, %</c:v>
                  </c:pt>
                  <c:pt idx="1">
                    <c:v>После вакцинации, %</c:v>
                  </c:pt>
                  <c:pt idx="2">
                    <c:v>До вакцинации, %</c:v>
                  </c:pt>
                  <c:pt idx="3">
                    <c:v>После вакцинации, %</c:v>
                  </c:pt>
                </c:lvl>
                <c:lvl>
                  <c:pt idx="0">
                    <c:v>ПКВ13 (n = 448)</c:v>
                  </c:pt>
                  <c:pt idx="2">
                    <c:v>Контроль (n = 428)</c:v>
                  </c:pt>
                </c:lvl>
              </c:multiLvlStrCache>
            </c:multiLvlStrRef>
          </c:cat>
          <c:val>
            <c:numRef>
              <c:f>Лист3!$B$3:$E$3</c:f>
              <c:numCache>
                <c:formatCode>General</c:formatCode>
                <c:ptCount val="4"/>
                <c:pt idx="0">
                  <c:v>10.5</c:v>
                </c:pt>
                <c:pt idx="1">
                  <c:v>4.2</c:v>
                </c:pt>
                <c:pt idx="2">
                  <c:v>10.1</c:v>
                </c:pt>
                <c:pt idx="3">
                  <c:v>8.6</c:v>
                </c:pt>
              </c:numCache>
            </c:numRef>
          </c:val>
        </c:ser>
        <c:ser>
          <c:idx val="1"/>
          <c:order val="1"/>
          <c:tx>
            <c:strRef>
              <c:f>Лист3!$A$4</c:f>
              <c:strCache>
                <c:ptCount val="1"/>
                <c:pt idx="0">
                  <c:v>Неинвазивная пневмония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Лист3!$B$1:$E$2</c:f>
              <c:multiLvlStrCache>
                <c:ptCount val="4"/>
                <c:lvl>
                  <c:pt idx="0">
                    <c:v>До вакцинации, %</c:v>
                  </c:pt>
                  <c:pt idx="1">
                    <c:v>После вакцинации, %</c:v>
                  </c:pt>
                  <c:pt idx="2">
                    <c:v>До вакцинации, %</c:v>
                  </c:pt>
                  <c:pt idx="3">
                    <c:v>После вакцинации, %</c:v>
                  </c:pt>
                </c:lvl>
                <c:lvl>
                  <c:pt idx="0">
                    <c:v>ПКВ13 (n = 448)</c:v>
                  </c:pt>
                  <c:pt idx="2">
                    <c:v>Контроль (n = 428)</c:v>
                  </c:pt>
                </c:lvl>
              </c:multiLvlStrCache>
            </c:multiLvlStrRef>
          </c:cat>
          <c:val>
            <c:numRef>
              <c:f>Лист3!$B$4:$E$4</c:f>
              <c:numCache>
                <c:formatCode>General</c:formatCode>
                <c:ptCount val="4"/>
                <c:pt idx="0">
                  <c:v>6.5</c:v>
                </c:pt>
                <c:pt idx="1">
                  <c:v>2.7</c:v>
                </c:pt>
                <c:pt idx="2">
                  <c:v>7.5</c:v>
                </c:pt>
                <c:pt idx="3">
                  <c:v>5.4</c:v>
                </c:pt>
              </c:numCache>
            </c:numRef>
          </c:val>
        </c:ser>
        <c:ser>
          <c:idx val="2"/>
          <c:order val="2"/>
          <c:tx>
            <c:strRef>
              <c:f>Лист3!$A$5</c:f>
              <c:strCache>
                <c:ptCount val="1"/>
                <c:pt idx="0">
                  <c:v>Хронический гайморит (обострения)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Лист3!$B$1:$E$2</c:f>
              <c:multiLvlStrCache>
                <c:ptCount val="4"/>
                <c:lvl>
                  <c:pt idx="0">
                    <c:v>До вакцинации, %</c:v>
                  </c:pt>
                  <c:pt idx="1">
                    <c:v>После вакцинации, %</c:v>
                  </c:pt>
                  <c:pt idx="2">
                    <c:v>До вакцинации, %</c:v>
                  </c:pt>
                  <c:pt idx="3">
                    <c:v>После вакцинации, %</c:v>
                  </c:pt>
                </c:lvl>
                <c:lvl>
                  <c:pt idx="0">
                    <c:v>ПКВ13 (n = 448)</c:v>
                  </c:pt>
                  <c:pt idx="2">
                    <c:v>Контроль (n = 428)</c:v>
                  </c:pt>
                </c:lvl>
              </c:multiLvlStrCache>
            </c:multiLvlStrRef>
          </c:cat>
          <c:val>
            <c:numRef>
              <c:f>Лист3!$B$5:$E$5</c:f>
              <c:numCache>
                <c:formatCode>General</c:formatCode>
                <c:ptCount val="4"/>
                <c:pt idx="0">
                  <c:v>6</c:v>
                </c:pt>
                <c:pt idx="1">
                  <c:v>2.7</c:v>
                </c:pt>
                <c:pt idx="2">
                  <c:v>7.2</c:v>
                </c:pt>
                <c:pt idx="3">
                  <c:v>6.8</c:v>
                </c:pt>
              </c:numCache>
            </c:numRef>
          </c:val>
        </c:ser>
        <c:ser>
          <c:idx val="3"/>
          <c:order val="3"/>
          <c:tx>
            <c:strRef>
              <c:f>Лист3!$A$6</c:f>
              <c:strCache>
                <c:ptCount val="1"/>
                <c:pt idx="0">
                  <c:v>Острый средний отит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Лист3!$B$1:$E$2</c:f>
              <c:multiLvlStrCache>
                <c:ptCount val="4"/>
                <c:lvl>
                  <c:pt idx="0">
                    <c:v>До вакцинации, %</c:v>
                  </c:pt>
                  <c:pt idx="1">
                    <c:v>После вакцинации, %</c:v>
                  </c:pt>
                  <c:pt idx="2">
                    <c:v>До вакцинации, %</c:v>
                  </c:pt>
                  <c:pt idx="3">
                    <c:v>После вакцинации, %</c:v>
                  </c:pt>
                </c:lvl>
                <c:lvl>
                  <c:pt idx="0">
                    <c:v>ПКВ13 (n = 448)</c:v>
                  </c:pt>
                  <c:pt idx="2">
                    <c:v>Контроль (n = 428)</c:v>
                  </c:pt>
                </c:lvl>
              </c:multiLvlStrCache>
            </c:multiLvlStrRef>
          </c:cat>
          <c:val>
            <c:numRef>
              <c:f>Лист3!$B$6:$E$6</c:f>
              <c:numCache>
                <c:formatCode>General</c:formatCode>
                <c:ptCount val="4"/>
                <c:pt idx="0">
                  <c:v>7.8</c:v>
                </c:pt>
                <c:pt idx="1">
                  <c:v>3.6</c:v>
                </c:pt>
                <c:pt idx="2">
                  <c:v>8.6</c:v>
                </c:pt>
                <c:pt idx="3">
                  <c:v>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041472"/>
        <c:axId val="526043008"/>
      </c:barChart>
      <c:catAx>
        <c:axId val="526041472"/>
        <c:scaling>
          <c:orientation val="minMax"/>
        </c:scaling>
        <c:delete val="0"/>
        <c:axPos val="b"/>
        <c:majorTickMark val="out"/>
        <c:minorTickMark val="none"/>
        <c:tickLblPos val="nextTo"/>
        <c:crossAx val="526043008"/>
        <c:crosses val="autoZero"/>
        <c:auto val="1"/>
        <c:lblAlgn val="ctr"/>
        <c:lblOffset val="100"/>
        <c:noMultiLvlLbl val="0"/>
      </c:catAx>
      <c:valAx>
        <c:axId val="526043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6041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8239851342924E-2"/>
          <c:y val="4.1543408454321314E-2"/>
          <c:w val="0.71534998705116604"/>
          <c:h val="0.824928095646585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вакцинации</c:v>
                </c:pt>
              </c:strCache>
            </c:strRef>
          </c:tx>
          <c:spPr>
            <a:solidFill>
              <a:srgbClr val="E50076"/>
            </a:solidFill>
            <a:ln>
              <a:solidFill>
                <a:srgbClr val="FF3399"/>
              </a:solidFill>
            </a:ln>
          </c:spPr>
          <c:invertIfNegative val="0"/>
          <c:dLbls>
            <c:dLbl>
              <c:idx val="0"/>
              <c:layout>
                <c:manualLayout>
                  <c:x val="1.5445719060856507E-2"/>
                  <c:y val="-1.5501362899355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120033425995E-2"/>
                  <c:y val="-9.3008177396132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56575248685265E-2"/>
                  <c:y val="-1.860163547922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ХОБЛ</c:v>
                </c:pt>
                <c:pt idx="1">
                  <c:v>БЭБ</c:v>
                </c:pt>
                <c:pt idx="2">
                  <c:v>ХОБЛ+БА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2.9499999999999997</c:v>
                </c:pt>
                <c:pt idx="1">
                  <c:v>2.9</c:v>
                </c:pt>
                <c:pt idx="2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вакцинации </c:v>
                </c:pt>
              </c:strCache>
            </c:strRef>
          </c:tx>
          <c:spPr>
            <a:solidFill>
              <a:srgbClr val="004483"/>
            </a:solidFill>
          </c:spPr>
          <c:invertIfNegative val="0"/>
          <c:dLbls>
            <c:dLbl>
              <c:idx val="0"/>
              <c:layout>
                <c:manualLayout>
                  <c:x val="1.2356453628850102E-2"/>
                  <c:y val="-1.2401090319484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01147154770799E-2"/>
                  <c:y val="-6.2005451597421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011471547707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ХОБЛ</c:v>
                </c:pt>
                <c:pt idx="1">
                  <c:v>БЭБ</c:v>
                </c:pt>
                <c:pt idx="2">
                  <c:v>ХОБЛ+БА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0.62000000000000133</c:v>
                </c:pt>
                <c:pt idx="1">
                  <c:v>0.72000000000000064</c:v>
                </c:pt>
                <c:pt idx="2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807808"/>
        <c:axId val="145516032"/>
        <c:axId val="0"/>
      </c:bar3DChart>
      <c:catAx>
        <c:axId val="144807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5516032"/>
        <c:crosses val="autoZero"/>
        <c:auto val="1"/>
        <c:lblAlgn val="ctr"/>
        <c:lblOffset val="100"/>
        <c:noMultiLvlLbl val="0"/>
      </c:catAx>
      <c:valAx>
        <c:axId val="14551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144807808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9874768864316883"/>
          <c:y val="2.1769952604562201E-3"/>
          <c:w val="0.30125231135683272"/>
          <c:h val="0.31397914653743308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752280493240727E-2"/>
          <c:y val="3.6829499506664851E-2"/>
          <c:w val="0.92924771950675999"/>
          <c:h val="0.6990633122079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per 100,000</c:v>
                </c:pt>
              </c:strCache>
            </c:strRef>
          </c:tx>
          <c:spPr>
            <a:solidFill>
              <a:srgbClr val="00447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No risk factors</c:v>
                </c:pt>
                <c:pt idx="1">
                  <c:v>Spleen</c:v>
                </c:pt>
                <c:pt idx="2">
                  <c:v>Diabetes</c:v>
                </c:pt>
                <c:pt idx="3">
                  <c:v>Kidney</c:v>
                </c:pt>
                <c:pt idx="4">
                  <c:v>Heart</c:v>
                </c:pt>
                <c:pt idx="5">
                  <c:v>Immunosuppression</c:v>
                </c:pt>
                <c:pt idx="6">
                  <c:v>Respiratory</c:v>
                </c:pt>
                <c:pt idx="7">
                  <c:v>Liver</c:v>
                </c:pt>
                <c:pt idx="8">
                  <c:v>HIV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5.2</c:v>
                </c:pt>
                <c:pt idx="1">
                  <c:v>12</c:v>
                </c:pt>
                <c:pt idx="2">
                  <c:v>24</c:v>
                </c:pt>
                <c:pt idx="3">
                  <c:v>34</c:v>
                </c:pt>
                <c:pt idx="4">
                  <c:v>36</c:v>
                </c:pt>
                <c:pt idx="5">
                  <c:v>88</c:v>
                </c:pt>
                <c:pt idx="6">
                  <c:v>91</c:v>
                </c:pt>
                <c:pt idx="7">
                  <c:v>172</c:v>
                </c:pt>
                <c:pt idx="8">
                  <c:v>316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No risk factors</c:v>
                </c:pt>
                <c:pt idx="1">
                  <c:v>Spleen</c:v>
                </c:pt>
                <c:pt idx="2">
                  <c:v>Diabetes</c:v>
                </c:pt>
                <c:pt idx="3">
                  <c:v>Kidney</c:v>
                </c:pt>
                <c:pt idx="4">
                  <c:v>Heart</c:v>
                </c:pt>
                <c:pt idx="5">
                  <c:v>Immunosuppression</c:v>
                </c:pt>
                <c:pt idx="6">
                  <c:v>Respiratory</c:v>
                </c:pt>
                <c:pt idx="7">
                  <c:v>Liver</c:v>
                </c:pt>
                <c:pt idx="8">
                  <c:v>HIV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Spleen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No risk factors</c:v>
                </c:pt>
                <c:pt idx="1">
                  <c:v>Spleen</c:v>
                </c:pt>
                <c:pt idx="2">
                  <c:v>Diabetes</c:v>
                </c:pt>
                <c:pt idx="3">
                  <c:v>Kidney</c:v>
                </c:pt>
                <c:pt idx="4">
                  <c:v>Heart</c:v>
                </c:pt>
                <c:pt idx="5">
                  <c:v>Immunosuppression</c:v>
                </c:pt>
                <c:pt idx="6">
                  <c:v>Respiratory</c:v>
                </c:pt>
                <c:pt idx="7">
                  <c:v>Liver</c:v>
                </c:pt>
                <c:pt idx="8">
                  <c:v>HIV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355328"/>
        <c:axId val="300078592"/>
      </c:barChart>
      <c:catAx>
        <c:axId val="29835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000" baseline="0"/>
            </a:pPr>
            <a:endParaRPr lang="ru-RU"/>
          </a:p>
        </c:txPr>
        <c:crossAx val="3000785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0078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298355328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0.7692</cdr:x>
      <cdr:y>0.11161</cdr:y>
    </cdr:from>
    <cdr:to>
      <cdr:x>0.88957</cdr:x>
      <cdr:y>0.17896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324600" y="457200"/>
          <a:ext cx="989723" cy="275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r>
            <a:rPr lang="ru-RU" sz="1200" b="1" dirty="0" smtClean="0"/>
            <a:t>ПКВ13</a:t>
          </a:r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0.49013</cdr:x>
      <cdr:y>0.39246</cdr:y>
    </cdr:from>
    <cdr:to>
      <cdr:x>0.58696</cdr:x>
      <cdr:y>0.54016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42975" y="1641631"/>
          <a:ext cx="838238" cy="617817"/>
        </a:xfrm>
        <a:prstGeom xmlns:a="http://schemas.openxmlformats.org/drawingml/2006/main" prst="rect">
          <a:avLst/>
        </a:prstGeom>
        <a:solidFill xmlns:a="http://schemas.openxmlformats.org/drawingml/2006/main">
          <a:srgbClr val="F37324"/>
        </a:solidFill>
        <a:ln xmlns:a="http://schemas.openxmlformats.org/drawingml/2006/main">
          <a:noFill/>
        </a:ln>
        <a:effectLst xmlns:a="http://schemas.openxmlformats.org/drawingml/2006/main">
          <a:outerShdw blurRad="190500" dist="228600" dir="2700000" algn="ctr">
            <a:srgbClr val="000000">
              <a:alpha val="30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glow" dir="t">
            <a:rot lat="0" lon="0" rev="4800000"/>
          </a:lightRig>
        </a:scene3d>
        <a:sp3d xmlns:a="http://schemas.openxmlformats.org/drawingml/2006/main" prstMaterial="matte">
          <a:bevelT w="127000" h="63500"/>
        </a:sp3d>
      </cdr:spPr>
      <cdr:txBody>
        <a:bodyPr xmlns:a="http://schemas.openxmlformats.org/drawingml/2006/main" vertOverflow="clip" wrap="square" rtlCol="0" anchor="ctr" anchorCtr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</a:rPr>
            <a:t>↑</a:t>
          </a:r>
          <a:r>
            <a:rPr lang="ru-RU" sz="1600" b="1" dirty="0" smtClean="0">
              <a:solidFill>
                <a:schemeClr val="tx1"/>
              </a:solidFill>
            </a:rPr>
            <a:t> в </a:t>
          </a:r>
          <a:r>
            <a:rPr lang="en-US" sz="1600" b="1" dirty="0" smtClean="0">
              <a:solidFill>
                <a:schemeClr val="tx1"/>
              </a:solidFill>
            </a:rPr>
            <a:t>6.9</a:t>
          </a:r>
          <a:r>
            <a:rPr lang="ru-RU" sz="1600" b="1" dirty="0" smtClean="0">
              <a:solidFill>
                <a:schemeClr val="tx1"/>
              </a:solidFill>
            </a:rPr>
            <a:t> раз </a:t>
          </a:r>
          <a:endParaRPr lang="en-US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0.53434</cdr:x>
      <cdr:y>0.90315</cdr:y>
    </cdr:from>
    <cdr:to>
      <cdr:x>0.58223</cdr:x>
      <cdr:y>0.9562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25656" y="3777813"/>
          <a:ext cx="414555" cy="2219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A5172-9A80-4FD5-A471-DC83647C3854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92968-D0BF-4BEF-BD63-CF0485EE6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47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DF87D-A47B-42AA-AA69-76463D07CC66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C5818-4931-4CFB-AA37-E80C5D2F8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6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видим, как с годами</a:t>
            </a:r>
            <a:r>
              <a:rPr lang="ru-RU" baseline="0" dirty="0" smtClean="0"/>
              <a:t> появлялись новые вакцинные препараты для профилактики самых разных инфекционных заболеваний.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689D7-D44E-482F-BAAD-62D5E4E473D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 txBox="1">
            <a:spLocks noGrp="1" noChangeArrowheads="1"/>
          </p:cNvSpPr>
          <p:nvPr/>
        </p:nvSpPr>
        <p:spPr bwMode="auto">
          <a:xfrm>
            <a:off x="5628295" y="6457792"/>
            <a:ext cx="429993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49" tIns="46174" rIns="92349" bIns="46174" anchor="b"/>
          <a:lstStyle/>
          <a:p>
            <a:pPr algn="r" defTabSz="922287" eaLnBrk="0" hangingPunct="0"/>
            <a:fld id="{2C966418-772D-4AA2-8977-B472DE8C3E1E}" type="slidenum">
              <a:rPr lang="de-DE" sz="1200">
                <a:latin typeface="Arial Unicode MS" pitchFamily="34" charset="-128"/>
              </a:rPr>
              <a:pPr algn="r" defTabSz="922287" eaLnBrk="0" hangingPunct="0"/>
              <a:t>12</a:t>
            </a:fld>
            <a:endParaRPr lang="de-DE" sz="1200" dirty="0">
              <a:latin typeface="Arial Unicode MS" pitchFamily="34" charset="-128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5963" y="501650"/>
            <a:ext cx="3417887" cy="2563813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31256"/>
            <a:ext cx="7280699" cy="305208"/>
          </a:xfrm>
          <a:noFill/>
          <a:ln/>
        </p:spPr>
        <p:txBody>
          <a:bodyPr lIns="90482" tIns="44448" rIns="90482" bIns="44448">
            <a:spAutoFit/>
          </a:bodyPr>
          <a:lstStyle/>
          <a:p>
            <a:r>
              <a:rPr lang="en-GB" sz="1400" dirty="0"/>
              <a:t>See slide</a:t>
            </a:r>
            <a:endParaRPr lang="en-US" altLang="zh-TW" sz="14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813" y="3210016"/>
            <a:ext cx="7285295" cy="126437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709" y="3210798"/>
            <a:ext cx="7285026" cy="126437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C5818-4931-4CFB-AA37-E80C5D2F86D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67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Проведена оценка безопасности ПКВ13  у всех 104 пациентов  и оценка эффективности вакцинации 61 больного. ХОБЛ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=21) средний возраст 63,3 года,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группа -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бронхо-эктатической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болезнью (БЭБ)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=10) средний возраст 55,6 лет,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группа с ХОБЛ и БА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=26) средний возраст 60,9 лет.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Медико-социальное значение обострений ХОБЛ, определяет высокая летальность у данной категории пациентов. Так, госпитальная летальность колеблется от 4 до 10%, достигая 24% у пациентов отделений интенсивной терапии и реанимации. Еще более пессимистично оценивается долговременный прогноз у больных, госпитализированных по поводу тяжёлого обострения ХОБЛ, летальность среди которых, в ближайший год  приближается к 40%.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кафедре (Челябинск) в 2004 году была изучена Пневмо23 у 243 пациентов с ХОБЛ 1 и 2 стадией, работающих на крупном промышленном мероприятии. Частота и длительность обострений через 12 мес. уменьшилась </a:t>
            </a:r>
            <a:r>
              <a:rPr lang="ru-RU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 3,6 раз.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наблюдении за пациентами в дальнейшем отмечалась снижение эффективности через 1,5 года с 3,6  до 2,5 раз. В последующие годы эффективность вакцинации была еще менее выражена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52AC-688B-4503-9BC3-4181DE334A6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94DE90-3E62-4444-BC53-40E53B757B02}" type="slidenum">
              <a:rPr lang="en-US" sz="1300">
                <a:latin typeface="Arial" panose="020B0604020202020204" pitchFamily="34" charset="0"/>
              </a:rPr>
              <a:pPr eaLnBrk="1" hangingPunct="1"/>
              <a:t>32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/>
              <a:t>Risk factor information on patients hospitalized for IPD in England and Wales was obtained by linking the national database of laboratory-confirmed cases to the hospital records of the patients. [van </a:t>
            </a:r>
            <a:r>
              <a:rPr lang="en-US" sz="1200" dirty="0" err="1" smtClean="0"/>
              <a:t>Hoek</a:t>
            </a:r>
            <a:r>
              <a:rPr lang="en-US" sz="1200" dirty="0" smtClean="0"/>
              <a:t> 2012 p18 col2 para2] The prevalence of risk factors in the hospitalized patients was compared with that estimated for the general population using data extracted from a survey of 55.6% of the general practices in England. [van </a:t>
            </a:r>
            <a:r>
              <a:rPr lang="en-US" sz="1200" dirty="0" err="1" smtClean="0"/>
              <a:t>Hoek</a:t>
            </a:r>
            <a:r>
              <a:rPr lang="en-US" sz="1200" dirty="0" smtClean="0"/>
              <a:t> 2012 p18 col1 para3] The estimated annual incidence of IPD for the subset of persons aged 16 to 64 years with selected underlying conditions is shown. </a:t>
            </a:r>
          </a:p>
          <a:p>
            <a:endParaRPr lang="en-US" sz="1200" dirty="0" smtClean="0"/>
          </a:p>
          <a:p>
            <a:r>
              <a:rPr lang="en-US" sz="1200" dirty="0" smtClean="0"/>
              <a:t>Of patients hospitalized for IPD and aged 16 to 64 years, 5971 had no risk factor for IPD, whereas 3612 had one or more risk factors. [van </a:t>
            </a:r>
            <a:r>
              <a:rPr lang="en-US" sz="1200" dirty="0" err="1" smtClean="0"/>
              <a:t>Hoek</a:t>
            </a:r>
            <a:r>
              <a:rPr lang="en-US" sz="1200" dirty="0" smtClean="0"/>
              <a:t> 2012 p20 Table3] Chronic heart disease* was the largest risk group with 1213 patients. [van </a:t>
            </a:r>
            <a:r>
              <a:rPr lang="en-US" sz="1200" dirty="0" err="1" smtClean="0"/>
              <a:t>Hoek</a:t>
            </a:r>
            <a:r>
              <a:rPr lang="en-US" sz="1200" dirty="0" smtClean="0"/>
              <a:t> 2012 p20 Table3]. As extrapolated to the general population, for persons aged 16 to 64 years with chronic heart disease, the estimated annual incidence of IPD was 36 (34–38) cases per 100,000. [van </a:t>
            </a:r>
            <a:r>
              <a:rPr lang="en-US" sz="1200" dirty="0" err="1" smtClean="0"/>
              <a:t>Hoek</a:t>
            </a:r>
            <a:r>
              <a:rPr lang="en-US" sz="1200" dirty="0" smtClean="0"/>
              <a:t> 2012 p20 Table3] The odds ratio comparing the risk group with the </a:t>
            </a:r>
            <a:r>
              <a:rPr lang="en-US" sz="1200" dirty="0" err="1" smtClean="0"/>
              <a:t>nonrisk</a:t>
            </a:r>
            <a:r>
              <a:rPr lang="en-US" sz="1200" dirty="0" smtClean="0"/>
              <a:t> group was 6.9 (6.5-7.4). [van </a:t>
            </a:r>
            <a:r>
              <a:rPr lang="en-US" sz="1200" dirty="0" err="1" smtClean="0"/>
              <a:t>Hoek</a:t>
            </a:r>
            <a:r>
              <a:rPr lang="en-US" sz="1200" dirty="0" smtClean="0"/>
              <a:t> 2012 p20 Table3]</a:t>
            </a:r>
          </a:p>
          <a:p>
            <a:r>
              <a:rPr lang="en-US" sz="1200" dirty="0" smtClean="0"/>
              <a:t> </a:t>
            </a:r>
          </a:p>
          <a:p>
            <a:r>
              <a:rPr lang="en-US" sz="1050" dirty="0" smtClean="0"/>
              <a:t>*Ischemic heart disease requiring treatment, congenital heart disease, hypertension</a:t>
            </a:r>
            <a:br>
              <a:rPr lang="en-US" sz="1050" dirty="0" smtClean="0"/>
            </a:br>
            <a:r>
              <a:rPr lang="en-US" sz="1050" dirty="0" smtClean="0"/>
              <a:t>  with cardiac complications, and heart failure. [Van </a:t>
            </a:r>
            <a:r>
              <a:rPr lang="en-US" sz="1050" dirty="0" err="1" smtClean="0"/>
              <a:t>Hoek</a:t>
            </a:r>
            <a:r>
              <a:rPr lang="en-US" sz="1050" dirty="0" smtClean="0"/>
              <a:t> 2012 p19 Table1]</a:t>
            </a:r>
          </a:p>
          <a:p>
            <a:endParaRPr lang="en-US" sz="1200" dirty="0" smtClean="0"/>
          </a:p>
          <a:p>
            <a:r>
              <a:rPr lang="en-US" sz="1200" b="1" dirty="0" smtClean="0"/>
              <a:t>Reference</a:t>
            </a:r>
            <a:endParaRPr lang="en-US" sz="1200" dirty="0" smtClean="0"/>
          </a:p>
          <a:p>
            <a:r>
              <a:rPr lang="en-US" sz="1200" dirty="0" smtClean="0"/>
              <a:t>van </a:t>
            </a:r>
            <a:r>
              <a:rPr lang="en-US" sz="1200" dirty="0" err="1" smtClean="0"/>
              <a:t>Hoek</a:t>
            </a:r>
            <a:r>
              <a:rPr lang="en-US" sz="1200" dirty="0" smtClean="0"/>
              <a:t> AJ, Andrews N, </a:t>
            </a:r>
            <a:r>
              <a:rPr lang="en-US" sz="1200" dirty="0" err="1" smtClean="0"/>
              <a:t>Waight</a:t>
            </a:r>
            <a:r>
              <a:rPr lang="en-US" sz="1200" dirty="0" smtClean="0"/>
              <a:t> PA, et al. The effect of underlying clinical conditions on the risk of developing invasive pneumococcal disease in England. </a:t>
            </a:r>
            <a:r>
              <a:rPr lang="en-US" sz="1200" i="1" dirty="0" smtClean="0"/>
              <a:t>J Infect</a:t>
            </a:r>
            <a:r>
              <a:rPr lang="en-US" sz="1200" dirty="0" smtClean="0"/>
              <a:t>. 2012;65(1):17-24.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20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Узнайте</a:t>
            </a:r>
            <a:r>
              <a:rPr lang="ru-RU" baseline="0" dirty="0" smtClean="0"/>
              <a:t> больше о вакцинации на сайте:</a:t>
            </a:r>
            <a:r>
              <a:rPr lang="en-US" baseline="0" smtClean="0"/>
              <a:t>www.yaprivit.ru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C5818-4931-4CFB-AA37-E80C5D2F86D5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5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EAE09-65D0-4B91-87F6-5B2773F22C3D}" type="slidenum">
              <a:rPr lang="en-US"/>
              <a:pPr/>
              <a:t>3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06AB2-7711-4DBF-906E-4DB78D59A29F}" type="slidenum">
              <a:rPr lang="en-US"/>
              <a:pPr/>
              <a:t>4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38CD8-276B-44D6-A17C-6C49B3A124C7}" type="slidenum">
              <a:rPr lang="ru-RU"/>
              <a:pPr/>
              <a:t>5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66C27-1042-4015-86ED-EE2C0842F58C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6B87B-6BE3-427B-9AA3-869D4C617B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96B87B-6BE3-427B-9AA3-869D4C617B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7800" indent="-177800" defTabSz="914400" eaLnBrk="1" hangingPunct="1"/>
            <a:endParaRPr lang="en-US" dirty="0" smtClean="0">
              <a:ea typeface="Gene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4"/>
            <a:ext cx="7772400" cy="1470025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2779"/>
            <a:ext cx="6400800" cy="1292225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CD266C-2DA6-4867-B9ED-A9574EDAA3D0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EB340-91F9-4459-8DEA-71F461596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5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3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87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7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09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29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047250-A5ED-4EEF-95ED-34A4D646A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21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64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95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9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81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3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47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22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87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EE63A5-0FD5-B24B-81D3-4B7E0B984D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7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486400"/>
          </a:xfrm>
        </p:spPr>
        <p:txBody>
          <a:bodyPr>
            <a:normAutofit/>
          </a:bodyPr>
          <a:lstStyle>
            <a:lvl1pPr algn="ctr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006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006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1EB340-91F9-4459-8DEA-71F461596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14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716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0"/>
            <a:ext cx="4041775" cy="4114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1EB340-91F9-4459-8DEA-71F461596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1EB340-91F9-4459-8DEA-71F461596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1EB340-91F9-4459-8DEA-71F461596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508" y="274638"/>
            <a:ext cx="6661638" cy="868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779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088923" y="6380166"/>
            <a:ext cx="814754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1EB340-91F9-4459-8DEA-71F461596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508" y="274638"/>
            <a:ext cx="6661638" cy="868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4462" cy="4779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779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088923" y="6380166"/>
            <a:ext cx="814754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1EB340-91F9-4459-8DEA-71F461596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5" r:id="rId17"/>
    <p:sldLayoutId id="2147483706" r:id="rId18"/>
    <p:sldLayoutId id="2147483707" r:id="rId19"/>
    <p:sldLayoutId id="2147483708" r:id="rId20"/>
    <p:sldLayoutId id="2147483713" r:id="rId21"/>
    <p:sldLayoutId id="2147483714" r:id="rId22"/>
    <p:sldLayoutId id="2147483716" r:id="rId23"/>
    <p:sldLayoutId id="2147483717" r:id="rId24"/>
    <p:sldLayoutId id="2147483718" r:id="rId25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ts val="100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ts val="1000"/>
        </a:spcAft>
        <a:buClr>
          <a:schemeClr val="accent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ts val="100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ts val="1000"/>
        </a:spcAft>
        <a:buClr>
          <a:schemeClr val="accent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ts val="100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pps.who.int/whosis/database/mort/table1_process.cf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gho/child_health/mortality/causes/e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da.gov/BiologicsBloodVaccines/Vaccines/ApprovedProducts/ucm201667.htm" TargetMode="Externa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fda.gov/BiologicsBloodVaccines/Vaccines/ApprovedProducts/ucm201667.htm" TargetMode="Externa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w/" TargetMode="External"/><Relationship Id="rId2" Type="http://schemas.openxmlformats.org/officeDocument/2006/relationships/hyperlink" Target="http://jid.oxfordjournals.org/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1" y="19405"/>
            <a:ext cx="6696744" cy="139337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Вакцины и вакцинопрофилактика: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что нужно знать </a:t>
            </a:r>
            <a:r>
              <a:rPr lang="ru-RU" b="1" dirty="0" smtClean="0">
                <a:solidFill>
                  <a:schemeClr val="tx1"/>
                </a:solidFill>
              </a:rPr>
              <a:t>педиатру и терапевту?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6" name="Rectangle 10"/>
          <p:cNvSpPr>
            <a:spLocks noGrp="1"/>
          </p:cNvSpPr>
          <p:nvPr>
            <p:ph type="title"/>
          </p:nvPr>
        </p:nvSpPr>
        <p:spPr>
          <a:xfrm>
            <a:off x="304800" y="76200"/>
            <a:ext cx="8153400" cy="990600"/>
          </a:xfrm>
        </p:spPr>
        <p:txBody>
          <a:bodyPr/>
          <a:lstStyle/>
          <a:p>
            <a:r>
              <a:rPr lang="ru-RU" dirty="0" smtClean="0">
                <a:solidFill>
                  <a:srgbClr val="E50076"/>
                </a:solidFill>
                <a:ea typeface="ヒラギノ角ゴ Pro W3"/>
                <a:cs typeface="ヒラギノ角ゴ Pro W3"/>
              </a:rPr>
              <a:t>Смертность от пневмоний тем выше, </a:t>
            </a:r>
            <a:r>
              <a:rPr lang="en-US" dirty="0" smtClean="0">
                <a:solidFill>
                  <a:srgbClr val="E50076"/>
                </a:solidFill>
                <a:ea typeface="ヒラギノ角ゴ Pro W3"/>
                <a:cs typeface="ヒラギノ角ゴ Pro W3"/>
              </a:rPr>
              <a:t/>
            </a:r>
            <a:br>
              <a:rPr lang="en-US" dirty="0" smtClean="0">
                <a:solidFill>
                  <a:srgbClr val="E50076"/>
                </a:solidFill>
                <a:ea typeface="ヒラギノ角ゴ Pro W3"/>
                <a:cs typeface="ヒラギノ角ゴ Pro W3"/>
              </a:rPr>
            </a:br>
            <a:r>
              <a:rPr lang="ru-RU" dirty="0" smtClean="0">
                <a:solidFill>
                  <a:srgbClr val="E50076"/>
                </a:solidFill>
                <a:ea typeface="ヒラギノ角ゴ Pro W3"/>
                <a:cs typeface="ヒラギノ角ゴ Pro W3"/>
              </a:rPr>
              <a:t>чем старше человек</a:t>
            </a:r>
            <a:endParaRPr lang="en-US" dirty="0" smtClean="0">
              <a:solidFill>
                <a:srgbClr val="E50076"/>
              </a:solidFill>
              <a:ea typeface="ヒラギノ角ゴ Pro W3"/>
              <a:cs typeface="ヒラギノ角ゴ Pro W3"/>
            </a:endParaRPr>
          </a:p>
        </p:txBody>
      </p:sp>
      <p:graphicFrame>
        <p:nvGraphicFramePr>
          <p:cNvPr id="8" name="Object 0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60190876"/>
              </p:ext>
            </p:extLst>
          </p:nvPr>
        </p:nvGraphicFramePr>
        <p:xfrm>
          <a:off x="457200" y="1600200"/>
          <a:ext cx="8077200" cy="431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3717" name="Text Box 4"/>
          <p:cNvSpPr txBox="1">
            <a:spLocks noChangeArrowheads="1"/>
          </p:cNvSpPr>
          <p:nvPr/>
        </p:nvSpPr>
        <p:spPr bwMode="auto">
          <a:xfrm>
            <a:off x="1981200" y="5867400"/>
            <a:ext cx="670401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ru-RU" sz="900" dirty="0"/>
              <a:t>1. </a:t>
            </a:r>
            <a:r>
              <a:rPr lang="en-US" sz="900" dirty="0"/>
              <a:t>WHO Statistics. Mortality Database. </a:t>
            </a:r>
            <a:r>
              <a:rPr lang="en-US" sz="900" b="1" dirty="0" smtClean="0">
                <a:hlinkClick r:id="rId4"/>
              </a:rPr>
              <a:t>http://apps.who.int/whosis/database/mort/table1_process.cfm</a:t>
            </a:r>
            <a:r>
              <a:rPr lang="en-US" sz="900" b="1" dirty="0" smtClean="0"/>
              <a:t>.</a:t>
            </a:r>
          </a:p>
          <a:p>
            <a:pPr defTabSz="914400"/>
            <a:r>
              <a:rPr lang="en-US" sz="900" dirty="0"/>
              <a:t>Accessed June 10, 2009.</a:t>
            </a:r>
            <a:endParaRPr lang="ru-RU" sz="900" dirty="0"/>
          </a:p>
          <a:p>
            <a:pPr defTabSz="914400"/>
            <a:r>
              <a:rPr lang="ru-RU" sz="900" dirty="0" smtClean="0"/>
              <a:t>2. </a:t>
            </a:r>
            <a:r>
              <a:rPr lang="ru-RU" sz="900" dirty="0" err="1" smtClean="0"/>
              <a:t>Чучалин</a:t>
            </a:r>
            <a:r>
              <a:rPr lang="ru-RU" sz="900" dirty="0" smtClean="0"/>
              <a:t> А.Г. Внебольничные пневмонии у взрослых: практические рекомендации по диагностике, лечению и профилактике. Москва. 2010, с. 106</a:t>
            </a:r>
            <a:endParaRPr lang="en-US" sz="900" b="1" dirty="0"/>
          </a:p>
        </p:txBody>
      </p:sp>
      <p:sp>
        <p:nvSpPr>
          <p:cNvPr id="883718" name="AutoShape 5"/>
          <p:cNvSpPr>
            <a:spLocks noChangeArrowheads="1"/>
          </p:cNvSpPr>
          <p:nvPr/>
        </p:nvSpPr>
        <p:spPr bwMode="auto">
          <a:xfrm>
            <a:off x="7010400" y="2133600"/>
            <a:ext cx="381000" cy="1682750"/>
          </a:xfrm>
          <a:prstGeom prst="downArrow">
            <a:avLst>
              <a:gd name="adj1" fmla="val 50000"/>
              <a:gd name="adj2" fmla="val 110417"/>
            </a:avLst>
          </a:prstGeom>
          <a:solidFill>
            <a:srgbClr val="67B2E8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sr-Latn-CS" sz="1800">
              <a:solidFill>
                <a:srgbClr val="67B2E8"/>
              </a:solidFill>
            </a:endParaRPr>
          </a:p>
        </p:txBody>
      </p:sp>
      <p:sp>
        <p:nvSpPr>
          <p:cNvPr id="883719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8485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4483"/>
                </a:solidFill>
                <a:cs typeface="Arial" charset="0"/>
              </a:rPr>
              <a:t>Великобритания</a:t>
            </a:r>
            <a:r>
              <a:rPr lang="en-US" sz="1600" b="1" dirty="0" smtClean="0">
                <a:solidFill>
                  <a:srgbClr val="004483"/>
                </a:solidFill>
                <a:cs typeface="Arial" charset="0"/>
              </a:rPr>
              <a:t>,</a:t>
            </a:r>
            <a:r>
              <a:rPr lang="ru-RU" sz="1600" b="1" dirty="0" smtClean="0">
                <a:solidFill>
                  <a:srgbClr val="004483"/>
                </a:solidFill>
                <a:cs typeface="Arial" charset="0"/>
              </a:rPr>
              <a:t> смертность от пневмоний в разных возрастных группах 2005 г.</a:t>
            </a:r>
            <a:endParaRPr lang="en-US" sz="1600" b="1" dirty="0">
              <a:solidFill>
                <a:srgbClr val="004483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667001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50076"/>
                </a:solidFill>
              </a:rPr>
              <a:t>Пневмококк вызывает от 30% до 50% всех пневмоний</a:t>
            </a:r>
          </a:p>
          <a:p>
            <a:r>
              <a:rPr lang="ru-RU" b="1" dirty="0" smtClean="0">
                <a:solidFill>
                  <a:srgbClr val="E50076"/>
                </a:solidFill>
              </a:rPr>
              <a:t>И большинство самых тяжелых форм</a:t>
            </a:r>
            <a:r>
              <a:rPr lang="ru-RU" b="1" baseline="30000" dirty="0" smtClean="0">
                <a:solidFill>
                  <a:srgbClr val="E50076"/>
                </a:solidFill>
              </a:rPr>
              <a:t>2</a:t>
            </a:r>
            <a:endParaRPr lang="ru-RU" b="1" dirty="0">
              <a:solidFill>
                <a:srgbClr val="E500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-8967" y="0"/>
            <a:ext cx="9144000" cy="1081087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b="1" dirty="0">
                <a:solidFill>
                  <a:schemeClr val="tx1"/>
                </a:solidFill>
              </a:rPr>
              <a:t>Основные клинические формы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</a:rPr>
            </a:br>
            <a:r>
              <a:rPr lang="ru-RU" altLang="ru-RU" sz="2800" b="1" dirty="0" smtClean="0">
                <a:solidFill>
                  <a:schemeClr val="tx1"/>
                </a:solidFill>
              </a:rPr>
              <a:t>пневмококковой </a:t>
            </a:r>
            <a:r>
              <a:rPr lang="ru-RU" altLang="ru-RU" sz="2800" b="1" dirty="0">
                <a:solidFill>
                  <a:schemeClr val="tx1"/>
                </a:solidFill>
              </a:rPr>
              <a:t>инфекции</a:t>
            </a:r>
            <a:endParaRPr lang="en-US" altLang="ru-RU" sz="2800" b="1" dirty="0">
              <a:solidFill>
                <a:schemeClr val="tx1"/>
              </a:solidFill>
            </a:endParaRP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3628628" y="1988840"/>
            <a:ext cx="1905000" cy="72008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+mn-lt"/>
              </a:rPr>
              <a:t>Пневмококковое заболевание</a:t>
            </a:r>
            <a:endParaRPr lang="en-US" altLang="ru-RU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228600" y="4648200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E500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+mn-lt"/>
              </a:rPr>
              <a:t>Бактериемия</a:t>
            </a:r>
            <a:endParaRPr lang="en-US" altLang="ru-RU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2000250" y="4648201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E500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+mn-lt"/>
              </a:rPr>
              <a:t>Менингит</a:t>
            </a:r>
            <a:endParaRPr lang="en-US" altLang="ru-RU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3708400" y="4648200"/>
            <a:ext cx="1600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0076"/>
              </a:gs>
              <a:gs pos="100000">
                <a:srgbClr val="00259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+mn-lt"/>
              </a:rPr>
              <a:t>Пневмония</a:t>
            </a:r>
            <a:endParaRPr lang="en-US" altLang="ru-RU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auto">
          <a:xfrm>
            <a:off x="5533628" y="4648200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0025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+mn-lt"/>
              </a:rPr>
              <a:t>Острый средний отит</a:t>
            </a:r>
            <a:endParaRPr lang="en-US" altLang="ru-RU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auto">
          <a:xfrm>
            <a:off x="7315201" y="4630058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0025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smtClean="0">
                <a:solidFill>
                  <a:schemeClr val="bg1"/>
                </a:solidFill>
                <a:latin typeface="+mn-lt"/>
              </a:rPr>
              <a:t>Синусит</a:t>
            </a:r>
            <a:endParaRPr lang="en-US" altLang="ru-RU" sz="1400" b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1114425" y="3263104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E500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smtClean="0">
                <a:solidFill>
                  <a:schemeClr val="bg1"/>
                </a:solidFill>
                <a:latin typeface="+mn-lt"/>
              </a:rPr>
              <a:t>Инвазивное</a:t>
            </a:r>
            <a:endParaRPr lang="en-US" altLang="ru-RU" sz="1400" b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298" name="AutoShape 12"/>
          <p:cNvSpPr>
            <a:spLocks noChangeArrowheads="1"/>
          </p:cNvSpPr>
          <p:nvPr/>
        </p:nvSpPr>
        <p:spPr bwMode="auto">
          <a:xfrm>
            <a:off x="5555457" y="3263105"/>
            <a:ext cx="1871663" cy="609600"/>
          </a:xfrm>
          <a:prstGeom prst="roundRect">
            <a:avLst>
              <a:gd name="adj" fmla="val 16667"/>
            </a:avLst>
          </a:prstGeom>
          <a:solidFill>
            <a:srgbClr val="0025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err="1" smtClean="0">
                <a:solidFill>
                  <a:schemeClr val="bg1"/>
                </a:solidFill>
                <a:latin typeface="+mn-lt"/>
              </a:rPr>
              <a:t>Неинвазивное</a:t>
            </a:r>
            <a:r>
              <a:rPr lang="en-US" altLang="ru-RU" sz="1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altLang="ru-RU" sz="1200" b="1" dirty="0" smtClean="0">
                <a:solidFill>
                  <a:schemeClr val="bg1"/>
                </a:solidFill>
                <a:latin typeface="+mn-lt"/>
              </a:rPr>
            </a:br>
            <a:r>
              <a:rPr lang="en-US" altLang="ru-RU" sz="12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altLang="ru-RU" sz="1200" b="1" dirty="0" smtClean="0">
                <a:solidFill>
                  <a:schemeClr val="bg1"/>
                </a:solidFill>
                <a:latin typeface="+mn-lt"/>
              </a:rPr>
              <a:t>ограниченное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+mn-lt"/>
              </a:rPr>
              <a:t> слизистой оболочкой</a:t>
            </a:r>
            <a:r>
              <a:rPr lang="en-US" altLang="ru-RU" sz="1200" b="1" dirty="0" smtClean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cxnSp>
        <p:nvCxnSpPr>
          <p:cNvPr id="6155" name="AutoShape 14"/>
          <p:cNvCxnSpPr>
            <a:cxnSpLocks noChangeShapeType="1"/>
            <a:stCxn id="12291" idx="2"/>
            <a:endCxn id="12297" idx="0"/>
          </p:cNvCxnSpPr>
          <p:nvPr/>
        </p:nvCxnSpPr>
        <p:spPr bwMode="auto">
          <a:xfrm rot="5400000">
            <a:off x="2970735" y="1652711"/>
            <a:ext cx="554184" cy="266660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AutoShape 15"/>
          <p:cNvCxnSpPr>
            <a:cxnSpLocks noChangeShapeType="1"/>
            <a:stCxn id="12291" idx="2"/>
            <a:endCxn id="12298" idx="0"/>
          </p:cNvCxnSpPr>
          <p:nvPr/>
        </p:nvCxnSpPr>
        <p:spPr bwMode="auto">
          <a:xfrm rot="16200000" flipH="1">
            <a:off x="5259116" y="2030931"/>
            <a:ext cx="554185" cy="191016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AutoShape 17"/>
          <p:cNvCxnSpPr>
            <a:cxnSpLocks noChangeShapeType="1"/>
            <a:stCxn id="12297" idx="2"/>
            <a:endCxn id="12292" idx="0"/>
          </p:cNvCxnSpPr>
          <p:nvPr/>
        </p:nvCxnSpPr>
        <p:spPr bwMode="auto">
          <a:xfrm rot="5400000">
            <a:off x="1083865" y="3817540"/>
            <a:ext cx="775496" cy="8858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AutoShape 18"/>
          <p:cNvCxnSpPr>
            <a:cxnSpLocks noChangeShapeType="1"/>
            <a:stCxn id="12297" idx="2"/>
            <a:endCxn id="12293" idx="0"/>
          </p:cNvCxnSpPr>
          <p:nvPr/>
        </p:nvCxnSpPr>
        <p:spPr bwMode="auto">
          <a:xfrm rot="16200000" flipH="1">
            <a:off x="1969689" y="3817539"/>
            <a:ext cx="775497" cy="8858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3" name="Rectangle 19"/>
          <p:cNvSpPr>
            <a:spLocks noChangeArrowheads="1"/>
          </p:cNvSpPr>
          <p:nvPr/>
        </p:nvSpPr>
        <p:spPr bwMode="auto">
          <a:xfrm>
            <a:off x="3924300" y="4038600"/>
            <a:ext cx="114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ru-RU" sz="1400" b="1" smtClean="0">
              <a:latin typeface="+mn-lt"/>
            </a:endParaRPr>
          </a:p>
        </p:txBody>
      </p:sp>
      <p:cxnSp>
        <p:nvCxnSpPr>
          <p:cNvPr id="6160" name="AutoShape 20"/>
          <p:cNvCxnSpPr>
            <a:cxnSpLocks noChangeShapeType="1"/>
            <a:stCxn id="12297" idx="3"/>
          </p:cNvCxnSpPr>
          <p:nvPr/>
        </p:nvCxnSpPr>
        <p:spPr bwMode="auto">
          <a:xfrm>
            <a:off x="2714625" y="3567904"/>
            <a:ext cx="1323975" cy="1062154"/>
          </a:xfrm>
          <a:prstGeom prst="bentConnector3">
            <a:avLst>
              <a:gd name="adj1" fmla="val 108102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1" name="AutoShape 21"/>
          <p:cNvCxnSpPr>
            <a:cxnSpLocks noChangeShapeType="1"/>
            <a:stCxn id="12298" idx="2"/>
            <a:endCxn id="12294" idx="0"/>
          </p:cNvCxnSpPr>
          <p:nvPr/>
        </p:nvCxnSpPr>
        <p:spPr bwMode="auto">
          <a:xfrm rot="5400000">
            <a:off x="5112148" y="3269058"/>
            <a:ext cx="775495" cy="198278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AutoShape 22"/>
          <p:cNvCxnSpPr>
            <a:cxnSpLocks noChangeShapeType="1"/>
            <a:stCxn id="12298" idx="2"/>
            <a:endCxn id="12296" idx="0"/>
          </p:cNvCxnSpPr>
          <p:nvPr/>
        </p:nvCxnSpPr>
        <p:spPr bwMode="auto">
          <a:xfrm rot="16200000" flipH="1">
            <a:off x="6924619" y="3439375"/>
            <a:ext cx="757353" cy="16240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AutoShape 23"/>
          <p:cNvCxnSpPr>
            <a:cxnSpLocks noChangeShapeType="1"/>
          </p:cNvCxnSpPr>
          <p:nvPr/>
        </p:nvCxnSpPr>
        <p:spPr bwMode="auto">
          <a:xfrm>
            <a:off x="6480175" y="3222625"/>
            <a:ext cx="11113" cy="784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2" name="AutoShape 24"/>
          <p:cNvSpPr>
            <a:spLocks noChangeArrowheads="1"/>
          </p:cNvSpPr>
          <p:nvPr/>
        </p:nvSpPr>
        <p:spPr bwMode="auto">
          <a:xfrm>
            <a:off x="228601" y="980729"/>
            <a:ext cx="8686800" cy="792088"/>
          </a:xfrm>
          <a:prstGeom prst="roundRect">
            <a:avLst>
              <a:gd name="adj" fmla="val 16667"/>
            </a:avLst>
          </a:prstGeom>
          <a:solidFill>
            <a:srgbClr val="E50076"/>
          </a:solidFill>
          <a:ln w="3810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+mn-lt"/>
                <a:cs typeface="Arial" charset="0"/>
              </a:rPr>
              <a:t>Пневмококковые заболевания в общем могут быть разделены </a:t>
            </a:r>
          </a:p>
          <a:p>
            <a:pPr algn="ctr">
              <a:defRPr/>
            </a:pPr>
            <a:r>
              <a:rPr lang="ru-RU" b="1" dirty="0">
                <a:latin typeface="+mn-lt"/>
                <a:cs typeface="Arial" charset="0"/>
              </a:rPr>
              <a:t>на инвазивные и </a:t>
            </a:r>
            <a:r>
              <a:rPr lang="ru-RU" b="1" dirty="0" err="1">
                <a:latin typeface="+mn-lt"/>
                <a:cs typeface="Arial" charset="0"/>
              </a:rPr>
              <a:t>неинвазивные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sp>
        <p:nvSpPr>
          <p:cNvPr id="6167" name="Text Box 25"/>
          <p:cNvSpPr txBox="1">
            <a:spLocks noChangeArrowheads="1"/>
          </p:cNvSpPr>
          <p:nvPr/>
        </p:nvSpPr>
        <p:spPr bwMode="auto">
          <a:xfrm>
            <a:off x="2372515" y="6430939"/>
            <a:ext cx="67325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000" dirty="0"/>
              <a:t>1.E. Ludwig*, P. </a:t>
            </a:r>
            <a:r>
              <a:rPr lang="en-US" altLang="ru-RU" sz="1000" dirty="0" err="1"/>
              <a:t>Bonanni</a:t>
            </a:r>
            <a:r>
              <a:rPr lang="ru-RU" altLang="ru-RU" sz="1000" dirty="0"/>
              <a:t> </a:t>
            </a:r>
            <a:r>
              <a:rPr lang="en-US" altLang="ru-RU" sz="1000" dirty="0"/>
              <a:t>The remaining challenges of</a:t>
            </a:r>
            <a:r>
              <a:rPr lang="ru-RU" altLang="ru-RU" sz="1000" dirty="0"/>
              <a:t> </a:t>
            </a:r>
            <a:r>
              <a:rPr lang="en-US" altLang="ru-RU" sz="1000" dirty="0"/>
              <a:t>pneumococcal disease in adults</a:t>
            </a:r>
            <a:r>
              <a:rPr lang="ru-RU" altLang="ru-RU" sz="1000" dirty="0"/>
              <a:t> </a:t>
            </a:r>
            <a:r>
              <a:rPr lang="en-US" altLang="ru-RU" sz="1000" dirty="0"/>
              <a:t>EUROPEAN RESPIRATORY REVIEW VOLUME 21 NUMBER 123</a:t>
            </a:r>
            <a:r>
              <a:rPr lang="ru-RU" altLang="ru-RU" sz="1000" dirty="0"/>
              <a:t>. </a:t>
            </a:r>
            <a:r>
              <a:rPr lang="en-US" altLang="ru-RU" sz="1000" dirty="0"/>
              <a:t>p 57-65</a:t>
            </a:r>
          </a:p>
        </p:txBody>
      </p:sp>
    </p:spTree>
    <p:extLst>
      <p:ext uri="{BB962C8B-B14F-4D97-AF65-F5344CB8AC3E}">
        <p14:creationId xmlns:p14="http://schemas.microsoft.com/office/powerpoint/2010/main" val="24984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1119" t="30991" r="9178" b="-167"/>
          <a:stretch/>
        </p:blipFill>
        <p:spPr bwMode="auto">
          <a:xfrm>
            <a:off x="2107162" y="1154570"/>
            <a:ext cx="6675130" cy="46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/>
          <p:nvPr/>
        </p:nvGrpSpPr>
        <p:grpSpPr>
          <a:xfrm>
            <a:off x="8575104" y="1154570"/>
            <a:ext cx="533400" cy="3177446"/>
            <a:chOff x="8651329" y="958941"/>
            <a:chExt cx="533400" cy="3584575"/>
          </a:xfrm>
        </p:grpSpPr>
        <p:sp>
          <p:nvSpPr>
            <p:cNvPr id="22535" name="AutoShape 15"/>
            <p:cNvSpPr>
              <a:spLocks noChangeArrowheads="1"/>
            </p:cNvSpPr>
            <p:nvPr/>
          </p:nvSpPr>
          <p:spPr bwMode="auto">
            <a:xfrm rot="10800000">
              <a:off x="8651329" y="958941"/>
              <a:ext cx="533400" cy="3584575"/>
            </a:xfrm>
            <a:prstGeom prst="upArrow">
              <a:avLst>
                <a:gd name="adj1" fmla="val 50000"/>
                <a:gd name="adj2" fmla="val 168006"/>
              </a:avLst>
            </a:prstGeom>
            <a:gradFill rotWithShape="0">
              <a:gsLst>
                <a:gs pos="0">
                  <a:srgbClr val="000099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US" sz="1400" b="1">
                <a:cs typeface="Tahoma" pitchFamily="34" charset="0"/>
              </a:endParaRPr>
            </a:p>
          </p:txBody>
        </p:sp>
        <p:sp>
          <p:nvSpPr>
            <p:cNvPr id="22537" name="Text Box 17"/>
            <p:cNvSpPr txBox="1">
              <a:spLocks noChangeArrowheads="1"/>
            </p:cNvSpPr>
            <p:nvPr/>
          </p:nvSpPr>
          <p:spPr bwMode="auto">
            <a:xfrm rot="-5400000">
              <a:off x="7949252" y="2422935"/>
              <a:ext cx="19113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cs typeface="Tahoma" pitchFamily="34" charset="0"/>
                </a:rPr>
                <a:t>Встречаемость</a:t>
              </a:r>
              <a:endParaRPr lang="en-GB" sz="1400" b="1" dirty="0">
                <a:solidFill>
                  <a:schemeClr val="bg1"/>
                </a:solidFill>
                <a:cs typeface="Tahoma" pitchFamily="34" charset="0"/>
              </a:endParaRPr>
            </a:p>
          </p:txBody>
        </p:sp>
      </p:grpSp>
      <p:sp>
        <p:nvSpPr>
          <p:cNvPr id="22538" name="Rectangle 19"/>
          <p:cNvSpPr>
            <a:spLocks noChangeArrowheads="1"/>
          </p:cNvSpPr>
          <p:nvPr/>
        </p:nvSpPr>
        <p:spPr bwMode="auto">
          <a:xfrm>
            <a:off x="0" y="-478"/>
            <a:ext cx="8780338" cy="9089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eaLnBrk="0" hangingPunct="0">
              <a:buClr>
                <a:schemeClr val="hlink"/>
              </a:buClr>
              <a:buSzPct val="110000"/>
            </a:pPr>
            <a:r>
              <a:rPr lang="ru-RU" sz="3200" b="1" dirty="0">
                <a:latin typeface="+mj-lt"/>
                <a:ea typeface="+mj-ea"/>
                <a:cs typeface="+mj-cs"/>
              </a:rPr>
              <a:t>Бремя пневмококковой инфекции</a:t>
            </a: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endParaRPr lang="ru-RU" sz="3200" b="1" dirty="0" smtClean="0">
              <a:latin typeface="+mj-lt"/>
              <a:ea typeface="+mj-ea"/>
              <a:cs typeface="+mj-cs"/>
            </a:endParaRPr>
          </a:p>
          <a:p>
            <a:pPr eaLnBrk="0" hangingPunct="0">
              <a:buClr>
                <a:schemeClr val="hlink"/>
              </a:buClr>
              <a:buSzPct val="110000"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в Российской Федерации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090108" y="1106171"/>
            <a:ext cx="533400" cy="3120831"/>
            <a:chOff x="8225879" y="801341"/>
            <a:chExt cx="533400" cy="3584575"/>
          </a:xfrm>
        </p:grpSpPr>
        <p:sp>
          <p:nvSpPr>
            <p:cNvPr id="22539" name="AutoShape 15"/>
            <p:cNvSpPr>
              <a:spLocks noChangeArrowheads="1"/>
            </p:cNvSpPr>
            <p:nvPr/>
          </p:nvSpPr>
          <p:spPr bwMode="auto">
            <a:xfrm>
              <a:off x="8225879" y="801341"/>
              <a:ext cx="533400" cy="3584575"/>
            </a:xfrm>
            <a:prstGeom prst="upArrow">
              <a:avLst>
                <a:gd name="adj1" fmla="val 50000"/>
                <a:gd name="adj2" fmla="val 168006"/>
              </a:avLst>
            </a:prstGeom>
            <a:gradFill rotWithShape="0">
              <a:gsLst>
                <a:gs pos="0">
                  <a:srgbClr val="000099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cs typeface="Tahoma" pitchFamily="34" charset="0"/>
              </a:endParaRPr>
            </a:p>
          </p:txBody>
        </p:sp>
        <p:sp>
          <p:nvSpPr>
            <p:cNvPr id="22540" name="Text Box 17"/>
            <p:cNvSpPr txBox="1">
              <a:spLocks noChangeArrowheads="1"/>
            </p:cNvSpPr>
            <p:nvPr/>
          </p:nvSpPr>
          <p:spPr bwMode="auto">
            <a:xfrm rot="-5400000">
              <a:off x="7156697" y="2529335"/>
              <a:ext cx="26844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cs typeface="Tahoma" pitchFamily="34" charset="0"/>
                </a:rPr>
                <a:t>Тяжесть</a:t>
              </a:r>
              <a:endParaRPr lang="en-GB" sz="1400" b="1" dirty="0">
                <a:solidFill>
                  <a:schemeClr val="bg1"/>
                </a:solidFill>
                <a:cs typeface="Tahoma" pitchFamily="34" charset="0"/>
              </a:endParaRPr>
            </a:p>
          </p:txBody>
        </p:sp>
      </p:grpSp>
      <p:sp>
        <p:nvSpPr>
          <p:cNvPr id="22543" name="Rectangle 42"/>
          <p:cNvSpPr>
            <a:spLocks noChangeArrowheads="1"/>
          </p:cNvSpPr>
          <p:nvPr/>
        </p:nvSpPr>
        <p:spPr bwMode="auto">
          <a:xfrm>
            <a:off x="1324630" y="1506850"/>
            <a:ext cx="28153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Пневмококковые менингиты:</a:t>
            </a:r>
            <a:br>
              <a:rPr lang="ru-RU" sz="1400" b="1" dirty="0"/>
            </a:br>
            <a:r>
              <a:rPr lang="ru-RU" sz="1600" b="1" dirty="0" smtClean="0"/>
              <a:t>324,3 </a:t>
            </a:r>
            <a:r>
              <a:rPr lang="ru-RU" sz="1600" b="1" dirty="0"/>
              <a:t>ребенка в год</a:t>
            </a:r>
          </a:p>
        </p:txBody>
      </p:sp>
      <p:sp>
        <p:nvSpPr>
          <p:cNvPr id="22544" name="Rectangle 43"/>
          <p:cNvSpPr>
            <a:spLocks noChangeArrowheads="1"/>
          </p:cNvSpPr>
          <p:nvPr/>
        </p:nvSpPr>
        <p:spPr bwMode="auto">
          <a:xfrm>
            <a:off x="637894" y="2391271"/>
            <a:ext cx="2925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/>
              <a:t>Пневмококковая бактериемия:</a:t>
            </a:r>
            <a:br>
              <a:rPr lang="ru-RU" sz="1400" b="1" dirty="0"/>
            </a:br>
            <a:r>
              <a:rPr lang="ru-RU" sz="1600" b="1" dirty="0" smtClean="0"/>
              <a:t>3.243 </a:t>
            </a:r>
            <a:r>
              <a:rPr lang="ru-RU" sz="1600" b="1" dirty="0"/>
              <a:t>ребенка в год</a:t>
            </a:r>
            <a:r>
              <a:rPr lang="ru-RU" sz="1400" dirty="0"/>
              <a:t> </a:t>
            </a:r>
            <a:endParaRPr lang="en-US" sz="1400" dirty="0"/>
          </a:p>
        </p:txBody>
      </p:sp>
      <p:sp>
        <p:nvSpPr>
          <p:cNvPr id="22545" name="Rectangle 44"/>
          <p:cNvSpPr>
            <a:spLocks noChangeArrowheads="1"/>
          </p:cNvSpPr>
          <p:nvPr/>
        </p:nvSpPr>
        <p:spPr bwMode="auto">
          <a:xfrm>
            <a:off x="248374" y="3552835"/>
            <a:ext cx="411797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/>
              <a:t>Пневмококковая пневмония: </a:t>
            </a:r>
          </a:p>
          <a:p>
            <a:pPr>
              <a:lnSpc>
                <a:spcPct val="90000"/>
              </a:lnSpc>
            </a:pPr>
            <a:r>
              <a:rPr lang="ru-RU" sz="1600" b="1" dirty="0" smtClean="0"/>
              <a:t>38.960 </a:t>
            </a:r>
            <a:r>
              <a:rPr lang="ru-RU" sz="1600" b="1" dirty="0"/>
              <a:t>детей в год</a:t>
            </a:r>
          </a:p>
        </p:txBody>
      </p:sp>
      <p:sp>
        <p:nvSpPr>
          <p:cNvPr id="22546" name="Rectangle 45"/>
          <p:cNvSpPr>
            <a:spLocks noChangeArrowheads="1"/>
          </p:cNvSpPr>
          <p:nvPr/>
        </p:nvSpPr>
        <p:spPr bwMode="auto">
          <a:xfrm>
            <a:off x="35496" y="4725144"/>
            <a:ext cx="3203848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/>
              <a:t>Пневмококковые </a:t>
            </a:r>
            <a:r>
              <a:rPr lang="ru-RU" sz="1400" b="1" dirty="0" smtClean="0"/>
              <a:t>отиты</a:t>
            </a:r>
            <a:r>
              <a:rPr lang="ru-RU" sz="1400" b="1" dirty="0"/>
              <a:t>: </a:t>
            </a:r>
          </a:p>
          <a:p>
            <a:pPr>
              <a:lnSpc>
                <a:spcPct val="90000"/>
              </a:lnSpc>
            </a:pPr>
            <a:r>
              <a:rPr lang="ru-RU" sz="1600" b="1" dirty="0" smtClean="0"/>
              <a:t>Более 700 тысяч детей</a:t>
            </a:r>
          </a:p>
          <a:p>
            <a:pPr>
              <a:lnSpc>
                <a:spcPct val="90000"/>
              </a:lnSpc>
            </a:pPr>
            <a:r>
              <a:rPr lang="ru-RU" sz="1600" b="1" dirty="0" smtClean="0"/>
              <a:t>в год</a:t>
            </a:r>
            <a:endParaRPr lang="ru-RU" sz="1600" b="1" dirty="0"/>
          </a:p>
        </p:txBody>
      </p:sp>
      <p:sp>
        <p:nvSpPr>
          <p:cNvPr id="22547" name="Text Box 46"/>
          <p:cNvSpPr txBox="1">
            <a:spLocks noChangeArrowheads="1"/>
          </p:cNvSpPr>
          <p:nvPr/>
        </p:nvSpPr>
        <p:spPr bwMode="auto">
          <a:xfrm>
            <a:off x="0" y="1048162"/>
            <a:ext cx="4173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/>
              <a:t>Расчет по РФ </a:t>
            </a:r>
            <a:r>
              <a:rPr lang="ru-RU" sz="1600" dirty="0"/>
              <a:t>(</a:t>
            </a:r>
            <a:r>
              <a:rPr lang="ru-RU" sz="1800" b="1" u="sng" dirty="0"/>
              <a:t>дети от 0 до 2 лет</a:t>
            </a:r>
            <a:r>
              <a:rPr lang="ru-RU" sz="1600" dirty="0"/>
              <a:t>):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931718" y="6203195"/>
            <a:ext cx="5220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>
                <a:solidFill>
                  <a:schemeClr val="tx1"/>
                </a:solidFill>
              </a:rPr>
              <a:t>1. Рекомендации расширенного заседания Совета экспертов на тему «Бремя пневмококковых заболеваний в России», ВСП, 2009,Т.8, №2</a:t>
            </a:r>
          </a:p>
          <a:p>
            <a:r>
              <a:rPr lang="ru-RU" sz="1050" dirty="0" smtClean="0">
                <a:solidFill>
                  <a:schemeClr val="tx1"/>
                </a:solidFill>
              </a:rPr>
              <a:t>2. Методические </a:t>
            </a:r>
            <a:r>
              <a:rPr lang="ru-RU" sz="1050" dirty="0">
                <a:solidFill>
                  <a:schemeClr val="tx1"/>
                </a:solidFill>
              </a:rPr>
              <a:t>рекомендации. МР 3.3.1.0027-11. Эпидемиология и вакцинопрофилактика инфекции, вызываемой </a:t>
            </a:r>
            <a:r>
              <a:rPr lang="en-US" sz="1050" dirty="0">
                <a:solidFill>
                  <a:schemeClr val="tx1"/>
                </a:solidFill>
              </a:rPr>
              <a:t>Streptococcus </a:t>
            </a:r>
            <a:r>
              <a:rPr lang="en-US" sz="1050" dirty="0" err="1" smtClean="0">
                <a:solidFill>
                  <a:schemeClr val="tx1"/>
                </a:solidFill>
              </a:rPr>
              <a:t>pneumoniae</a:t>
            </a:r>
            <a:r>
              <a:rPr lang="en-US" sz="1050" dirty="0">
                <a:solidFill>
                  <a:schemeClr val="tx1"/>
                </a:solidFill>
              </a:rPr>
              <a:t>.</a:t>
            </a:r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70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2708920"/>
            <a:ext cx="8568952" cy="100811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ПНЕВМОКОККОВЫЙ СЕПСИС, БАКТЕРИЕМИЯ</a:t>
            </a:r>
            <a:endParaRPr lang="ru-RU" sz="2800" b="1" dirty="0">
              <a:solidFill>
                <a:srgbClr val="CC00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narod-trauma.ru/wp-content/uploads/2012/12/sepsis-septicaemia-300x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375706" cy="152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75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7503" y="0"/>
            <a:ext cx="7560841" cy="1052736"/>
          </a:xfrm>
          <a:noFill/>
        </p:spPr>
        <p:txBody>
          <a:bodyPr lIns="0" tIns="0" rIns="0" bIns="0" anchor="t">
            <a:no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Пневмококковый сепсис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 </a:t>
            </a:r>
            <a:r>
              <a:rPr lang="ru-RU" sz="2800" b="1" dirty="0">
                <a:solidFill>
                  <a:schemeClr val="tx1"/>
                </a:solidFill>
              </a:rPr>
              <a:t>высоким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уровнем летальности</a:t>
            </a:r>
            <a:r>
              <a:rPr lang="ru-RU" sz="2800" b="1" baseline="30000" dirty="0">
                <a:solidFill>
                  <a:schemeClr val="tx1"/>
                </a:solidFill>
              </a:rPr>
              <a:t>1</a:t>
            </a:r>
            <a:endParaRPr lang="de-DE" sz="2800" b="1" baseline="30000" dirty="0">
              <a:solidFill>
                <a:schemeClr val="tx1"/>
              </a:solidFill>
            </a:endParaRPr>
          </a:p>
        </p:txBody>
      </p:sp>
      <p:pic>
        <p:nvPicPr>
          <p:cNvPr id="32772" name="Picture 5" descr="inso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68198"/>
            <a:ext cx="5139401" cy="338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0922" y="2064966"/>
            <a:ext cx="3618180" cy="302433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ru-RU" sz="2400" dirty="0"/>
              <a:t>Инвазивные пневмококковые инфекции наиболее часто поражают детей младше 2 </a:t>
            </a:r>
            <a:r>
              <a:rPr lang="ru-RU" sz="2400" dirty="0" smtClean="0"/>
              <a:t>лет </a:t>
            </a:r>
            <a:r>
              <a:rPr lang="ru-RU" sz="2400" baseline="30000" dirty="0" smtClean="0"/>
              <a:t>2</a:t>
            </a:r>
            <a:endParaRPr lang="ru-RU" sz="24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6067789"/>
            <a:ext cx="5364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1. Королева И.С. и др. Пневмококковая инфекция в России – эпидемиологическая ситуация. Педиатрическая фармакология. 2010. Т.7, </a:t>
            </a:r>
            <a:r>
              <a:rPr lang="en-US" sz="1100" dirty="0" smtClean="0"/>
              <a:t>N4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2. Методические рекомендации. МР 3.3.1.0027-11. Эпидемиология и </a:t>
            </a:r>
            <a:r>
              <a:rPr lang="ru-RU" sz="1100" dirty="0" err="1" smtClean="0"/>
              <a:t>вакцинопрофилактика</a:t>
            </a:r>
            <a:r>
              <a:rPr lang="ru-RU" sz="1100" dirty="0" smtClean="0"/>
              <a:t> инфекции, вызываемой </a:t>
            </a:r>
            <a:r>
              <a:rPr lang="en-US" sz="1100" dirty="0" smtClean="0"/>
              <a:t>Streptococcus </a:t>
            </a:r>
            <a:r>
              <a:rPr lang="en-US" sz="1100" dirty="0" err="1" smtClean="0"/>
              <a:t>pneumoniae</a:t>
            </a:r>
            <a:r>
              <a:rPr lang="en-US" sz="1100" dirty="0" smtClean="0"/>
              <a:t>.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pic>
        <p:nvPicPr>
          <p:cNvPr id="7" name="Picture 4" descr="http://narod-trauma.ru/wp-content/uploads/2012/12/sepsis-septicaemia-300x1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34" y="20235"/>
            <a:ext cx="2015666" cy="116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7345" y="2708920"/>
            <a:ext cx="7056784" cy="1152128"/>
          </a:xfrm>
        </p:spPr>
        <p:txBody>
          <a:bodyPr/>
          <a:lstStyle/>
          <a:p>
            <a:pPr marL="0" indent="0" eaLnBrk="0" hangingPunct="0">
              <a:lnSpc>
                <a:spcPct val="80000"/>
              </a:lnSpc>
              <a:spcAft>
                <a:spcPct val="0"/>
              </a:spcAft>
              <a:buClr>
                <a:schemeClr val="hlink"/>
              </a:buClr>
              <a:buSzPct val="110000"/>
              <a:buNone/>
            </a:pPr>
            <a:r>
              <a:rPr lang="ru-RU" b="1" dirty="0" smtClean="0"/>
              <a:t>  </a:t>
            </a:r>
            <a:r>
              <a:rPr lang="ru-RU" sz="2800" b="1" dirty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ПНЕВМОКОККОВАЯ ПНЕВМОНИЯ</a:t>
            </a:r>
          </a:p>
        </p:txBody>
      </p:sp>
      <p:pic>
        <p:nvPicPr>
          <p:cNvPr id="5" name="Picture 6" descr="http://megabook.ru/stream/mediapreview?Key=%D0%9A%D1%80%D1%83%D0%BF%D0%BE%D0%B7%D0%BD%D0%B0%D1%8F%20%D0%BF%D0%BD%D0%B5%D0%B2%D0%BC%D0%BE%D0%BD%D0%B8%D1%8F&amp;Width=654&amp;Height=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213169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33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-34441" y="116632"/>
            <a:ext cx="8642350" cy="836712"/>
          </a:xfrm>
          <a:noFill/>
        </p:spPr>
        <p:txBody>
          <a:bodyPr>
            <a:noAutofit/>
          </a:bodyPr>
          <a:lstStyle/>
          <a:p>
            <a:pPr algn="l" eaLnBrk="0" hangingPunct="0">
              <a:lnSpc>
                <a:spcPct val="80000"/>
              </a:lnSpc>
              <a:buClr>
                <a:schemeClr val="hlink"/>
              </a:buClr>
              <a:buSzPct val="110000"/>
            </a:pPr>
            <a:r>
              <a:rPr lang="ru-RU" sz="2800" b="1" dirty="0">
                <a:solidFill>
                  <a:schemeClr val="tx1"/>
                </a:solidFill>
              </a:rPr>
              <a:t>Пневмония – одна из ведущих причин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смертности </a:t>
            </a:r>
            <a:r>
              <a:rPr lang="ru-RU" sz="2800" b="1" dirty="0">
                <a:solidFill>
                  <a:schemeClr val="tx1"/>
                </a:solidFill>
              </a:rPr>
              <a:t>детей первых 5 лет жизни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5327576" y="6425290"/>
            <a:ext cx="38164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dirty="0" smtClean="0"/>
              <a:t>1. </a:t>
            </a:r>
            <a:r>
              <a:rPr lang="en-US" sz="1050" dirty="0" smtClean="0"/>
              <a:t>WHO Global Health Observatory Data </a:t>
            </a:r>
            <a:r>
              <a:rPr lang="en-US" sz="1050" dirty="0" smtClean="0">
                <a:hlinkClick r:id="rId3"/>
              </a:rPr>
              <a:t>http</a:t>
            </a:r>
            <a:r>
              <a:rPr lang="en-US" sz="1050" dirty="0">
                <a:hlinkClick r:id="rId3"/>
              </a:rPr>
              <a:t>://www.who.int/gho/child_health/mortality/causes/en/</a:t>
            </a:r>
            <a:endParaRPr lang="en-US" sz="105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379985"/>
              </p:ext>
            </p:extLst>
          </p:nvPr>
        </p:nvGraphicFramePr>
        <p:xfrm>
          <a:off x="-612576" y="1083348"/>
          <a:ext cx="79928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3938736" y="1124744"/>
            <a:ext cx="5220072" cy="4963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 smtClean="0"/>
              <a:t>Данные мониторинга ВОЗ, 2013 год</a:t>
            </a:r>
            <a:endParaRPr lang="ru-RU" sz="2000" b="1" dirty="0"/>
          </a:p>
        </p:txBody>
      </p:sp>
      <p:pic>
        <p:nvPicPr>
          <p:cNvPr id="6" name="Picture 6" descr="http://megabook.ru/stream/mediapreview?Key=%D0%9A%D1%80%D1%83%D0%BF%D0%BE%D0%B7%D0%BD%D0%B0%D1%8F%20%D0%BF%D0%BD%D0%B5%D0%B2%D0%BC%D0%BE%D0%BD%D0%B8%D1%8F&amp;Width=654&amp;Height=6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101849" cy="12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31379"/>
            <a:ext cx="9144000" cy="708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b="1" dirty="0" smtClean="0"/>
              <a:t>1. </a:t>
            </a:r>
            <a:r>
              <a:rPr lang="ru-RU" sz="800" dirty="0"/>
              <a:t>Клинико-эпидемиологическая оценка эффективности вакцинации детей против </a:t>
            </a:r>
            <a:r>
              <a:rPr lang="ru-RU" sz="800" dirty="0" smtClean="0"/>
              <a:t>пневмококковой</a:t>
            </a:r>
            <a:r>
              <a:rPr lang="en-US" sz="800" dirty="0" smtClean="0"/>
              <a:t> </a:t>
            </a:r>
            <a:r>
              <a:rPr lang="ru-RU" sz="800" dirty="0" smtClean="0"/>
              <a:t>инфекции </a:t>
            </a:r>
            <a:r>
              <a:rPr lang="ru-RU" sz="800" dirty="0"/>
              <a:t>на территории Амурской области (информационно-аналитический материал). – </a:t>
            </a:r>
            <a:r>
              <a:rPr lang="ru-RU" sz="800" dirty="0" smtClean="0"/>
              <a:t>Благовещенск</a:t>
            </a:r>
            <a:r>
              <a:rPr lang="ru-RU" sz="800" dirty="0"/>
              <a:t>, 2015. – 43 с.</a:t>
            </a:r>
            <a:r>
              <a:rPr lang="ru-RU" sz="800" dirty="0" smtClean="0"/>
              <a:t> </a:t>
            </a:r>
          </a:p>
          <a:p>
            <a:r>
              <a:rPr lang="ru-RU" sz="800" b="1" dirty="0" smtClean="0"/>
              <a:t>2</a:t>
            </a:r>
            <a:r>
              <a:rPr lang="ru-RU" sz="800" b="1" dirty="0"/>
              <a:t>. </a:t>
            </a:r>
            <a:r>
              <a:rPr lang="ru-RU" sz="800" dirty="0" err="1"/>
              <a:t>World</a:t>
            </a:r>
            <a:r>
              <a:rPr lang="ru-RU" sz="800" dirty="0"/>
              <a:t> </a:t>
            </a:r>
            <a:r>
              <a:rPr lang="ru-RU" sz="800" dirty="0" err="1"/>
              <a:t>Health</a:t>
            </a:r>
            <a:r>
              <a:rPr lang="ru-RU" sz="800" dirty="0"/>
              <a:t> </a:t>
            </a:r>
            <a:r>
              <a:rPr lang="ru-RU" sz="800" dirty="0" err="1"/>
              <a:t>Organization</a:t>
            </a:r>
            <a:r>
              <a:rPr lang="ru-RU" sz="800" dirty="0"/>
              <a:t> (WHO) </a:t>
            </a:r>
            <a:r>
              <a:rPr lang="ru-RU" sz="800" dirty="0" err="1"/>
              <a:t>Statistics</a:t>
            </a:r>
            <a:r>
              <a:rPr lang="ru-RU" sz="800" dirty="0"/>
              <a:t>. </a:t>
            </a:r>
            <a:r>
              <a:rPr lang="ru-RU" sz="800" dirty="0" err="1" smtClean="0"/>
              <a:t>Mortality</a:t>
            </a:r>
            <a:r>
              <a:rPr lang="ru-RU" sz="800" dirty="0" smtClean="0"/>
              <a:t> </a:t>
            </a:r>
            <a:r>
              <a:rPr lang="en-US" sz="800" dirty="0" smtClean="0"/>
              <a:t>database</a:t>
            </a:r>
            <a:r>
              <a:rPr lang="en-US" sz="800" dirty="0"/>
              <a:t>. http://www.who.int/healthinfo/morttables/en/. (No. of deaths, pneumonia, both sexes, ages 1-74 years; 0101= Russian Federation, 2009. http://apps.who.int/healthinfo/statistics/mortality/whodpms/</a:t>
            </a:r>
          </a:p>
          <a:p>
            <a:r>
              <a:rPr lang="ru-RU" sz="800" b="1" dirty="0"/>
              <a:t>3. </a:t>
            </a:r>
            <a:r>
              <a:rPr lang="ru-RU" sz="800" dirty="0"/>
              <a:t>Всероссийская перепись населения 2010 г. http://www.gks.ru/free_doc/new_site/perepis2010/croc/perepis_itogi1612.htm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10020" y="281529"/>
            <a:ext cx="9133980" cy="76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altLang="ru-RU" dirty="0">
                <a:solidFill>
                  <a:schemeClr val="tx1"/>
                </a:solidFill>
              </a:rPr>
              <a:t>Дети первых лет жизни и пожилые наиболее подвержены заболеваемости и смертности от пневмоний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2781"/>
            <a:ext cx="7200801" cy="202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5" y="3638592"/>
            <a:ext cx="7999006" cy="24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3" y="1374974"/>
            <a:ext cx="8676455" cy="310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Возрастная структура заболеваемости внебольничными пневмониями в РФ</a:t>
            </a:r>
            <a:r>
              <a:rPr lang="ru-RU" b="1" baseline="30000" dirty="0" smtClean="0"/>
              <a:t>1</a:t>
            </a:r>
            <a:endParaRPr lang="ru-RU" b="1" baseline="30000" dirty="0"/>
          </a:p>
        </p:txBody>
      </p:sp>
    </p:spTree>
    <p:extLst>
      <p:ext uri="{BB962C8B-B14F-4D97-AF65-F5344CB8AC3E}">
        <p14:creationId xmlns:p14="http://schemas.microsoft.com/office/powerpoint/2010/main" val="40686979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708920"/>
            <a:ext cx="6152728" cy="1152128"/>
          </a:xfrm>
        </p:spPr>
        <p:txBody>
          <a:bodyPr/>
          <a:lstStyle/>
          <a:p>
            <a:pPr marL="0" indent="0" eaLnBrk="0" hangingPunct="0">
              <a:lnSpc>
                <a:spcPct val="80000"/>
              </a:lnSpc>
              <a:spcAft>
                <a:spcPct val="0"/>
              </a:spcAft>
              <a:buClr>
                <a:schemeClr val="hlink"/>
              </a:buClr>
              <a:buSzPct val="110000"/>
              <a:buNone/>
            </a:pPr>
            <a:r>
              <a:rPr lang="ru-RU" b="1" dirty="0" smtClean="0"/>
              <a:t>  </a:t>
            </a:r>
            <a:r>
              <a:rPr lang="ru-RU" sz="2800" b="1" dirty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ПНЕВМОКОККОВЫЙ ОТИТ</a:t>
            </a:r>
          </a:p>
        </p:txBody>
      </p:sp>
      <p:pic>
        <p:nvPicPr>
          <p:cNvPr id="4" name="Picture 8" descr="https://im0-tub-ru.yandex.net/i?id=1fa4222c81f6c8300e300aa0a171dc30&amp;n=33&amp;h=215&amp;w=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252028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162590"/>
              </p:ext>
            </p:extLst>
          </p:nvPr>
        </p:nvGraphicFramePr>
        <p:xfrm>
          <a:off x="349607" y="1412776"/>
          <a:ext cx="8395060" cy="458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1935"/>
            <a:ext cx="87446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Пневмококк – ведущий возбудитель </a:t>
            </a:r>
          </a:p>
          <a:p>
            <a:r>
              <a:rPr lang="ru-RU" sz="2800" b="1" dirty="0" smtClean="0"/>
              <a:t>острых средних отитов у детей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29073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1. </a:t>
            </a:r>
            <a:r>
              <a:rPr lang="ru-RU" sz="1200" dirty="0" err="1" smtClean="0"/>
              <a:t>А.А.Баранов</a:t>
            </a:r>
            <a:r>
              <a:rPr lang="ru-RU" sz="1200" dirty="0" smtClean="0"/>
              <a:t>, </a:t>
            </a:r>
            <a:r>
              <a:rPr lang="ru-RU" sz="1200" dirty="0" err="1" smtClean="0"/>
              <a:t>Л.С.Намазова</a:t>
            </a:r>
            <a:r>
              <a:rPr lang="ru-RU" sz="1200" dirty="0" smtClean="0"/>
              <a:t>-Баранова, </a:t>
            </a:r>
            <a:r>
              <a:rPr lang="ru-RU" sz="1200" dirty="0" err="1" smtClean="0"/>
              <a:t>Н.А.Маянский</a:t>
            </a:r>
            <a:r>
              <a:rPr lang="ru-RU" sz="1200" dirty="0" smtClean="0"/>
              <a:t> и др. </a:t>
            </a:r>
            <a:r>
              <a:rPr lang="ru-RU" sz="1200" dirty="0"/>
              <a:t>Роль </a:t>
            </a:r>
            <a:r>
              <a:rPr lang="ru-RU" sz="1200" dirty="0" err="1"/>
              <a:t>Streptococcus</a:t>
            </a:r>
            <a:r>
              <a:rPr lang="ru-RU" sz="1200" dirty="0"/>
              <a:t> </a:t>
            </a:r>
            <a:r>
              <a:rPr lang="ru-RU" sz="1200" dirty="0" err="1"/>
              <a:t>pneumoniae</a:t>
            </a:r>
            <a:r>
              <a:rPr lang="ru-RU" sz="1200" dirty="0"/>
              <a:t> в структуре бактериальных инфекций у детей, госпитализированных в стационары г. Москвы в 2011–2012 </a:t>
            </a:r>
            <a:r>
              <a:rPr lang="ru-RU" sz="1200" dirty="0" smtClean="0"/>
              <a:t>гг. Педиатрическая </a:t>
            </a:r>
            <a:r>
              <a:rPr lang="ru-RU" sz="1200" dirty="0"/>
              <a:t>фармакология. 2013; 10 (5</a:t>
            </a:r>
            <a:r>
              <a:rPr lang="ru-RU" sz="1200" dirty="0" smtClean="0"/>
              <a:t>): 6-12.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34872" y="2692635"/>
            <a:ext cx="5514798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Спектр бактериальных возбудителей острого среднего отита у детей, госпитализированных в стационары г. Москвы (</a:t>
            </a:r>
            <a:r>
              <a:rPr lang="en-US" dirty="0" smtClean="0"/>
              <a:t>n=742)</a:t>
            </a:r>
            <a:r>
              <a:rPr lang="ru-RU" baseline="30000" dirty="0" smtClean="0"/>
              <a:t>1</a:t>
            </a:r>
            <a:endParaRPr lang="ru-RU" baseline="30000" dirty="0"/>
          </a:p>
        </p:txBody>
      </p:sp>
      <p:pic>
        <p:nvPicPr>
          <p:cNvPr id="7" name="Picture 8" descr="https://im0-tub-ru.yandex.net/i?id=1fa4222c81f6c8300e300aa0a171dc30&amp;n=33&amp;h=215&amp;w=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619672" cy="11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08"/>
            <a:ext cx="8651752" cy="887633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Число управляемых инфекций постоянно растет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482373"/>
              </p:ext>
            </p:extLst>
          </p:nvPr>
        </p:nvGraphicFramePr>
        <p:xfrm>
          <a:off x="0" y="1423894"/>
          <a:ext cx="9144000" cy="408521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828800"/>
                <a:gridCol w="1694329"/>
                <a:gridCol w="1963271"/>
                <a:gridCol w="1869141"/>
                <a:gridCol w="1788459"/>
              </a:tblGrid>
              <a:tr h="36196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179</a:t>
                      </a:r>
                      <a:r>
                        <a:rPr lang="en-US" sz="1400" dirty="0" smtClean="0"/>
                        <a:t>6</a:t>
                      </a:r>
                      <a:r>
                        <a:rPr lang="ru-RU" sz="1400" dirty="0" smtClean="0"/>
                        <a:t> Натуральная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r>
                        <a:rPr lang="ru-RU" sz="1400" dirty="0" smtClean="0"/>
                        <a:t>         оспа</a:t>
                      </a:r>
                    </a:p>
                    <a:p>
                      <a:r>
                        <a:rPr lang="ru-RU" sz="1400" dirty="0" smtClean="0"/>
                        <a:t>1885 Холера</a:t>
                      </a:r>
                    </a:p>
                    <a:p>
                      <a:r>
                        <a:rPr lang="ru-RU" sz="1400" dirty="0" smtClean="0"/>
                        <a:t>1885 Бешенство</a:t>
                      </a:r>
                    </a:p>
                    <a:p>
                      <a:r>
                        <a:rPr lang="ru-RU" sz="1400" dirty="0" smtClean="0"/>
                        <a:t>1891 Сибирская </a:t>
                      </a:r>
                    </a:p>
                    <a:p>
                      <a:r>
                        <a:rPr lang="ru-RU" sz="1400" dirty="0" smtClean="0"/>
                        <a:t>         язва</a:t>
                      </a:r>
                    </a:p>
                    <a:p>
                      <a:r>
                        <a:rPr lang="ru-RU" sz="1400" dirty="0" smtClean="0"/>
                        <a:t>1896</a:t>
                      </a:r>
                      <a:r>
                        <a:rPr lang="ru-RU" sz="1400" baseline="0" dirty="0" smtClean="0"/>
                        <a:t> Брюшной тиф</a:t>
                      </a:r>
                    </a:p>
                    <a:p>
                      <a:r>
                        <a:rPr lang="ru-RU" sz="1400" baseline="0" dirty="0" smtClean="0"/>
                        <a:t>1897 Чума</a:t>
                      </a:r>
                      <a:endParaRPr lang="ru-RU" sz="1400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1923 Дифтерия</a:t>
                      </a:r>
                    </a:p>
                    <a:p>
                      <a:r>
                        <a:rPr lang="ru-RU" sz="1400" dirty="0" smtClean="0"/>
                        <a:t>1923 Туберкулез</a:t>
                      </a:r>
                    </a:p>
                    <a:p>
                      <a:r>
                        <a:rPr lang="ru-RU" sz="1400" dirty="0" smtClean="0"/>
                        <a:t>1924 Столбняк</a:t>
                      </a:r>
                    </a:p>
                    <a:p>
                      <a:r>
                        <a:rPr lang="ru-RU" sz="1400" dirty="0" smtClean="0"/>
                        <a:t>1926 Коклюш</a:t>
                      </a:r>
                    </a:p>
                    <a:p>
                      <a:r>
                        <a:rPr lang="ru-RU" sz="1400" dirty="0" smtClean="0"/>
                        <a:t>1935 Желтая </a:t>
                      </a:r>
                    </a:p>
                    <a:p>
                      <a:r>
                        <a:rPr lang="ru-RU" sz="1400" dirty="0" smtClean="0"/>
                        <a:t>         лихорадка</a:t>
                      </a:r>
                    </a:p>
                    <a:p>
                      <a:r>
                        <a:rPr lang="ru-RU" sz="1400" dirty="0" smtClean="0"/>
                        <a:t>1943 Сыпной тиф</a:t>
                      </a:r>
                      <a:endParaRPr lang="ru-RU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1955 Полиомиелит </a:t>
                      </a:r>
                    </a:p>
                    <a:p>
                      <a:r>
                        <a:rPr lang="ru-RU" sz="1400" dirty="0" smtClean="0"/>
                        <a:t>         (ИПВ)</a:t>
                      </a:r>
                    </a:p>
                    <a:p>
                      <a:r>
                        <a:rPr lang="ru-RU" sz="1400" dirty="0" smtClean="0"/>
                        <a:t>1962 Полиомиелит </a:t>
                      </a:r>
                    </a:p>
                    <a:p>
                      <a:r>
                        <a:rPr lang="ru-RU" sz="1400" dirty="0" smtClean="0"/>
                        <a:t>         (ОПВ)</a:t>
                      </a:r>
                    </a:p>
                    <a:p>
                      <a:r>
                        <a:rPr lang="ru-RU" sz="1400" dirty="0" smtClean="0"/>
                        <a:t>1963 Корь</a:t>
                      </a:r>
                    </a:p>
                    <a:p>
                      <a:r>
                        <a:rPr lang="ru-RU" sz="1400" dirty="0" smtClean="0"/>
                        <a:t>1967 Паротит</a:t>
                      </a:r>
                    </a:p>
                    <a:p>
                      <a:r>
                        <a:rPr lang="ru-RU" sz="1400" dirty="0" smtClean="0"/>
                        <a:t>1969 Менингококк А</a:t>
                      </a:r>
                    </a:p>
                    <a:p>
                      <a:r>
                        <a:rPr lang="ru-RU" sz="1400" dirty="0" smtClean="0"/>
                        <a:t>1970 Краснуха</a:t>
                      </a:r>
                    </a:p>
                    <a:p>
                      <a:r>
                        <a:rPr lang="ru-RU" sz="1400" dirty="0" smtClean="0"/>
                        <a:t>1972 </a:t>
                      </a:r>
                      <a:r>
                        <a:rPr lang="en-US" sz="1400" dirty="0" err="1" smtClean="0"/>
                        <a:t>Hib</a:t>
                      </a:r>
                      <a:r>
                        <a:rPr lang="en-US" sz="1400" dirty="0" smtClean="0"/>
                        <a:t> (</a:t>
                      </a:r>
                      <a:r>
                        <a:rPr lang="ru-RU" sz="1400" dirty="0" smtClean="0"/>
                        <a:t>полисах.)</a:t>
                      </a:r>
                    </a:p>
                    <a:p>
                      <a:r>
                        <a:rPr lang="ru-RU" sz="1400" dirty="0" smtClean="0"/>
                        <a:t>1976 Грипп</a:t>
                      </a:r>
                    </a:p>
                    <a:p>
                      <a:r>
                        <a:rPr lang="ru-RU" sz="1400" dirty="0" smtClean="0"/>
                        <a:t>1976 Пневмококк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r>
                        <a:rPr lang="ru-RU" sz="1400" baseline="0" dirty="0" smtClean="0"/>
                        <a:t>       (полисахаридная </a:t>
                      </a:r>
                    </a:p>
                    <a:p>
                      <a:r>
                        <a:rPr lang="ru-RU" sz="1400" baseline="0" dirty="0" smtClean="0"/>
                        <a:t>        вакцина)</a:t>
                      </a:r>
                    </a:p>
                    <a:p>
                      <a:r>
                        <a:rPr lang="ru-RU" sz="1400" baseline="0" dirty="0" smtClean="0"/>
                        <a:t>1977 Менингококк С </a:t>
                      </a:r>
                    </a:p>
                    <a:p>
                      <a:r>
                        <a:rPr lang="ru-RU" sz="1400" baseline="0" dirty="0" smtClean="0"/>
                        <a:t>       (полисахаридная </a:t>
                      </a:r>
                    </a:p>
                    <a:p>
                      <a:r>
                        <a:rPr lang="ru-RU" sz="1400" baseline="0" dirty="0" smtClean="0"/>
                        <a:t>        вакцина)</a:t>
                      </a:r>
                      <a:endParaRPr lang="ru-RU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1981 Гепатит В</a:t>
                      </a:r>
                    </a:p>
                    <a:p>
                      <a:r>
                        <a:rPr lang="ru-RU" sz="1400" dirty="0" smtClean="0"/>
                        <a:t>1986 </a:t>
                      </a:r>
                      <a:r>
                        <a:rPr lang="en-US" sz="1400" dirty="0" err="1" smtClean="0"/>
                        <a:t>Hib</a:t>
                      </a:r>
                      <a:r>
                        <a:rPr lang="ru-RU" sz="1400" dirty="0" smtClean="0"/>
                        <a:t> (</a:t>
                      </a:r>
                      <a:r>
                        <a:rPr lang="ru-RU" sz="1400" dirty="0" err="1" smtClean="0"/>
                        <a:t>конъюг</a:t>
                      </a:r>
                      <a:r>
                        <a:rPr lang="ru-RU" sz="1400" dirty="0" smtClean="0"/>
                        <a:t>)</a:t>
                      </a:r>
                    </a:p>
                    <a:p>
                      <a:r>
                        <a:rPr lang="en-US" sz="1400" dirty="0" smtClean="0"/>
                        <a:t>1989 </a:t>
                      </a:r>
                      <a:r>
                        <a:rPr lang="ru-RU" sz="1400" dirty="0" smtClean="0"/>
                        <a:t>Гепатит</a:t>
                      </a:r>
                      <a:r>
                        <a:rPr lang="ru-RU" sz="1400" baseline="0" dirty="0" smtClean="0"/>
                        <a:t> А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1995 Ветряная оспа</a:t>
                      </a:r>
                    </a:p>
                    <a:p>
                      <a:r>
                        <a:rPr lang="ru-RU" sz="1400" dirty="0" smtClean="0"/>
                        <a:t>1998 </a:t>
                      </a:r>
                      <a:r>
                        <a:rPr lang="ru-RU" sz="1400" dirty="0" err="1" smtClean="0"/>
                        <a:t>Ротавирус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1999 Менингококк</a:t>
                      </a:r>
                      <a:r>
                        <a:rPr lang="ru-RU" sz="1400" baseline="0" dirty="0" smtClean="0"/>
                        <a:t> С </a:t>
                      </a:r>
                    </a:p>
                    <a:p>
                      <a:r>
                        <a:rPr lang="ru-RU" sz="1400" baseline="0" dirty="0" smtClean="0"/>
                        <a:t>   (конъюгированная </a:t>
                      </a:r>
                    </a:p>
                    <a:p>
                      <a:r>
                        <a:rPr lang="ru-RU" sz="1400" baseline="0" dirty="0" smtClean="0"/>
                        <a:t>    вакцина)</a:t>
                      </a:r>
                      <a:endParaRPr lang="ru-RU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2000 Пневмококк (конъюгированная</a:t>
                      </a:r>
                      <a:r>
                        <a:rPr lang="ru-RU" sz="1400" baseline="0" dirty="0" smtClean="0"/>
                        <a:t> вакцина)</a:t>
                      </a:r>
                    </a:p>
                    <a:p>
                      <a:r>
                        <a:rPr lang="ru-RU" sz="1400" baseline="0" dirty="0" smtClean="0"/>
                        <a:t>2006 ВПЧ</a:t>
                      </a:r>
                      <a:endParaRPr lang="ru-RU" sz="1400" dirty="0"/>
                    </a:p>
                  </a:txBody>
                  <a:tcPr anchor="b"/>
                </a:tc>
              </a:tr>
              <a:tr h="0">
                <a:tc>
                  <a:txBody>
                    <a:bodyPr/>
                    <a:lstStyle/>
                    <a:p>
                      <a:endParaRPr lang="ru-RU" sz="100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anchor="b"/>
                </a:tc>
              </a:tr>
              <a:tr h="3487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1800-1899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1900-1949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1950-1979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1980-1999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2000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4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im0-tub-ru.yandex.net/i?id=1fa4222c81f6c8300e300aa0a171dc30&amp;n=33&amp;h=215&amp;w=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619672" cy="11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13760" t="24560" r="24515" b="53134"/>
          <a:stretch>
            <a:fillRect/>
          </a:stretch>
        </p:blipFill>
        <p:spPr bwMode="auto">
          <a:xfrm>
            <a:off x="495539" y="1124744"/>
            <a:ext cx="714878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39792" y="5691961"/>
            <a:ext cx="57042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cs typeface="Arial" pitchFamily="34" charset="0"/>
              </a:rPr>
              <a:t>1. </a:t>
            </a:r>
            <a:r>
              <a:rPr lang="ru-RU" sz="1000" dirty="0" err="1" smtClean="0">
                <a:cs typeface="Arial" pitchFamily="34" charset="0"/>
              </a:rPr>
              <a:t>Маянский</a:t>
            </a:r>
            <a:r>
              <a:rPr lang="ru-RU" sz="1000" dirty="0" smtClean="0">
                <a:cs typeface="Arial" pitchFamily="34" charset="0"/>
              </a:rPr>
              <a:t>  Н.А. и др. Бактериальная этиология острого среднего отита у детей до 5 лет: роль </a:t>
            </a:r>
            <a:r>
              <a:rPr lang="en-US" sz="1000" dirty="0" smtClean="0">
                <a:cs typeface="Arial" pitchFamily="34" charset="0"/>
              </a:rPr>
              <a:t>Streptococcus </a:t>
            </a:r>
            <a:r>
              <a:rPr lang="en-US" sz="1000" dirty="0" err="1" smtClean="0">
                <a:cs typeface="Arial" pitchFamily="34" charset="0"/>
              </a:rPr>
              <a:t>pneumoniae</a:t>
            </a:r>
            <a:r>
              <a:rPr lang="ru-RU" sz="1000" dirty="0" smtClean="0">
                <a:cs typeface="Arial" pitchFamily="34" charset="0"/>
              </a:rPr>
              <a:t>.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ru-RU" sz="1000" dirty="0" smtClean="0">
                <a:cs typeface="Arial" pitchFamily="34" charset="0"/>
              </a:rPr>
              <a:t>Вопросы диагностики в педиатрии. 2013. Том 5. </a:t>
            </a:r>
            <a:r>
              <a:rPr lang="en-US" sz="1000" dirty="0" smtClean="0">
                <a:cs typeface="Arial" pitchFamily="34" charset="0"/>
              </a:rPr>
              <a:t>N</a:t>
            </a:r>
            <a:r>
              <a:rPr lang="ru-RU" sz="1000" dirty="0" smtClean="0">
                <a:cs typeface="Arial" pitchFamily="34" charset="0"/>
              </a:rPr>
              <a:t>3. С.5-13.</a:t>
            </a:r>
            <a:endParaRPr lang="en-US" sz="1000" dirty="0" smtClean="0">
              <a:cs typeface="Arial" pitchFamily="34" charset="0"/>
            </a:endParaRPr>
          </a:p>
          <a:p>
            <a:pPr algn="r"/>
            <a:r>
              <a:rPr lang="en-US" sz="1000" dirty="0" smtClean="0"/>
              <a:t>2. </a:t>
            </a:r>
            <a:r>
              <a:rPr lang="en-US" sz="1000" dirty="0" err="1" smtClean="0"/>
              <a:t>Vergison</a:t>
            </a:r>
            <a:r>
              <a:rPr lang="en-US" sz="1000" dirty="0" smtClean="0"/>
              <a:t> A et al. </a:t>
            </a:r>
            <a:r>
              <a:rPr lang="en-US" sz="1000" dirty="0"/>
              <a:t>Otitis media and its consequences: beyond the earache. Lancet Infect Dis. 2010 Mar;10(3):195-203</a:t>
            </a:r>
            <a:r>
              <a:rPr lang="en-US" sz="1000" dirty="0" smtClean="0"/>
              <a:t>.</a:t>
            </a:r>
          </a:p>
          <a:p>
            <a:pPr algn="r"/>
            <a:r>
              <a:rPr lang="en-US" sz="1000" dirty="0" smtClean="0"/>
              <a:t>3. Zhou </a:t>
            </a:r>
            <a:r>
              <a:rPr lang="en-US" sz="1000" dirty="0"/>
              <a:t>F, </a:t>
            </a:r>
            <a:r>
              <a:rPr lang="en-US" sz="1000" dirty="0" err="1"/>
              <a:t>Shefer</a:t>
            </a:r>
            <a:r>
              <a:rPr lang="en-US" sz="1000" dirty="0"/>
              <a:t> A, Kong Y, </a:t>
            </a:r>
            <a:r>
              <a:rPr lang="en-US" sz="1000" dirty="0" err="1"/>
              <a:t>Nuorti</a:t>
            </a:r>
            <a:r>
              <a:rPr lang="en-US" sz="1000" dirty="0"/>
              <a:t> JP. Trends in acute otitis media-related health care utilization by privately insured young children in the United States, 1997-2004. Pediatrics. 2008 Feb;121(2):253-60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6079" y="215343"/>
            <a:ext cx="8744667" cy="41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ru-RU" sz="2800" b="1" dirty="0">
                <a:latin typeface="+mj-lt"/>
                <a:ea typeface="+mj-ea"/>
                <a:cs typeface="+mj-cs"/>
              </a:rPr>
              <a:t>Острый средний отит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3068960"/>
            <a:ext cx="8640960" cy="252028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ru-RU" sz="1600" dirty="0" smtClean="0"/>
              <a:t>Более </a:t>
            </a:r>
            <a:r>
              <a:rPr lang="ru-RU" sz="1600" b="1" dirty="0" smtClean="0"/>
              <a:t>80% </a:t>
            </a:r>
            <a:r>
              <a:rPr lang="ru-RU" sz="1600" dirty="0"/>
              <a:t>детей </a:t>
            </a:r>
            <a:r>
              <a:rPr lang="ru-RU" sz="1600" dirty="0" smtClean="0"/>
              <a:t>к возрасту 3 лет переносят как минимум один эпизод ОСО</a:t>
            </a:r>
            <a:r>
              <a:rPr lang="en-US" sz="1600" baseline="30000" dirty="0"/>
              <a:t>1</a:t>
            </a:r>
            <a:endParaRPr lang="ru-RU" sz="1600" baseline="30000" dirty="0"/>
          </a:p>
          <a:p>
            <a:pPr>
              <a:spcAft>
                <a:spcPts val="2400"/>
              </a:spcAft>
            </a:pPr>
            <a:r>
              <a:rPr lang="ru-RU" sz="1600" b="1" dirty="0" smtClean="0"/>
              <a:t>40%</a:t>
            </a:r>
            <a:r>
              <a:rPr lang="ru-RU" sz="1600" dirty="0" smtClean="0"/>
              <a:t> детей к 7-летнему возрасту переболевают ОСО шесть и более раз</a:t>
            </a:r>
            <a:r>
              <a:rPr lang="ru-RU" sz="1600" b="1" dirty="0" smtClean="0"/>
              <a:t> </a:t>
            </a:r>
            <a:r>
              <a:rPr lang="en-US" sz="1600" baseline="30000" dirty="0" smtClean="0"/>
              <a:t>1</a:t>
            </a:r>
            <a:endParaRPr lang="ru-RU" sz="1600" baseline="30000" dirty="0"/>
          </a:p>
          <a:p>
            <a:pPr>
              <a:spcAft>
                <a:spcPts val="2400"/>
              </a:spcAft>
            </a:pPr>
            <a:r>
              <a:rPr lang="ru-RU" sz="1600" dirty="0"/>
              <a:t>Хронические рецидивирующие отиты – причина стойких нарушений слуха и задержки интеллектуального развития </a:t>
            </a:r>
            <a:r>
              <a:rPr lang="ru-RU" sz="1600" dirty="0" smtClean="0"/>
              <a:t>ребенка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2</a:t>
            </a:r>
            <a:endParaRPr lang="ru-RU" sz="1600" baseline="30000" dirty="0"/>
          </a:p>
          <a:p>
            <a:pPr>
              <a:spcAft>
                <a:spcPts val="2400"/>
              </a:spcAft>
            </a:pPr>
            <a:r>
              <a:rPr lang="ru-RU" sz="1600" dirty="0" smtClean="0"/>
              <a:t>ОСО – наиболее частое показание к назначению антибиотиков у детей дошкольного возраста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3</a:t>
            </a:r>
            <a:endParaRPr lang="ru-RU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6683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59800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99"/>
                </a:solidFill>
              </a:rPr>
              <a:t>Вакцинация  – единственный способ существенно повлиять на заболеваемость пневмококковой инфекцией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80455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229600" cy="476672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Пневмококк: </a:t>
            </a:r>
            <a:r>
              <a:rPr lang="ru-RU" sz="2800" b="1" dirty="0" smtClean="0">
                <a:solidFill>
                  <a:schemeClr val="tx1"/>
                </a:solidFill>
              </a:rPr>
              <a:t>как защититься?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268760"/>
            <a:ext cx="7056784" cy="3960440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Уже </a:t>
            </a:r>
            <a:r>
              <a:rPr lang="ru-RU" sz="2400" dirty="0" smtClean="0"/>
              <a:t>свыше 15 лет </a:t>
            </a:r>
            <a:r>
              <a:rPr lang="ru-RU" sz="2400" dirty="0"/>
              <a:t>в мире делают прививки против пневмококковой инфекции детям, начиная </a:t>
            </a:r>
            <a:r>
              <a:rPr lang="ru-RU" sz="2400" dirty="0" smtClean="0"/>
              <a:t>с возраста 2 месяцев</a:t>
            </a:r>
            <a:endParaRPr lang="ru-RU" sz="24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Вакцина включена в календари прививок более 120 государств</a:t>
            </a:r>
            <a:endParaRPr lang="ru-RU" sz="24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Вакцина </a:t>
            </a:r>
            <a:r>
              <a:rPr lang="ru-RU" sz="2400" dirty="0"/>
              <a:t>не содержит </a:t>
            </a:r>
            <a:r>
              <a:rPr lang="ru-RU" sz="2400" dirty="0" smtClean="0"/>
              <a:t>живых возбудителей, </a:t>
            </a:r>
            <a:r>
              <a:rPr lang="ru-RU" sz="2400" dirty="0"/>
              <a:t>поэтому безопасна для каждого </a:t>
            </a:r>
            <a:r>
              <a:rPr lang="ru-RU" sz="2400" dirty="0" smtClean="0"/>
              <a:t>ребенка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Вакцина не содержит консервантов (ртутьсодержащих соединений), формальдегида, желатина, антибиотиков, белков дрожжей и куриных яиц </a:t>
            </a:r>
            <a:r>
              <a:rPr lang="ru-RU" sz="2400" baseline="30000" dirty="0" smtClean="0"/>
              <a:t>1, 2</a:t>
            </a:r>
            <a:endParaRPr lang="en-US" sz="2400" baseline="30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3562" y="6150114"/>
            <a:ext cx="6477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/>
              <a:t>FDA: </a:t>
            </a:r>
            <a:r>
              <a:rPr lang="en-US" sz="1000" dirty="0" err="1" smtClean="0"/>
              <a:t>Prevnar</a:t>
            </a:r>
            <a:r>
              <a:rPr lang="en-US" sz="1000" dirty="0" smtClean="0"/>
              <a:t> 13 Full Prescribing Information (Revised 01/2014). Available at: </a:t>
            </a:r>
            <a:r>
              <a:rPr lang="en-US" sz="1000" dirty="0" smtClean="0">
                <a:hlinkClick r:id="rId2"/>
              </a:rPr>
              <a:t>http://www.fda.gov/BiologicsBloodVaccines/Vaccines/ApprovedProducts/ucm201667.htm</a:t>
            </a:r>
            <a:endParaRPr lang="ru-RU" sz="1000" dirty="0" smtClean="0"/>
          </a:p>
          <a:p>
            <a:pPr marL="228600" indent="-228600">
              <a:buFontTx/>
              <a:buAutoNum type="arabicPeriod"/>
            </a:pPr>
            <a:r>
              <a:rPr lang="ru-RU" sz="1000" dirty="0" err="1"/>
              <a:t>Превенар</a:t>
            </a:r>
            <a:r>
              <a:rPr lang="ru-RU" sz="1000" dirty="0"/>
              <a:t>® 13. Инструкция по применению лекарственного препарата для медицинского применения (с изменениями). ЛП </a:t>
            </a:r>
            <a:r>
              <a:rPr lang="ru-RU" sz="1000" dirty="0" smtClean="0"/>
              <a:t>000798-</a:t>
            </a:r>
            <a:r>
              <a:rPr lang="en-US" sz="1000" dirty="0" smtClean="0"/>
              <a:t>140915</a:t>
            </a:r>
            <a:endParaRPr lang="ru-RU" sz="1000" dirty="0"/>
          </a:p>
          <a:p>
            <a:pPr marL="228600" indent="-228600" algn="r">
              <a:buAutoNum type="arabicPeriod"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100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479" y="0"/>
            <a:ext cx="8881696" cy="911225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cs typeface="Arial" pitchFamily="34" charset="0"/>
              </a:rPr>
              <a:t>Пневмококковая конъюгированная </a:t>
            </a:r>
            <a:br>
              <a:rPr lang="ru-RU" sz="28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cs typeface="Arial" pitchFamily="34" charset="0"/>
              </a:rPr>
              <a:t>вакцина </a:t>
            </a:r>
            <a:r>
              <a:rPr lang="ru-RU" sz="2800" b="1" dirty="0" err="1" smtClean="0">
                <a:solidFill>
                  <a:schemeClr val="tx1"/>
                </a:solidFill>
                <a:cs typeface="Arial" pitchFamily="34" charset="0"/>
              </a:rPr>
              <a:t>Превенар</a:t>
            </a:r>
            <a:r>
              <a:rPr lang="ru-RU" sz="2800" b="1" dirty="0" smtClean="0">
                <a:solidFill>
                  <a:schemeClr val="tx1"/>
                </a:solidFill>
                <a:cs typeface="Arial" pitchFamily="34" charset="0"/>
              </a:rPr>
              <a:t> 13</a:t>
            </a:r>
            <a:endParaRPr lang="en-US" sz="28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25" y="98072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отличие от обычной полисахаридной </a:t>
            </a:r>
            <a:r>
              <a:rPr lang="ru-RU" dirty="0" smtClean="0"/>
              <a:t>конъюгированная </a:t>
            </a:r>
            <a:r>
              <a:rPr lang="ru-RU" dirty="0"/>
              <a:t>вакцина </a:t>
            </a:r>
            <a:r>
              <a:rPr lang="ru-RU" dirty="0" smtClean="0"/>
              <a:t>может применяться у детей первых лет жизни и позволяет </a:t>
            </a:r>
            <a:r>
              <a:rPr lang="ru-RU" dirty="0"/>
              <a:t>сформировать </a:t>
            </a:r>
            <a:r>
              <a:rPr lang="ru-RU" b="1" dirty="0"/>
              <a:t>длительную иммунную </a:t>
            </a:r>
            <a:r>
              <a:rPr lang="ru-RU" b="1" dirty="0" smtClean="0"/>
              <a:t>память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67336" y="6023173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</a:t>
            </a:r>
            <a:r>
              <a:rPr lang="en-US" sz="1000" dirty="0" smtClean="0"/>
              <a:t> FDA: </a:t>
            </a:r>
            <a:r>
              <a:rPr lang="en-US" sz="1000" dirty="0" err="1" smtClean="0"/>
              <a:t>Prevnar</a:t>
            </a:r>
            <a:r>
              <a:rPr lang="en-US" sz="1000" dirty="0" smtClean="0"/>
              <a:t> 13 Full Prescribing Information (Revised 01/2014). Available at: </a:t>
            </a:r>
            <a:r>
              <a:rPr lang="en-US" sz="1000" dirty="0" smtClean="0">
                <a:hlinkClick r:id="rId2"/>
              </a:rPr>
              <a:t>http://www.fda.gov/BiologicsBloodVaccines/Vaccines/ApprovedProducts/ucm201667.htm</a:t>
            </a:r>
            <a:endParaRPr lang="ru-RU" sz="1000" dirty="0" smtClean="0"/>
          </a:p>
          <a:p>
            <a:r>
              <a:rPr lang="ru-RU" sz="1000" dirty="0" smtClean="0"/>
              <a:t>2. </a:t>
            </a:r>
            <a:r>
              <a:rPr lang="en-US" sz="1000" dirty="0"/>
              <a:t>Klugman KP et al. Pneumococcal conjugate vaccine and pneumococcal common protein vaccines. In: </a:t>
            </a:r>
            <a:r>
              <a:rPr lang="en-US" sz="1000" dirty="0" err="1"/>
              <a:t>Plotkin</a:t>
            </a:r>
            <a:r>
              <a:rPr lang="en-US" sz="1000" dirty="0"/>
              <a:t> SA, Orenstein WA, </a:t>
            </a:r>
            <a:r>
              <a:rPr lang="en-US" sz="1000" dirty="0" err="1"/>
              <a:t>Offit</a:t>
            </a:r>
            <a:r>
              <a:rPr lang="en-US" sz="1000" dirty="0"/>
              <a:t> PA, eds. Vaccines. 6th ed. 2013</a:t>
            </a:r>
            <a:endParaRPr lang="en-US" sz="1000" dirty="0" smtClean="0"/>
          </a:p>
        </p:txBody>
      </p:sp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4945294" y="2046413"/>
            <a:ext cx="383203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+mn-lt"/>
              </a:rPr>
              <a:t>Конъюгация </a:t>
            </a:r>
            <a:r>
              <a:rPr lang="ru-RU" sz="1600" dirty="0" smtClean="0">
                <a:latin typeface="+mn-lt"/>
              </a:rPr>
              <a:t>– прикрепление частиц полисахаридной </a:t>
            </a:r>
            <a:r>
              <a:rPr lang="ru-RU" sz="1600" dirty="0">
                <a:latin typeface="+mn-lt"/>
              </a:rPr>
              <a:t>капсулы </a:t>
            </a:r>
            <a:r>
              <a:rPr lang="ru-RU" sz="1600" dirty="0" smtClean="0">
                <a:latin typeface="+mn-lt"/>
              </a:rPr>
              <a:t>пневмококка (специфического </a:t>
            </a:r>
            <a:r>
              <a:rPr lang="ru-RU" sz="1600" dirty="0">
                <a:latin typeface="+mn-lt"/>
              </a:rPr>
              <a:t>антигена) к </a:t>
            </a:r>
            <a:r>
              <a:rPr lang="ru-RU" sz="1600" dirty="0" smtClean="0">
                <a:latin typeface="+mn-lt"/>
              </a:rPr>
              <a:t>дифтерийному белку-носителю </a:t>
            </a:r>
            <a:r>
              <a:rPr lang="ru-RU" sz="1600" dirty="0">
                <a:latin typeface="+mn-lt"/>
              </a:rPr>
              <a:t>С</a:t>
            </a:r>
            <a:r>
              <a:rPr lang="en-US" sz="1600" dirty="0" smtClean="0">
                <a:latin typeface="+mn-lt"/>
              </a:rPr>
              <a:t>RM197</a:t>
            </a:r>
            <a:r>
              <a:rPr lang="ru-RU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(</a:t>
            </a:r>
            <a:r>
              <a:rPr lang="ru-RU" sz="1600" dirty="0">
                <a:latin typeface="+mn-lt"/>
              </a:rPr>
              <a:t>иммуногену</a:t>
            </a:r>
            <a:r>
              <a:rPr lang="ru-RU" sz="1600" dirty="0" smtClean="0">
                <a:latin typeface="+mn-lt"/>
              </a:rPr>
              <a:t>). </a:t>
            </a:r>
          </a:p>
          <a:p>
            <a:pPr algn="just"/>
            <a:endParaRPr lang="ru-RU" sz="1600" dirty="0" smtClean="0">
              <a:latin typeface="+mn-lt"/>
            </a:endParaRPr>
          </a:p>
          <a:p>
            <a:pPr algn="just"/>
            <a:r>
              <a:rPr lang="ru-RU" sz="1600" dirty="0" smtClean="0">
                <a:latin typeface="+mn-lt"/>
              </a:rPr>
              <a:t>Конструкция </a:t>
            </a:r>
            <a:r>
              <a:rPr lang="ru-RU" sz="1600" dirty="0">
                <a:latin typeface="+mn-lt"/>
              </a:rPr>
              <a:t>вакцины позволяет </a:t>
            </a:r>
            <a:r>
              <a:rPr lang="ru-RU" sz="1600" dirty="0" smtClean="0">
                <a:latin typeface="+mn-lt"/>
              </a:rPr>
              <a:t>иммунной системе </a:t>
            </a:r>
            <a:r>
              <a:rPr lang="ru-RU" sz="1600" dirty="0">
                <a:latin typeface="+mn-lt"/>
              </a:rPr>
              <a:t>младенца распознать антиген и </a:t>
            </a:r>
            <a:r>
              <a:rPr lang="ru-RU" sz="1600" dirty="0" smtClean="0">
                <a:latin typeface="+mn-lt"/>
              </a:rPr>
              <a:t>адекватно ответить </a:t>
            </a:r>
            <a:r>
              <a:rPr lang="ru-RU" sz="1600" dirty="0">
                <a:latin typeface="+mn-lt"/>
              </a:rPr>
              <a:t>на вакцинацию через активацию </a:t>
            </a:r>
            <a:r>
              <a:rPr lang="ru-RU" sz="1600" dirty="0" smtClean="0">
                <a:latin typeface="+mn-lt"/>
              </a:rPr>
              <a:t>Т-зависимого </a:t>
            </a:r>
            <a:r>
              <a:rPr lang="ru-RU" sz="1600" dirty="0">
                <a:latin typeface="+mn-lt"/>
              </a:rPr>
              <a:t>иммунного ответа </a:t>
            </a:r>
            <a:r>
              <a:rPr lang="ru-RU" sz="1600" dirty="0" smtClean="0">
                <a:latin typeface="+mn-lt"/>
              </a:rPr>
              <a:t>с формированием </a:t>
            </a:r>
            <a:r>
              <a:rPr lang="ru-RU" sz="1600" dirty="0">
                <a:latin typeface="+mn-lt"/>
              </a:rPr>
              <a:t>иммунной памяти.</a:t>
            </a:r>
            <a:endParaRPr kumimoji="0" lang="en-GB" sz="16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5" y="2046413"/>
            <a:ext cx="4489283" cy="271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3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61"/>
            <a:ext cx="8613664" cy="61649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  <a:cs typeface="Arial" pitchFamily="34" charset="0"/>
              </a:rPr>
              <a:t>Применение вакцины </a:t>
            </a:r>
            <a:r>
              <a:rPr lang="ru-RU" sz="2800" b="1" dirty="0" err="1">
                <a:solidFill>
                  <a:schemeClr val="tx1"/>
                </a:solidFill>
                <a:cs typeface="Arial" pitchFamily="34" charset="0"/>
              </a:rPr>
              <a:t>Превенар</a:t>
            </a:r>
            <a:r>
              <a:rPr lang="ru-RU" sz="2800" b="1" dirty="0">
                <a:solidFill>
                  <a:schemeClr val="tx1"/>
                </a:solidFill>
                <a:cs typeface="Arial" pitchFamily="34" charset="0"/>
              </a:rPr>
              <a:t>®</a:t>
            </a:r>
            <a:r>
              <a:rPr lang="en-US" sz="28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cs typeface="Arial" pitchFamily="34" charset="0"/>
              </a:rPr>
              <a:t>13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800" y="1772816"/>
            <a:ext cx="8896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ru-RU" sz="2000" dirty="0" smtClean="0"/>
              <a:t>Профилактика пневмококковых </a:t>
            </a:r>
            <a:r>
              <a:rPr lang="ru-RU" sz="2000" dirty="0"/>
              <a:t>заболеваний, включая инвазивные инфекции (в том числе менингит, бактериемию, сепсис), пневмонии и средние </a:t>
            </a:r>
            <a:r>
              <a:rPr lang="ru-RU" sz="2000" dirty="0" smtClean="0"/>
              <a:t>отиты, вызываемых включенными в состав вакцины серотипами пневмококка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sz="2000" dirty="0" smtClean="0"/>
              <a:t>Для детей от 2 </a:t>
            </a:r>
            <a:r>
              <a:rPr lang="ru-RU" sz="2000" dirty="0" err="1" smtClean="0"/>
              <a:t>мес</a:t>
            </a:r>
            <a:r>
              <a:rPr lang="ru-RU" sz="2000" dirty="0" smtClean="0"/>
              <a:t> и далее без ограничения по возрасту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sz="2000" dirty="0"/>
              <a:t>Превенар</a:t>
            </a:r>
            <a:r>
              <a:rPr lang="ru-RU" sz="2000" baseline="30000" dirty="0"/>
              <a:t>®</a:t>
            </a:r>
            <a:r>
              <a:rPr lang="en-US" sz="2000" baseline="30000" dirty="0"/>
              <a:t> </a:t>
            </a:r>
            <a:r>
              <a:rPr lang="ru-RU" sz="2000" dirty="0"/>
              <a:t>13 совместим </a:t>
            </a:r>
            <a:r>
              <a:rPr lang="ru-RU" sz="2000" b="1" dirty="0" smtClean="0"/>
              <a:t>с любыми другими вакцинами </a:t>
            </a:r>
            <a:r>
              <a:rPr lang="ru-RU" sz="2000" dirty="0" smtClean="0"/>
              <a:t>календаря прививок (кроме БЦЖ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)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sz="2000" dirty="0" smtClean="0"/>
              <a:t>При одновременной вакцинации </a:t>
            </a:r>
            <a:r>
              <a:rPr lang="ru-RU" sz="2000" dirty="0"/>
              <a:t>Превенар</a:t>
            </a:r>
            <a:r>
              <a:rPr lang="ru-RU" sz="2000" baseline="30000" dirty="0"/>
              <a:t>®</a:t>
            </a:r>
            <a:r>
              <a:rPr lang="en-US" sz="2000" baseline="30000" dirty="0"/>
              <a:t> </a:t>
            </a:r>
            <a:r>
              <a:rPr lang="ru-RU" sz="2000" dirty="0"/>
              <a:t>13 и </a:t>
            </a:r>
            <a:r>
              <a:rPr lang="ru-RU" sz="2000" dirty="0" smtClean="0"/>
              <a:t>другими вакцинами инъекции делаются в разные участки тела</a:t>
            </a:r>
            <a:endParaRPr lang="ru-RU" sz="2000" dirty="0"/>
          </a:p>
        </p:txBody>
      </p:sp>
      <p:pic>
        <p:nvPicPr>
          <p:cNvPr id="6" name="Рисунок 5" descr="f423f7fd-6001-418c-ae57-14ac53d2c6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293097"/>
            <a:ext cx="2308647" cy="1584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168" y="5992378"/>
            <a:ext cx="84604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1. </a:t>
            </a:r>
            <a:r>
              <a:rPr lang="ru-RU" sz="1050" dirty="0" err="1" smtClean="0"/>
              <a:t>Превенар</a:t>
            </a:r>
            <a:r>
              <a:rPr lang="ru-RU" sz="1050" dirty="0" smtClean="0"/>
              <a:t>® 13. Инструкция по применению лекарственного препарата для медицинского применения (с изменениями). ЛП 000798-</a:t>
            </a:r>
            <a:r>
              <a:rPr lang="en-US" sz="1050" dirty="0" smtClean="0"/>
              <a:t>140915</a:t>
            </a:r>
            <a:endParaRPr lang="ru-RU" sz="1050" dirty="0" smtClean="0"/>
          </a:p>
          <a:p>
            <a:r>
              <a:rPr lang="ru-RU" sz="1050" dirty="0" smtClean="0"/>
              <a:t>2. Иммунопрофилактика-2014: (справочник) / </a:t>
            </a:r>
            <a:r>
              <a:rPr lang="ru-RU" sz="1050" dirty="0" err="1" smtClean="0"/>
              <a:t>В.К.Таточенко</a:t>
            </a:r>
            <a:r>
              <a:rPr lang="ru-RU" sz="1050" dirty="0" smtClean="0"/>
              <a:t>, </a:t>
            </a:r>
            <a:r>
              <a:rPr lang="ru-RU" sz="1050" dirty="0" err="1" smtClean="0"/>
              <a:t>Н.А.Озерецковский</a:t>
            </a:r>
            <a:r>
              <a:rPr lang="ru-RU" sz="1050" dirty="0" smtClean="0"/>
              <a:t>, А.М.Фёдоров; Союз педиатров России, </a:t>
            </a:r>
            <a:r>
              <a:rPr lang="ru-RU" sz="1050" dirty="0" err="1" smtClean="0"/>
              <a:t>Науч</a:t>
            </a:r>
            <a:r>
              <a:rPr lang="ru-RU" sz="1050" dirty="0" smtClean="0"/>
              <a:t>. Центр здоровья детей РАМН. – 12-е изд., дом. – Москва: </a:t>
            </a:r>
            <a:r>
              <a:rPr lang="ru-RU" sz="1050" dirty="0" err="1" smtClean="0"/>
              <a:t>ПедиатрЪ</a:t>
            </a:r>
            <a:r>
              <a:rPr lang="ru-RU" sz="1050" dirty="0" smtClean="0"/>
              <a:t>, 2014. – 280 с.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0" y="1167408"/>
            <a:ext cx="8896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4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147"/>
            <a:ext cx="8820472" cy="9906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Превенар</a:t>
            </a:r>
            <a:r>
              <a:rPr lang="ru-RU" sz="2800" b="1" baseline="30000" dirty="0">
                <a:solidFill>
                  <a:schemeClr val="tx1"/>
                </a:solidFill>
              </a:rPr>
              <a:t>®</a:t>
            </a:r>
            <a:r>
              <a:rPr lang="en-US" sz="2800" b="1" baseline="30000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13 </a:t>
            </a:r>
            <a:r>
              <a:rPr lang="ru-RU" sz="2800" b="1" dirty="0" smtClean="0">
                <a:solidFill>
                  <a:schemeClr val="tx1"/>
                </a:solidFill>
                <a:cs typeface="Arial" pitchFamily="34" charset="0"/>
              </a:rPr>
              <a:t>эффективно защищает детей от различных форм пневмококковой инфекции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2687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Пневмококковые инфекции (</a:t>
            </a:r>
            <a:r>
              <a:rPr lang="ru-RU" sz="2000" b="1" dirty="0" err="1" smtClean="0"/>
              <a:t>инвазивные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683568" y="1772816"/>
            <a:ext cx="2016224" cy="504056"/>
          </a:xfrm>
          <a:prstGeom prst="down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177281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85,5-100%</a:t>
            </a:r>
            <a:r>
              <a:rPr lang="en-US" sz="3200" b="1" dirty="0" smtClean="0"/>
              <a:t> </a:t>
            </a:r>
            <a:r>
              <a:rPr lang="en-US" sz="2000" baseline="74000" dirty="0" smtClean="0"/>
              <a:t>1, 2, 3</a:t>
            </a:r>
            <a:r>
              <a:rPr lang="ru-RU" sz="2000" baseline="74000" dirty="0" smtClean="0"/>
              <a:t>, 4</a:t>
            </a:r>
            <a:endParaRPr lang="ru-RU" sz="2000" baseline="740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42088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Пневмонии (неинвазивные, любой этиологии )</a:t>
            </a:r>
            <a:endParaRPr lang="ru-RU" sz="2000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683568" y="2924944"/>
            <a:ext cx="2016224" cy="576064"/>
          </a:xfrm>
          <a:prstGeom prst="down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292494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Arial" pitchFamily="34" charset="0"/>
              </a:rPr>
              <a:t>42- 44,9% </a:t>
            </a:r>
            <a:r>
              <a:rPr lang="en-US" sz="2000" baseline="74000" dirty="0" smtClean="0"/>
              <a:t>5</a:t>
            </a:r>
            <a:r>
              <a:rPr lang="ru-RU" sz="2000" baseline="74000" dirty="0" smtClean="0"/>
              <a:t>, </a:t>
            </a:r>
            <a:r>
              <a:rPr lang="en-US" sz="2000" baseline="74000" dirty="0" smtClean="0"/>
              <a:t>6</a:t>
            </a:r>
            <a:r>
              <a:rPr lang="ru-RU" sz="2000" baseline="74000" dirty="0" smtClean="0"/>
              <a:t>, </a:t>
            </a:r>
            <a:r>
              <a:rPr lang="en-US" sz="2000" baseline="74000" dirty="0" smtClean="0"/>
              <a:t>7</a:t>
            </a:r>
            <a:r>
              <a:rPr lang="ru-RU" sz="2000" baseline="74000" dirty="0" smtClean="0"/>
              <a:t>, </a:t>
            </a:r>
            <a:r>
              <a:rPr lang="en-US" sz="2000" baseline="74000" dirty="0" smtClean="0"/>
              <a:t>8</a:t>
            </a:r>
            <a:endParaRPr lang="ru-RU" sz="2000" baseline="740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36450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Отиты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407707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 6</a:t>
            </a:r>
            <a:r>
              <a:rPr lang="en-US" sz="3200" b="1" dirty="0" smtClean="0"/>
              <a:t>1</a:t>
            </a:r>
            <a:r>
              <a:rPr lang="ru-RU" sz="3200" b="1" dirty="0" smtClean="0"/>
              <a:t>%</a:t>
            </a:r>
            <a:r>
              <a:rPr lang="en-US" sz="3200" b="1" dirty="0" smtClean="0"/>
              <a:t> </a:t>
            </a:r>
            <a:r>
              <a:rPr lang="en-US" sz="2000" baseline="74000" dirty="0" smtClean="0"/>
              <a:t>9</a:t>
            </a:r>
            <a:endParaRPr lang="ru-RU" sz="2000" baseline="7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9504" y="371703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Популяционный эффект </a:t>
            </a:r>
            <a:r>
              <a:rPr lang="en-US" sz="2000" b="1" dirty="0" smtClean="0"/>
              <a:t>&gt;</a:t>
            </a:r>
            <a:r>
              <a:rPr lang="ru-RU" sz="2000" b="1" dirty="0" smtClean="0"/>
              <a:t>50 лет</a:t>
            </a:r>
            <a:endParaRPr lang="ru-RU" sz="2000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499992" y="4077072"/>
            <a:ext cx="2016224" cy="576064"/>
          </a:xfrm>
          <a:prstGeom prst="down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4077072"/>
            <a:ext cx="248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30-50%</a:t>
            </a:r>
            <a:r>
              <a:rPr lang="en-US" sz="3200" b="1" dirty="0" smtClean="0"/>
              <a:t> </a:t>
            </a:r>
            <a:r>
              <a:rPr lang="en-US" sz="2000" baseline="74000" dirty="0" smtClean="0"/>
              <a:t>3, 10</a:t>
            </a:r>
            <a:endParaRPr lang="ru-RU" sz="2000" baseline="740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683568" y="4005064"/>
            <a:ext cx="2016224" cy="576064"/>
          </a:xfrm>
          <a:prstGeom prst="down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" y="4864511"/>
            <a:ext cx="9143999" cy="20928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n-US" sz="800" dirty="0"/>
              <a:t>Miller E. et al. Effectiveness of the new serotypes in the 13-valent pneumococcal conjugate vaccine. Vaccine 29 (2011) 9127– 9131</a:t>
            </a:r>
            <a:endParaRPr lang="ru-RU" sz="800" dirty="0"/>
          </a:p>
          <a:p>
            <a:pPr marL="228600" indent="-228600">
              <a:buFont typeface="+mj-lt"/>
              <a:buAutoNum type="arabicPeriod"/>
            </a:pPr>
            <a:r>
              <a:rPr lang="en-US" sz="800" dirty="0" err="1"/>
              <a:t>Steens</a:t>
            </a:r>
            <a:r>
              <a:rPr lang="en-US" sz="800" dirty="0"/>
              <a:t> A., </a:t>
            </a:r>
            <a:r>
              <a:rPr lang="en-US" sz="800" dirty="0" err="1"/>
              <a:t>Riise</a:t>
            </a:r>
            <a:r>
              <a:rPr lang="en-US" sz="800" dirty="0"/>
              <a:t> </a:t>
            </a:r>
            <a:r>
              <a:rPr lang="en-US" sz="800" dirty="0" err="1"/>
              <a:t>Bergsaker</a:t>
            </a:r>
            <a:r>
              <a:rPr lang="en-US" sz="800" dirty="0"/>
              <a:t> M.A. et al. Prompt effect of replacing the 7-valent pneumococcal conjugate vaccine with the 13-valent vaccine on the epidemiology of invasive pneumococcal disease in Norway. Vaccine (2013</a:t>
            </a:r>
            <a:r>
              <a:rPr lang="en-US" sz="800" dirty="0" smtClean="0"/>
              <a:t>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800" dirty="0"/>
              <a:t>CDC, Update on Effectiveness and Impact of PCV13 use among U.S. Children Matthew R. Moore, MD, MPH Captain, USPHS Centers for Disease Control &amp; Prevention 26 February </a:t>
            </a:r>
            <a:r>
              <a:rPr lang="en-US" sz="800" dirty="0" smtClean="0"/>
              <a:t>2014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800" dirty="0" smtClean="0"/>
              <a:t>van </a:t>
            </a:r>
            <a:r>
              <a:rPr lang="en-US" sz="800" dirty="0"/>
              <a:t>der Linden M. Effects of three years of </a:t>
            </a:r>
            <a:r>
              <a:rPr lang="en-US" sz="800" dirty="0" err="1"/>
              <a:t>immunisation</a:t>
            </a:r>
            <a:r>
              <a:rPr lang="en-US" sz="800" dirty="0"/>
              <a:t> with higher </a:t>
            </a:r>
            <a:r>
              <a:rPr lang="en-US" sz="800" dirty="0" err="1"/>
              <a:t>valent</a:t>
            </a:r>
            <a:r>
              <a:rPr lang="en-US" sz="800" dirty="0"/>
              <a:t> pneumococcal conjugate vaccines in German children. ESCMID 2013 poster eP735 </a:t>
            </a:r>
            <a:endParaRPr lang="en-US" sz="8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800" dirty="0" err="1" smtClean="0"/>
              <a:t>Hortal</a:t>
            </a:r>
            <a:r>
              <a:rPr lang="en-US" sz="800" dirty="0"/>
              <a:t>, M., et al., Hospitalized children with pneumonia in Uruguay: Pre and post introduction of 7 and 13-valent pneumococcal conjugated vaccines into the National Immunization Program. Vaccine, 2012. 30(33): p. 4934-4938. </a:t>
            </a:r>
            <a:endParaRPr lang="en-US" sz="8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800" dirty="0" smtClean="0"/>
              <a:t> </a:t>
            </a:r>
            <a:r>
              <a:rPr lang="en-US" sz="800" dirty="0" err="1"/>
              <a:t>Diel</a:t>
            </a:r>
            <a:r>
              <a:rPr lang="en-US" sz="800" dirty="0"/>
              <a:t> M., </a:t>
            </a:r>
            <a:r>
              <a:rPr lang="en-US" sz="800" dirty="0" err="1"/>
              <a:t>Laurenz</a:t>
            </a:r>
            <a:r>
              <a:rPr lang="en-US" sz="800" dirty="0"/>
              <a:t> M. Impact of pneumococcal conjugate vaccines on pneumonia among children in Germany. ESPID 2013, 999 P.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800" dirty="0" smtClean="0"/>
              <a:t>Weinberger </a:t>
            </a:r>
            <a:r>
              <a:rPr lang="en-US" sz="800" dirty="0"/>
              <a:t>D.M., Dagan R. et al. Influence of Pneumococcal Vaccines and Respiratory Syncytial Virus on Alveolar Pneumonia, </a:t>
            </a:r>
            <a:r>
              <a:rPr lang="en-US" sz="800" dirty="0" smtClean="0"/>
              <a:t>Israel</a:t>
            </a:r>
            <a:r>
              <a:rPr lang="ru-RU" sz="800" dirty="0" smtClean="0"/>
              <a:t>.</a:t>
            </a:r>
            <a:r>
              <a:rPr lang="en-US" sz="800" dirty="0" smtClean="0"/>
              <a:t> </a:t>
            </a:r>
            <a:r>
              <a:rPr lang="en-US" sz="800" dirty="0"/>
              <a:t>Emerging Infectious Diseases • www.cdc.gov/eid • Vol. 19, No. 7, July 2013 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800" dirty="0" err="1"/>
              <a:t>Angoulvant</a:t>
            </a:r>
            <a:r>
              <a:rPr lang="en-US" sz="800" dirty="0"/>
              <a:t> F., Levy C., </a:t>
            </a:r>
            <a:r>
              <a:rPr lang="en-US" sz="800" dirty="0" err="1"/>
              <a:t>Grimprel</a:t>
            </a:r>
            <a:r>
              <a:rPr lang="en-US" sz="800" dirty="0"/>
              <a:t> E. et al. Early Impact of 13-Valent Pneumococcal Conjugate Vaccine on Community-Acquired Pneumonia in Children/Clinical Infectious Diseases/February 13, 2014/P.1-7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800" dirty="0"/>
              <a:t>Ben-</a:t>
            </a:r>
            <a:r>
              <a:rPr lang="en-US" sz="800" dirty="0" err="1"/>
              <a:t>Shimol</a:t>
            </a:r>
            <a:r>
              <a:rPr lang="en-US" sz="800" dirty="0"/>
              <a:t> S, </a:t>
            </a:r>
            <a:r>
              <a:rPr lang="en-US" sz="800" dirty="0" err="1"/>
              <a:t>Givon-Lavi</a:t>
            </a:r>
            <a:r>
              <a:rPr lang="en-US" sz="800" dirty="0"/>
              <a:t> N, </a:t>
            </a:r>
            <a:r>
              <a:rPr lang="en-US" sz="800" dirty="0" err="1"/>
              <a:t>Leibovitz</a:t>
            </a:r>
            <a:r>
              <a:rPr lang="en-US" sz="800" dirty="0"/>
              <a:t> E, </a:t>
            </a:r>
            <a:r>
              <a:rPr lang="en-US" sz="800" dirty="0" err="1"/>
              <a:t>Raiz</a:t>
            </a:r>
            <a:r>
              <a:rPr lang="en-US" sz="800" dirty="0"/>
              <a:t> S, Greenberg D, Dagan R. Near elimination of otitis media caused by the PCV13 serotypes in Southern Israel shortly after sequential introduction of PCV7/PCV13. </a:t>
            </a:r>
            <a:r>
              <a:rPr lang="en-US" sz="800" dirty="0" err="1"/>
              <a:t>Clin</a:t>
            </a:r>
            <a:r>
              <a:rPr lang="en-US" sz="800" dirty="0"/>
              <a:t> Infect Dis. 2014 Aug 25. </a:t>
            </a:r>
            <a:r>
              <a:rPr lang="en-US" sz="800" dirty="0" err="1"/>
              <a:t>pii</a:t>
            </a:r>
            <a:r>
              <a:rPr lang="en-US" sz="800" dirty="0"/>
              <a:t>: ciu683. [</a:t>
            </a:r>
            <a:r>
              <a:rPr lang="en-US" sz="800" dirty="0" err="1"/>
              <a:t>Epub</a:t>
            </a:r>
            <a:r>
              <a:rPr lang="en-US" sz="800" dirty="0"/>
              <a:t> ahead of print]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800" dirty="0"/>
              <a:t>Richter S.S., </a:t>
            </a:r>
            <a:r>
              <a:rPr lang="en-US" sz="800" dirty="0" err="1"/>
              <a:t>Heilmann</a:t>
            </a:r>
            <a:r>
              <a:rPr lang="en-US" sz="800" dirty="0"/>
              <a:t> K.P., et al.  Pneumococcal Serotypes before and after Introduction of Conjugate Vaccines, United States, 1999–2011. Emerging Infectious Diseases • www.cdc.gov/eid • Vol. 19, No. 7, July 2013</a:t>
            </a:r>
          </a:p>
        </p:txBody>
      </p:sp>
    </p:spTree>
    <p:extLst>
      <p:ext uri="{BB962C8B-B14F-4D97-AF65-F5344CB8AC3E}">
        <p14:creationId xmlns:p14="http://schemas.microsoft.com/office/powerpoint/2010/main" val="13258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ПКВ13 у детей с хроническими заболеваниями носоглотки в возрасте 2-5 лет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83" y="6319299"/>
            <a:ext cx="8950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Вавилова В.П., Вавилов А.М., </a:t>
            </a:r>
            <a:r>
              <a:rPr lang="ru-RU" sz="900" dirty="0" err="1"/>
              <a:t>Черкаева</a:t>
            </a:r>
            <a:r>
              <a:rPr lang="ru-RU" sz="900" dirty="0"/>
              <a:t> А.Х. Профилактика пневмококковой инфекции у детей с хроническими заболеваниями носоглотки снижает уровень заболеваемости другими инфекциями респираторного тракта: результаты </a:t>
            </a:r>
            <a:r>
              <a:rPr lang="ru-RU" sz="900" dirty="0" smtClean="0"/>
              <a:t>проспектового </a:t>
            </a:r>
            <a:r>
              <a:rPr lang="ru-RU" sz="900" dirty="0"/>
              <a:t>сравнительного исследования. Вопросы современной </a:t>
            </a:r>
            <a:r>
              <a:rPr lang="ru-RU" sz="900" dirty="0" smtClean="0"/>
              <a:t>педиатрии. </a:t>
            </a:r>
            <a:r>
              <a:rPr lang="ru-RU" sz="900" dirty="0"/>
              <a:t>2015;14(5):557-563.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95536" y="4797152"/>
            <a:ext cx="1008112" cy="1506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87624" y="4786952"/>
            <a:ext cx="1101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Острый бронхит на 60%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352225" y="4786952"/>
            <a:ext cx="1008112" cy="1506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62648" y="4797152"/>
            <a:ext cx="144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Пневмонии на 59%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228184" y="4776752"/>
            <a:ext cx="1008112" cy="1517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20272" y="4776752"/>
            <a:ext cx="1681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Острый средний отит на 54%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438955"/>
              </p:ext>
            </p:extLst>
          </p:nvPr>
        </p:nvGraphicFramePr>
        <p:xfrm>
          <a:off x="256600" y="1052736"/>
          <a:ext cx="8635880" cy="372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63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61"/>
            <a:ext cx="7467600" cy="62068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  <a:cs typeface="Arial" pitchFamily="34" charset="0"/>
              </a:rPr>
              <a:t>Схемы вакцинации Превенар®</a:t>
            </a:r>
            <a:r>
              <a:rPr lang="en-US" sz="28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cs typeface="Arial" pitchFamily="34" charset="0"/>
              </a:rPr>
              <a:t>13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538" y="616175"/>
            <a:ext cx="8486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Вакцинация против пневмококковой инфекции проводится в возрасте </a:t>
            </a:r>
            <a:r>
              <a:rPr lang="ru-RU" sz="1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2 и 4,5 мес. с ревакцинацией в 15 месяцев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(схема 2+1)</a:t>
            </a:r>
            <a:r>
              <a:rPr lang="ru-RU" sz="1600" baseline="30000" dirty="0" smtClean="0">
                <a:ea typeface="Calibri" pitchFamily="34" charset="0"/>
                <a:cs typeface="Times New Roman" pitchFamily="18" charset="0"/>
              </a:rPr>
              <a:t>1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/>
              <a:t>Если </a:t>
            </a:r>
            <a:r>
              <a:rPr lang="ru-RU" sz="1600" dirty="0"/>
              <a:t>начата вакцинация </a:t>
            </a:r>
            <a:r>
              <a:rPr lang="ru-RU" sz="1600" dirty="0" err="1" smtClean="0"/>
              <a:t>Превенаром</a:t>
            </a:r>
            <a:r>
              <a:rPr lang="ru-RU" sz="1600" baseline="30000" dirty="0" smtClean="0"/>
              <a:t>® </a:t>
            </a:r>
            <a:r>
              <a:rPr lang="ru-RU" sz="1600" dirty="0"/>
              <a:t>13, </a:t>
            </a:r>
            <a:r>
              <a:rPr lang="ru-RU" sz="1600" b="1" dirty="0">
                <a:solidFill>
                  <a:srgbClr val="C00000"/>
                </a:solidFill>
              </a:rPr>
              <a:t>рекомендуется завершить ее также вакциной Превенар</a:t>
            </a:r>
            <a:r>
              <a:rPr lang="ru-RU" sz="1600" b="1" baseline="30000" dirty="0">
                <a:solidFill>
                  <a:srgbClr val="C00000"/>
                </a:solidFill>
              </a:rPr>
              <a:t>®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13</a:t>
            </a:r>
            <a:r>
              <a:rPr lang="ru-RU" sz="1600" baseline="30000" dirty="0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7424" y="6281568"/>
            <a:ext cx="896448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000" dirty="0" smtClean="0"/>
              <a:t>Об утверждении национального календаря профилактических прививок и календаря профилактических прививок по эпидемическим показаниям: Приказ Министерства здравоохранения Российской Федерации (Минздрав России) от 21 марта 2014 г. N 125н</a:t>
            </a:r>
          </a:p>
          <a:p>
            <a:pPr marL="228600" indent="-228600">
              <a:buAutoNum type="arabicPeriod"/>
            </a:pPr>
            <a:r>
              <a:rPr lang="ru-RU" sz="1000" dirty="0" err="1" smtClean="0"/>
              <a:t>Превенар</a:t>
            </a:r>
            <a:r>
              <a:rPr lang="ru-RU" sz="1000" dirty="0" smtClean="0"/>
              <a:t>® 13. Инструкция по применению лекарственного препарата для медицинского применения (с изменениями). ЛП 000798-</a:t>
            </a:r>
            <a:r>
              <a:rPr lang="en-US" sz="1000" dirty="0" smtClean="0"/>
              <a:t>140915</a:t>
            </a:r>
            <a:endParaRPr lang="ru-RU" sz="1000" dirty="0" smtClean="0"/>
          </a:p>
        </p:txBody>
      </p:sp>
      <p:graphicFrame>
        <p:nvGraphicFramePr>
          <p:cNvPr id="6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923907"/>
              </p:ext>
            </p:extLst>
          </p:nvPr>
        </p:nvGraphicFramePr>
        <p:xfrm>
          <a:off x="179827" y="2132856"/>
          <a:ext cx="8666075" cy="3320873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636715"/>
                <a:gridCol w="1872208"/>
                <a:gridCol w="5157152"/>
              </a:tblGrid>
              <a:tr h="346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Возраст начала вакцинации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Схема вакцинации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Интервалы и дозировка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14127">
                <a:tc>
                  <a:txBody>
                    <a:bodyPr/>
                    <a:lstStyle/>
                    <a:p>
                      <a:pPr marL="31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2-6 </a:t>
                      </a:r>
                      <a:r>
                        <a:rPr lang="ru-RU" sz="1400" dirty="0" err="1"/>
                        <a:t>мес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3+1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2+1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Индивидуальная иммунизация: 3 дозы с интервалом не менее 4 </a:t>
                      </a:r>
                      <a:r>
                        <a:rPr lang="ru-RU" sz="1400" dirty="0" err="1" smtClean="0"/>
                        <a:t>нед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/>
                        <a:t>между введениями. Первую дозу можно вводить со второго месяца жизни. Ревакцинация однократно в 11-15 мес.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Массовая иммунизация детей: 2 дозы с интервалом не менее 8 </a:t>
                      </a:r>
                      <a:r>
                        <a:rPr lang="ru-RU" sz="1400" dirty="0" err="1" smtClean="0"/>
                        <a:t>нед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/>
                        <a:t>между введениями. Ревакцинация однократно в 11-15 мес.</a:t>
                      </a:r>
                      <a:endParaRPr lang="ru-RU" sz="1400" dirty="0">
                        <a:solidFill>
                          <a:schemeClr val="accent2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0340">
                <a:tc>
                  <a:txBody>
                    <a:bodyPr/>
                    <a:lstStyle/>
                    <a:p>
                      <a:pPr marL="31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7-11 </a:t>
                      </a:r>
                      <a:r>
                        <a:rPr lang="ru-RU" sz="1400" dirty="0" err="1"/>
                        <a:t>мес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2+1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 дозы с интервалом не менее 4 </a:t>
                      </a:r>
                      <a:r>
                        <a:rPr lang="ru-RU" sz="1400" dirty="0" err="1"/>
                        <a:t>нед</a:t>
                      </a:r>
                      <a:r>
                        <a:rPr lang="ru-RU" sz="1400" dirty="0"/>
                        <a:t> между введениями. Ревакцинация однократно на втором году жизни</a:t>
                      </a:r>
                      <a:endParaRPr lang="ru-RU" sz="1400" dirty="0">
                        <a:solidFill>
                          <a:schemeClr val="accent2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893">
                <a:tc>
                  <a:txBody>
                    <a:bodyPr/>
                    <a:lstStyle/>
                    <a:p>
                      <a:pPr marL="31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12-23 </a:t>
                      </a:r>
                      <a:r>
                        <a:rPr lang="ru-RU" sz="1400" dirty="0" err="1"/>
                        <a:t>мес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1+1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 дозы с интервалом не менее 8 </a:t>
                      </a:r>
                      <a:r>
                        <a:rPr lang="ru-RU" sz="1400" dirty="0" err="1"/>
                        <a:t>нед</a:t>
                      </a:r>
                      <a:r>
                        <a:rPr lang="ru-RU" sz="1400" dirty="0"/>
                        <a:t> между введениями</a:t>
                      </a:r>
                      <a:endParaRPr lang="ru-RU" sz="1400" dirty="0">
                        <a:solidFill>
                          <a:schemeClr val="accent2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3447">
                <a:tc>
                  <a:txBody>
                    <a:bodyPr/>
                    <a:lstStyle/>
                    <a:p>
                      <a:pPr marL="31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 года и старше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Однократно</a:t>
                      </a:r>
                      <a:endParaRPr lang="ru-RU" sz="1400" dirty="0">
                        <a:solidFill>
                          <a:schemeClr val="accent2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428"/>
            <a:ext cx="8712968" cy="1001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  <a:cs typeface="Arial" pitchFamily="34" charset="0"/>
              </a:rPr>
              <a:t>Схемы вакцинации Превенар®</a:t>
            </a:r>
            <a:r>
              <a:rPr lang="en-US" sz="28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cs typeface="Arial" pitchFamily="34" charset="0"/>
              </a:rPr>
              <a:t>13 </a:t>
            </a:r>
            <a:br>
              <a:rPr lang="ru-RU" sz="28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cs typeface="Arial" pitchFamily="34" charset="0"/>
              </a:rPr>
              <a:t>при </a:t>
            </a:r>
            <a:r>
              <a:rPr lang="ru-RU" sz="2800" b="1" dirty="0">
                <a:solidFill>
                  <a:schemeClr val="tx1"/>
                </a:solidFill>
                <a:cs typeface="Arial" pitchFamily="34" charset="0"/>
              </a:rPr>
              <a:t>нарушенном </a:t>
            </a:r>
            <a:r>
              <a:rPr lang="ru-RU" sz="2800" b="1" dirty="0" smtClean="0">
                <a:solidFill>
                  <a:schemeClr val="tx1"/>
                </a:solidFill>
                <a:cs typeface="Arial" pitchFamily="34" charset="0"/>
              </a:rPr>
              <a:t>графике</a:t>
            </a:r>
            <a:endParaRPr lang="ru-RU" sz="28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243" y="1556792"/>
            <a:ext cx="8568952" cy="3664390"/>
          </a:xfrm>
        </p:spPr>
        <p:txBody>
          <a:bodyPr/>
          <a:lstStyle/>
          <a:p>
            <a:pPr algn="just"/>
            <a:r>
              <a:rPr lang="ru-RU" sz="1800" b="1" dirty="0" smtClean="0">
                <a:solidFill>
                  <a:srgbClr val="C00000"/>
                </a:solidFill>
              </a:rPr>
              <a:t>При вынужденном увеличении интервала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/>
              <a:t>между инъекциями любого из курсов вакцинации, </a:t>
            </a:r>
            <a:r>
              <a:rPr lang="ru-RU" sz="1800" b="1" dirty="0" smtClean="0">
                <a:solidFill>
                  <a:srgbClr val="C00000"/>
                </a:solidFill>
              </a:rPr>
              <a:t>введение дополнительных доз Превенар</a:t>
            </a:r>
            <a:r>
              <a:rPr lang="ru-RU" sz="1800" b="1" baseline="30000" dirty="0" smtClean="0">
                <a:solidFill>
                  <a:srgbClr val="C00000"/>
                </a:solidFill>
              </a:rPr>
              <a:t>®</a:t>
            </a:r>
            <a:r>
              <a:rPr lang="ru-RU" sz="1800" b="1" dirty="0" smtClean="0">
                <a:solidFill>
                  <a:srgbClr val="C00000"/>
                </a:solidFill>
              </a:rPr>
              <a:t> 13 не требуется</a:t>
            </a:r>
            <a:r>
              <a:rPr lang="ru-RU" sz="1800" dirty="0" smtClean="0">
                <a:solidFill>
                  <a:srgbClr val="C00000"/>
                </a:solidFill>
              </a:rPr>
              <a:t>.</a:t>
            </a:r>
            <a:r>
              <a:rPr lang="ru-RU" sz="1800" baseline="30000" dirty="0" smtClean="0"/>
              <a:t>1</a:t>
            </a:r>
          </a:p>
          <a:p>
            <a:pPr lvl="0" algn="just" eaLnBrk="0" hangingPunct="0">
              <a:spcAft>
                <a:spcPts val="0"/>
              </a:spcAft>
              <a:buFontTx/>
              <a:buChar char="•"/>
              <a:tabLst>
                <a:tab pos="457200" algn="l"/>
              </a:tabLst>
            </a:pPr>
            <a:r>
              <a:rPr lang="ru-RU" sz="1800" dirty="0">
                <a:ea typeface="Calibri" pitchFamily="34" charset="0"/>
                <a:cs typeface="Times New Roman" pitchFamily="18" charset="0"/>
              </a:rPr>
              <a:t>Вакцинация рожденных в 2014 г. детей, которым иммунопрофилактика против пневмококковой инфекции </a:t>
            </a: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не была начата в первые 6 месяцев жизни</a:t>
            </a:r>
            <a:r>
              <a:rPr lang="ru-RU" sz="1800" dirty="0">
                <a:ea typeface="Calibri" pitchFamily="34" charset="0"/>
                <a:cs typeface="Times New Roman" pitchFamily="18" charset="0"/>
              </a:rPr>
              <a:t>, проводится двукратно с интервалом между прививками </a:t>
            </a: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не менее 2 </a:t>
            </a:r>
            <a:r>
              <a:rPr lang="ru-RU" sz="1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месяцев</a:t>
            </a: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800" baseline="30000" dirty="0" smtClean="0">
                <a:ea typeface="Calibri" pitchFamily="34" charset="0"/>
                <a:cs typeface="Times New Roman" pitchFamily="18" charset="0"/>
              </a:rPr>
              <a:t>2</a:t>
            </a:r>
            <a:endParaRPr lang="ru-RU" sz="1800" b="1" baseline="300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hangingPunct="0">
              <a:spcAft>
                <a:spcPts val="0"/>
              </a:spcAft>
              <a:buFontTx/>
              <a:buChar char="•"/>
              <a:tabLst>
                <a:tab pos="457200" algn="l"/>
              </a:tabLst>
            </a:pPr>
            <a:r>
              <a:rPr lang="ru-RU" sz="1800" dirty="0">
                <a:ea typeface="Calibri" pitchFamily="34" charset="0"/>
                <a:cs typeface="Times New Roman" pitchFamily="18" charset="0"/>
              </a:rPr>
              <a:t>Интервал между последней вакцинацией первичной серии и ревакцинирующей дозой должен быть </a:t>
            </a: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не менее 4 </a:t>
            </a:r>
            <a:r>
              <a:rPr lang="ru-RU" sz="1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мес</a:t>
            </a: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800" baseline="30000" dirty="0" smtClean="0">
                <a:ea typeface="Calibri" pitchFamily="34" charset="0"/>
                <a:cs typeface="Times New Roman" pitchFamily="18" charset="0"/>
              </a:rPr>
              <a:t>3</a:t>
            </a:r>
          </a:p>
          <a:p>
            <a:pPr lvl="0" algn="just" eaLnBrk="0" hangingPunct="0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Детям</a:t>
            </a:r>
            <a:r>
              <a:rPr lang="ru-RU" sz="1800" dirty="0">
                <a:ea typeface="Calibri" pitchFamily="34" charset="0"/>
                <a:cs typeface="Times New Roman" pitchFamily="18" charset="0"/>
              </a:rPr>
              <a:t>, имеющим особенности в состоянии здоровья (</a:t>
            </a: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недоношенные, </a:t>
            </a:r>
            <a:r>
              <a:rPr lang="ru-RU" sz="1800" b="1" dirty="0" err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иммунокомпрометированные</a:t>
            </a: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, включая ВИЧ-инфицированных</a:t>
            </a:r>
            <a:r>
              <a:rPr lang="ru-RU" sz="1800" dirty="0">
                <a:ea typeface="Calibri" pitchFamily="34" charset="0"/>
                <a:cs typeface="Times New Roman" pitchFamily="18" charset="0"/>
              </a:rPr>
              <a:t>) рекомендуется вакцинация </a:t>
            </a: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по схеме 3+1 </a:t>
            </a:r>
            <a:r>
              <a:rPr lang="ru-RU" sz="1800" dirty="0">
                <a:ea typeface="Calibri" pitchFamily="34" charset="0"/>
                <a:cs typeface="Times New Roman" pitchFamily="18" charset="0"/>
              </a:rPr>
              <a:t>с возраста 2 </a:t>
            </a: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мес. </a:t>
            </a:r>
            <a:r>
              <a:rPr lang="ru-RU" sz="1800" baseline="30000" dirty="0" smtClean="0">
                <a:ea typeface="Calibri" pitchFamily="34" charset="0"/>
                <a:cs typeface="Times New Roman" pitchFamily="18" charset="0"/>
              </a:rPr>
              <a:t>1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5661248"/>
            <a:ext cx="67204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000" dirty="0" err="1" smtClean="0"/>
              <a:t>Превенар</a:t>
            </a:r>
            <a:r>
              <a:rPr lang="ru-RU" sz="1000" dirty="0" smtClean="0"/>
              <a:t>® 13. Инструкция по применению лекарственного препарата для медицинского применения (с изменениями). ЛП 000798-</a:t>
            </a:r>
            <a:r>
              <a:rPr lang="en-US" sz="1000" dirty="0" smtClean="0"/>
              <a:t>140915</a:t>
            </a:r>
            <a:endParaRPr lang="ru-RU" sz="1000" dirty="0" smtClean="0"/>
          </a:p>
          <a:p>
            <a:pPr marL="228600" indent="-228600">
              <a:buAutoNum type="arabicPeriod"/>
            </a:pPr>
            <a:r>
              <a:rPr lang="ru-RU" sz="1000" dirty="0" smtClean="0"/>
              <a:t>Об утверждении национального календаря профилактических прививок и календаря профилактических прививок по эпидемическим показаниям: Приказ Министерства здравоохранения Российской Федерации (Минздрав России) от 21 марта 2014 г. N 125н</a:t>
            </a:r>
          </a:p>
          <a:p>
            <a:pPr marL="228600" indent="-228600">
              <a:buAutoNum type="arabicPeriod"/>
            </a:pPr>
            <a:r>
              <a:rPr lang="en-US" sz="1000" dirty="0" err="1" smtClean="0"/>
              <a:t>Siegrist</a:t>
            </a:r>
            <a:r>
              <a:rPr lang="en-US" sz="1000" dirty="0" smtClean="0"/>
              <a:t> CA. Vaccine immunology. In: </a:t>
            </a:r>
            <a:r>
              <a:rPr lang="en-US" sz="1000" dirty="0" err="1" smtClean="0"/>
              <a:t>Plotkin</a:t>
            </a:r>
            <a:r>
              <a:rPr lang="en-US" sz="1000" dirty="0" smtClean="0"/>
              <a:t> SA, Orenstein WA, </a:t>
            </a:r>
            <a:r>
              <a:rPr lang="en-US" sz="1000" dirty="0" err="1" smtClean="0"/>
              <a:t>Offit</a:t>
            </a:r>
            <a:r>
              <a:rPr lang="en-US" sz="1000" dirty="0" smtClean="0"/>
              <a:t> PA, eds. Vaccines. 6th ed. 2013. </a:t>
            </a:r>
            <a:endParaRPr lang="ru-RU" sz="1000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6989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2418656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Кого следует вакцинировать  </a:t>
            </a:r>
            <a:r>
              <a:rPr lang="ru-RU" sz="2800" b="1" dirty="0">
                <a:solidFill>
                  <a:srgbClr val="CC0099"/>
                </a:solidFill>
              </a:rPr>
              <a:t>от пневмококковой инфекции </a:t>
            </a:r>
            <a:r>
              <a:rPr lang="ru-RU" sz="2800" b="1" dirty="0" smtClean="0">
                <a:solidFill>
                  <a:srgbClr val="CC0099"/>
                </a:solidFill>
              </a:rPr>
              <a:t>вне рамок Национального календаря профилактических прививок?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787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76" name="Rectangle 44"/>
          <p:cNvSpPr>
            <a:spLocks noGrp="1" noChangeArrowheads="1"/>
          </p:cNvSpPr>
          <p:nvPr>
            <p:ph type="title"/>
          </p:nvPr>
        </p:nvSpPr>
        <p:spPr>
          <a:xfrm>
            <a:off x="567" y="-8497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Вакцинация </a:t>
            </a:r>
            <a:r>
              <a:rPr lang="ru-RU" dirty="0" smtClean="0">
                <a:solidFill>
                  <a:schemeClr val="tx1"/>
                </a:solidFill>
              </a:rPr>
              <a:t>эффективна</a:t>
            </a:r>
            <a:r>
              <a:rPr lang="en-US" sz="2800" b="1" dirty="0" smtClean="0">
                <a:solidFill>
                  <a:schemeClr val="tx1"/>
                </a:solidFill>
              </a:rPr>
              <a:t>!  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Полиомиелит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7677" name="Rectangle 45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715000" cy="1295400"/>
          </a:xfrm>
        </p:spPr>
        <p:txBody>
          <a:bodyPr>
            <a:normAutofit/>
          </a:bodyPr>
          <a:lstStyle/>
          <a:p>
            <a:r>
              <a:rPr lang="ru-RU" sz="2000" dirty="0"/>
              <a:t>Самая известная жертва полиомиелита – </a:t>
            </a:r>
            <a:r>
              <a:rPr lang="ru-RU" sz="2000" dirty="0" smtClean="0"/>
              <a:t>Франклин Делано </a:t>
            </a:r>
            <a:r>
              <a:rPr lang="ru-RU" sz="2000" dirty="0"/>
              <a:t>Рузвельт</a:t>
            </a:r>
            <a:r>
              <a:rPr lang="en-US" sz="2000" dirty="0"/>
              <a:t>.</a:t>
            </a:r>
          </a:p>
        </p:txBody>
      </p:sp>
      <p:pic>
        <p:nvPicPr>
          <p:cNvPr id="197678" name="Picture 46" descr="fdr_SO0012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1" y="685800"/>
            <a:ext cx="1536423" cy="2332211"/>
          </a:xfrm>
          <a:prstGeom prst="rect">
            <a:avLst/>
          </a:prstGeom>
          <a:noFill/>
        </p:spPr>
      </p:pic>
      <p:sp>
        <p:nvSpPr>
          <p:cNvPr id="197679" name="Rectangle 47"/>
          <p:cNvSpPr>
            <a:spLocks noChangeArrowheads="1"/>
          </p:cNvSpPr>
          <p:nvPr/>
        </p:nvSpPr>
        <p:spPr bwMode="auto">
          <a:xfrm>
            <a:off x="685800" y="5085184"/>
            <a:ext cx="6838528" cy="351384"/>
          </a:xfrm>
          <a:prstGeom prst="rect">
            <a:avLst/>
          </a:prstGeom>
          <a:solidFill>
            <a:srgbClr val="0B6EF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517525" y="2348880"/>
            <a:ext cx="2719388" cy="3648076"/>
            <a:chOff x="326" y="1655"/>
            <a:chExt cx="1713" cy="2298"/>
          </a:xfrm>
        </p:grpSpPr>
        <p:sp>
          <p:nvSpPr>
            <p:cNvPr id="197706" name="Rectangle 74"/>
            <p:cNvSpPr>
              <a:spLocks noChangeArrowheads="1"/>
            </p:cNvSpPr>
            <p:nvPr/>
          </p:nvSpPr>
          <p:spPr bwMode="auto">
            <a:xfrm>
              <a:off x="583" y="3379"/>
              <a:ext cx="816" cy="222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97696" name="Line 64"/>
            <p:cNvSpPr>
              <a:spLocks noChangeShapeType="1"/>
            </p:cNvSpPr>
            <p:nvPr/>
          </p:nvSpPr>
          <p:spPr bwMode="auto">
            <a:xfrm flipV="1">
              <a:off x="1399" y="2170"/>
              <a:ext cx="0" cy="15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97701" name="Line 69"/>
            <p:cNvSpPr>
              <a:spLocks noChangeShapeType="1"/>
            </p:cNvSpPr>
            <p:nvPr/>
          </p:nvSpPr>
          <p:spPr bwMode="auto">
            <a:xfrm flipV="1">
              <a:off x="583" y="2170"/>
              <a:ext cx="0" cy="15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97702" name="Text Box 70"/>
            <p:cNvSpPr txBox="1">
              <a:spLocks noChangeArrowheads="1"/>
            </p:cNvSpPr>
            <p:nvPr/>
          </p:nvSpPr>
          <p:spPr bwMode="auto">
            <a:xfrm>
              <a:off x="384" y="3740"/>
              <a:ext cx="40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</a:rPr>
                <a:t>1951</a:t>
              </a:r>
            </a:p>
          </p:txBody>
        </p:sp>
        <p:sp>
          <p:nvSpPr>
            <p:cNvPr id="197699" name="Text Box 67"/>
            <p:cNvSpPr txBox="1">
              <a:spLocks noChangeArrowheads="1"/>
            </p:cNvSpPr>
            <p:nvPr/>
          </p:nvSpPr>
          <p:spPr bwMode="auto">
            <a:xfrm>
              <a:off x="326" y="1655"/>
              <a:ext cx="1713" cy="7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>
                  <a:latin typeface="Arial" pitchFamily="34" charset="0"/>
                </a:rPr>
                <a:t>1951-19</a:t>
              </a:r>
              <a:r>
                <a:rPr lang="ru-RU" sz="1600" dirty="0">
                  <a:latin typeface="Arial" pitchFamily="34" charset="0"/>
                </a:rPr>
                <a:t>61</a:t>
              </a:r>
              <a:r>
                <a:rPr lang="en-US" sz="1600" dirty="0">
                  <a:latin typeface="Arial" pitchFamily="34" charset="0"/>
                </a:rPr>
                <a:t>: </a:t>
              </a:r>
              <a:r>
                <a:rPr lang="ru-RU" sz="1600" dirty="0">
                  <a:latin typeface="Arial" pitchFamily="34" charset="0"/>
                </a:rPr>
                <a:t>в год полиомиелитом заболевало до       </a:t>
              </a:r>
              <a:endParaRPr lang="ru-RU" sz="1600" dirty="0" smtClean="0">
                <a:latin typeface="Arial" pitchFamily="34" charset="0"/>
              </a:endParaRPr>
            </a:p>
            <a:p>
              <a:pPr algn="l">
                <a:spcBef>
                  <a:spcPct val="50000"/>
                </a:spcBef>
              </a:pPr>
              <a:r>
                <a:rPr lang="ru-RU" sz="1600" dirty="0" smtClean="0">
                  <a:latin typeface="Arial" pitchFamily="34" charset="0"/>
                </a:rPr>
                <a:t>10 </a:t>
              </a:r>
              <a:r>
                <a:rPr lang="ru-RU" sz="1600" dirty="0">
                  <a:latin typeface="Arial" pitchFamily="34" charset="0"/>
                </a:rPr>
                <a:t>000 человек</a:t>
              </a:r>
              <a:r>
                <a:rPr lang="en-US" sz="1600" dirty="0">
                  <a:latin typeface="Arial" pitchFamily="34" charset="0"/>
                </a:rPr>
                <a:t>.</a:t>
              </a:r>
            </a:p>
          </p:txBody>
        </p:sp>
        <p:sp>
          <p:nvSpPr>
            <p:cNvPr id="197705" name="Text Box 73"/>
            <p:cNvSpPr txBox="1">
              <a:spLocks noChangeArrowheads="1"/>
            </p:cNvSpPr>
            <p:nvPr/>
          </p:nvSpPr>
          <p:spPr bwMode="auto">
            <a:xfrm>
              <a:off x="1200" y="3740"/>
              <a:ext cx="40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</a:rPr>
                <a:t>19</a:t>
              </a:r>
              <a:r>
                <a:rPr lang="ru-RU" sz="1600" dirty="0">
                  <a:latin typeface="Arial" pitchFamily="34" charset="0"/>
                </a:rPr>
                <a:t>61</a:t>
              </a:r>
              <a:endParaRPr lang="en-US" sz="1600" dirty="0">
                <a:latin typeface="Arial" pitchFamily="34" charset="0"/>
              </a:endParaRPr>
            </a:p>
          </p:txBody>
        </p:sp>
      </p:grp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2438401" y="4063381"/>
            <a:ext cx="2376488" cy="1939926"/>
            <a:chOff x="1536" y="2735"/>
            <a:chExt cx="1497" cy="1222"/>
          </a:xfrm>
        </p:grpSpPr>
        <p:sp>
          <p:nvSpPr>
            <p:cNvPr id="197695" name="Text Box 63"/>
            <p:cNvSpPr txBox="1">
              <a:spLocks noChangeArrowheads="1"/>
            </p:cNvSpPr>
            <p:nvPr/>
          </p:nvSpPr>
          <p:spPr bwMode="auto">
            <a:xfrm>
              <a:off x="1623" y="3744"/>
              <a:ext cx="40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</a:rPr>
                <a:t>19</a:t>
              </a:r>
              <a:r>
                <a:rPr lang="ru-RU" sz="1600" dirty="0">
                  <a:latin typeface="Arial" pitchFamily="34" charset="0"/>
                </a:rPr>
                <a:t>61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97707" name="Line 75"/>
            <p:cNvSpPr>
              <a:spLocks noChangeShapeType="1"/>
            </p:cNvSpPr>
            <p:nvPr/>
          </p:nvSpPr>
          <p:spPr bwMode="auto">
            <a:xfrm flipV="1">
              <a:off x="1825" y="2976"/>
              <a:ext cx="1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97684" name="Rectangle 52"/>
            <p:cNvSpPr>
              <a:spLocks noChangeArrowheads="1"/>
            </p:cNvSpPr>
            <p:nvPr/>
          </p:nvSpPr>
          <p:spPr bwMode="auto">
            <a:xfrm>
              <a:off x="1536" y="2735"/>
              <a:ext cx="1487" cy="48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97685" name="Text Box 53"/>
            <p:cNvSpPr txBox="1">
              <a:spLocks noChangeArrowheads="1"/>
            </p:cNvSpPr>
            <p:nvPr/>
          </p:nvSpPr>
          <p:spPr bwMode="auto">
            <a:xfrm>
              <a:off x="1595" y="2783"/>
              <a:ext cx="143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90000"/>
                </a:lnSpc>
                <a:spcBef>
                  <a:spcPct val="60000"/>
                </a:spcBef>
                <a:buClr>
                  <a:srgbClr val="0B6EF1"/>
                </a:buClr>
              </a:pPr>
              <a:r>
                <a:rPr lang="ru-RU" sz="1600" dirty="0">
                  <a:latin typeface="Arial" pitchFamily="34" charset="0"/>
                </a:rPr>
                <a:t>Начало вакцинации</a:t>
              </a:r>
              <a:endParaRPr lang="en-US" sz="1600" dirty="0">
                <a:latin typeface="Arial" pitchFamily="34" charset="0"/>
              </a:endParaRPr>
            </a:p>
          </p:txBody>
        </p:sp>
      </p:grpSp>
      <p:sp>
        <p:nvSpPr>
          <p:cNvPr id="197690" name="Line 58"/>
          <p:cNvSpPr>
            <a:spLocks noChangeShapeType="1"/>
          </p:cNvSpPr>
          <p:nvPr/>
        </p:nvSpPr>
        <p:spPr bwMode="auto">
          <a:xfrm>
            <a:off x="5878514" y="4099895"/>
            <a:ext cx="476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691" name="Line 59"/>
          <p:cNvSpPr>
            <a:spLocks noChangeShapeType="1"/>
          </p:cNvSpPr>
          <p:nvPr/>
        </p:nvSpPr>
        <p:spPr bwMode="auto">
          <a:xfrm flipV="1">
            <a:off x="7700964" y="455709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4876800" y="3110881"/>
            <a:ext cx="3429000" cy="2776538"/>
            <a:chOff x="3072" y="2208"/>
            <a:chExt cx="2160" cy="1749"/>
          </a:xfrm>
        </p:grpSpPr>
        <p:sp>
          <p:nvSpPr>
            <p:cNvPr id="197687" name="Text Box 55"/>
            <p:cNvSpPr txBox="1">
              <a:spLocks noChangeArrowheads="1"/>
            </p:cNvSpPr>
            <p:nvPr/>
          </p:nvSpPr>
          <p:spPr bwMode="auto">
            <a:xfrm>
              <a:off x="3892" y="3744"/>
              <a:ext cx="74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latin typeface="Arial" pitchFamily="34" charset="0"/>
                </a:rPr>
                <a:t>СЕГОДНЯ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97710" name="Rectangle 78"/>
            <p:cNvSpPr>
              <a:spLocks noChangeArrowheads="1"/>
            </p:cNvSpPr>
            <p:nvPr/>
          </p:nvSpPr>
          <p:spPr bwMode="auto">
            <a:xfrm>
              <a:off x="4195" y="3452"/>
              <a:ext cx="544" cy="2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97688" name="Line 56"/>
            <p:cNvSpPr>
              <a:spLocks noChangeShapeType="1"/>
            </p:cNvSpPr>
            <p:nvPr/>
          </p:nvSpPr>
          <p:spPr bwMode="auto">
            <a:xfrm flipV="1">
              <a:off x="4177" y="2928"/>
              <a:ext cx="1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97692" name="Rectangle 60"/>
            <p:cNvSpPr>
              <a:spLocks noChangeArrowheads="1"/>
            </p:cNvSpPr>
            <p:nvPr/>
          </p:nvSpPr>
          <p:spPr bwMode="auto">
            <a:xfrm>
              <a:off x="3072" y="2208"/>
              <a:ext cx="2160" cy="1113"/>
            </a:xfrm>
            <a:prstGeom prst="rect">
              <a:avLst/>
            </a:prstGeom>
            <a:solidFill>
              <a:srgbClr val="008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97693" name="Text Box 61"/>
            <p:cNvSpPr txBox="1">
              <a:spLocks noChangeArrowheads="1"/>
            </p:cNvSpPr>
            <p:nvPr/>
          </p:nvSpPr>
          <p:spPr bwMode="auto">
            <a:xfrm>
              <a:off x="3130" y="2307"/>
              <a:ext cx="2102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90000"/>
                </a:lnSpc>
                <a:spcBef>
                  <a:spcPct val="60000"/>
                </a:spcBef>
                <a:buClr>
                  <a:srgbClr val="0B6EF1"/>
                </a:buClr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</a:rPr>
                <a:t>Россия – страна, свободная от полиомиелита, но в мире </a:t>
              </a:r>
              <a:r>
                <a:rPr lang="ru-RU" sz="1600" dirty="0" err="1">
                  <a:solidFill>
                    <a:schemeClr val="bg1"/>
                  </a:solidFill>
                  <a:latin typeface="Arial" pitchFamily="34" charset="0"/>
                </a:rPr>
                <a:t>ещ</a:t>
              </a: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</a:rPr>
                <a:t>e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</a:rPr>
                <a:t> есть страны, где люди страдают от это этого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</a:rPr>
                <a:t>заболевания </a:t>
              </a:r>
              <a:r>
                <a:rPr lang="ru-RU" sz="1600" baseline="30000" dirty="0" smtClean="0">
                  <a:solidFill>
                    <a:schemeClr val="bg1"/>
                  </a:solidFill>
                  <a:latin typeface="Arial" pitchFamily="34" charset="0"/>
                </a:rPr>
                <a:t>1</a:t>
              </a:r>
              <a:endParaRPr lang="en-US" sz="1600" baseline="30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427984" y="6237312"/>
            <a:ext cx="47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</a:t>
            </a:r>
            <a:r>
              <a:rPr lang="en-US" sz="1200" dirty="0" smtClean="0"/>
              <a:t>. </a:t>
            </a:r>
            <a:r>
              <a:rPr lang="ru-RU" sz="1200" dirty="0" err="1" smtClean="0"/>
              <a:t>Polio</a:t>
            </a:r>
            <a:r>
              <a:rPr lang="ru-RU" sz="1200" dirty="0" smtClean="0"/>
              <a:t> </a:t>
            </a:r>
            <a:r>
              <a:rPr lang="ru-RU" sz="1200" dirty="0" err="1" smtClean="0"/>
              <a:t>vaccines</a:t>
            </a:r>
            <a:r>
              <a:rPr lang="ru-RU" sz="1200" dirty="0" smtClean="0"/>
              <a:t>: WHO </a:t>
            </a:r>
            <a:r>
              <a:rPr lang="ru-RU" sz="1200" dirty="0" err="1" smtClean="0"/>
              <a:t>position</a:t>
            </a:r>
            <a:r>
              <a:rPr lang="ru-RU" sz="1200" dirty="0" smtClean="0"/>
              <a:t> </a:t>
            </a:r>
            <a:r>
              <a:rPr lang="ru-RU" sz="1200" dirty="0" err="1" smtClean="0"/>
              <a:t>paper</a:t>
            </a:r>
            <a:r>
              <a:rPr lang="ru-RU" sz="1200" dirty="0" smtClean="0"/>
              <a:t>, </a:t>
            </a:r>
            <a:r>
              <a:rPr lang="ru-RU" sz="1200" dirty="0" err="1" smtClean="0"/>
              <a:t>January</a:t>
            </a:r>
            <a:r>
              <a:rPr lang="ru-RU" sz="1200" dirty="0" smtClean="0"/>
              <a:t> 2014. </a:t>
            </a:r>
            <a:r>
              <a:rPr lang="ru-RU" sz="1200" dirty="0" err="1" smtClean="0"/>
              <a:t>Wkly</a:t>
            </a:r>
            <a:r>
              <a:rPr lang="ru-RU" sz="1200" dirty="0" smtClean="0"/>
              <a:t> </a:t>
            </a:r>
            <a:r>
              <a:rPr lang="ru-RU" sz="1200" dirty="0" err="1" smtClean="0"/>
              <a:t>Epidemiol</a:t>
            </a:r>
            <a:r>
              <a:rPr lang="ru-RU" sz="1200" dirty="0" smtClean="0"/>
              <a:t> </a:t>
            </a:r>
            <a:r>
              <a:rPr lang="ru-RU" sz="1200" dirty="0" err="1" smtClean="0"/>
              <a:t>Rec</a:t>
            </a:r>
            <a:r>
              <a:rPr lang="ru-RU" sz="1200" dirty="0" smtClean="0"/>
              <a:t>. 2014 </a:t>
            </a:r>
            <a:r>
              <a:rPr lang="ru-RU" sz="1200" dirty="0" err="1" smtClean="0"/>
              <a:t>Feb</a:t>
            </a:r>
            <a:r>
              <a:rPr lang="ru-RU" sz="1200" dirty="0" smtClean="0"/>
              <a:t> 28;89(9):73-92.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631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77" grpId="0" build="p" autoUpdateAnimBg="0" advAuto="1000"/>
      <p:bldP spid="19767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50974" cy="665411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Группы риска: кого вакцинировать вне </a:t>
            </a:r>
            <a:r>
              <a:rPr lang="ru-RU" sz="2800" b="1" dirty="0" smtClean="0">
                <a:solidFill>
                  <a:schemeClr val="tx1"/>
                </a:solidFill>
              </a:rPr>
              <a:t>Календаря</a:t>
            </a:r>
            <a:r>
              <a:rPr lang="ru-RU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79512" y="1067426"/>
            <a:ext cx="8784976" cy="5112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ru-RU" sz="1800" dirty="0"/>
              <a:t>с хроническими заболеваниями легких, в том числе бронхиальной астмой и хронической </a:t>
            </a:r>
            <a:r>
              <a:rPr lang="ru-RU" sz="1800" dirty="0" err="1"/>
              <a:t>обструктивной</a:t>
            </a:r>
            <a:r>
              <a:rPr lang="ru-RU" sz="1800" dirty="0"/>
              <a:t> болезнью легких</a:t>
            </a:r>
            <a:r>
              <a:rPr lang="ru-RU" sz="1800" dirty="0" smtClean="0"/>
              <a:t>;</a:t>
            </a:r>
            <a:r>
              <a:rPr lang="ru-RU" sz="1800" dirty="0"/>
              <a:t> </a:t>
            </a:r>
            <a:endParaRPr lang="ru-RU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800" dirty="0" smtClean="0"/>
              <a:t>с </a:t>
            </a:r>
            <a:r>
              <a:rPr lang="ru-RU" sz="1800" dirty="0"/>
              <a:t>хроническими заболеваниями сердечно-сосудистой системы, печени (хронический вирусный гепатит В и С), почек, в том числе с нефротическим синдромом, хронической почечной недостаточностью,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800" dirty="0"/>
              <a:t>больные сахарным диабетом;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800" dirty="0" smtClean="0"/>
              <a:t>дети с </a:t>
            </a:r>
            <a:r>
              <a:rPr lang="ru-RU" sz="1800" dirty="0" err="1" smtClean="0"/>
              <a:t>иммунодефицитными</a:t>
            </a:r>
            <a:r>
              <a:rPr lang="ru-RU" sz="1800" dirty="0" smtClean="0"/>
              <a:t> состояниями, в том числе ВИЧ, онкологическими заболеваниями, получающие </a:t>
            </a:r>
            <a:r>
              <a:rPr lang="ru-RU" sz="1800" dirty="0" err="1" smtClean="0"/>
              <a:t>иммуносупрессивную</a:t>
            </a:r>
            <a:r>
              <a:rPr lang="ru-RU" sz="1800" dirty="0" smtClean="0"/>
              <a:t> терапию, в том числе кортикостероидами;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800" dirty="0" smtClean="0"/>
              <a:t>с </a:t>
            </a:r>
            <a:r>
              <a:rPr lang="ru-RU" sz="1800" dirty="0"/>
              <a:t>анатомической/функциональной </a:t>
            </a:r>
            <a:r>
              <a:rPr lang="ru-RU" sz="1800" dirty="0" err="1"/>
              <a:t>аспленией</a:t>
            </a:r>
            <a:r>
              <a:rPr lang="ru-RU" sz="1800" dirty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800" dirty="0" smtClean="0"/>
              <a:t>с </a:t>
            </a:r>
            <a:r>
              <a:rPr lang="ru-RU" sz="1800" dirty="0"/>
              <a:t>установленным </a:t>
            </a:r>
            <a:r>
              <a:rPr lang="ru-RU" sz="1800" dirty="0" err="1"/>
              <a:t>кохлеарным</a:t>
            </a:r>
            <a:r>
              <a:rPr lang="ru-RU" sz="1800" dirty="0"/>
              <a:t> </a:t>
            </a:r>
            <a:r>
              <a:rPr lang="ru-RU" sz="1800" dirty="0" err="1"/>
              <a:t>имплантом</a:t>
            </a:r>
            <a:r>
              <a:rPr lang="ru-RU" sz="1800" dirty="0"/>
              <a:t> или планирующиеся на </a:t>
            </a:r>
            <a:r>
              <a:rPr lang="ru-RU" sz="1800" dirty="0" smtClean="0"/>
              <a:t>эту операцию</a:t>
            </a:r>
            <a:r>
              <a:rPr lang="ru-RU" sz="1800" dirty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800" dirty="0" smtClean="0"/>
              <a:t>пациенты </a:t>
            </a:r>
            <a:r>
              <a:rPr lang="ru-RU" sz="1800" dirty="0"/>
              <a:t>с </a:t>
            </a:r>
            <a:r>
              <a:rPr lang="ru-RU" sz="1800" dirty="0" err="1"/>
              <a:t>подтеканием</a:t>
            </a:r>
            <a:r>
              <a:rPr lang="ru-RU" sz="1800" dirty="0"/>
              <a:t> спинномозговой жидкости;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800" dirty="0" smtClean="0"/>
              <a:t>находящихся на гемодиализе;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800" dirty="0" smtClean="0"/>
              <a:t>пациенты</a:t>
            </a:r>
            <a:r>
              <a:rPr lang="ru-RU" sz="1800" dirty="0"/>
              <a:t>, подлежащие трансплантации или получившие </a:t>
            </a:r>
            <a:r>
              <a:rPr lang="ru-RU" sz="1800" dirty="0" smtClean="0"/>
              <a:t>трансплантацию </a:t>
            </a:r>
            <a:r>
              <a:rPr lang="ru-RU" sz="1800" dirty="0"/>
              <a:t>органов, тканей и/или костного </a:t>
            </a:r>
            <a:r>
              <a:rPr lang="ru-RU" sz="1800" dirty="0" smtClean="0"/>
              <a:t>мозга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9" y="6154955"/>
            <a:ext cx="5587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Вакцинопрофилактика пневмококковой инфекции у детей </a:t>
            </a:r>
            <a:r>
              <a:rPr lang="ru-RU" sz="1000" dirty="0" smtClean="0"/>
              <a:t>/ В14 </a:t>
            </a:r>
            <a:r>
              <a:rPr lang="ru-RU" sz="1000" dirty="0"/>
              <a:t>под ред. Л.С. </a:t>
            </a:r>
            <a:r>
              <a:rPr lang="ru-RU" sz="1000" dirty="0" err="1"/>
              <a:t>Намазовой</a:t>
            </a:r>
            <a:r>
              <a:rPr lang="ru-RU" sz="1000" dirty="0"/>
              <a:t>-Барановой. — М.: </a:t>
            </a:r>
            <a:r>
              <a:rPr lang="ru-RU" sz="1000" dirty="0" err="1"/>
              <a:t>ПедиатрЪ</a:t>
            </a:r>
            <a:r>
              <a:rPr lang="ru-RU" sz="1000" dirty="0"/>
              <a:t>, 2016. — 32 с. </a:t>
            </a:r>
            <a:r>
              <a:rPr lang="ru-RU" sz="1000" dirty="0" smtClean="0"/>
              <a:t>— (</a:t>
            </a:r>
            <a:r>
              <a:rPr lang="ru-RU" sz="1000" dirty="0"/>
              <a:t>Болезни детского возраста от А до Я / М-во </a:t>
            </a:r>
            <a:r>
              <a:rPr lang="ru-RU" sz="1000" dirty="0" smtClean="0"/>
              <a:t>здравоохранения Российской </a:t>
            </a:r>
            <a:r>
              <a:rPr lang="ru-RU" sz="1000" dirty="0"/>
              <a:t>Федерации, Союз педиатров России, ФГАУ «Науч. центр</a:t>
            </a:r>
          </a:p>
          <a:p>
            <a:r>
              <a:rPr lang="ru-RU" sz="1000" dirty="0"/>
              <a:t>здоровья детей» Минздрава России; </a:t>
            </a:r>
            <a:r>
              <a:rPr lang="ru-RU" sz="1000" dirty="0" err="1"/>
              <a:t>вып</a:t>
            </a:r>
            <a:r>
              <a:rPr lang="ru-RU" sz="1000" dirty="0"/>
              <a:t>. 10).</a:t>
            </a:r>
          </a:p>
        </p:txBody>
      </p:sp>
    </p:spTree>
    <p:extLst>
      <p:ext uri="{BB962C8B-B14F-4D97-AF65-F5344CB8AC3E}">
        <p14:creationId xmlns:p14="http://schemas.microsoft.com/office/powerpoint/2010/main" val="18614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3283154"/>
              </p:ext>
            </p:extLst>
          </p:nvPr>
        </p:nvGraphicFramePr>
        <p:xfrm>
          <a:off x="914400" y="1466186"/>
          <a:ext cx="8222343" cy="409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694786"/>
            <a:ext cx="430887" cy="37525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b="1" dirty="0" smtClean="0"/>
              <a:t>Среднее количество в группе </a:t>
            </a:r>
            <a:endParaRPr lang="ru-RU" sz="16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886060" y="1600200"/>
            <a:ext cx="11218" cy="2133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5789609" y="2973391"/>
            <a:ext cx="1071570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8200" y="1600200"/>
            <a:ext cx="0" cy="20478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/>
          <p:nvPr/>
        </p:nvSpPr>
        <p:spPr>
          <a:xfrm>
            <a:off x="4238620" y="1219200"/>
            <a:ext cx="1171580" cy="381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0000"/>
                </a:solidFill>
              </a:rPr>
              <a:t>в 4,1 раза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805478" y="2057400"/>
            <a:ext cx="1204922" cy="381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0000"/>
                </a:solidFill>
              </a:rPr>
              <a:t>в 2,3 раз*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24532" y="1981200"/>
            <a:ext cx="1285868" cy="42862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10400" y="4572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p</a:t>
            </a:r>
            <a:r>
              <a:rPr lang="en-US" sz="1200" dirty="0" smtClean="0">
                <a:latin typeface="Arial"/>
                <a:cs typeface="Arial"/>
              </a:rPr>
              <a:t>&lt;0,05</a:t>
            </a:r>
            <a:endParaRPr lang="ru-RU" sz="1200" dirty="0"/>
          </a:p>
        </p:txBody>
      </p:sp>
      <p:sp>
        <p:nvSpPr>
          <p:cNvPr id="17" name="TextBox 1"/>
          <p:cNvSpPr txBox="1"/>
          <p:nvPr/>
        </p:nvSpPr>
        <p:spPr>
          <a:xfrm>
            <a:off x="7239000" y="2438400"/>
            <a:ext cx="9906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ПВ13</a:t>
            </a:r>
            <a:endParaRPr lang="ru-RU" sz="12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7150" y="166800"/>
            <a:ext cx="9144000" cy="90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5007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Пациенты с хронической бронхолёгочной патологией  </a:t>
            </a:r>
            <a:b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5007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E5007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Частота обострений в год до и после вакцинации ПКВ13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5007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5007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5007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E5007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71600" y="5486400"/>
            <a:ext cx="765678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Хроническая обструктивная болезнь легких (</a:t>
            </a:r>
            <a:r>
              <a:rPr lang="ru-RU" sz="13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ХОБЛ</a:t>
            </a:r>
            <a:r>
              <a:rPr lang="ru-RU" sz="13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 (</a:t>
            </a:r>
            <a:r>
              <a:rPr lang="en-US" sz="13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13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=21), средний возраст 63,3 года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Бронхо-эктатическая</a:t>
            </a:r>
            <a:r>
              <a:rPr lang="ru-RU" sz="13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болезнь (БЭБ) (</a:t>
            </a:r>
            <a:r>
              <a:rPr lang="en-US" sz="13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13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=10) средний возраст 55,6 лет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ХОБЛ и </a:t>
            </a:r>
            <a:r>
              <a:rPr lang="ru-RU" sz="13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брониальная</a:t>
            </a:r>
            <a:r>
              <a:rPr lang="ru-RU" sz="13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астма (БА) (</a:t>
            </a:r>
            <a:r>
              <a:rPr lang="en-US" sz="13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13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=26) средний возраст 60,9 лет</a:t>
            </a:r>
            <a:endParaRPr lang="ru-RU" sz="13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114800" y="1143000"/>
            <a:ext cx="1285868" cy="42862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286000" y="1066800"/>
            <a:ext cx="1285868" cy="42862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4" name="TextBox 1"/>
          <p:cNvSpPr txBox="1"/>
          <p:nvPr/>
        </p:nvSpPr>
        <p:spPr>
          <a:xfrm>
            <a:off x="2362200" y="1066800"/>
            <a:ext cx="1171580" cy="381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0000"/>
                </a:solidFill>
              </a:rPr>
              <a:t>в 4,8 раза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886200" y="6178897"/>
            <a:ext cx="5314950" cy="646331"/>
          </a:xfrm>
          <a:prstGeom prst="rect">
            <a:avLst/>
          </a:prstGeom>
          <a:noFill/>
          <a:ln w="1270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900" dirty="0" smtClean="0">
                <a:latin typeface="Arial" pitchFamily="34" charset="0"/>
                <a:cs typeface="Arial" pitchFamily="34" charset="0"/>
              </a:rPr>
              <a:t>Г.Л. Игнатова, </a:t>
            </a:r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Е.В.Блинова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, О.В.Родионова</a:t>
            </a:r>
          </a:p>
          <a:p>
            <a:pPr lvl="0"/>
            <a:r>
              <a:rPr lang="ru-RU" sz="900" dirty="0" smtClean="0">
                <a:latin typeface="Arial" pitchFamily="34" charset="0"/>
                <a:cs typeface="Arial" pitchFamily="34" charset="0"/>
              </a:rPr>
              <a:t>Вакцинация конъюгированной пневмококковой вакциной пациентов с хронической </a:t>
            </a:r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бронхолегочной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патологией,клиническая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и экономическая эффективность </a:t>
            </a:r>
            <a:r>
              <a:rPr lang="en-US" sz="900" dirty="0" smtClean="0"/>
              <a:t>CONSILIUM MEDICUM | 2014 | </a:t>
            </a:r>
            <a:r>
              <a:rPr lang="ru-RU" sz="900" dirty="0" smtClean="0"/>
              <a:t>ТОМ 16 | № 3 | </a:t>
            </a:r>
            <a:r>
              <a:rPr lang="en-US" sz="900" dirty="0" smtClean="0"/>
              <a:t>www.con-med.ru |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026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1874" y="-47770"/>
            <a:ext cx="9144000" cy="9641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5007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7605" y="5869808"/>
            <a:ext cx="2073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11-12 March 2013 • Prague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000" y="51624"/>
            <a:ext cx="7552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50076"/>
                </a:solidFill>
                <a:latin typeface="Arial"/>
                <a:cs typeface="Arial"/>
              </a:rPr>
              <a:t>Риск пневмококковых инфекций у взрослых</a:t>
            </a:r>
            <a:endParaRPr lang="en-GB" sz="2800" b="1" dirty="0">
              <a:solidFill>
                <a:srgbClr val="E50076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1" y="6116029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van </a:t>
            </a:r>
            <a:r>
              <a:rPr lang="en-GB" sz="1000" dirty="0" err="1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Hoek</a:t>
            </a:r>
            <a:r>
              <a:rPr lang="en-GB" sz="1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 A et al</a:t>
            </a:r>
            <a:r>
              <a:rPr lang="en-GB" sz="1000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.</a:t>
            </a:r>
            <a:r>
              <a:rPr lang="en-US" sz="1000" dirty="0" smtClean="0"/>
              <a:t> The effect of underlying clinical conditions on the risk of developing invasive pneumococcal disease</a:t>
            </a:r>
            <a:r>
              <a:rPr lang="ru-RU" sz="1000" dirty="0" smtClean="0"/>
              <a:t> </a:t>
            </a:r>
            <a:r>
              <a:rPr lang="en-US" sz="1000" dirty="0" smtClean="0"/>
              <a:t>in England</a:t>
            </a:r>
            <a:r>
              <a:rPr lang="en-GB" sz="1000" dirty="0" smtClean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J Infect. 2012;65(1):17-24.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457200" y="979454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Estimated Annual Incidence (per 100,000) of IPD in Persons Aged 16–64 Years </a:t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Selected Underlying Conditions, England and Wales, 2002–2009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Char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417415"/>
              </p:ext>
            </p:extLst>
          </p:nvPr>
        </p:nvGraphicFramePr>
        <p:xfrm>
          <a:off x="329025" y="953284"/>
          <a:ext cx="8656797" cy="418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309017" y="5110492"/>
            <a:ext cx="159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Группы риска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096270" y="2704055"/>
            <a:ext cx="2850588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Incidence of IPD per 100,000  </a:t>
            </a:r>
            <a:b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persons per year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1600200"/>
            <a:ext cx="369332" cy="25146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ru-RU" sz="1200" b="1" dirty="0" smtClean="0"/>
              <a:t>ИПИ на 100 000 в год 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1143000"/>
            <a:ext cx="7162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</a:rPr>
              <a:t>Заболеваемость ИПИ (на 100 000) среди  16-64 летних из групп риска (Англия, Уэльс, 2002-2009)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6248400" y="2286000"/>
            <a:ext cx="838200" cy="617830"/>
          </a:xfrm>
          <a:prstGeom prst="rect">
            <a:avLst/>
          </a:prstGeom>
          <a:solidFill>
            <a:srgbClr val="F3732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/>
              <a:t>↑</a:t>
            </a:r>
            <a:r>
              <a:rPr lang="ru-RU" sz="1800" b="1" dirty="0" smtClean="0"/>
              <a:t> в 17 раз</a:t>
            </a:r>
            <a:endParaRPr lang="en-US" sz="1800" b="1" dirty="0"/>
          </a:p>
        </p:txBody>
      </p:sp>
      <p:sp>
        <p:nvSpPr>
          <p:cNvPr id="25" name="TextBox 1"/>
          <p:cNvSpPr txBox="1"/>
          <p:nvPr/>
        </p:nvSpPr>
        <p:spPr>
          <a:xfrm>
            <a:off x="2743200" y="2819400"/>
            <a:ext cx="838200" cy="617830"/>
          </a:xfrm>
          <a:prstGeom prst="rect">
            <a:avLst/>
          </a:prstGeom>
          <a:solidFill>
            <a:srgbClr val="F3732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↑</a:t>
            </a:r>
            <a:r>
              <a:rPr lang="ru-RU" sz="1600" b="1" dirty="0" smtClean="0"/>
              <a:t> в 4.</a:t>
            </a:r>
            <a:r>
              <a:rPr lang="en-US" sz="1600" b="1" dirty="0" smtClean="0"/>
              <a:t>6</a:t>
            </a:r>
            <a:r>
              <a:rPr lang="ru-RU" sz="1600" b="1" dirty="0" smtClean="0"/>
              <a:t> раз 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4114800"/>
            <a:ext cx="1046440" cy="738664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ru-RU" sz="1400" dirty="0" smtClean="0"/>
              <a:t>Нет риска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752600" y="4114800"/>
            <a:ext cx="1046440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ru-RU" sz="1400" dirty="0" smtClean="0"/>
              <a:t>Аспления</a:t>
            </a:r>
          </a:p>
          <a:p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743200" y="4114800"/>
            <a:ext cx="1046440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ru-RU" sz="1400" dirty="0" smtClean="0"/>
              <a:t>Диабет</a:t>
            </a:r>
          </a:p>
          <a:p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581400" y="4114800"/>
            <a:ext cx="1046440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ru-RU" sz="1400" dirty="0" smtClean="0"/>
              <a:t>ХЗ почек</a:t>
            </a:r>
          </a:p>
          <a:p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658380" y="4105058"/>
            <a:ext cx="1046440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ru-RU" sz="1400" dirty="0" smtClean="0"/>
              <a:t>ССЗ</a:t>
            </a:r>
          </a:p>
          <a:p>
            <a:endParaRPr lang="ru-RU" sz="1400" dirty="0"/>
          </a:p>
        </p:txBody>
      </p:sp>
      <p:sp>
        <p:nvSpPr>
          <p:cNvPr id="24" name="Rounded Rectangle 26"/>
          <p:cNvSpPr>
            <a:spLocks noChangeArrowheads="1"/>
          </p:cNvSpPr>
          <p:nvPr/>
        </p:nvSpPr>
        <p:spPr bwMode="auto">
          <a:xfrm flipV="1">
            <a:off x="2819400" y="3552020"/>
            <a:ext cx="685800" cy="109618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3732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4600" y="4053245"/>
            <a:ext cx="1046440" cy="738664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ru-RU" sz="1400" dirty="0" smtClean="0"/>
              <a:t>  ХЗЛ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181600" y="4038600"/>
            <a:ext cx="1143000" cy="129266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ru-RU" sz="1200" dirty="0" smtClean="0"/>
              <a:t>Иммунокомпрометированные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6324600" y="3028493"/>
            <a:ext cx="762000" cy="1619707"/>
          </a:xfrm>
          <a:prstGeom prst="roundRect">
            <a:avLst/>
          </a:prstGeom>
          <a:noFill/>
          <a:ln w="38100">
            <a:solidFill>
              <a:srgbClr val="F373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flipV="1">
            <a:off x="4627840" y="3308351"/>
            <a:ext cx="659119" cy="1295400"/>
          </a:xfrm>
          <a:prstGeom prst="roundRect">
            <a:avLst/>
          </a:prstGeom>
          <a:noFill/>
          <a:ln w="28575" cap="flat" cmpd="sng" algn="ctr">
            <a:solidFill>
              <a:srgbClr val="F3732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5200" y="4114800"/>
            <a:ext cx="1828800" cy="307777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ru-RU" sz="1400" dirty="0" smtClean="0"/>
              <a:t>ХЗ печени   ВИЧ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425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7" y="0"/>
            <a:ext cx="8586952" cy="112474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Календарь профилактических </a:t>
            </a:r>
            <a:r>
              <a:rPr lang="ru-RU" sz="2800" b="1" dirty="0" smtClean="0">
                <a:solidFill>
                  <a:schemeClr val="tx1"/>
                </a:solidFill>
              </a:rPr>
              <a:t>прививок РФ 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по </a:t>
            </a:r>
            <a:r>
              <a:rPr lang="ru-RU" sz="2800" b="1" dirty="0">
                <a:solidFill>
                  <a:schemeClr val="tx1"/>
                </a:solidFill>
              </a:rPr>
              <a:t>эпидемическим показаниям </a:t>
            </a:r>
            <a:r>
              <a:rPr lang="ru-RU" sz="2800" b="1" dirty="0" smtClean="0">
                <a:solidFill>
                  <a:schemeClr val="tx1"/>
                </a:solidFill>
              </a:rPr>
              <a:t>2014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8" y="1219200"/>
            <a:ext cx="8802414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6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9906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Показания пневмококковой вакцины </a:t>
            </a:r>
            <a:r>
              <a:rPr lang="ru-RU" dirty="0" err="1">
                <a:solidFill>
                  <a:srgbClr val="FF0000"/>
                </a:solidFill>
              </a:rPr>
              <a:t>Превенар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13: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800600"/>
          </a:xfrm>
        </p:spPr>
        <p:txBody>
          <a:bodyPr/>
          <a:lstStyle/>
          <a:p>
            <a:pPr lvl="0"/>
            <a:r>
              <a:rPr lang="ru-RU" dirty="0"/>
              <a:t>Профилактика внебольничных пневмоний, острых средних отитов, </a:t>
            </a:r>
            <a:r>
              <a:rPr lang="ru-RU" dirty="0" smtClean="0"/>
              <a:t>менингитов </a:t>
            </a:r>
            <a:r>
              <a:rPr lang="ru-RU" dirty="0"/>
              <a:t>с 2 месяцев жизни и далее без ограничения по возрасту.</a:t>
            </a:r>
          </a:p>
          <a:p>
            <a:pPr lvl="0"/>
            <a:r>
              <a:rPr lang="ru-RU" dirty="0"/>
              <a:t>Группы риска пневмококковой инфекции: </a:t>
            </a:r>
            <a:r>
              <a:rPr lang="ru-RU" dirty="0" err="1"/>
              <a:t>иммунодефицитные</a:t>
            </a:r>
            <a:r>
              <a:rPr lang="ru-RU" dirty="0"/>
              <a:t> состояния, онкологические заболевания на </a:t>
            </a:r>
            <a:r>
              <a:rPr lang="ru-RU" dirty="0" err="1"/>
              <a:t>иммуносупрессивной</a:t>
            </a:r>
            <a:r>
              <a:rPr lang="ru-RU" dirty="0"/>
              <a:t> терапии, </a:t>
            </a:r>
            <a:r>
              <a:rPr lang="ru-RU" dirty="0" err="1"/>
              <a:t>хр.заболевания</a:t>
            </a:r>
            <a:r>
              <a:rPr lang="ru-RU" dirty="0"/>
              <a:t> легких, сердечно-сосудистой системы, печени, почек, сахарным диабетом, бронхиальной астмой, лицам, находящиеся в организованных коллективах (армия, детский сад, школа, интернат), переболевшие пневмонией, отитом, менингитом, часто болеющие дети, пациенты с туберкулезом, </a:t>
            </a:r>
            <a:r>
              <a:rPr lang="ru-RU" dirty="0" err="1"/>
              <a:t>табакокурильщики</a:t>
            </a:r>
            <a:r>
              <a:rPr lang="ru-RU" dirty="0"/>
              <a:t>, лица старше 50 лет</a:t>
            </a:r>
            <a:r>
              <a:rPr lang="ru-RU" dirty="0" smtClean="0"/>
              <a:t>.</a:t>
            </a:r>
          </a:p>
          <a:p>
            <a:r>
              <a:rPr lang="ru-RU" dirty="0"/>
              <a:t>В рамках Национального календаря профилактических прививок. 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9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Противопоказания  </a:t>
            </a:r>
            <a:r>
              <a:rPr lang="ru-RU" dirty="0">
                <a:solidFill>
                  <a:srgbClr val="FF0000"/>
                </a:solidFill>
              </a:rPr>
              <a:t>пневмококковой вакцины </a:t>
            </a:r>
            <a:r>
              <a:rPr lang="ru-RU" dirty="0" err="1">
                <a:solidFill>
                  <a:srgbClr val="FF0000"/>
                </a:solidFill>
              </a:rPr>
              <a:t>Превенар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13: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800600"/>
          </a:xfrm>
        </p:spPr>
        <p:txBody>
          <a:bodyPr/>
          <a:lstStyle/>
          <a:p>
            <a:r>
              <a:rPr lang="ru-RU" dirty="0" smtClean="0"/>
              <a:t>Повышенная чувствительность на предыдущее введение на </a:t>
            </a:r>
            <a:r>
              <a:rPr lang="ru-RU" dirty="0" err="1" smtClean="0"/>
              <a:t>Превенар</a:t>
            </a:r>
            <a:endParaRPr lang="ru-RU" dirty="0" smtClean="0"/>
          </a:p>
          <a:p>
            <a:r>
              <a:rPr lang="ru-RU" dirty="0" smtClean="0"/>
              <a:t>Острые инфекционные или неинфекционные заболевания, обострение </a:t>
            </a:r>
            <a:r>
              <a:rPr lang="ru-RU" dirty="0" err="1" smtClean="0"/>
              <a:t>хр.заболеваний</a:t>
            </a:r>
            <a:r>
              <a:rPr lang="ru-RU" dirty="0" smtClean="0"/>
              <a:t>. Вакцинацию проводят через 2 недели после выздоровления или наступления ремиссии.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9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Режим дозирования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детей до 2 лет по схеме 2+1 (2 дозы с интервалом 4 недели, начиная с 2 месяцев жизни. Ревакцинация однократно в 11-15 месяцев).</a:t>
            </a:r>
          </a:p>
          <a:p>
            <a:r>
              <a:rPr lang="ru-RU" dirty="0" smtClean="0"/>
              <a:t>У детей старше 2 лет – 1-кратно в/м</a:t>
            </a:r>
          </a:p>
          <a:p>
            <a:r>
              <a:rPr lang="ru-RU" dirty="0" smtClean="0"/>
              <a:t>У взрослых - </a:t>
            </a:r>
            <a:r>
              <a:rPr lang="ru-RU" dirty="0"/>
              <a:t>1-кратно </a:t>
            </a:r>
            <a:r>
              <a:rPr lang="ru-RU" dirty="0" smtClean="0"/>
              <a:t>в/м без ограничения по возрасту</a:t>
            </a:r>
          </a:p>
          <a:p>
            <a:endParaRPr lang="ru-RU" dirty="0"/>
          </a:p>
          <a:p>
            <a:r>
              <a:rPr lang="ru-RU" dirty="0" err="1" smtClean="0"/>
              <a:t>Превенар</a:t>
            </a:r>
            <a:r>
              <a:rPr lang="ru-RU" dirty="0" smtClean="0"/>
              <a:t> 13 вводится внутримышечно в дельтовидную мышцу плеча.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26" y="170699"/>
            <a:ext cx="8976614" cy="57606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Группы риска: </a:t>
            </a:r>
            <a:r>
              <a:rPr lang="ru-RU" sz="2800" b="1" dirty="0" smtClean="0">
                <a:solidFill>
                  <a:schemeClr val="tx1"/>
                </a:solidFill>
              </a:rPr>
              <a:t>кто еще выиграет от вакцинации?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79512" y="692696"/>
            <a:ext cx="8784976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3724" y="1196752"/>
            <a:ext cx="8416552" cy="35283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Согласно </a:t>
            </a:r>
            <a:r>
              <a:rPr lang="ru-RU" sz="2400" dirty="0" err="1" smtClean="0"/>
              <a:t>консенсусному</a:t>
            </a:r>
            <a:r>
              <a:rPr lang="ru-RU" sz="2400" dirty="0" smtClean="0"/>
              <a:t> мнению </a:t>
            </a:r>
            <a:r>
              <a:rPr lang="ru-RU" sz="2400" dirty="0"/>
              <a:t>экспертов, </a:t>
            </a:r>
            <a:r>
              <a:rPr lang="ru-RU" sz="2400" dirty="0" smtClean="0"/>
              <a:t>дополнительными группами </a:t>
            </a:r>
            <a:r>
              <a:rPr lang="ru-RU" sz="2400" dirty="0"/>
              <a:t>риска </a:t>
            </a:r>
            <a:r>
              <a:rPr lang="ru-RU" sz="2400" dirty="0" smtClean="0"/>
              <a:t>среди детей </a:t>
            </a:r>
            <a:r>
              <a:rPr lang="ru-RU" sz="2400" dirty="0"/>
              <a:t>2–18 лет </a:t>
            </a:r>
            <a:r>
              <a:rPr lang="ru-RU" sz="2400" dirty="0" smtClean="0"/>
              <a:t>по пневмококковой инфекции являются:</a:t>
            </a:r>
          </a:p>
          <a:p>
            <a:pPr lvl="1"/>
            <a:r>
              <a:rPr lang="ru-RU" sz="2000" dirty="0"/>
              <a:t>дети 2–18 лет — </a:t>
            </a:r>
            <a:r>
              <a:rPr lang="ru-RU" sz="2000" b="1" dirty="0"/>
              <a:t>реконвалесценты острого среднего отита, менингита и/или пневмонии</a:t>
            </a:r>
            <a:r>
              <a:rPr lang="ru-RU" sz="2000" dirty="0"/>
              <a:t>, которым рекомендуется однократное введение ПКВ13 через 1 мес. после выздоровления </a:t>
            </a:r>
          </a:p>
          <a:p>
            <a:pPr lvl="1"/>
            <a:r>
              <a:rPr lang="ru-RU" sz="2000" dirty="0"/>
              <a:t>дети 2–18 лет, </a:t>
            </a:r>
            <a:r>
              <a:rPr lang="ru-RU" sz="2000" b="1" dirty="0"/>
              <a:t>часто болеющие респираторными инфекциями</a:t>
            </a:r>
            <a:r>
              <a:rPr lang="ru-RU" sz="2000" dirty="0"/>
              <a:t>, а также </a:t>
            </a:r>
            <a:r>
              <a:rPr lang="ru-RU" sz="2000" b="1" dirty="0"/>
              <a:t>инфицированные микобактериями туберкулёза</a:t>
            </a:r>
            <a:r>
              <a:rPr lang="ru-RU" sz="2000" dirty="0"/>
              <a:t>, которым рекомендуется однократное введение ППВ23 или </a:t>
            </a:r>
            <a:r>
              <a:rPr lang="ru-RU" sz="2000" dirty="0" smtClean="0"/>
              <a:t>ПКВ13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63889" y="6154955"/>
            <a:ext cx="5587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Вакцинопрофилактика пневмококковой инфекции у детей </a:t>
            </a:r>
            <a:r>
              <a:rPr lang="ru-RU" sz="1000" dirty="0" smtClean="0"/>
              <a:t>/ В14 </a:t>
            </a:r>
            <a:r>
              <a:rPr lang="ru-RU" sz="1000" dirty="0"/>
              <a:t>под ред. Л.С. </a:t>
            </a:r>
            <a:r>
              <a:rPr lang="ru-RU" sz="1000" dirty="0" err="1"/>
              <a:t>Намазовой</a:t>
            </a:r>
            <a:r>
              <a:rPr lang="ru-RU" sz="1000" dirty="0"/>
              <a:t>-Барановой. — М.: </a:t>
            </a:r>
            <a:r>
              <a:rPr lang="ru-RU" sz="1000" dirty="0" err="1"/>
              <a:t>ПедиатрЪ</a:t>
            </a:r>
            <a:r>
              <a:rPr lang="ru-RU" sz="1000" dirty="0"/>
              <a:t>, 2016. — 32 с. </a:t>
            </a:r>
            <a:r>
              <a:rPr lang="ru-RU" sz="1000" dirty="0" smtClean="0"/>
              <a:t>— (</a:t>
            </a:r>
            <a:r>
              <a:rPr lang="ru-RU" sz="1000" dirty="0"/>
              <a:t>Болезни детского возраста от А до Я / М-во </a:t>
            </a:r>
            <a:r>
              <a:rPr lang="ru-RU" sz="1000" dirty="0" smtClean="0"/>
              <a:t>здравоохранения Российской </a:t>
            </a:r>
            <a:r>
              <a:rPr lang="ru-RU" sz="1000" dirty="0"/>
              <a:t>Федерации, Союз педиатров России, ФГАУ «Науч. центр</a:t>
            </a:r>
          </a:p>
          <a:p>
            <a:r>
              <a:rPr lang="ru-RU" sz="1000" dirty="0"/>
              <a:t>здоровья детей» Минздрава России; </a:t>
            </a:r>
            <a:r>
              <a:rPr lang="ru-RU" sz="1000" dirty="0" err="1"/>
              <a:t>вып</a:t>
            </a:r>
            <a:r>
              <a:rPr lang="ru-RU" sz="1000" dirty="0"/>
              <a:t>. 10).</a:t>
            </a:r>
          </a:p>
        </p:txBody>
      </p:sp>
    </p:spTree>
    <p:extLst>
      <p:ext uri="{BB962C8B-B14F-4D97-AF65-F5344CB8AC3E}">
        <p14:creationId xmlns:p14="http://schemas.microsoft.com/office/powerpoint/2010/main" val="41717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252543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564904"/>
            <a:ext cx="2405078" cy="24050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" y="0"/>
            <a:ext cx="6873686" cy="105273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cs typeface="Arial" pitchFamily="34" charset="0"/>
              </a:rPr>
              <a:t>«Ложные» противопоказания к проведению прививок</a:t>
            </a:r>
            <a:r>
              <a:rPr lang="en-US" sz="2800" b="1" baseline="30000" dirty="0" smtClean="0">
                <a:solidFill>
                  <a:schemeClr val="tx1"/>
                </a:solidFill>
                <a:cs typeface="Arial" pitchFamily="34" charset="0"/>
              </a:rPr>
              <a:t>1</a:t>
            </a:r>
            <a:r>
              <a:rPr lang="ru-RU" sz="2800" b="1" baseline="300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cs typeface="Arial" pitchFamily="34" charset="0"/>
              </a:rPr>
              <a:t>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836712"/>
            <a:ext cx="5472608" cy="4168080"/>
          </a:xfrm>
          <a:prstGeom prst="rect">
            <a:avLst/>
          </a:prstGeom>
        </p:spPr>
        <p:txBody>
          <a:bodyPr/>
          <a:lstStyle/>
          <a:p>
            <a:pPr marL="361950" indent="-361950">
              <a:buFont typeface="Arial" pitchFamily="34" charset="0"/>
              <a:buChar char="•"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6309320"/>
            <a:ext cx="5004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</a:t>
            </a:r>
            <a:r>
              <a:rPr lang="ru-RU" sz="1050" dirty="0" smtClean="0"/>
              <a:t>. </a:t>
            </a:r>
            <a:r>
              <a:rPr lang="ru-RU" sz="1050" dirty="0" err="1" smtClean="0"/>
              <a:t>Медуницын</a:t>
            </a:r>
            <a:r>
              <a:rPr lang="ru-RU" sz="1050" dirty="0" smtClean="0"/>
              <a:t> Н.В. Истинные и ложные противопоказания при введении вакцин календаря прививок. Бюллетень Вакцинация, ноябрь-декабрь, 2000</a:t>
            </a:r>
            <a:endParaRPr lang="ru-RU" sz="105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62698"/>
              </p:ext>
            </p:extLst>
          </p:nvPr>
        </p:nvGraphicFramePr>
        <p:xfrm>
          <a:off x="323528" y="1412776"/>
          <a:ext cx="6696744" cy="472458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168352"/>
                <a:gridCol w="3528392"/>
              </a:tblGrid>
              <a:tr h="342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</a:rPr>
                        <a:t>Состояния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</a:rPr>
                        <a:t>В анамнезе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</a:tr>
              <a:tr h="484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Перинатальная энцефалопатия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Недоношенность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</a:tr>
              <a:tr h="699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Стабильные неврологические состояния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Сепсис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</a:tr>
              <a:tr h="484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Увеличение тени тимуса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Болезнь гиалиновых мембран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</a:tr>
              <a:tr h="591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Аллергия, астма, экзема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Гемолитическая болезнь новорожденных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</a:tr>
              <a:tr h="685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Врожденные пороки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Осложнения после вакцинации в семье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</a:tr>
              <a:tr h="269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Дисбактериоз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Аллергия в семье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</a:tr>
              <a:tr h="3766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Поддерживающая терапия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Эпилепсия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</a:tr>
              <a:tr h="591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Стероиды, применяемые </a:t>
                      </a:r>
                      <a:r>
                        <a:rPr lang="ru-RU" sz="1800" u="none" strike="noStrike" dirty="0" err="1">
                          <a:effectLst/>
                        </a:rPr>
                        <a:t>местно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Внезапная смерть в семье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25" marR="6725" marT="26900" marB="269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5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305800" cy="1066800"/>
          </a:xfrm>
        </p:spPr>
        <p:txBody>
          <a:bodyPr/>
          <a:lstStyle/>
          <a:p>
            <a:r>
              <a:rPr lang="ru-RU" dirty="0">
                <a:solidFill>
                  <a:srgbClr val="E50076"/>
                </a:solidFill>
                <a:cs typeface="Arial" pitchFamily="34" charset="0"/>
              </a:rPr>
              <a:t>Сравнение полисахаридной и </a:t>
            </a:r>
            <a:br>
              <a:rPr lang="ru-RU" dirty="0">
                <a:solidFill>
                  <a:srgbClr val="E50076"/>
                </a:solidFill>
                <a:cs typeface="Arial" pitchFamily="34" charset="0"/>
              </a:rPr>
            </a:br>
            <a:r>
              <a:rPr lang="ru-RU" dirty="0">
                <a:solidFill>
                  <a:srgbClr val="E50076"/>
                </a:solidFill>
                <a:cs typeface="Arial" pitchFamily="34" charset="0"/>
              </a:rPr>
              <a:t>конъюгированной пневмококковых </a:t>
            </a:r>
            <a:r>
              <a:rPr lang="ru-RU" dirty="0" smtClean="0">
                <a:solidFill>
                  <a:srgbClr val="E50076"/>
                </a:solidFill>
                <a:cs typeface="Arial" pitchFamily="34" charset="0"/>
              </a:rPr>
              <a:t>вакцин</a:t>
            </a:r>
            <a:r>
              <a:rPr lang="en-US" dirty="0">
                <a:cs typeface="Arial" pitchFamily="34" charset="0"/>
              </a:rPr>
              <a:t/>
            </a:r>
            <a:br>
              <a:rPr lang="en-US" dirty="0"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73793"/>
              </p:ext>
            </p:extLst>
          </p:nvPr>
        </p:nvGraphicFramePr>
        <p:xfrm>
          <a:off x="228600" y="1142816"/>
          <a:ext cx="8643936" cy="44195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9380"/>
                <a:gridCol w="2520290"/>
                <a:gridCol w="2304266"/>
              </a:tblGrid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Полисахаридная вакцина (ППВ)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Конъюгированная вакцина (ПКВ)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horzOverflow="overflow"/>
                </a:tc>
              </a:tr>
              <a:tr h="30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серотипов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</a:tr>
              <a:tr h="30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одного антигена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 мкг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2,2-4,4 мкг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</a:tr>
              <a:tr h="30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Т-зависимый иммунный ответ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</a:tr>
              <a:tr h="30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Иммунная память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Длительная защита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Снижение иммунного ответа на повторные введения -гипореспонсивность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,10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2,10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</a:tr>
              <a:tr h="30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Необходимость в ревакцинации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через 3-5 лет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</a:tr>
              <a:tr h="30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Снижение носительства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данных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,9,10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Эффективность против неинвазивных пневмоний у взрослых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сомнительная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1,4,10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доказанная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3,5,7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</a:tr>
              <a:tr h="30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Защита от острых средних отитов у детей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r>
                        <a:rPr kumimoji="0" lang="ru-RU" sz="1400" b="1" u="none" strike="noStrike" kern="1200" cap="none" normalizeH="0" baseline="30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r>
                        <a:rPr kumimoji="0" lang="ru-RU" sz="1400" b="1" u="none" strike="noStrike" kern="1200" cap="none" normalizeH="0" baseline="3000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</a:tr>
              <a:tr h="30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начала вакцинации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 2-х лет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 2-х мес.</a:t>
                      </a:r>
                      <a:r>
                        <a:rPr kumimoji="0" lang="ru-RU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 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/>
                </a:tc>
              </a:tr>
            </a:tbl>
          </a:graphicData>
        </a:graphic>
      </p:graphicFrame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-17464" y="5638800"/>
            <a:ext cx="9161463" cy="27084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/>
              <a:t>1</a:t>
            </a:r>
            <a:r>
              <a:rPr lang="ru-RU" sz="1000" dirty="0"/>
              <a:t>. </a:t>
            </a:r>
            <a:r>
              <a:rPr lang="en-US" sz="1000" dirty="0"/>
              <a:t>Stanley A. </a:t>
            </a:r>
            <a:r>
              <a:rPr lang="en-US" sz="1000" dirty="0" err="1"/>
              <a:t>Plotkin_Vaccines</a:t>
            </a:r>
            <a:r>
              <a:rPr lang="en-US" sz="1000" dirty="0"/>
              <a:t>_ 6 </a:t>
            </a:r>
            <a:r>
              <a:rPr lang="en-US" sz="1000" dirty="0" err="1"/>
              <a:t>th</a:t>
            </a:r>
            <a:r>
              <a:rPr lang="en-US" sz="1000" dirty="0"/>
              <a:t> edition  SECTION ONE: General aspects of vaccination</a:t>
            </a:r>
            <a:endParaRPr lang="ru-RU" sz="1000" dirty="0"/>
          </a:p>
          <a:p>
            <a:pPr>
              <a:defRPr/>
            </a:pPr>
            <a:r>
              <a:rPr lang="ru-RU" sz="1000" dirty="0"/>
              <a:t>2. </a:t>
            </a:r>
            <a:r>
              <a:rPr lang="en-US" sz="1000" dirty="0"/>
              <a:t>Andrews N et al. Maintaining protection against</a:t>
            </a:r>
            <a:r>
              <a:rPr lang="ru-RU" sz="1000" dirty="0"/>
              <a:t> </a:t>
            </a:r>
            <a:r>
              <a:rPr lang="en-US" sz="1000" dirty="0"/>
              <a:t>invasive bacteria with protein–polysaccharide conjugate vaccines Vaccine. 2012: 6; 30(48): 6802-8</a:t>
            </a:r>
          </a:p>
          <a:p>
            <a:pPr marL="228600" indent="-228600">
              <a:buFontTx/>
              <a:buAutoNum type="arabicPeriod" startAt="3"/>
              <a:defRPr/>
            </a:pPr>
            <a:r>
              <a:rPr lang="en-US" sz="1000" dirty="0"/>
              <a:t>Sara </a:t>
            </a:r>
            <a:r>
              <a:rPr lang="en-US" sz="1000" dirty="0" err="1"/>
              <a:t>Tomczyk</a:t>
            </a:r>
            <a:r>
              <a:rPr lang="en-US" sz="1000" dirty="0"/>
              <a:t>, MSc, Nancy M. Bennett  Use of 13-Valent Pneumococcal Conjugate Vaccine and 23-Valent Pneumococcal Polysaccharide Vaccine Among Adults Aged ≥65 Years: Recommendations of the Advisory Committee on Immunization Practices (ACIP) . MMWR </a:t>
            </a:r>
            <a:r>
              <a:rPr lang="nl-NL" sz="1000" dirty="0"/>
              <a:t>Weekly / Vol. 63 / No. 37 / p/824-826 </a:t>
            </a:r>
            <a:r>
              <a:rPr lang="en-US" sz="1000" dirty="0"/>
              <a:t> September 19, 2014</a:t>
            </a:r>
            <a:endParaRPr lang="ru-RU" sz="1000" dirty="0"/>
          </a:p>
          <a:p>
            <a:pPr marL="228600" indent="-228600">
              <a:buFontTx/>
              <a:buAutoNum type="arabicPeriod" startAt="3"/>
              <a:defRPr/>
            </a:pPr>
            <a:r>
              <a:rPr lang="en-US" sz="1000" dirty="0" err="1"/>
              <a:t>Leventer</a:t>
            </a:r>
            <a:r>
              <a:rPr lang="en-US" sz="1000" dirty="0"/>
              <a:t>-Roberts M, Feldman BS, </a:t>
            </a:r>
            <a:r>
              <a:rPr lang="en-US" sz="1000" dirty="0" err="1"/>
              <a:t>Brufman</a:t>
            </a:r>
            <a:r>
              <a:rPr lang="en-US" sz="1000" dirty="0"/>
              <a:t> I, Cohen-</a:t>
            </a:r>
            <a:r>
              <a:rPr lang="en-US" sz="1000" dirty="0" err="1"/>
              <a:t>Stavi</a:t>
            </a:r>
            <a:r>
              <a:rPr lang="en-US" sz="1000" dirty="0"/>
              <a:t> CJ, </a:t>
            </a:r>
            <a:r>
              <a:rPr lang="en-US" sz="1000" dirty="0" err="1"/>
              <a:t>Hoshen</a:t>
            </a:r>
            <a:r>
              <a:rPr lang="en-US" sz="1000" dirty="0"/>
              <a:t> M, </a:t>
            </a:r>
            <a:r>
              <a:rPr lang="en-US" sz="1000" dirty="0" err="1"/>
              <a:t>Balicer</a:t>
            </a:r>
            <a:r>
              <a:rPr lang="en-US" sz="1000" dirty="0"/>
              <a:t> RD. Effectiveness of 23-Valent Pneumococcal Polysaccharide Vaccine Against Invasive Disease and Hospital-Treated Pneumonia Among People Aged ≥65 Years: A Retrospective Case-Control Study. </a:t>
            </a:r>
            <a:r>
              <a:rPr lang="en-US" sz="1000" dirty="0" err="1"/>
              <a:t>Clin</a:t>
            </a:r>
            <a:r>
              <a:rPr lang="en-US" sz="1000" dirty="0"/>
              <a:t> Infect Dis. 2015 Feb 10. </a:t>
            </a:r>
            <a:r>
              <a:rPr lang="en-US" sz="1000" dirty="0" err="1"/>
              <a:t>pii</a:t>
            </a:r>
            <a:r>
              <a:rPr lang="en-US" sz="1000" dirty="0"/>
              <a:t>: civ096</a:t>
            </a:r>
            <a:endParaRPr lang="ru-RU" sz="1000" dirty="0"/>
          </a:p>
          <a:p>
            <a:pPr marL="228600" indent="-228600">
              <a:buFontTx/>
              <a:buAutoNum type="arabicPeriod" startAt="3"/>
              <a:defRPr/>
            </a:pPr>
            <a:r>
              <a:rPr lang="ru-RU" sz="1000" dirty="0"/>
              <a:t>Инструкция по применению лекарственного препарата для медицинского применения Превенар 13 от 12.07.2012.  ЛП 000798-120712.</a:t>
            </a:r>
          </a:p>
          <a:p>
            <a:pPr marL="228600" indent="-228600">
              <a:buFontTx/>
              <a:buAutoNum type="arabicPeriod" startAt="3"/>
              <a:defRPr/>
            </a:pPr>
            <a:r>
              <a:rPr lang="ru-RU" sz="1000" dirty="0"/>
              <a:t>Инструкция по применению Пневмо23 вакцина пневмококковая поливалентная полисахаридная от </a:t>
            </a:r>
            <a:r>
              <a:rPr lang="en-US" sz="1000" dirty="0"/>
              <a:t>18</a:t>
            </a:r>
            <a:r>
              <a:rPr lang="ru-RU" sz="1000" dirty="0"/>
              <a:t>.0</a:t>
            </a:r>
            <a:r>
              <a:rPr lang="en-US" sz="1000" dirty="0"/>
              <a:t>2</a:t>
            </a:r>
            <a:r>
              <a:rPr lang="ru-RU" sz="1000" dirty="0"/>
              <a:t>.20</a:t>
            </a:r>
            <a:r>
              <a:rPr lang="en-US" sz="1000" dirty="0"/>
              <a:t>14</a:t>
            </a:r>
            <a:r>
              <a:rPr lang="ru-RU" sz="1000" dirty="0"/>
              <a:t> №</a:t>
            </a:r>
            <a:r>
              <a:rPr lang="en-US" sz="1000" dirty="0"/>
              <a:t>011092</a:t>
            </a:r>
            <a:r>
              <a:rPr lang="ru-RU" sz="1000" dirty="0"/>
              <a:t>.</a:t>
            </a:r>
          </a:p>
          <a:p>
            <a:pPr marL="228600" indent="-228600">
              <a:buFontTx/>
              <a:buAutoNum type="arabicPeriod" startAt="3"/>
              <a:defRPr/>
            </a:pPr>
            <a:r>
              <a:rPr lang="en-US" sz="1000" dirty="0" err="1"/>
              <a:t>Bonten</a:t>
            </a:r>
            <a:r>
              <a:rPr lang="en-US" sz="1000" dirty="0"/>
              <a:t>, MJM et al.  </a:t>
            </a:r>
            <a:r>
              <a:rPr lang="en-GB" sz="1000" dirty="0"/>
              <a:t>Polysaccharide Conjugate Vaccine against Pneumococcal Pneumonia in Adults. </a:t>
            </a:r>
            <a:r>
              <a:rPr lang="en-US" sz="1000" dirty="0"/>
              <a:t>The new England Journal o f Medicine </a:t>
            </a:r>
            <a:r>
              <a:rPr lang="en-GB" sz="1000" dirty="0"/>
              <a:t>2015; 372:1114-25.</a:t>
            </a:r>
          </a:p>
          <a:p>
            <a:pPr marL="228600" indent="-228600">
              <a:buFontTx/>
              <a:buAutoNum type="arabicPeriod" startAt="3"/>
              <a:defRPr/>
            </a:pPr>
            <a:r>
              <a:rPr lang="en-US" sz="1000" dirty="0"/>
              <a:t>Ron Dagan  et al. Efficacy of 13-Valent Pneumococcal Conjugate Vaccine (PCV13) Versus That of 7-Valent PCV (PCV7) Against Nasopharyngeal Colonization of Antibiotic-</a:t>
            </a:r>
            <a:r>
              <a:rPr lang="en-US" sz="1000" dirty="0" err="1"/>
              <a:t>Nonsusceptible</a:t>
            </a:r>
            <a:r>
              <a:rPr lang="en-US" sz="1000" dirty="0"/>
              <a:t> Streptococcus </a:t>
            </a:r>
            <a:r>
              <a:rPr lang="en-US" sz="1000" dirty="0" err="1"/>
              <a:t>pneumoniae</a:t>
            </a:r>
            <a:r>
              <a:rPr lang="en-US" sz="1000" dirty="0"/>
              <a:t>. </a:t>
            </a:r>
            <a:r>
              <a:rPr lang="en-US" sz="1000" b="1" dirty="0"/>
              <a:t>Journal of Infectious Diseases</a:t>
            </a:r>
            <a:r>
              <a:rPr lang="en-US" sz="1000" dirty="0"/>
              <a:t> on December 18, 2014 </a:t>
            </a:r>
            <a:r>
              <a:rPr lang="en-US" sz="1000" dirty="0">
                <a:hlinkClick r:id="rId2"/>
              </a:rPr>
              <a:t>http://jid.oxfordjournals.org</a:t>
            </a:r>
            <a:endParaRPr lang="ru-RU" sz="1000" dirty="0"/>
          </a:p>
          <a:p>
            <a:pPr marL="228600" indent="-228600">
              <a:buFontTx/>
              <a:buAutoNum type="arabicPeriod" startAt="3"/>
              <a:defRPr/>
            </a:pPr>
            <a:r>
              <a:rPr lang="en-US" sz="1000" dirty="0"/>
              <a:t>Cohen, R. Impact of 13-valent Pneumococcal Conjugate Vaccine on Pneumococcal Nasopharyngeal Carriage in Children With Acute Otitis Media // Pediatric Infectious Disease Journal: March 2012 - Volume 31 - Issue 3 - p 297–301 </a:t>
            </a:r>
            <a:endParaRPr lang="ru-RU" sz="1000" dirty="0"/>
          </a:p>
          <a:p>
            <a:pPr marL="228600" indent="-228600">
              <a:buFontTx/>
              <a:buAutoNum type="arabicPeriod" startAt="3"/>
              <a:defRPr/>
            </a:pPr>
            <a:r>
              <a:rPr lang="en-GB" altLang="ru-RU" sz="1000" dirty="0"/>
              <a:t>WHO position paper on pneumococcal vaccines /Weekly epidemiological record, No. 14, 6 April 2012, 129Ц144/ </a:t>
            </a:r>
            <a:r>
              <a:rPr lang="en-GB" altLang="ru-RU" sz="1000" dirty="0">
                <a:hlinkClick r:id="rId3"/>
              </a:rPr>
              <a:t>www.who.w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649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28" name="Rectangle 44"/>
          <p:cNvSpPr>
            <a:spLocks noGrp="1" noChangeArrowheads="1"/>
          </p:cNvSpPr>
          <p:nvPr>
            <p:ph type="title"/>
          </p:nvPr>
        </p:nvSpPr>
        <p:spPr>
          <a:xfrm>
            <a:off x="93424" y="16881"/>
            <a:ext cx="8737600" cy="990600"/>
          </a:xfrm>
        </p:spPr>
        <p:txBody>
          <a:bodyPr anchor="t">
            <a:norm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Вакцинация </a:t>
            </a:r>
            <a:r>
              <a:rPr lang="ru-RU" sz="2800" b="1" dirty="0" smtClean="0">
                <a:solidFill>
                  <a:schemeClr val="tx1"/>
                </a:solidFill>
              </a:rPr>
              <a:t>эффективна</a:t>
            </a:r>
            <a:r>
              <a:rPr lang="en-US" sz="2800" b="1" dirty="0" smtClean="0">
                <a:solidFill>
                  <a:schemeClr val="tx1"/>
                </a:solidFill>
              </a:rPr>
              <a:t>!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Гепатит В</a:t>
            </a:r>
            <a:r>
              <a:rPr lang="en-US" sz="2800" b="1" dirty="0">
                <a:solidFill>
                  <a:schemeClr val="tx1"/>
                </a:solidFill>
              </a:rPr>
              <a:t> 	</a:t>
            </a:r>
          </a:p>
        </p:txBody>
      </p:sp>
      <p:sp>
        <p:nvSpPr>
          <p:cNvPr id="195629" name="Rectangle 45"/>
          <p:cNvSpPr>
            <a:spLocks noGrp="1" noChangeArrowheads="1"/>
          </p:cNvSpPr>
          <p:nvPr>
            <p:ph idx="1"/>
          </p:nvPr>
        </p:nvSpPr>
        <p:spPr>
          <a:xfrm>
            <a:off x="141744" y="1340768"/>
            <a:ext cx="9002256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Массовая «догоняющая» вакцинация в рамках Нацпроекта «Здоровье» в 2006-2009 годах существенно повлияла на заболеваемость острыми формами гепатита В </a:t>
            </a:r>
            <a:endParaRPr lang="en-US" sz="1600" b="1" dirty="0"/>
          </a:p>
        </p:txBody>
      </p:sp>
      <p:sp>
        <p:nvSpPr>
          <p:cNvPr id="195638" name="Rectangle 54"/>
          <p:cNvSpPr>
            <a:spLocks noChangeArrowheads="1"/>
          </p:cNvSpPr>
          <p:nvPr/>
        </p:nvSpPr>
        <p:spPr bwMode="auto">
          <a:xfrm>
            <a:off x="1170384" y="5090369"/>
            <a:ext cx="6172200" cy="304800"/>
          </a:xfrm>
          <a:prstGeom prst="rect">
            <a:avLst/>
          </a:prstGeom>
          <a:solidFill>
            <a:srgbClr val="0B6EF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4370784" y="2836120"/>
            <a:ext cx="2743200" cy="3262176"/>
            <a:chOff x="3072" y="1728"/>
            <a:chExt cx="1440" cy="2249"/>
          </a:xfrm>
        </p:grpSpPr>
        <p:sp>
          <p:nvSpPr>
            <p:cNvPr id="195634" name="Text Box 50"/>
            <p:cNvSpPr txBox="1">
              <a:spLocks noChangeArrowheads="1"/>
            </p:cNvSpPr>
            <p:nvPr/>
          </p:nvSpPr>
          <p:spPr bwMode="auto">
            <a:xfrm>
              <a:off x="3072" y="3744"/>
              <a:ext cx="4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 b="1">
                  <a:latin typeface="Arial" pitchFamily="34" charset="0"/>
                </a:rPr>
                <a:t>2006</a:t>
              </a:r>
              <a:endParaRPr lang="en-US" sz="1600" b="1">
                <a:latin typeface="Arial" pitchFamily="34" charset="0"/>
              </a:endParaRPr>
            </a:p>
          </p:txBody>
        </p:sp>
        <p:sp>
          <p:nvSpPr>
            <p:cNvPr id="195642" name="Line 58"/>
            <p:cNvSpPr>
              <a:spLocks noChangeShapeType="1"/>
            </p:cNvSpPr>
            <p:nvPr/>
          </p:nvSpPr>
          <p:spPr bwMode="auto">
            <a:xfrm flipV="1">
              <a:off x="3273" y="2064"/>
              <a:ext cx="0" cy="16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072" y="1728"/>
              <a:ext cx="1440" cy="480"/>
              <a:chOff x="2544" y="2400"/>
              <a:chExt cx="1440" cy="480"/>
            </a:xfrm>
          </p:grpSpPr>
          <p:sp>
            <p:nvSpPr>
              <p:cNvPr id="195644" name="Rectangle 60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440" cy="48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 sz="1600" dirty="0"/>
                  <a:t>Национальный </a:t>
                </a:r>
                <a:r>
                  <a:rPr lang="ru-RU" sz="1600" dirty="0" smtClean="0"/>
                  <a:t>проект: </a:t>
                </a:r>
              </a:p>
              <a:p>
                <a:r>
                  <a:rPr lang="ru-RU" sz="1600" dirty="0" smtClean="0"/>
                  <a:t>массовая вакцинация</a:t>
                </a:r>
                <a:endParaRPr lang="ru-RU" sz="1600" dirty="0"/>
              </a:p>
            </p:txBody>
          </p:sp>
          <p:sp>
            <p:nvSpPr>
              <p:cNvPr id="195643" name="Text Box 59"/>
              <p:cNvSpPr txBox="1">
                <a:spLocks noChangeArrowheads="1"/>
              </p:cNvSpPr>
              <p:nvPr/>
            </p:nvSpPr>
            <p:spPr bwMode="auto">
              <a:xfrm>
                <a:off x="2592" y="2448"/>
                <a:ext cx="1392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60000"/>
                  </a:spcBef>
                  <a:buClr>
                    <a:srgbClr val="0B6EF1"/>
                  </a:buClr>
                </a:pPr>
                <a:endParaRPr lang="ru-RU" sz="1400"/>
              </a:p>
            </p:txBody>
          </p:sp>
        </p:grp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437584" y="3718770"/>
            <a:ext cx="2590800" cy="2395538"/>
            <a:chOff x="3552" y="2448"/>
            <a:chExt cx="1632" cy="1509"/>
          </a:xfrm>
        </p:grpSpPr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3552" y="2448"/>
              <a:ext cx="1632" cy="1509"/>
              <a:chOff x="3552" y="2448"/>
              <a:chExt cx="1632" cy="1509"/>
            </a:xfrm>
          </p:grpSpPr>
          <p:sp>
            <p:nvSpPr>
              <p:cNvPr id="195635" name="Text Box 51"/>
              <p:cNvSpPr txBox="1">
                <a:spLocks noChangeArrowheads="1"/>
              </p:cNvSpPr>
              <p:nvPr/>
            </p:nvSpPr>
            <p:spPr bwMode="auto">
              <a:xfrm>
                <a:off x="4400" y="3744"/>
                <a:ext cx="40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latin typeface="Arial" pitchFamily="34" charset="0"/>
                  </a:rPr>
                  <a:t>200</a:t>
                </a:r>
                <a:r>
                  <a:rPr lang="ru-RU" sz="1600" b="1">
                    <a:latin typeface="Arial" pitchFamily="34" charset="0"/>
                  </a:rPr>
                  <a:t>8</a:t>
                </a:r>
                <a:endParaRPr lang="en-US" sz="1600" b="1">
                  <a:latin typeface="Arial" pitchFamily="34" charset="0"/>
                </a:endParaRPr>
              </a:p>
            </p:txBody>
          </p:sp>
          <p:sp>
            <p:nvSpPr>
              <p:cNvPr id="195647" name="Line 63"/>
              <p:cNvSpPr>
                <a:spLocks noChangeShapeType="1"/>
              </p:cNvSpPr>
              <p:nvPr/>
            </p:nvSpPr>
            <p:spPr bwMode="auto">
              <a:xfrm flipV="1">
                <a:off x="4594" y="2928"/>
                <a:ext cx="0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" name="Group 64"/>
              <p:cNvGrpSpPr>
                <a:grpSpLocks/>
              </p:cNvGrpSpPr>
              <p:nvPr/>
            </p:nvGrpSpPr>
            <p:grpSpPr bwMode="auto">
              <a:xfrm>
                <a:off x="3552" y="2448"/>
                <a:ext cx="1632" cy="679"/>
                <a:chOff x="3360" y="1248"/>
                <a:chExt cx="1632" cy="679"/>
              </a:xfrm>
            </p:grpSpPr>
            <p:sp>
              <p:nvSpPr>
                <p:cNvPr id="195622" name="Line 38"/>
                <p:cNvSpPr>
                  <a:spLocks noChangeShapeType="1"/>
                </p:cNvSpPr>
                <p:nvPr/>
              </p:nvSpPr>
              <p:spPr bwMode="auto">
                <a:xfrm>
                  <a:off x="3883" y="1346"/>
                  <a:ext cx="25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62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835" y="1750"/>
                  <a:ext cx="1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646" name="Rectangle 62"/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632" cy="672"/>
                </a:xfrm>
                <a:prstGeom prst="rect">
                  <a:avLst/>
                </a:prstGeom>
                <a:solidFill>
                  <a:srgbClr val="008A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564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408" y="1248"/>
                  <a:ext cx="1584" cy="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1600" dirty="0">
                      <a:solidFill>
                        <a:schemeClr val="bg1"/>
                      </a:solidFill>
                      <a:latin typeface="Arial" pitchFamily="34" charset="0"/>
                    </a:rPr>
                    <a:t>4 200 случаев острого гепатита В </a:t>
                  </a:r>
                  <a:r>
                    <a:rPr lang="ru-RU" sz="1600" dirty="0" err="1">
                      <a:solidFill>
                        <a:schemeClr val="bg1"/>
                      </a:solidFill>
                      <a:latin typeface="Arial" pitchFamily="34" charset="0"/>
                    </a:rPr>
                    <a:t>в</a:t>
                  </a:r>
                  <a:r>
                    <a:rPr lang="ru-RU" sz="1600" dirty="0">
                      <a:solidFill>
                        <a:schemeClr val="bg1"/>
                      </a:solidFill>
                      <a:latin typeface="Arial" pitchFamily="34" charset="0"/>
                    </a:rPr>
                    <a:t> год, только 131 случай у детей до </a:t>
                  </a:r>
                  <a:r>
                    <a:rPr lang="ru-RU" sz="1600" dirty="0" smtClean="0">
                      <a:solidFill>
                        <a:schemeClr val="bg1"/>
                      </a:solidFill>
                      <a:latin typeface="Arial" pitchFamily="34" charset="0"/>
                    </a:rPr>
                    <a:t>14 </a:t>
                  </a:r>
                  <a:r>
                    <a:rPr lang="ru-RU" sz="1600" dirty="0">
                      <a:solidFill>
                        <a:schemeClr val="bg1"/>
                      </a:solidFill>
                      <a:latin typeface="Arial" pitchFamily="34" charset="0"/>
                    </a:rPr>
                    <a:t>лет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Arial" pitchFamily="34" charset="0"/>
                    </a:rPr>
                    <a:t> </a:t>
                  </a:r>
                  <a:r>
                    <a:rPr lang="ru-RU" sz="1600" baseline="30000" dirty="0" smtClean="0">
                      <a:solidFill>
                        <a:schemeClr val="bg1"/>
                      </a:solidFill>
                      <a:latin typeface="Arial" pitchFamily="34" charset="0"/>
                    </a:rPr>
                    <a:t>1</a:t>
                  </a:r>
                  <a:endParaRPr lang="en-US" sz="1600" baseline="30000" dirty="0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195658" name="Rectangle 74"/>
            <p:cNvSpPr>
              <a:spLocks noChangeArrowheads="1"/>
            </p:cNvSpPr>
            <p:nvPr/>
          </p:nvSpPr>
          <p:spPr bwMode="auto">
            <a:xfrm>
              <a:off x="4608" y="3312"/>
              <a:ext cx="144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560785" y="2277319"/>
            <a:ext cx="3656013" cy="3836988"/>
            <a:chOff x="480" y="1616"/>
            <a:chExt cx="2303" cy="2417"/>
          </a:xfrm>
        </p:grpSpPr>
        <p:sp>
          <p:nvSpPr>
            <p:cNvPr id="195656" name="Rectangle 72"/>
            <p:cNvSpPr>
              <a:spLocks noChangeArrowheads="1"/>
            </p:cNvSpPr>
            <p:nvPr/>
          </p:nvSpPr>
          <p:spPr bwMode="auto">
            <a:xfrm>
              <a:off x="953" y="3388"/>
              <a:ext cx="1399" cy="192"/>
            </a:xfrm>
            <a:prstGeom prst="rect">
              <a:avLst/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480" y="1616"/>
              <a:ext cx="2303" cy="2417"/>
              <a:chOff x="480" y="1616"/>
              <a:chExt cx="2303" cy="2417"/>
            </a:xfrm>
          </p:grpSpPr>
          <p:sp>
            <p:nvSpPr>
              <p:cNvPr id="195661" name="Line 77"/>
              <p:cNvSpPr>
                <a:spLocks noChangeShapeType="1"/>
              </p:cNvSpPr>
              <p:nvPr/>
            </p:nvSpPr>
            <p:spPr bwMode="auto">
              <a:xfrm flipV="1">
                <a:off x="936" y="2304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" name="Group 78"/>
              <p:cNvGrpSpPr>
                <a:grpSpLocks/>
              </p:cNvGrpSpPr>
              <p:nvPr/>
            </p:nvGrpSpPr>
            <p:grpSpPr bwMode="auto">
              <a:xfrm>
                <a:off x="480" y="1616"/>
                <a:ext cx="2303" cy="2417"/>
                <a:chOff x="480" y="1616"/>
                <a:chExt cx="2303" cy="2417"/>
              </a:xfrm>
            </p:grpSpPr>
            <p:sp>
              <p:nvSpPr>
                <p:cNvPr id="195632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760" y="3820"/>
                  <a:ext cx="403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latin typeface="Arial" pitchFamily="34" charset="0"/>
                    </a:rPr>
                    <a:t>19</a:t>
                  </a:r>
                  <a:r>
                    <a:rPr lang="ru-RU" sz="1600" b="1">
                      <a:latin typeface="Arial" pitchFamily="34" charset="0"/>
                    </a:rPr>
                    <a:t>95</a:t>
                  </a:r>
                  <a:endParaRPr lang="en-US" sz="1600" b="1">
                    <a:latin typeface="Arial" pitchFamily="34" charset="0"/>
                  </a:endParaRPr>
                </a:p>
              </p:txBody>
            </p:sp>
            <p:sp>
              <p:nvSpPr>
                <p:cNvPr id="19563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148" y="3820"/>
                  <a:ext cx="403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latin typeface="Arial" pitchFamily="34" charset="0"/>
                    </a:rPr>
                    <a:t>19</a:t>
                  </a:r>
                  <a:r>
                    <a:rPr lang="ru-RU" sz="1600" b="1">
                      <a:latin typeface="Arial" pitchFamily="34" charset="0"/>
                    </a:rPr>
                    <a:t>99</a:t>
                  </a:r>
                  <a:endParaRPr lang="en-US" sz="1600" b="1">
                    <a:latin typeface="Arial" pitchFamily="34" charset="0"/>
                  </a:endParaRPr>
                </a:p>
              </p:txBody>
            </p:sp>
            <p:sp>
              <p:nvSpPr>
                <p:cNvPr id="195641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348" y="2284"/>
                  <a:ext cx="0" cy="14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0" name="Group 56"/>
                <p:cNvGrpSpPr>
                  <a:grpSpLocks/>
                </p:cNvGrpSpPr>
                <p:nvPr/>
              </p:nvGrpSpPr>
              <p:grpSpPr bwMode="auto">
                <a:xfrm>
                  <a:off x="480" y="1616"/>
                  <a:ext cx="2303" cy="860"/>
                  <a:chOff x="912" y="2740"/>
                  <a:chExt cx="2496" cy="860"/>
                </a:xfrm>
              </p:grpSpPr>
              <p:sp>
                <p:nvSpPr>
                  <p:cNvPr id="19563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2740"/>
                    <a:ext cx="2496" cy="860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95637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6" y="2831"/>
                    <a:ext cx="2353" cy="368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 dirty="0">
                        <a:latin typeface="Arial" pitchFamily="34" charset="0"/>
                      </a:rPr>
                      <a:t>19</a:t>
                    </a:r>
                    <a:r>
                      <a:rPr lang="ru-RU" sz="1600" dirty="0">
                        <a:latin typeface="Arial" pitchFamily="34" charset="0"/>
                      </a:rPr>
                      <a:t>95</a:t>
                    </a:r>
                    <a:r>
                      <a:rPr lang="en-US" sz="1600" dirty="0">
                        <a:latin typeface="Arial" pitchFamily="34" charset="0"/>
                      </a:rPr>
                      <a:t>-19</a:t>
                    </a:r>
                    <a:r>
                      <a:rPr lang="ru-RU" sz="1600" dirty="0">
                        <a:latin typeface="Arial" pitchFamily="34" charset="0"/>
                      </a:rPr>
                      <a:t>99</a:t>
                    </a:r>
                    <a:r>
                      <a:rPr lang="en-US" sz="1600" dirty="0">
                        <a:latin typeface="Arial" pitchFamily="34" charset="0"/>
                      </a:rPr>
                      <a:t>:</a:t>
                    </a:r>
                    <a:r>
                      <a:rPr lang="ru-RU" sz="1600" dirty="0">
                        <a:latin typeface="Arial" pitchFamily="34" charset="0"/>
                      </a:rPr>
                      <a:t> более 60 000 случаев острого гепатита В </a:t>
                    </a:r>
                    <a:r>
                      <a:rPr lang="ru-RU" sz="1600" dirty="0" err="1">
                        <a:latin typeface="Arial" pitchFamily="34" charset="0"/>
                      </a:rPr>
                      <a:t>в</a:t>
                    </a:r>
                    <a:r>
                      <a:rPr lang="ru-RU" sz="1600" dirty="0">
                        <a:latin typeface="Arial" pitchFamily="34" charset="0"/>
                      </a:rPr>
                      <a:t> год</a:t>
                    </a:r>
                    <a:r>
                      <a:rPr lang="en-US" sz="1600" dirty="0">
                        <a:latin typeface="Arial" pitchFamily="34" charset="0"/>
                      </a:rPr>
                      <a:t>.</a:t>
                    </a:r>
                  </a:p>
                </p:txBody>
              </p:sp>
            </p:grpSp>
          </p:grpSp>
        </p:grpSp>
      </p:grpSp>
      <p:sp>
        <p:nvSpPr>
          <p:cNvPr id="32" name="TextBox 31"/>
          <p:cNvSpPr txBox="1"/>
          <p:nvPr/>
        </p:nvSpPr>
        <p:spPr>
          <a:xfrm>
            <a:off x="3995936" y="6165304"/>
            <a:ext cx="5148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1</a:t>
            </a:r>
            <a:r>
              <a:rPr lang="en-US" sz="1000" dirty="0" smtClean="0"/>
              <a:t>. </a:t>
            </a:r>
            <a:r>
              <a:rPr lang="ru-RU" sz="1000" dirty="0" smtClean="0"/>
              <a:t>О санитарно-эпидемиологической обстановке в Российской Федерации в 2008 году: Государственный доклад.—М.: Федеральный центр гигиены и эпидемиологии </a:t>
            </a:r>
            <a:r>
              <a:rPr lang="ru-RU" sz="1000" dirty="0" err="1" smtClean="0"/>
              <a:t>Роспотребнадзора</a:t>
            </a:r>
            <a:r>
              <a:rPr lang="ru-RU" sz="1000" dirty="0" smtClean="0"/>
              <a:t>, 2009.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237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29" grpId="0" build="p" autoUpdateAnimBg="0" advAuto="0"/>
      <p:bldP spid="1956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040559" cy="6858000"/>
          </a:xfrm>
        </p:spPr>
      </p:pic>
    </p:spTree>
    <p:extLst>
      <p:ext uri="{BB962C8B-B14F-4D97-AF65-F5344CB8AC3E}">
        <p14:creationId xmlns:p14="http://schemas.microsoft.com/office/powerpoint/2010/main" val="829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750009"/>
            <a:ext cx="1656184" cy="20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47664" y="3140968"/>
            <a:ext cx="64087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CC0099"/>
                </a:solidFill>
              </a:rPr>
              <a:t>Здоровья Вам </a:t>
            </a:r>
            <a:r>
              <a:rPr lang="ru-RU" sz="5400" b="1" dirty="0" smtClean="0">
                <a:solidFill>
                  <a:srgbClr val="CC0099"/>
                </a:solidFill>
              </a:rPr>
              <a:t/>
            </a:r>
            <a:br>
              <a:rPr lang="ru-RU" sz="5400" b="1" dirty="0" smtClean="0">
                <a:solidFill>
                  <a:srgbClr val="CC0099"/>
                </a:solidFill>
              </a:rPr>
            </a:br>
            <a:r>
              <a:rPr lang="ru-RU" sz="5400" b="1" dirty="0" smtClean="0">
                <a:solidFill>
                  <a:srgbClr val="CC0099"/>
                </a:solidFill>
              </a:rPr>
              <a:t>и </a:t>
            </a:r>
            <a:r>
              <a:rPr lang="ru-RU" sz="5400" b="1" dirty="0">
                <a:solidFill>
                  <a:srgbClr val="CC0099"/>
                </a:solidFill>
              </a:rPr>
              <a:t>Вашим </a:t>
            </a:r>
            <a:r>
              <a:rPr lang="ru-RU" sz="5400" b="1" dirty="0" smtClean="0">
                <a:solidFill>
                  <a:srgbClr val="CC0099"/>
                </a:solidFill>
              </a:rPr>
              <a:t>детям!</a:t>
            </a:r>
            <a:endParaRPr lang="en-US" sz="5400" b="1" dirty="0">
              <a:solidFill>
                <a:srgbClr val="CC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08304" y="6309320"/>
            <a:ext cx="1592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WRUPRVPR1606</a:t>
            </a:r>
            <a:r>
              <a:rPr lang="en-US" sz="1200" dirty="0"/>
              <a:t>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445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9594" y="116632"/>
            <a:ext cx="8174134" cy="9906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Национальный календарь профилактических прививок в России с 2014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6309320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1. </a:t>
            </a:r>
            <a:r>
              <a:rPr lang="ru-RU" sz="800" dirty="0" smtClean="0"/>
              <a:t>Об утверждении национального календаря профилактических прививок и календаря профилактических прививок по эпидемическим показаниям: Приказ Министерства здравоохранения Российской Федерации (Минздрав России) от 21 марта 2014 г. N 125н</a:t>
            </a:r>
            <a:endParaRPr lang="ru-RU" sz="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5445224"/>
            <a:ext cx="1979712" cy="5040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75820" y="5085184"/>
            <a:ext cx="1080120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481458"/>
            <a:ext cx="9144002" cy="468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1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940"/>
            <a:ext cx="9144000" cy="1101804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800" b="1" dirty="0">
                <a:solidFill>
                  <a:schemeClr val="tx1"/>
                </a:solidFill>
              </a:rPr>
              <a:t>Пневмококковая инфекция</a:t>
            </a:r>
            <a:r>
              <a:rPr lang="en-US" sz="2800" b="1" dirty="0">
                <a:solidFill>
                  <a:schemeClr val="tx1"/>
                </a:solidFill>
              </a:rPr>
              <a:t> - </a:t>
            </a:r>
            <a:r>
              <a:rPr lang="ru-RU" sz="2800" b="1" dirty="0" smtClean="0">
                <a:solidFill>
                  <a:schemeClr val="tx1"/>
                </a:solidFill>
              </a:rPr>
              <a:t>одна </a:t>
            </a:r>
            <a:r>
              <a:rPr lang="ru-RU" sz="2800" b="1" dirty="0">
                <a:solidFill>
                  <a:schemeClr val="tx1"/>
                </a:solidFill>
              </a:rPr>
              <a:t>из </a:t>
            </a:r>
            <a:r>
              <a:rPr lang="ru-RU" sz="2800" b="1" dirty="0" smtClean="0">
                <a:solidFill>
                  <a:schemeClr val="tx1"/>
                </a:solidFill>
              </a:rPr>
              <a:t>ведущих </a:t>
            </a:r>
            <a:r>
              <a:rPr lang="ru-RU" sz="2800" b="1" dirty="0">
                <a:solidFill>
                  <a:schemeClr val="tx1"/>
                </a:solidFill>
              </a:rPr>
              <a:t>проблем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здравоохранения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1" y="1049896"/>
            <a:ext cx="5181600" cy="4191000"/>
          </a:xfrm>
        </p:spPr>
        <p:txBody>
          <a:bodyPr/>
          <a:lstStyle/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Clr>
                <a:schemeClr val="bg2"/>
              </a:buClr>
              <a:buSzPct val="115000"/>
              <a:buNone/>
            </a:pPr>
            <a:endParaRPr lang="fr-FR" sz="1900" b="1" i="1" baseline="30000" dirty="0" smtClean="0"/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rgbClr val="E50076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1800" dirty="0">
                <a:cs typeface="Arial"/>
              </a:rPr>
              <a:t>Пневмококк (</a:t>
            </a:r>
            <a:r>
              <a:rPr lang="ru-RU" sz="1800" dirty="0" err="1">
                <a:cs typeface="Arial"/>
              </a:rPr>
              <a:t>Streptococcus</a:t>
            </a:r>
            <a:r>
              <a:rPr lang="ru-RU" sz="1800" dirty="0">
                <a:cs typeface="Arial"/>
              </a:rPr>
              <a:t> </a:t>
            </a:r>
            <a:r>
              <a:rPr lang="ru-RU" sz="1800" dirty="0" err="1">
                <a:cs typeface="Arial"/>
              </a:rPr>
              <a:t>pneumoniae</a:t>
            </a:r>
            <a:r>
              <a:rPr lang="ru-RU" sz="1800" dirty="0">
                <a:cs typeface="Arial"/>
              </a:rPr>
              <a:t>) – это </a:t>
            </a:r>
            <a:r>
              <a:rPr lang="ru-RU" sz="1800" dirty="0" err="1">
                <a:cs typeface="Arial"/>
              </a:rPr>
              <a:t>грам</a:t>
            </a:r>
            <a:r>
              <a:rPr lang="ru-RU" sz="1800" dirty="0">
                <a:cs typeface="Arial"/>
              </a:rPr>
              <a:t>-положительная инкапсулированная бактерия, распространенная по всему земному шару</a:t>
            </a:r>
            <a:r>
              <a:rPr lang="ru-RU" sz="1800" dirty="0" smtClean="0">
                <a:cs typeface="Arial"/>
              </a:rPr>
              <a:t>.</a:t>
            </a:r>
            <a:endParaRPr lang="en-US" sz="1800" dirty="0" smtClean="0">
              <a:cs typeface="Arial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rgbClr val="E50076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1800" dirty="0">
                <a:cs typeface="Arial"/>
              </a:rPr>
              <a:t>К настоящему времени описано свыше 90 серотипов пневмококка, из них способны вызывать заболевания у человека более </a:t>
            </a:r>
            <a:r>
              <a:rPr lang="ru-RU" sz="1800" dirty="0" smtClean="0">
                <a:cs typeface="Arial"/>
              </a:rPr>
              <a:t>20.</a:t>
            </a:r>
            <a:r>
              <a:rPr lang="ru-RU" sz="1600" baseline="30000" dirty="0" smtClean="0">
                <a:cs typeface="Arial"/>
              </a:rPr>
              <a:t>1</a:t>
            </a:r>
            <a:endParaRPr lang="ru-RU" sz="1600" baseline="30000" dirty="0">
              <a:cs typeface="Arial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971800" y="6057404"/>
            <a:ext cx="617220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ru-RU" sz="1000" dirty="0" smtClean="0">
                <a:latin typeface="Calibri" panose="020F0502020204030204" pitchFamily="34" charset="0"/>
              </a:rPr>
              <a:t>1 </a:t>
            </a:r>
            <a:r>
              <a:rPr lang="en-US" sz="1000" dirty="0">
                <a:latin typeface="Calibri" panose="020F0502020204030204" pitchFamily="34" charset="0"/>
              </a:rPr>
              <a:t>Porter BD, </a:t>
            </a:r>
            <a:r>
              <a:rPr lang="en-US" sz="1000" dirty="0" err="1">
                <a:latin typeface="Calibri" panose="020F0502020204030204" pitchFamily="34" charset="0"/>
              </a:rPr>
              <a:t>Ortika</a:t>
            </a:r>
            <a:r>
              <a:rPr lang="en-US" sz="1000" dirty="0">
                <a:latin typeface="Calibri" panose="020F0502020204030204" pitchFamily="34" charset="0"/>
              </a:rPr>
              <a:t> BD, </a:t>
            </a:r>
            <a:r>
              <a:rPr lang="en-US" sz="1000" dirty="0" err="1">
                <a:latin typeface="Calibri" panose="020F0502020204030204" pitchFamily="34" charset="0"/>
              </a:rPr>
              <a:t>Satzke</a:t>
            </a:r>
            <a:r>
              <a:rPr lang="en-US" sz="1000" dirty="0">
                <a:latin typeface="Calibri" panose="020F0502020204030204" pitchFamily="34" charset="0"/>
              </a:rPr>
              <a:t> C. Capsular Serotyping of Streptococcus </a:t>
            </a:r>
            <a:r>
              <a:rPr lang="en-US" sz="1000" dirty="0" err="1">
                <a:latin typeface="Calibri" panose="020F0502020204030204" pitchFamily="34" charset="0"/>
              </a:rPr>
              <a:t>pneumoniae</a:t>
            </a:r>
            <a:r>
              <a:rPr lang="en-US" sz="1000" dirty="0">
                <a:latin typeface="Calibri" panose="020F0502020204030204" pitchFamily="34" charset="0"/>
              </a:rPr>
              <a:t> by latex agglutination. J Vis Exp. 2014 Sep 25;(91):51747</a:t>
            </a:r>
            <a:r>
              <a:rPr lang="en-US" sz="1000" dirty="0" smtClean="0">
                <a:latin typeface="Calibri" panose="020F0502020204030204" pitchFamily="34" charset="0"/>
              </a:rPr>
              <a:t>.</a:t>
            </a:r>
            <a:endParaRPr lang="ru-RU" sz="10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ru-RU" sz="1000" dirty="0" smtClean="0">
                <a:latin typeface="Calibri" panose="020F0502020204030204" pitchFamily="34" charset="0"/>
              </a:rPr>
              <a:t>2 Методические </a:t>
            </a:r>
            <a:r>
              <a:rPr lang="ru-RU" sz="1000" dirty="0">
                <a:latin typeface="Calibri" panose="020F0502020204030204" pitchFamily="34" charset="0"/>
              </a:rPr>
              <a:t>рекомендации МР 3.3.1.0027-11 “Эпидемиология и вакцинопрофилактика инфекции, </a:t>
            </a:r>
            <a:r>
              <a:rPr lang="ru-RU" sz="1000" dirty="0" smtClean="0">
                <a:latin typeface="Calibri" panose="020F0502020204030204" pitchFamily="34" charset="0"/>
              </a:rPr>
              <a:t>вызываемой </a:t>
            </a:r>
            <a:r>
              <a:rPr lang="ru-RU" sz="1000" dirty="0" err="1" smtClean="0">
                <a:latin typeface="Calibri" panose="020F0502020204030204" pitchFamily="34" charset="0"/>
              </a:rPr>
              <a:t>Streptococcus</a:t>
            </a:r>
            <a:r>
              <a:rPr lang="ru-RU" sz="1000" dirty="0" smtClean="0">
                <a:latin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</a:rPr>
              <a:t>pneumoniae</a:t>
            </a:r>
            <a:r>
              <a:rPr lang="ru-RU" sz="1000" dirty="0">
                <a:latin typeface="Calibri" panose="020F0502020204030204" pitchFamily="34" charset="0"/>
              </a:rPr>
              <a:t>” (утв. 20 июля 2011 г</a:t>
            </a:r>
            <a:r>
              <a:rPr lang="ru-RU" sz="1000" dirty="0" smtClean="0">
                <a:latin typeface="Calibri" panose="020F0502020204030204" pitchFamily="34" charset="0"/>
              </a:rPr>
              <a:t>.)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657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580077"/>
            <a:ext cx="88392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40000"/>
              </a:spcBef>
              <a:spcAft>
                <a:spcPts val="1000"/>
              </a:spcAft>
              <a:buClr>
                <a:srgbClr val="E50076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dirty="0">
                <a:latin typeface="+mn-lt"/>
                <a:cs typeface="Arial"/>
              </a:rPr>
              <a:t>Капсула - главный фактор патогенности. Она отвечает за прикрепление пневмококка к слизистой носоглотки, угнетает процессы фагоцитоза, облегчает защиту от антител и комплемента, что в конечном итоге приводит к подавлению иммунной системы организма и развитию заболевания.</a:t>
            </a:r>
            <a:r>
              <a:rPr lang="ru-RU" baseline="30000" dirty="0">
                <a:latin typeface="+mn-lt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899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53614"/>
            <a:ext cx="4355976" cy="302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-21664" y="0"/>
            <a:ext cx="87400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  <a:ea typeface="+mj-ea"/>
                <a:cs typeface="+mj-cs"/>
              </a:rPr>
              <a:t>Аспекты патогенеза </a:t>
            </a:r>
            <a:endParaRPr lang="ru-RU" sz="2800" b="1" dirty="0" smtClean="0">
              <a:latin typeface="+mj-lt"/>
              <a:ea typeface="+mj-ea"/>
              <a:cs typeface="+mj-cs"/>
            </a:endParaRPr>
          </a:p>
          <a:p>
            <a:r>
              <a:rPr lang="ru-RU" sz="2800" b="1" dirty="0" smtClean="0">
                <a:latin typeface="+mj-lt"/>
                <a:ea typeface="+mj-ea"/>
                <a:cs typeface="+mj-cs"/>
              </a:rPr>
              <a:t>пневмококковой инфекции</a:t>
            </a:r>
            <a:endParaRPr lang="en-GB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1127888"/>
            <a:ext cx="51396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+mn-lt"/>
                <a:cs typeface="Arial"/>
              </a:rPr>
              <a:t>Носоглотка – излюбленное место обитания пневмококка. Пневмококк передается от человека к человеку воздушно-капельным путем. Источниками инфекции являются как больные пациенты, так и здоровые носители</a:t>
            </a:r>
            <a:r>
              <a:rPr lang="ru-RU" dirty="0" smtClean="0">
                <a:latin typeface="+mn-lt"/>
                <a:cs typeface="Arial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+mn-lt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+mn-lt"/>
                <a:cs typeface="Arial"/>
              </a:rPr>
              <a:t>Носительство пневмококка может быть бессимптомным, либо в течение 2-3 недель может развиться </a:t>
            </a:r>
            <a:r>
              <a:rPr lang="ru-RU" dirty="0" smtClean="0">
                <a:latin typeface="+mn-lt"/>
                <a:cs typeface="Arial"/>
              </a:rPr>
              <a:t>заболевание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+mn-lt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+mn-lt"/>
                <a:cs typeface="Arial"/>
              </a:rPr>
              <a:t>Более половины детей младшего возраста и многие взрослые являются носителями пневмококка и резервуаром </a:t>
            </a:r>
            <a:r>
              <a:rPr lang="ru-RU" dirty="0" smtClean="0">
                <a:latin typeface="+mn-lt"/>
                <a:cs typeface="Arial"/>
              </a:rPr>
              <a:t>инфекции</a:t>
            </a:r>
          </a:p>
          <a:p>
            <a:r>
              <a:rPr lang="ru-RU" dirty="0" smtClean="0">
                <a:latin typeface="+mn-lt"/>
                <a:cs typeface="Arial"/>
              </a:rPr>
              <a:t> </a:t>
            </a:r>
            <a:endParaRPr lang="ru-RU" dirty="0">
              <a:latin typeface="+mn-lt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+mn-lt"/>
                <a:cs typeface="Arial"/>
              </a:rPr>
              <a:t>Чаще и тяжелее болеют дети в возрасте до 2-х лет</a:t>
            </a:r>
          </a:p>
          <a:p>
            <a:endParaRPr lang="ru-R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95936" y="6463936"/>
            <a:ext cx="516626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indent="-3175">
              <a:spcBef>
                <a:spcPct val="50000"/>
              </a:spcBef>
              <a:buFont typeface="Wingdings" pitchFamily="2" charset="2"/>
              <a:buNone/>
            </a:pPr>
            <a:r>
              <a:rPr lang="ru-RU" sz="1000" dirty="0" smtClean="0">
                <a:latin typeface="Calibri" panose="020F0502020204030204" pitchFamily="34" charset="0"/>
              </a:rPr>
              <a:t>Методические </a:t>
            </a:r>
            <a:r>
              <a:rPr lang="ru-RU" sz="1000" dirty="0">
                <a:latin typeface="Calibri" panose="020F0502020204030204" pitchFamily="34" charset="0"/>
              </a:rPr>
              <a:t>рекомендации МР 3.3.1.0027-11 “Эпидемиология и </a:t>
            </a:r>
            <a:r>
              <a:rPr lang="ru-RU" sz="1000" dirty="0" smtClean="0">
                <a:latin typeface="Calibri" panose="020F0502020204030204" pitchFamily="34" charset="0"/>
              </a:rPr>
              <a:t>вакцинопрофилактика инфекции</a:t>
            </a:r>
            <a:r>
              <a:rPr lang="ru-RU" sz="1000" dirty="0">
                <a:latin typeface="Calibri" panose="020F0502020204030204" pitchFamily="34" charset="0"/>
              </a:rPr>
              <a:t>, </a:t>
            </a:r>
            <a:r>
              <a:rPr lang="ru-RU" sz="1000" dirty="0" smtClean="0">
                <a:latin typeface="Calibri" panose="020F0502020204030204" pitchFamily="34" charset="0"/>
              </a:rPr>
              <a:t>вызываемой </a:t>
            </a:r>
            <a:r>
              <a:rPr lang="ru-RU" sz="1000" dirty="0" err="1" smtClean="0">
                <a:latin typeface="Calibri" panose="020F0502020204030204" pitchFamily="34" charset="0"/>
              </a:rPr>
              <a:t>Streptococcus</a:t>
            </a:r>
            <a:r>
              <a:rPr lang="ru-RU" sz="1000" dirty="0" smtClean="0">
                <a:latin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</a:rPr>
              <a:t>pneumoniae</a:t>
            </a:r>
            <a:r>
              <a:rPr lang="ru-RU" sz="1000" dirty="0">
                <a:latin typeface="Calibri" panose="020F0502020204030204" pitchFamily="34" charset="0"/>
              </a:rPr>
              <a:t>” (утв. 20 июля 2011 г</a:t>
            </a:r>
            <a:r>
              <a:rPr lang="ru-RU" sz="1000" dirty="0" smtClean="0">
                <a:latin typeface="Calibri" panose="020F050202020403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7274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egabook.ru/stream/mediapreview?Key=%D0%9A%D1%80%D1%83%D0%BF%D0%BE%D0%B7%D0%BD%D0%B0%D1%8F%20%D0%BF%D0%BD%D0%B5%D0%B2%D0%BC%D0%BE%D0%BD%D0%B8%D1%8F&amp;Width=654&amp;Height=6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33" y="1187046"/>
            <a:ext cx="17716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937"/>
            <a:ext cx="87400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  <a:ea typeface="+mj-ea"/>
                <a:cs typeface="+mj-cs"/>
              </a:rPr>
              <a:t>Пневмококковая инфекция </a:t>
            </a:r>
            <a:endParaRPr lang="ru-RU" sz="2800" b="1" dirty="0" smtClean="0">
              <a:latin typeface="+mj-lt"/>
              <a:ea typeface="+mj-ea"/>
              <a:cs typeface="+mj-cs"/>
            </a:endParaRPr>
          </a:p>
          <a:p>
            <a:r>
              <a:rPr lang="ru-RU" sz="2800" b="1" dirty="0" smtClean="0">
                <a:latin typeface="+mj-lt"/>
                <a:ea typeface="+mj-ea"/>
                <a:cs typeface="+mj-cs"/>
              </a:rPr>
              <a:t>начинается </a:t>
            </a:r>
            <a:r>
              <a:rPr lang="ru-RU" sz="2800" b="1" dirty="0">
                <a:latin typeface="+mj-lt"/>
                <a:ea typeface="+mj-ea"/>
                <a:cs typeface="+mj-cs"/>
              </a:rPr>
              <a:t>с 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носительства</a:t>
            </a:r>
            <a:endParaRPr lang="en-GB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39752" y="6457514"/>
            <a:ext cx="680424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ru-RU" sz="1000" dirty="0" smtClean="0">
                <a:latin typeface="Calibri" panose="020F0502020204030204" pitchFamily="34" charset="0"/>
              </a:rPr>
              <a:t>1 Методические </a:t>
            </a:r>
            <a:r>
              <a:rPr lang="ru-RU" sz="1000" dirty="0">
                <a:latin typeface="Calibri" panose="020F0502020204030204" pitchFamily="34" charset="0"/>
              </a:rPr>
              <a:t>рекомендации МР 3.3.1.0027-11 “Эпидемиология и вакцинопрофилактика инфекции, </a:t>
            </a:r>
            <a:r>
              <a:rPr lang="ru-RU" sz="1000" dirty="0" smtClean="0">
                <a:latin typeface="Calibri" panose="020F0502020204030204" pitchFamily="34" charset="0"/>
              </a:rPr>
              <a:t>вызываемой </a:t>
            </a:r>
            <a:r>
              <a:rPr lang="ru-RU" sz="1000" dirty="0" err="1" smtClean="0">
                <a:latin typeface="Calibri" panose="020F0502020204030204" pitchFamily="34" charset="0"/>
              </a:rPr>
              <a:t>Streptococcus</a:t>
            </a:r>
            <a:r>
              <a:rPr lang="ru-RU" sz="1000" dirty="0" smtClean="0">
                <a:latin typeface="Calibri" panose="020F0502020204030204" pitchFamily="34" charset="0"/>
              </a:rPr>
              <a:t> </a:t>
            </a:r>
            <a:r>
              <a:rPr lang="ru-RU" sz="1000" dirty="0" err="1">
                <a:latin typeface="Calibri" panose="020F0502020204030204" pitchFamily="34" charset="0"/>
              </a:rPr>
              <a:t>pneumoniae</a:t>
            </a:r>
            <a:r>
              <a:rPr lang="ru-RU" sz="1000" dirty="0">
                <a:latin typeface="Calibri" panose="020F0502020204030204" pitchFamily="34" charset="0"/>
              </a:rPr>
              <a:t>” (утв. 20 июля 2011 г</a:t>
            </a:r>
            <a:r>
              <a:rPr lang="ru-RU" sz="1000" dirty="0" smtClean="0">
                <a:latin typeface="Calibri" panose="020F0502020204030204" pitchFamily="34" charset="0"/>
              </a:rPr>
              <a:t>.)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60" y="1916832"/>
            <a:ext cx="4582899" cy="318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hitalnya.ru/upload2/863/c2a6b452de240c9966f5dcf9bcfee5f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9" y="1232768"/>
            <a:ext cx="1892239" cy="167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arod-trauma.ru/wp-content/uploads/2012/12/sepsis-septicaemia-300x1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6" y="4580986"/>
            <a:ext cx="2015666" cy="116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1fa4222c81f6c8300e300aa0a171dc30&amp;n=33&amp;h=215&amp;w=3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59" y="4138232"/>
            <a:ext cx="2291964" cy="160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5247" y="278492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Менингит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7429" y="58167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Бактериемия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62357" y="273690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Пневмония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751315" y="58167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7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0" y="13698"/>
            <a:ext cx="8937835" cy="8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altLang="ru-RU" dirty="0">
                <a:solidFill>
                  <a:schemeClr val="tx1"/>
                </a:solidFill>
              </a:rPr>
              <a:t>Пневмококк – убийца №1 </a:t>
            </a:r>
            <a:r>
              <a:rPr lang="ru-RU" altLang="ru-RU" dirty="0" smtClean="0">
                <a:solidFill>
                  <a:schemeClr val="tx1"/>
                </a:solidFill>
              </a:rPr>
              <a:t>детей в </a:t>
            </a:r>
            <a:r>
              <a:rPr lang="ru-RU" altLang="ru-RU" dirty="0">
                <a:solidFill>
                  <a:schemeClr val="tx1"/>
                </a:solidFill>
              </a:rPr>
              <a:t>возрасте </a:t>
            </a:r>
            <a:endParaRPr lang="ru-RU" altLang="ru-RU" dirty="0" smtClean="0">
              <a:solidFill>
                <a:schemeClr val="tx1"/>
              </a:solidFill>
            </a:endParaRPr>
          </a:p>
          <a:p>
            <a:r>
              <a:rPr lang="ru-RU" altLang="ru-RU" dirty="0" smtClean="0">
                <a:solidFill>
                  <a:schemeClr val="tx1"/>
                </a:solidFill>
              </a:rPr>
              <a:t>до </a:t>
            </a:r>
            <a:r>
              <a:rPr lang="ru-RU" altLang="ru-RU" dirty="0">
                <a:solidFill>
                  <a:schemeClr val="tx1"/>
                </a:solidFill>
              </a:rPr>
              <a:t>5 </a:t>
            </a:r>
            <a:r>
              <a:rPr lang="ru-RU" altLang="ru-RU" dirty="0" smtClean="0">
                <a:solidFill>
                  <a:schemeClr val="tx1"/>
                </a:solidFill>
              </a:rPr>
              <a:t>лет*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641764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Данные ВОЗ, 201</a:t>
            </a:r>
            <a:r>
              <a:rPr lang="en-US" sz="1200" dirty="0" smtClean="0"/>
              <a:t>5</a:t>
            </a:r>
          </a:p>
          <a:p>
            <a:pPr algn="r"/>
            <a:r>
              <a:rPr lang="en-US" sz="1200" dirty="0" smtClean="0"/>
              <a:t>http://www.who.int/immunization/monitoring_surveillance/burden/estimates/en/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67104" y="6217076"/>
            <a:ext cx="504056" cy="1440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85725"/>
              </p:ext>
            </p:extLst>
          </p:nvPr>
        </p:nvGraphicFramePr>
        <p:xfrm>
          <a:off x="323528" y="1052736"/>
          <a:ext cx="8640960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5867719"/>
            <a:ext cx="6912768" cy="339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 среди заболеваний, которые можно предотвратить вакцинацией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7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accines">
      <a:dk1>
        <a:sysClr val="windowText" lastClr="000000"/>
      </a:dk1>
      <a:lt1>
        <a:sysClr val="window" lastClr="FFFFFF"/>
      </a:lt1>
      <a:dk2>
        <a:srgbClr val="616365"/>
      </a:dk2>
      <a:lt2>
        <a:srgbClr val="4A245E"/>
      </a:lt2>
      <a:accent1>
        <a:srgbClr val="F8971D"/>
      </a:accent1>
      <a:accent2>
        <a:srgbClr val="00134B"/>
      </a:accent2>
      <a:accent3>
        <a:srgbClr val="0093CF"/>
      </a:accent3>
      <a:accent4>
        <a:srgbClr val="75D1E0"/>
      </a:accent4>
      <a:accent5>
        <a:srgbClr val="CC292B"/>
      </a:accent5>
      <a:accent6>
        <a:srgbClr val="7DBA00"/>
      </a:accent6>
      <a:hlink>
        <a:srgbClr val="0000FF"/>
      </a:hlink>
      <a:folHlink>
        <a:srgbClr val="4A245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27671</TotalTime>
  <Words>4046</Words>
  <Application>Microsoft Office PowerPoint</Application>
  <PresentationFormat>Экран (4:3)</PresentationFormat>
  <Paragraphs>444</Paragraphs>
  <Slides>41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Office Theme</vt:lpstr>
      <vt:lpstr>Вакцины и вакцинопрофилактика: что нужно знать педиатру и терапевту?</vt:lpstr>
      <vt:lpstr>Число управляемых инфекций постоянно растет</vt:lpstr>
      <vt:lpstr>Вакцинация эффективна!   Полиомиелит</vt:lpstr>
      <vt:lpstr>Вакцинация эффективна! Гепатит В  </vt:lpstr>
      <vt:lpstr>Национальный календарь профилактических прививок в России с 2014 года</vt:lpstr>
      <vt:lpstr>Пневмококковая инфекция - одна из ведущих проблем здравоохранения</vt:lpstr>
      <vt:lpstr>Презентация PowerPoint</vt:lpstr>
      <vt:lpstr>Презентация PowerPoint</vt:lpstr>
      <vt:lpstr>Презентация PowerPoint</vt:lpstr>
      <vt:lpstr>Смертность от пневмоний тем выше,  чем старше человек</vt:lpstr>
      <vt:lpstr>Основные клинические формы  пневмококковой инфекции</vt:lpstr>
      <vt:lpstr>Презентация PowerPoint</vt:lpstr>
      <vt:lpstr>Презентация PowerPoint</vt:lpstr>
      <vt:lpstr>Пневмококковый сепсис  с высоким уровнем летальности1</vt:lpstr>
      <vt:lpstr>Презентация PowerPoint</vt:lpstr>
      <vt:lpstr>Пневмония – одна из ведущих причин  смертности детей первых 5 лет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Пневмококк: как защититься?</vt:lpstr>
      <vt:lpstr>Пневмококковая конъюгированная  вакцина Превенар 13</vt:lpstr>
      <vt:lpstr>Применение вакцины Превенар® 13 </vt:lpstr>
      <vt:lpstr>Превенар® 13 эффективно защищает детей от различных форм пневмококковой инфекции</vt:lpstr>
      <vt:lpstr>Эффективность ПКВ13 у детей с хроническими заболеваниями носоглотки в возрасте 2-5 лет</vt:lpstr>
      <vt:lpstr>Схемы вакцинации Превенар® 13 </vt:lpstr>
      <vt:lpstr>Схемы вакцинации Превенар® 13  при нарушенном графике</vt:lpstr>
      <vt:lpstr>Презентация PowerPoint</vt:lpstr>
      <vt:lpstr>Группы риска: кого вакцинировать вне Календаря?</vt:lpstr>
      <vt:lpstr>Презентация PowerPoint</vt:lpstr>
      <vt:lpstr>Презентация PowerPoint</vt:lpstr>
      <vt:lpstr>Календарь профилактических прививок РФ   по эпидемическим показаниям 2014</vt:lpstr>
      <vt:lpstr>Показания пневмококковой вакцины Превенар 13: </vt:lpstr>
      <vt:lpstr>Противопоказания  пневмококковой вакцины Превенар 13: </vt:lpstr>
      <vt:lpstr>Режим дозирования</vt:lpstr>
      <vt:lpstr>Группы риска: кто еще выиграет от вакцинации?</vt:lpstr>
      <vt:lpstr>«Ложные» противопоказания к проведению прививок1 :</vt:lpstr>
      <vt:lpstr>Сравнение полисахаридной и  конъюгированной пневмококковых вакцин </vt:lpstr>
      <vt:lpstr>Презентация PowerPoint</vt:lpstr>
      <vt:lpstr>Презентация PowerPoint</vt:lpstr>
    </vt:vector>
  </TitlesOfParts>
  <Company>Pfizer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Вакцины и вакцинопрофилактика: что нужно знать педиатру?</dc:title>
  <dc:creator>Korovkin, Alexey</dc:creator>
  <cp:lastModifiedBy>Chvokina, Irina</cp:lastModifiedBy>
  <cp:revision>134</cp:revision>
  <cp:lastPrinted>2016-03-04T13:06:51Z</cp:lastPrinted>
  <dcterms:created xsi:type="dcterms:W3CDTF">2016-03-04T07:57:23Z</dcterms:created>
  <dcterms:modified xsi:type="dcterms:W3CDTF">2018-08-23T06:44:14Z</dcterms:modified>
</cp:coreProperties>
</file>