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62" r:id="rId3"/>
    <p:sldId id="279" r:id="rId4"/>
    <p:sldId id="263" r:id="rId5"/>
    <p:sldId id="292" r:id="rId6"/>
    <p:sldId id="258" r:id="rId7"/>
    <p:sldId id="260" r:id="rId8"/>
    <p:sldId id="283" r:id="rId9"/>
    <p:sldId id="266" r:id="rId10"/>
    <p:sldId id="267" r:id="rId11"/>
    <p:sldId id="268" r:id="rId12"/>
    <p:sldId id="269" r:id="rId13"/>
    <p:sldId id="270" r:id="rId14"/>
    <p:sldId id="276" r:id="rId15"/>
    <p:sldId id="277" r:id="rId16"/>
    <p:sldId id="295" r:id="rId17"/>
    <p:sldId id="261" r:id="rId18"/>
    <p:sldId id="271" r:id="rId19"/>
    <p:sldId id="259" r:id="rId20"/>
    <p:sldId id="273" r:id="rId21"/>
    <p:sldId id="274" r:id="rId22"/>
    <p:sldId id="275" r:id="rId23"/>
    <p:sldId id="281" r:id="rId24"/>
    <p:sldId id="280" r:id="rId25"/>
    <p:sldId id="282" r:id="rId26"/>
    <p:sldId id="284" r:id="rId27"/>
    <p:sldId id="285" r:id="rId28"/>
    <p:sldId id="272" r:id="rId29"/>
    <p:sldId id="293" r:id="rId30"/>
    <p:sldId id="294" r:id="rId31"/>
    <p:sldId id="290" r:id="rId32"/>
    <p:sldId id="286" r:id="rId33"/>
    <p:sldId id="288" r:id="rId34"/>
    <p:sldId id="28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81" autoAdjust="0"/>
  </p:normalViewPr>
  <p:slideViewPr>
    <p:cSldViewPr>
      <p:cViewPr>
        <p:scale>
          <a:sx n="70" d="100"/>
          <a:sy n="70" d="100"/>
        </p:scale>
        <p:origin x="-1781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03DAA-F712-40C7-8F3F-13474BE37EFA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3FF4E-5AF5-4F61-80B3-AE49DF9F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81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Тайити</a:t>
            </a:r>
            <a:r>
              <a:rPr lang="ru-RU" dirty="0" smtClean="0"/>
              <a:t> Оно был сотрудником корпорации </a:t>
            </a:r>
            <a:r>
              <a:rPr lang="ru-RU" dirty="0" err="1" smtClean="0"/>
              <a:t>Toyota</a:t>
            </a:r>
            <a:r>
              <a:rPr lang="ru-RU" dirty="0" smtClean="0"/>
              <a:t> и постепенно поднялся по служебной лестнице до руководителя компании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9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dirty="0" smtClean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Также при анализе операции необходимо учитывать межоперационные запасы</a:t>
            </a:r>
          </a:p>
          <a:p>
            <a:pPr eaLnBrk="1" hangingPunct="1"/>
            <a:r>
              <a:rPr lang="ru-RU" alt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Объем запасов зависит от: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ru-RU" altLang="ru-RU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качества поставок;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ru-RU" altLang="ru-RU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величины колебаний производительности на предшествующих стадиях обработки.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228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акт задает ритм производству. Он представляет собой максимально доступное время для завершения каждого этапа и передачи продукта на следующий этап работ.</a:t>
            </a:r>
          </a:p>
          <a:p>
            <a:endParaRPr lang="ru-RU" dirty="0" smtClean="0"/>
          </a:p>
          <a:p>
            <a:r>
              <a:rPr lang="ru-RU" dirty="0" smtClean="0"/>
              <a:t>Чтобы обеспечить единый такт или ритм поточной линии, при организации поточного производства осуществляется балансировка, т. е. </a:t>
            </a:r>
            <a:r>
              <a:rPr lang="ru-RU" smtClean="0"/>
              <a:t>загрузка выравнивается по всем операциям технологического процесса.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71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Качество (</a:t>
            </a:r>
            <a:r>
              <a:rPr lang="ru-RU" dirty="0" err="1" smtClean="0"/>
              <a:t>Quality</a:t>
            </a:r>
            <a:r>
              <a:rPr lang="ru-RU" dirty="0" smtClean="0"/>
              <a:t>) – качественный товар (услуги) нужного ассортимента с правильно оформленными документами;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ru-RU" dirty="0" smtClean="0"/>
              <a:t> Цена, стоимость (</a:t>
            </a:r>
            <a:r>
              <a:rPr lang="ru-RU" dirty="0" err="1" smtClean="0"/>
              <a:t>Cost</a:t>
            </a:r>
            <a:r>
              <a:rPr lang="ru-RU" dirty="0" smtClean="0"/>
              <a:t>) – снижение нашей торговой наценки через сокращение расходов на внутренние операции с товарами;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ru-RU" dirty="0" smtClean="0"/>
              <a:t> Доставка (</a:t>
            </a:r>
            <a:r>
              <a:rPr lang="ru-RU" dirty="0" err="1" smtClean="0"/>
              <a:t>Delivery</a:t>
            </a:r>
            <a:r>
              <a:rPr lang="ru-RU" dirty="0" smtClean="0"/>
              <a:t>) – доставка заказа с нужной частотой в нужное место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31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2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мы можем определить сколько делается значимой работы</a:t>
            </a:r>
          </a:p>
          <a:p>
            <a:r>
              <a:rPr lang="ru-RU" altLang="ja-JP" sz="1200" b="1" dirty="0" smtClean="0"/>
              <a:t>Чтобы определить сколько и какой вид работы  выполняется</a:t>
            </a:r>
            <a:r>
              <a:rPr lang="en-US" altLang="ja-JP" sz="1200" b="1" dirty="0" smtClean="0">
                <a:ea typeface="MS PGothic" pitchFamily="34" charset="-128"/>
              </a:rPr>
              <a:t>, </a:t>
            </a:r>
            <a:r>
              <a:rPr lang="ru-RU" altLang="ja-JP" sz="1200" b="1" dirty="0" smtClean="0"/>
              <a:t>нам необходимо              </a:t>
            </a:r>
            <a:r>
              <a:rPr lang="ru-RU" altLang="ja-JP" sz="1600" b="1" u="sng" dirty="0" smtClean="0"/>
              <a:t>измерить ее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08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1" dirty="0" smtClean="0"/>
              <a:t>Процесс оптимизации рабочего места и деятельности сотрудника состоит из следующих этапов: </a:t>
            </a:r>
            <a:endParaRPr lang="en-US" sz="1400" b="1" dirty="0" smtClean="0"/>
          </a:p>
          <a:p>
            <a:r>
              <a:rPr lang="ru-RU" sz="1400" b="1" dirty="0" smtClean="0"/>
              <a:t>Этап №1. Анализ рабочего места </a:t>
            </a:r>
            <a:endParaRPr lang="en-US" sz="1400" b="1" dirty="0" smtClean="0"/>
          </a:p>
          <a:p>
            <a:r>
              <a:rPr lang="ru-RU" sz="1400" b="1" dirty="0" smtClean="0"/>
              <a:t>Этап №2. Выявление потерь (работы не добавляющей ценность), проблем, нестабильности процессов </a:t>
            </a:r>
            <a:endParaRPr lang="en-US" sz="1400" b="1" dirty="0" smtClean="0"/>
          </a:p>
          <a:p>
            <a:r>
              <a:rPr lang="ru-RU" sz="1400" b="1" dirty="0" smtClean="0"/>
              <a:t>Этап №3. Разработка и внедрение улучшений </a:t>
            </a:r>
          </a:p>
          <a:p>
            <a:r>
              <a:rPr lang="ru-RU" sz="1400" b="1" dirty="0" smtClean="0"/>
              <a:t>Этап №4. Оценка результатов (повторный анализ) </a:t>
            </a:r>
            <a:endParaRPr lang="en-US" sz="1400" b="1" dirty="0" smtClean="0"/>
          </a:p>
          <a:p>
            <a:r>
              <a:rPr lang="ru-RU" sz="1400" b="1" dirty="0" smtClean="0"/>
              <a:t>Этап №5. Разработка рабочего стандарта Для проведения оптимизации рабочего места и деятельности сотрудника применяются специализированные бланки – карты стандартизированной работы (иногда их называют стандартизированными операционными картами).</a:t>
            </a:r>
            <a:endParaRPr lang="en-US" sz="1400" b="1" dirty="0" smtClean="0"/>
          </a:p>
          <a:p>
            <a:r>
              <a:rPr lang="ru-RU" sz="1400" b="1" dirty="0" smtClean="0"/>
              <a:t>Лист Вычисления Времени Такта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Подготовительный Лист Наблюдения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Карта Стандартизированной Работы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Лист Наблюдения Ручной Работы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Подготовительный Лист Наблюдения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Подготовительный Лист Наблюдения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Объединенная Карта Стандартизированной Работы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Таблица Сбалансированной Работы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Отчет о внедрении новшества (</a:t>
            </a:r>
            <a:r>
              <a:rPr lang="ru-RU" sz="1400" b="1" dirty="0" err="1" smtClean="0">
                <a:solidFill>
                  <a:schemeClr val="tx2"/>
                </a:solidFill>
                <a:latin typeface="Arial" charset="0"/>
              </a:rPr>
              <a:t>Кайзена</a:t>
            </a: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Результаты Усовершенствований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/>
              <a:t>Рабочий стандарт</a:t>
            </a:r>
            <a:endParaRPr lang="ru-RU" sz="1400" b="1" dirty="0" smtClean="0">
              <a:solidFill>
                <a:schemeClr val="tx2"/>
              </a:solidFill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 smtClean="0">
              <a:solidFill>
                <a:schemeClr val="tx2"/>
              </a:solidFill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 smtClean="0">
              <a:solidFill>
                <a:schemeClr val="tx2"/>
              </a:solidFill>
              <a:latin typeface="Arial" charset="0"/>
            </a:endParaRPr>
          </a:p>
          <a:p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1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Понятие «время такта» отражает скорость, с которой нужно производить одно изделие или оказывать единицу услуги. Время такта напрямую зависит от темпов потребления результатов процесса – изделий или услуг. Время такта позволяет определить объем работы для каждого сотрудника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6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Расчёт времени такта осуществляется по следующей формуле: Время такта= Установленное время работы в смену/сутки Необходимое количество пациентов/услуг в смену/сутки  Под установленным временем работы понимается время, исключающее регламентированные перерывы, подготовку к работе в начале рабочего дня и уборку в конце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55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Время такта нельзя путать временем цикла. Время цикла – это фактическое время, которое требуется сотруднику для выполнения определенного цикла работы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60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Последовательность работ - это установленная очередность выполнения работ, позволяющая сотруднику безопасно и более эффективно производить качественные изделия/ оказывать услуги. Отсутствие четко определенной последовательности выполнения работ приведет к нарушению последовательности, к разбросу во времени цикла и к производству бракованных изделий/некачественных услуг вследствие невыполнения каких-либо операций. Анализ работы и рабочего места работника с целью выявления потерь и оптимизации проводится лидером малой группы или непосредственным руководителем при участии членов рабочей группы проекта.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3FF4E-5AF5-4F61-80B3-AE49DF9F64D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6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557338"/>
            <a:ext cx="7772400" cy="2735262"/>
          </a:xfrm>
        </p:spPr>
        <p:txBody>
          <a:bodyPr/>
          <a:lstStyle>
            <a:lvl1pPr algn="ctr">
              <a:defRPr sz="3600" i="0">
                <a:solidFill>
                  <a:srgbClr val="000066"/>
                </a:solidFill>
                <a:latin typeface="Palatino Linotype" pitchFamily="18" charset="0"/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0338" y="5876999"/>
            <a:ext cx="6040437" cy="792163"/>
          </a:xfrm>
        </p:spPr>
        <p:txBody>
          <a:bodyPr/>
          <a:lstStyle>
            <a:lvl1pPr marL="0" indent="0" algn="r">
              <a:buFontTx/>
              <a:buNone/>
              <a:defRPr sz="2400" i="1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5516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2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1952" y="404813"/>
            <a:ext cx="2128838" cy="6254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3851" y="404813"/>
            <a:ext cx="6235700" cy="6254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4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1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7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852" y="404813"/>
            <a:ext cx="4181475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42" y="404813"/>
            <a:ext cx="4183063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13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89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1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64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5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70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16238" y="5876925"/>
            <a:ext cx="5854700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</a:t>
            </a:r>
            <a:r>
              <a:rPr lang="en-US" altLang="ru-RU" smtClean="0"/>
              <a:t/>
            </a:r>
            <a:br>
              <a:rPr lang="en-US" altLang="ru-RU" smtClean="0"/>
            </a:br>
            <a:r>
              <a:rPr lang="ru-RU" altLang="ru-RU" smtClean="0"/>
              <a:t>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404813"/>
            <a:ext cx="851693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5229299"/>
            <a:ext cx="213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1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8" y="5373688"/>
            <a:ext cx="36734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5229299"/>
            <a:ext cx="213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28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12" Type="http://schemas.openxmlformats.org/officeDocument/2006/relationships/image" Target="../media/image39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gif"/><Relationship Id="rId1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4.gif"/><Relationship Id="rId7" Type="http://schemas.openxmlformats.org/officeDocument/2006/relationships/image" Target="../media/image4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-108520" y="1700808"/>
            <a:ext cx="8784976" cy="3744416"/>
          </a:xfrm>
        </p:spPr>
        <p:txBody>
          <a:bodyPr/>
          <a:lstStyle/>
          <a:p>
            <a:pPr algn="r"/>
            <a:r>
              <a:rPr lang="ru-RU" sz="4800" b="1" dirty="0" smtClean="0"/>
              <a:t>Инструмент бережливого производства: «Стандартизованная </a:t>
            </a:r>
          </a:p>
          <a:p>
            <a:pPr algn="r"/>
            <a:r>
              <a:rPr lang="ru-RU" sz="4800" b="1" dirty="0" smtClean="0"/>
              <a:t>работа»</a:t>
            </a:r>
            <a:endParaRPr lang="ru-RU" sz="4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237312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Докладчик: Данаев </a:t>
            </a:r>
            <a:r>
              <a:rPr lang="ru-RU" dirty="0">
                <a:solidFill>
                  <a:schemeClr val="accent6"/>
                </a:solidFill>
              </a:rPr>
              <a:t>Аслан </a:t>
            </a:r>
            <a:r>
              <a:rPr lang="ru-RU" dirty="0" err="1">
                <a:solidFill>
                  <a:schemeClr val="accent6"/>
                </a:solidFill>
              </a:rPr>
              <a:t>Б</a:t>
            </a:r>
            <a:r>
              <a:rPr lang="ru-RU" dirty="0" err="1" smtClean="0">
                <a:solidFill>
                  <a:schemeClr val="accent6"/>
                </a:solidFill>
              </a:rPr>
              <a:t>арадинович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140142" y="27097"/>
            <a:ext cx="7002462" cy="833437"/>
          </a:xfrm>
          <a:prstGeom prst="rect">
            <a:avLst/>
          </a:prstGeo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ru-RU" sz="3200" b="1" i="0" kern="0" dirty="0" smtClean="0">
                <a:solidFill>
                  <a:schemeClr val="accent3"/>
                </a:solidFill>
                <a:latin typeface="+mn-lt"/>
              </a:rPr>
              <a:t>Стандартизированная работа и сотрудники</a:t>
            </a:r>
            <a:endParaRPr lang="en-US" sz="3200" b="1" i="0" kern="0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0638" y="4509120"/>
            <a:ext cx="9121966" cy="23488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altLang="ru-RU" sz="2400" kern="0" dirty="0" smtClean="0"/>
          </a:p>
          <a:p>
            <a:pPr>
              <a:lnSpc>
                <a:spcPct val="90000"/>
              </a:lnSpc>
            </a:pPr>
            <a:r>
              <a:rPr lang="ru-RU" altLang="ru-RU" sz="2400" b="1" kern="0" dirty="0" smtClean="0"/>
              <a:t>Показывает проблемы с безопасностью</a:t>
            </a:r>
          </a:p>
          <a:p>
            <a:pPr>
              <a:lnSpc>
                <a:spcPct val="90000"/>
              </a:lnSpc>
            </a:pPr>
            <a:endParaRPr lang="en-US" altLang="ru-RU" sz="1400" b="1" kern="0" dirty="0" smtClean="0"/>
          </a:p>
          <a:p>
            <a:pPr>
              <a:lnSpc>
                <a:spcPct val="90000"/>
              </a:lnSpc>
            </a:pPr>
            <a:r>
              <a:rPr lang="ru-RU" altLang="ru-RU" sz="2400" b="1" kern="0" dirty="0" smtClean="0"/>
              <a:t>Высвечивает проблемы, на рабочих местах</a:t>
            </a:r>
            <a:endParaRPr lang="en-US" altLang="ru-RU" sz="2400" b="1" kern="0" dirty="0" smtClean="0"/>
          </a:p>
          <a:p>
            <a:pPr>
              <a:lnSpc>
                <a:spcPct val="90000"/>
              </a:lnSpc>
            </a:pPr>
            <a:endParaRPr lang="en-US" altLang="ru-RU" sz="1400" b="1" kern="0" dirty="0" smtClean="0"/>
          </a:p>
          <a:p>
            <a:pPr>
              <a:lnSpc>
                <a:spcPct val="90000"/>
              </a:lnSpc>
            </a:pPr>
            <a:r>
              <a:rPr lang="ru-RU" altLang="ru-RU" sz="2400" b="1" kern="0" dirty="0" smtClean="0"/>
              <a:t>Связывает людей и их рабочие операции </a:t>
            </a:r>
          </a:p>
          <a:p>
            <a:pPr algn="ctr">
              <a:lnSpc>
                <a:spcPct val="90000"/>
              </a:lnSpc>
            </a:pPr>
            <a:endParaRPr lang="en-US" altLang="ru-RU" sz="2800" b="1" kern="0" dirty="0" smtClean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1"/>
          <a:stretch>
            <a:fillRect/>
          </a:stretch>
        </p:blipFill>
        <p:spPr bwMode="auto">
          <a:xfrm>
            <a:off x="4860032" y="2113582"/>
            <a:ext cx="4211638" cy="243046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3582"/>
            <a:ext cx="4324350" cy="241300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54414"/>
            <a:ext cx="1547342" cy="168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7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7802" y="116632"/>
            <a:ext cx="7696200" cy="5905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ru-RU" sz="3200" b="1" i="0" kern="0" dirty="0" smtClean="0">
                <a:solidFill>
                  <a:schemeClr val="accent3"/>
                </a:solidFill>
                <a:latin typeface="+mn-lt"/>
              </a:rPr>
              <a:t>СР и постоянные улучшения</a:t>
            </a:r>
            <a:endParaRPr lang="en-US" sz="3200" b="1" i="0" kern="0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4653135"/>
            <a:ext cx="9144000" cy="220486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kern="0" dirty="0" smtClean="0"/>
              <a:t> </a:t>
            </a:r>
            <a:endParaRPr lang="en-US" altLang="ja-JP" sz="1400" kern="0" dirty="0" smtClean="0">
              <a:ea typeface="MS PGothic" pitchFamily="34" charset="-128"/>
            </a:endParaRPr>
          </a:p>
          <a:p>
            <a:pPr>
              <a:lnSpc>
                <a:spcPct val="90000"/>
              </a:lnSpc>
            </a:pPr>
            <a:r>
              <a:rPr lang="ru-RU" altLang="ja-JP" sz="2400" b="1" kern="0" dirty="0" smtClean="0"/>
              <a:t>Помогает обнаружить все виды потерь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ru-RU" sz="1000" b="1" kern="0" dirty="0" smtClean="0"/>
          </a:p>
          <a:p>
            <a:pPr>
              <a:lnSpc>
                <a:spcPct val="90000"/>
              </a:lnSpc>
            </a:pPr>
            <a:r>
              <a:rPr lang="ru-RU" altLang="ru-RU" sz="2400" b="1" kern="0" dirty="0" smtClean="0"/>
              <a:t>Является </a:t>
            </a:r>
            <a:r>
              <a:rPr lang="ru-RU" altLang="ja-JP" sz="2400" b="1" kern="0" dirty="0" smtClean="0"/>
              <a:t> отправной точкой</a:t>
            </a:r>
            <a:r>
              <a:rPr lang="ru-RU" altLang="ru-RU" sz="2400" b="1" kern="0" dirty="0" smtClean="0"/>
              <a:t> для улучшений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ru-RU" sz="1000" b="1" kern="0" dirty="0" smtClean="0"/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453830" y="1561683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760283" y="1563271"/>
            <a:ext cx="1011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grpSp>
        <p:nvGrpSpPr>
          <p:cNvPr id="6" name="Группа 2"/>
          <p:cNvGrpSpPr>
            <a:grpSpLocks/>
          </p:cNvGrpSpPr>
          <p:nvPr/>
        </p:nvGrpSpPr>
        <p:grpSpPr bwMode="auto">
          <a:xfrm>
            <a:off x="-108520" y="1924455"/>
            <a:ext cx="4476750" cy="2979737"/>
            <a:chOff x="0" y="1325563"/>
            <a:chExt cx="4476750" cy="2979737"/>
          </a:xfrm>
        </p:grpSpPr>
        <p:pic>
          <p:nvPicPr>
            <p:cNvPr id="7" name="Рисунок 4" descr="гидроузлы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25563"/>
              <a:ext cx="4476750" cy="297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/>
          </p:nvSpPr>
          <p:spPr bwMode="auto">
            <a:xfrm>
              <a:off x="2277035" y="1380565"/>
              <a:ext cx="764989" cy="10374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 type="none" w="lg" len="lg"/>
                  <a:tailEnd type="none" w="lg" len="lg"/>
                </a14:hiddenLine>
              </a:ext>
            </a:extLst>
          </p:spPr>
          <p:txBody>
            <a:bodyPr wrap="none" tIns="91440" bIns="91440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b="0"/>
            </a:p>
          </p:txBody>
        </p:sp>
      </p:grpSp>
      <p:grpSp>
        <p:nvGrpSpPr>
          <p:cNvPr id="9" name="Группа 3"/>
          <p:cNvGrpSpPr>
            <a:grpSpLocks/>
          </p:cNvGrpSpPr>
          <p:nvPr/>
        </p:nvGrpSpPr>
        <p:grpSpPr bwMode="auto">
          <a:xfrm>
            <a:off x="4368230" y="1617662"/>
            <a:ext cx="4497388" cy="3286529"/>
            <a:chOff x="5091911" y="1317625"/>
            <a:chExt cx="4497388" cy="3413830"/>
          </a:xfrm>
        </p:grpSpPr>
        <p:pic>
          <p:nvPicPr>
            <p:cNvPr id="10" name="Рисунок 5" descr="гидроузлы 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911" y="1707267"/>
              <a:ext cx="4497388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9"/>
            <p:cNvSpPr>
              <a:spLocks noChangeArrowheads="1"/>
            </p:cNvSpPr>
            <p:nvPr/>
          </p:nvSpPr>
          <p:spPr bwMode="auto">
            <a:xfrm>
              <a:off x="7385442" y="1317625"/>
              <a:ext cx="764989" cy="10374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 type="none" w="lg" len="lg"/>
                  <a:tailEnd type="none" w="lg" len="lg"/>
                </a14:hiddenLine>
              </a:ext>
            </a:extLst>
          </p:spPr>
          <p:txBody>
            <a:bodyPr wrap="none" tIns="91440" bIns="91440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b="0"/>
            </a:p>
          </p:txBody>
        </p:sp>
      </p:grpSp>
    </p:spTree>
    <p:extLst>
      <p:ext uri="{BB962C8B-B14F-4D97-AF65-F5344CB8AC3E}">
        <p14:creationId xmlns:p14="http://schemas.microsoft.com/office/powerpoint/2010/main" val="18615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8788" y="268288"/>
            <a:ext cx="8685212" cy="6127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ru-RU" sz="3200" b="1" i="0" kern="0" dirty="0" smtClean="0">
                <a:latin typeface="+mn-lt"/>
              </a:rPr>
              <a:t>СР и </a:t>
            </a:r>
          </a:p>
          <a:p>
            <a:pPr>
              <a:defRPr/>
            </a:pPr>
            <a:r>
              <a:rPr lang="ru-RU" sz="3200" b="1" i="0" kern="0" dirty="0" smtClean="0">
                <a:latin typeface="+mn-lt"/>
              </a:rPr>
              <a:t>«Производственная площадка»</a:t>
            </a:r>
            <a:endParaRPr lang="en-US" sz="3200" b="1" i="0" kern="0" dirty="0" smtClean="0"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5589239"/>
            <a:ext cx="9144000" cy="126876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 algn="ctr">
              <a:lnSpc>
                <a:spcPct val="75000"/>
              </a:lnSpc>
              <a:buFontTx/>
              <a:buNone/>
              <a:defRPr/>
            </a:pPr>
            <a:r>
              <a:rPr lang="ru-RU" altLang="ru-RU" sz="2400" b="1" kern="0" dirty="0" smtClean="0"/>
              <a:t>Показывает, что происходит фактически и высвечивает проблемы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46275"/>
            <a:ext cx="4147370" cy="300533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46275"/>
            <a:ext cx="4095711" cy="296545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62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982"/>
            <a:ext cx="9144000" cy="8080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ru-RU" altLang="ja-JP" sz="3200" b="1" i="0" kern="0" dirty="0" smtClean="0">
                <a:latin typeface="+mn-lt"/>
              </a:rPr>
              <a:t>Работа каких видов происходит</a:t>
            </a:r>
          </a:p>
          <a:p>
            <a:pPr>
              <a:defRPr/>
            </a:pPr>
            <a:r>
              <a:rPr lang="ru-RU" altLang="ja-JP" sz="3200" b="1" i="0" kern="0" dirty="0" smtClean="0">
                <a:latin typeface="+mn-lt"/>
              </a:rPr>
              <a:t> каждый день</a:t>
            </a:r>
            <a:r>
              <a:rPr lang="en-US" altLang="ja-JP" sz="3200" b="1" i="0" kern="0" dirty="0" smtClean="0">
                <a:latin typeface="+mn-lt"/>
                <a:ea typeface="ＭＳ Ｐゴシック" pitchFamily="34" charset="-128"/>
              </a:rPr>
              <a:t>?</a:t>
            </a:r>
            <a:r>
              <a:rPr lang="en-US" sz="3200" b="1" i="0" kern="0" dirty="0" smtClean="0">
                <a:latin typeface="+mn-lt"/>
              </a:rPr>
              <a:t/>
            </a:r>
            <a:br>
              <a:rPr lang="en-US" sz="3200" b="1" i="0" kern="0" dirty="0" smtClean="0">
                <a:latin typeface="+mn-lt"/>
              </a:rPr>
            </a:br>
            <a:endParaRPr lang="en-US" altLang="ja-JP" sz="3200" b="1" i="0" kern="0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7373938" y="5854700"/>
            <a:ext cx="1770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30000"/>
              </a:lnSpc>
              <a:spcBef>
                <a:spcPct val="50000"/>
              </a:spcBef>
            </a:pPr>
            <a:r>
              <a:rPr lang="ru-RU" altLang="ru-RU" dirty="0" smtClean="0">
                <a:solidFill>
                  <a:schemeClr val="accent2"/>
                </a:solidFill>
                <a:latin typeface="+mn-lt"/>
              </a:rPr>
              <a:t>Потери</a:t>
            </a:r>
            <a:r>
              <a:rPr lang="ru-RU" altLang="ru-RU" dirty="0" smtClean="0"/>
              <a:t> </a:t>
            </a:r>
            <a:endParaRPr lang="ru-RU" altLang="ru-RU" dirty="0"/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</a:pPr>
            <a:r>
              <a:rPr lang="ru-RU" altLang="ru-RU" dirty="0"/>
              <a:t> </a:t>
            </a:r>
          </a:p>
        </p:txBody>
      </p:sp>
      <p:sp>
        <p:nvSpPr>
          <p:cNvPr id="4" name="Text Box 39"/>
          <p:cNvSpPr txBox="1">
            <a:spLocks noChangeArrowheads="1"/>
          </p:cNvSpPr>
          <p:nvPr/>
        </p:nvSpPr>
        <p:spPr bwMode="auto">
          <a:xfrm>
            <a:off x="6906655" y="2017197"/>
            <a:ext cx="2237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solidFill>
                  <a:schemeClr val="accent2"/>
                </a:solidFill>
                <a:latin typeface="+mn-lt"/>
              </a:rPr>
              <a:t>Значимая работа</a:t>
            </a:r>
            <a:r>
              <a:rPr lang="ru-RU" altLang="ru-RU" sz="1600" dirty="0">
                <a:solidFill>
                  <a:schemeClr val="accent2"/>
                </a:solidFill>
                <a:latin typeface="+mn-lt"/>
              </a:rPr>
              <a:t> </a:t>
            </a:r>
            <a:endParaRPr lang="ru-RU" altLang="ru-RU" sz="1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967163" y="3209925"/>
            <a:ext cx="1636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/>
              <a:t>Все действия</a:t>
            </a:r>
          </a:p>
        </p:txBody>
      </p: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686867" y="2131159"/>
            <a:ext cx="17059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chemeClr val="accent2"/>
                </a:solidFill>
                <a:latin typeface="+mn-lt"/>
              </a:rPr>
              <a:t>Незначимая </a:t>
            </a:r>
            <a:r>
              <a:rPr lang="ru-RU" altLang="ru-RU" dirty="0">
                <a:solidFill>
                  <a:schemeClr val="accent2"/>
                </a:solidFill>
                <a:latin typeface="+mn-lt"/>
              </a:rPr>
              <a:t>работа </a:t>
            </a:r>
          </a:p>
          <a:p>
            <a:pPr eaLnBrk="1" hangingPunct="1"/>
            <a:endParaRPr lang="ru-RU" altLang="ru-RU" sz="1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Line 54"/>
          <p:cNvSpPr>
            <a:spLocks noChangeShapeType="1"/>
          </p:cNvSpPr>
          <p:nvPr/>
        </p:nvSpPr>
        <p:spPr bwMode="auto">
          <a:xfrm>
            <a:off x="1854646" y="2609165"/>
            <a:ext cx="538163" cy="3635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55"/>
          <p:cNvSpPr>
            <a:spLocks noChangeShapeType="1"/>
          </p:cNvSpPr>
          <p:nvPr/>
        </p:nvSpPr>
        <p:spPr bwMode="auto">
          <a:xfrm flipH="1" flipV="1">
            <a:off x="6656388" y="2030413"/>
            <a:ext cx="579908" cy="11112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56"/>
          <p:cNvSpPr>
            <a:spLocks noChangeShapeType="1"/>
          </p:cNvSpPr>
          <p:nvPr/>
        </p:nvSpPr>
        <p:spPr bwMode="auto">
          <a:xfrm flipH="1" flipV="1">
            <a:off x="6992938" y="5405438"/>
            <a:ext cx="755650" cy="44926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Picture 25" descr="C:\Users\сергей\Pictures\constr24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2041525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"/>
          <p:cNvGrpSpPr>
            <a:grpSpLocks/>
          </p:cNvGrpSpPr>
          <p:nvPr/>
        </p:nvGrpSpPr>
        <p:grpSpPr bwMode="auto">
          <a:xfrm rot="514614">
            <a:off x="2325688" y="1370013"/>
            <a:ext cx="5029200" cy="4976812"/>
            <a:chOff x="3108" y="1142"/>
            <a:chExt cx="2398" cy="2253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4347" y="1762"/>
              <a:ext cx="0" cy="128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4347" y="2243"/>
              <a:ext cx="1159" cy="80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8"/>
            <p:cNvSpPr>
              <a:spLocks noChangeArrowheads="1"/>
            </p:cNvSpPr>
            <p:nvPr/>
          </p:nvSpPr>
          <p:spPr bwMode="auto">
            <a:xfrm>
              <a:off x="4303" y="1142"/>
              <a:ext cx="816" cy="1125"/>
            </a:xfrm>
            <a:custGeom>
              <a:avLst/>
              <a:gdLst>
                <a:gd name="T0" fmla="*/ 0 w 14784"/>
                <a:gd name="T1" fmla="*/ 0 h 21600"/>
                <a:gd name="T2" fmla="*/ 0 w 14784"/>
                <a:gd name="T3" fmla="*/ 0 h 21600"/>
                <a:gd name="T4" fmla="*/ 0 w 14784"/>
                <a:gd name="T5" fmla="*/ 0 h 21600"/>
                <a:gd name="T6" fmla="*/ 0 60000 65536"/>
                <a:gd name="T7" fmla="*/ 0 60000 65536"/>
                <a:gd name="T8" fmla="*/ 0 60000 65536"/>
                <a:gd name="T9" fmla="*/ 0 w 14784"/>
                <a:gd name="T10" fmla="*/ 0 h 21600"/>
                <a:gd name="T11" fmla="*/ 14784 w 1478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84" h="21600" fill="none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</a:path>
                <a:path w="14784" h="21600" stroke="0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Freeform 9"/>
            <p:cNvSpPr>
              <a:spLocks noChangeArrowheads="1"/>
            </p:cNvSpPr>
            <p:nvPr/>
          </p:nvSpPr>
          <p:spPr bwMode="auto">
            <a:xfrm>
              <a:off x="3131" y="1448"/>
              <a:ext cx="2365" cy="1947"/>
            </a:xfrm>
            <a:custGeom>
              <a:avLst/>
              <a:gdLst>
                <a:gd name="T0" fmla="*/ 0 w 42787"/>
                <a:gd name="T1" fmla="*/ 0 h 37348"/>
                <a:gd name="T2" fmla="*/ 0 w 42787"/>
                <a:gd name="T3" fmla="*/ 0 h 37348"/>
                <a:gd name="T4" fmla="*/ 0 w 42787"/>
                <a:gd name="T5" fmla="*/ 0 h 37348"/>
                <a:gd name="T6" fmla="*/ 0 60000 65536"/>
                <a:gd name="T7" fmla="*/ 0 60000 65536"/>
                <a:gd name="T8" fmla="*/ 0 60000 65536"/>
                <a:gd name="T9" fmla="*/ 0 w 42787"/>
                <a:gd name="T10" fmla="*/ 0 h 37348"/>
                <a:gd name="T11" fmla="*/ 42787 w 42787"/>
                <a:gd name="T12" fmla="*/ 37348 h 37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787" h="37348" fill="none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</a:path>
                <a:path w="42787" h="37348" stroke="0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  <a:lnTo>
                    <a:pt x="21187" y="15748"/>
                  </a:lnTo>
                  <a:lnTo>
                    <a:pt x="359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Freeform 10"/>
            <p:cNvSpPr>
              <a:spLocks noChangeArrowheads="1"/>
            </p:cNvSpPr>
            <p:nvPr/>
          </p:nvSpPr>
          <p:spPr bwMode="auto">
            <a:xfrm>
              <a:off x="3108" y="1142"/>
              <a:ext cx="1193" cy="1344"/>
            </a:xfrm>
            <a:custGeom>
              <a:avLst/>
              <a:gdLst>
                <a:gd name="T0" fmla="*/ 0 w 21600"/>
                <a:gd name="T1" fmla="*/ 0 h 25805"/>
                <a:gd name="T2" fmla="*/ 0 w 21600"/>
                <a:gd name="T3" fmla="*/ 0 h 25805"/>
                <a:gd name="T4" fmla="*/ 0 w 21600"/>
                <a:gd name="T5" fmla="*/ 0 h 258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805"/>
                <a:gd name="T11" fmla="*/ 21600 w 21600"/>
                <a:gd name="T12" fmla="*/ 25805 h 25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805" fill="none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5805" stroke="0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413" y="2580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7" name="Picture 15" descr="C:\Users\сергей\Desktop\Рисунки +анимация\Мои рисунки\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888" y="4065588"/>
            <a:ext cx="81121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C:\Users\сергей\Desktop\Рисунки +анимация\Мои рисунки\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5076825"/>
            <a:ext cx="68738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1" descr="C:\Users\сергей\Pictures\j028416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4475" y="4889500"/>
            <a:ext cx="7159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C:\Users\сергей\Pictures\j0303358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6500" y="2814638"/>
            <a:ext cx="8413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474788"/>
            <a:ext cx="121443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190875"/>
            <a:ext cx="8794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2619375"/>
            <a:ext cx="102552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36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4678363"/>
            <a:ext cx="8620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148138"/>
            <a:ext cx="981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3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344738"/>
            <a:ext cx="9461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201863"/>
            <a:ext cx="8048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4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474788"/>
            <a:ext cx="69056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0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982"/>
            <a:ext cx="9144000" cy="8080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endParaRPr lang="en-US" altLang="ja-JP" sz="3200" b="1" i="0" kern="0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4" name="Text Box 39"/>
          <p:cNvSpPr txBox="1">
            <a:spLocks noChangeArrowheads="1"/>
          </p:cNvSpPr>
          <p:nvPr/>
        </p:nvSpPr>
        <p:spPr bwMode="auto">
          <a:xfrm>
            <a:off x="6906655" y="2017197"/>
            <a:ext cx="2237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solidFill>
                  <a:schemeClr val="accent2"/>
                </a:solidFill>
                <a:latin typeface="+mn-lt"/>
              </a:rPr>
              <a:t>Значимая работа</a:t>
            </a:r>
            <a:r>
              <a:rPr lang="ru-RU" altLang="ru-RU" sz="1600" dirty="0">
                <a:solidFill>
                  <a:schemeClr val="accent2"/>
                </a:solidFill>
                <a:latin typeface="+mn-lt"/>
              </a:rPr>
              <a:t> </a:t>
            </a:r>
            <a:endParaRPr lang="ru-RU" altLang="ru-RU" sz="1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967163" y="3209925"/>
            <a:ext cx="1636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/>
              <a:t>Все действия</a:t>
            </a:r>
          </a:p>
        </p:txBody>
      </p: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686867" y="2131159"/>
            <a:ext cx="17059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chemeClr val="accent2"/>
                </a:solidFill>
                <a:latin typeface="+mn-lt"/>
              </a:rPr>
              <a:t>Незначимая </a:t>
            </a:r>
            <a:r>
              <a:rPr lang="ru-RU" altLang="ru-RU" dirty="0">
                <a:solidFill>
                  <a:schemeClr val="accent2"/>
                </a:solidFill>
                <a:latin typeface="+mn-lt"/>
              </a:rPr>
              <a:t>работа </a:t>
            </a:r>
          </a:p>
          <a:p>
            <a:pPr eaLnBrk="1" hangingPunct="1"/>
            <a:endParaRPr lang="ru-RU" altLang="ru-RU" sz="1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Line 54"/>
          <p:cNvSpPr>
            <a:spLocks noChangeShapeType="1"/>
          </p:cNvSpPr>
          <p:nvPr/>
        </p:nvSpPr>
        <p:spPr bwMode="auto">
          <a:xfrm>
            <a:off x="1854646" y="2609165"/>
            <a:ext cx="538163" cy="3635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55"/>
          <p:cNvSpPr>
            <a:spLocks noChangeShapeType="1"/>
          </p:cNvSpPr>
          <p:nvPr/>
        </p:nvSpPr>
        <p:spPr bwMode="auto">
          <a:xfrm flipH="1" flipV="1">
            <a:off x="6656388" y="2030413"/>
            <a:ext cx="579908" cy="11112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Picture 25" descr="C:\Users\сергей\Pictures\constr24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2041525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"/>
          <p:cNvGrpSpPr>
            <a:grpSpLocks/>
          </p:cNvGrpSpPr>
          <p:nvPr/>
        </p:nvGrpSpPr>
        <p:grpSpPr bwMode="auto">
          <a:xfrm rot="514614">
            <a:off x="2363176" y="1370012"/>
            <a:ext cx="5029200" cy="4976812"/>
            <a:chOff x="3108" y="1142"/>
            <a:chExt cx="2398" cy="2253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4347" y="1762"/>
              <a:ext cx="0" cy="128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4347" y="2243"/>
              <a:ext cx="1159" cy="80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8"/>
            <p:cNvSpPr>
              <a:spLocks noChangeArrowheads="1"/>
            </p:cNvSpPr>
            <p:nvPr/>
          </p:nvSpPr>
          <p:spPr bwMode="auto">
            <a:xfrm>
              <a:off x="4303" y="1142"/>
              <a:ext cx="816" cy="1125"/>
            </a:xfrm>
            <a:custGeom>
              <a:avLst/>
              <a:gdLst>
                <a:gd name="T0" fmla="*/ 0 w 14784"/>
                <a:gd name="T1" fmla="*/ 0 h 21600"/>
                <a:gd name="T2" fmla="*/ 0 w 14784"/>
                <a:gd name="T3" fmla="*/ 0 h 21600"/>
                <a:gd name="T4" fmla="*/ 0 w 14784"/>
                <a:gd name="T5" fmla="*/ 0 h 21600"/>
                <a:gd name="T6" fmla="*/ 0 60000 65536"/>
                <a:gd name="T7" fmla="*/ 0 60000 65536"/>
                <a:gd name="T8" fmla="*/ 0 60000 65536"/>
                <a:gd name="T9" fmla="*/ 0 w 14784"/>
                <a:gd name="T10" fmla="*/ 0 h 21600"/>
                <a:gd name="T11" fmla="*/ 14784 w 1478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84" h="21600" fill="none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</a:path>
                <a:path w="14784" h="21600" stroke="0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Freeform 9"/>
            <p:cNvSpPr>
              <a:spLocks noChangeArrowheads="1"/>
            </p:cNvSpPr>
            <p:nvPr/>
          </p:nvSpPr>
          <p:spPr bwMode="auto">
            <a:xfrm>
              <a:off x="3131" y="1448"/>
              <a:ext cx="2365" cy="1947"/>
            </a:xfrm>
            <a:custGeom>
              <a:avLst/>
              <a:gdLst>
                <a:gd name="T0" fmla="*/ 0 w 42787"/>
                <a:gd name="T1" fmla="*/ 0 h 37348"/>
                <a:gd name="T2" fmla="*/ 0 w 42787"/>
                <a:gd name="T3" fmla="*/ 0 h 37348"/>
                <a:gd name="T4" fmla="*/ 0 w 42787"/>
                <a:gd name="T5" fmla="*/ 0 h 37348"/>
                <a:gd name="T6" fmla="*/ 0 60000 65536"/>
                <a:gd name="T7" fmla="*/ 0 60000 65536"/>
                <a:gd name="T8" fmla="*/ 0 60000 65536"/>
                <a:gd name="T9" fmla="*/ 0 w 42787"/>
                <a:gd name="T10" fmla="*/ 0 h 37348"/>
                <a:gd name="T11" fmla="*/ 42787 w 42787"/>
                <a:gd name="T12" fmla="*/ 37348 h 37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787" h="37348" fill="none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</a:path>
                <a:path w="42787" h="37348" stroke="0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  <a:lnTo>
                    <a:pt x="21187" y="15748"/>
                  </a:lnTo>
                  <a:lnTo>
                    <a:pt x="359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Freeform 10"/>
            <p:cNvSpPr>
              <a:spLocks noChangeArrowheads="1"/>
            </p:cNvSpPr>
            <p:nvPr/>
          </p:nvSpPr>
          <p:spPr bwMode="auto">
            <a:xfrm>
              <a:off x="3108" y="1142"/>
              <a:ext cx="1193" cy="1344"/>
            </a:xfrm>
            <a:custGeom>
              <a:avLst/>
              <a:gdLst>
                <a:gd name="T0" fmla="*/ 0 w 21600"/>
                <a:gd name="T1" fmla="*/ 0 h 25805"/>
                <a:gd name="T2" fmla="*/ 0 w 21600"/>
                <a:gd name="T3" fmla="*/ 0 h 25805"/>
                <a:gd name="T4" fmla="*/ 0 w 21600"/>
                <a:gd name="T5" fmla="*/ 0 h 258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805"/>
                <a:gd name="T11" fmla="*/ 21600 w 21600"/>
                <a:gd name="T12" fmla="*/ 25805 h 25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805" fill="none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5805" stroke="0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413" y="2580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1" name="Рисунок 3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474788"/>
            <a:ext cx="121443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190875"/>
            <a:ext cx="8794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2619375"/>
            <a:ext cx="102552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3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344738"/>
            <a:ext cx="9461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201863"/>
            <a:ext cx="8048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4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474788"/>
            <a:ext cx="69056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-23345" y="3995678"/>
            <a:ext cx="34852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/>
              </a:solidFill>
            </a:endParaRPr>
          </a:p>
          <a:p>
            <a:r>
              <a:rPr lang="ru-RU" b="1" dirty="0" smtClean="0">
                <a:solidFill>
                  <a:schemeClr val="accent2"/>
                </a:solidFill>
              </a:rPr>
              <a:t>На </a:t>
            </a:r>
            <a:r>
              <a:rPr lang="ru-RU" b="1" dirty="0">
                <a:solidFill>
                  <a:schemeClr val="accent2"/>
                </a:solidFill>
              </a:rPr>
              <a:t>первом этапе </a:t>
            </a:r>
          </a:p>
          <a:p>
            <a:r>
              <a:rPr lang="ru-RU" b="1" dirty="0">
                <a:solidFill>
                  <a:schemeClr val="accent2"/>
                </a:solidFill>
              </a:rPr>
              <a:t>оператор должен </a:t>
            </a:r>
          </a:p>
          <a:p>
            <a:r>
              <a:rPr lang="ru-RU" b="1" dirty="0">
                <a:solidFill>
                  <a:schemeClr val="accent2"/>
                </a:solidFill>
              </a:rPr>
              <a:t>выполнять только </a:t>
            </a:r>
          </a:p>
          <a:p>
            <a:r>
              <a:rPr lang="ru-RU" b="1" dirty="0">
                <a:solidFill>
                  <a:schemeClr val="accent2"/>
                </a:solidFill>
              </a:rPr>
              <a:t>значимую и незначимую </a:t>
            </a:r>
          </a:p>
          <a:p>
            <a:r>
              <a:rPr lang="ru-RU" b="1" dirty="0" smtClean="0">
                <a:solidFill>
                  <a:schemeClr val="accent2"/>
                </a:solidFill>
              </a:rPr>
              <a:t>работу.</a:t>
            </a:r>
            <a:endParaRPr lang="ru-RU" b="1" dirty="0">
              <a:solidFill>
                <a:schemeClr val="accent2"/>
              </a:solidFill>
            </a:endParaRPr>
          </a:p>
          <a:p>
            <a:r>
              <a:rPr lang="ru-RU" b="1" dirty="0" smtClean="0">
                <a:solidFill>
                  <a:schemeClr val="accent2"/>
                </a:solidFill>
              </a:rPr>
              <a:t>Потери </a:t>
            </a:r>
            <a:r>
              <a:rPr lang="ru-RU" b="1" dirty="0">
                <a:solidFill>
                  <a:schemeClr val="accent2"/>
                </a:solidFill>
              </a:rPr>
              <a:t>должны </a:t>
            </a:r>
          </a:p>
          <a:p>
            <a:r>
              <a:rPr lang="ru-RU" b="1" dirty="0">
                <a:solidFill>
                  <a:schemeClr val="accent2"/>
                </a:solidFill>
              </a:rPr>
              <a:t>быть сразу </a:t>
            </a:r>
          </a:p>
          <a:p>
            <a:r>
              <a:rPr lang="ru-RU" b="1" dirty="0" smtClean="0">
                <a:solidFill>
                  <a:schemeClr val="accent2"/>
                </a:solidFill>
              </a:rPr>
              <a:t>Ликвидированы!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982"/>
            <a:ext cx="9144000" cy="8080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endParaRPr lang="en-US" altLang="ja-JP" sz="3200" b="1" i="0" kern="0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4" name="Text Box 39"/>
          <p:cNvSpPr txBox="1">
            <a:spLocks noChangeArrowheads="1"/>
          </p:cNvSpPr>
          <p:nvPr/>
        </p:nvSpPr>
        <p:spPr bwMode="auto">
          <a:xfrm>
            <a:off x="6906655" y="2017197"/>
            <a:ext cx="2237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solidFill>
                  <a:schemeClr val="accent2"/>
                </a:solidFill>
                <a:latin typeface="+mn-lt"/>
              </a:rPr>
              <a:t>Значимая работа</a:t>
            </a:r>
            <a:r>
              <a:rPr lang="ru-RU" altLang="ru-RU" sz="1600" dirty="0">
                <a:solidFill>
                  <a:schemeClr val="accent2"/>
                </a:solidFill>
                <a:latin typeface="+mn-lt"/>
              </a:rPr>
              <a:t> </a:t>
            </a:r>
            <a:endParaRPr lang="ru-RU" altLang="ru-RU" sz="1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967163" y="3209925"/>
            <a:ext cx="1636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/>
              <a:t>Все действия</a:t>
            </a:r>
          </a:p>
        </p:txBody>
      </p:sp>
      <p:sp>
        <p:nvSpPr>
          <p:cNvPr id="8" name="Line 55"/>
          <p:cNvSpPr>
            <a:spLocks noChangeShapeType="1"/>
          </p:cNvSpPr>
          <p:nvPr/>
        </p:nvSpPr>
        <p:spPr bwMode="auto">
          <a:xfrm flipH="1" flipV="1">
            <a:off x="6656388" y="2030413"/>
            <a:ext cx="579908" cy="11112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Picture 25" descr="C:\Users\сергей\Pictures\constr24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2041525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"/>
          <p:cNvGrpSpPr>
            <a:grpSpLocks/>
          </p:cNvGrpSpPr>
          <p:nvPr/>
        </p:nvGrpSpPr>
        <p:grpSpPr bwMode="auto">
          <a:xfrm rot="514614">
            <a:off x="2325688" y="1370013"/>
            <a:ext cx="5029200" cy="4976812"/>
            <a:chOff x="3108" y="1142"/>
            <a:chExt cx="2398" cy="2253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4347" y="1762"/>
              <a:ext cx="0" cy="128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4347" y="2243"/>
              <a:ext cx="1159" cy="80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8"/>
            <p:cNvSpPr>
              <a:spLocks noChangeArrowheads="1"/>
            </p:cNvSpPr>
            <p:nvPr/>
          </p:nvSpPr>
          <p:spPr bwMode="auto">
            <a:xfrm>
              <a:off x="4303" y="1142"/>
              <a:ext cx="816" cy="1125"/>
            </a:xfrm>
            <a:custGeom>
              <a:avLst/>
              <a:gdLst>
                <a:gd name="T0" fmla="*/ 0 w 14784"/>
                <a:gd name="T1" fmla="*/ 0 h 21600"/>
                <a:gd name="T2" fmla="*/ 0 w 14784"/>
                <a:gd name="T3" fmla="*/ 0 h 21600"/>
                <a:gd name="T4" fmla="*/ 0 w 14784"/>
                <a:gd name="T5" fmla="*/ 0 h 21600"/>
                <a:gd name="T6" fmla="*/ 0 60000 65536"/>
                <a:gd name="T7" fmla="*/ 0 60000 65536"/>
                <a:gd name="T8" fmla="*/ 0 60000 65536"/>
                <a:gd name="T9" fmla="*/ 0 w 14784"/>
                <a:gd name="T10" fmla="*/ 0 h 21600"/>
                <a:gd name="T11" fmla="*/ 14784 w 1478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84" h="21600" fill="none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</a:path>
                <a:path w="14784" h="21600" stroke="0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Freeform 9"/>
            <p:cNvSpPr>
              <a:spLocks noChangeArrowheads="1"/>
            </p:cNvSpPr>
            <p:nvPr/>
          </p:nvSpPr>
          <p:spPr bwMode="auto">
            <a:xfrm>
              <a:off x="3131" y="1448"/>
              <a:ext cx="2365" cy="1947"/>
            </a:xfrm>
            <a:custGeom>
              <a:avLst/>
              <a:gdLst>
                <a:gd name="T0" fmla="*/ 0 w 42787"/>
                <a:gd name="T1" fmla="*/ 0 h 37348"/>
                <a:gd name="T2" fmla="*/ 0 w 42787"/>
                <a:gd name="T3" fmla="*/ 0 h 37348"/>
                <a:gd name="T4" fmla="*/ 0 w 42787"/>
                <a:gd name="T5" fmla="*/ 0 h 37348"/>
                <a:gd name="T6" fmla="*/ 0 60000 65536"/>
                <a:gd name="T7" fmla="*/ 0 60000 65536"/>
                <a:gd name="T8" fmla="*/ 0 60000 65536"/>
                <a:gd name="T9" fmla="*/ 0 w 42787"/>
                <a:gd name="T10" fmla="*/ 0 h 37348"/>
                <a:gd name="T11" fmla="*/ 42787 w 42787"/>
                <a:gd name="T12" fmla="*/ 37348 h 37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787" h="37348" fill="none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</a:path>
                <a:path w="42787" h="37348" stroke="0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  <a:lnTo>
                    <a:pt x="21187" y="15748"/>
                  </a:lnTo>
                  <a:lnTo>
                    <a:pt x="359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Freeform 10"/>
            <p:cNvSpPr>
              <a:spLocks noChangeArrowheads="1"/>
            </p:cNvSpPr>
            <p:nvPr/>
          </p:nvSpPr>
          <p:spPr bwMode="auto">
            <a:xfrm>
              <a:off x="3108" y="1142"/>
              <a:ext cx="1193" cy="1344"/>
            </a:xfrm>
            <a:custGeom>
              <a:avLst/>
              <a:gdLst>
                <a:gd name="T0" fmla="*/ 0 w 21600"/>
                <a:gd name="T1" fmla="*/ 0 h 25805"/>
                <a:gd name="T2" fmla="*/ 0 w 21600"/>
                <a:gd name="T3" fmla="*/ 0 h 25805"/>
                <a:gd name="T4" fmla="*/ 0 w 21600"/>
                <a:gd name="T5" fmla="*/ 0 h 258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805"/>
                <a:gd name="T11" fmla="*/ 21600 w 21600"/>
                <a:gd name="T12" fmla="*/ 25805 h 25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805" fill="none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5805" stroke="0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413" y="2580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2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190875"/>
            <a:ext cx="8794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3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344738"/>
            <a:ext cx="9461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201863"/>
            <a:ext cx="8048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4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474788"/>
            <a:ext cx="69056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-16130" y="4581128"/>
            <a:ext cx="24998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Незначимая работа </a:t>
            </a:r>
            <a:r>
              <a:rPr lang="ru-RU" b="1" dirty="0">
                <a:solidFill>
                  <a:schemeClr val="accent2"/>
                </a:solidFill>
              </a:rPr>
              <a:t>также должна быть ликвидирована, но требует изменения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6889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38125" y="0"/>
            <a:ext cx="8856663" cy="10763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ru-RU" altLang="ja-JP" sz="2400" b="1" i="0" kern="0" dirty="0" smtClean="0">
                <a:solidFill>
                  <a:schemeClr val="accent3"/>
                </a:solidFill>
                <a:latin typeface="+mn-lt"/>
              </a:rPr>
              <a:t>Как мы определим и разграничим все </a:t>
            </a:r>
            <a:br>
              <a:rPr lang="ru-RU" altLang="ja-JP" sz="2400" b="1" i="0" kern="0" dirty="0" smtClean="0">
                <a:solidFill>
                  <a:schemeClr val="accent3"/>
                </a:solidFill>
                <a:latin typeface="+mn-lt"/>
              </a:rPr>
            </a:br>
            <a:r>
              <a:rPr lang="ru-RU" altLang="ja-JP" sz="2400" b="1" i="0" kern="0" dirty="0" smtClean="0">
                <a:solidFill>
                  <a:schemeClr val="accent3"/>
                </a:solidFill>
                <a:latin typeface="+mn-lt"/>
              </a:rPr>
              <a:t>действия  на работу трех видов</a:t>
            </a:r>
            <a:r>
              <a:rPr lang="en-US" altLang="ja-JP" sz="2400" b="1" i="0" kern="0" dirty="0" smtClean="0">
                <a:solidFill>
                  <a:schemeClr val="accent3"/>
                </a:solidFill>
                <a:latin typeface="+mn-lt"/>
                <a:ea typeface="ＭＳ Ｐゴシック" pitchFamily="34" charset="-128"/>
              </a:rPr>
              <a:t>?</a:t>
            </a:r>
            <a:endParaRPr lang="en-US" sz="2400" b="1" i="0" kern="0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2920454"/>
            <a:ext cx="9658350" cy="116100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endParaRPr lang="ru-RU" altLang="ja-JP" sz="2400" b="1" kern="0" dirty="0" smtClean="0">
              <a:ea typeface="MS PGothic" pitchFamily="34" charset="-128"/>
            </a:endParaRPr>
          </a:p>
          <a:p>
            <a:endParaRPr lang="ru-RU" altLang="ja-JP" sz="2400" b="1" kern="0" dirty="0" smtClean="0">
              <a:ea typeface="MS PGothic" pitchFamily="34" charset="-128"/>
            </a:endParaRPr>
          </a:p>
          <a:p>
            <a:endParaRPr lang="ru-RU" altLang="ja-JP" sz="2400" b="1" kern="0" dirty="0" smtClean="0">
              <a:ea typeface="MS PGothic" pitchFamily="34" charset="-128"/>
            </a:endParaRPr>
          </a:p>
          <a:p>
            <a:endParaRPr lang="en-US" altLang="ja-JP" sz="1400" b="1" kern="0" dirty="0" smtClean="0">
              <a:ea typeface="MS PGothic" pitchFamily="34" charset="-128"/>
            </a:endParaRPr>
          </a:p>
          <a:p>
            <a:pPr marL="0" indent="0">
              <a:buNone/>
            </a:pPr>
            <a:r>
              <a:rPr lang="ru-RU" altLang="ja-JP" sz="2400" b="1" kern="0" dirty="0" smtClean="0"/>
              <a:t>Чтобы определить сколько и какой вид работы  выполняется</a:t>
            </a:r>
            <a:r>
              <a:rPr lang="en-US" altLang="ja-JP" sz="2400" b="1" kern="0" dirty="0" smtClean="0">
                <a:ea typeface="MS PGothic" pitchFamily="34" charset="-128"/>
              </a:rPr>
              <a:t>, </a:t>
            </a:r>
            <a:r>
              <a:rPr lang="ru-RU" altLang="ja-JP" sz="2400" b="1" kern="0" dirty="0" smtClean="0"/>
              <a:t>нам необходимо </a:t>
            </a:r>
            <a:r>
              <a:rPr lang="ru-RU" altLang="ja-JP" b="1" u="sng" kern="0" dirty="0" smtClean="0"/>
              <a:t>измерить ее.</a:t>
            </a:r>
            <a:endParaRPr lang="en-US" altLang="ru-RU" u="sng" kern="0" dirty="0" smtClean="0"/>
          </a:p>
        </p:txBody>
      </p:sp>
      <p:pic>
        <p:nvPicPr>
          <p:cNvPr id="4" name="Picture 26" descr="C:\Users\сергей\Pictures\офис.jpg"/>
          <p:cNvPicPr>
            <a:picLocks noChangeAspect="1" noChangeArrowheads="1"/>
          </p:cNvPicPr>
          <p:nvPr/>
        </p:nvPicPr>
        <p:blipFill>
          <a:blip r:embed="rId2"/>
          <a:srcRect t="5562"/>
          <a:stretch>
            <a:fillRect/>
          </a:stretch>
        </p:blipFill>
        <p:spPr bwMode="auto">
          <a:xfrm>
            <a:off x="2755220" y="1556792"/>
            <a:ext cx="3849687" cy="272732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231775" y="6764338"/>
            <a:ext cx="8045450" cy="20637"/>
          </a:xfrm>
          <a:prstGeom prst="straightConnector1">
            <a:avLst/>
          </a:prstGeom>
          <a:ln w="38100">
            <a:solidFill>
              <a:srgbClr val="009A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57250" y="6016625"/>
            <a:ext cx="785813" cy="714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43063" y="6016625"/>
            <a:ext cx="642937" cy="714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6016625"/>
            <a:ext cx="214313" cy="714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43188" y="6016625"/>
            <a:ext cx="1071562" cy="714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71938" y="6016625"/>
            <a:ext cx="1071562" cy="714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57813" y="6016625"/>
            <a:ext cx="1071562" cy="714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643688" y="6016625"/>
            <a:ext cx="1071562" cy="714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00313" y="6016625"/>
            <a:ext cx="214312" cy="714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14750" y="6016625"/>
            <a:ext cx="357188" cy="714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3500" y="6016625"/>
            <a:ext cx="285750" cy="714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29375" y="6016625"/>
            <a:ext cx="214313" cy="714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7" name="TextBox 70"/>
          <p:cNvSpPr txBox="1">
            <a:spLocks noChangeArrowheads="1"/>
          </p:cNvSpPr>
          <p:nvPr/>
        </p:nvSpPr>
        <p:spPr bwMode="auto">
          <a:xfrm>
            <a:off x="7924800" y="6159500"/>
            <a:ext cx="116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0000"/>
                </a:solidFill>
                <a:latin typeface="Arial Black" pitchFamily="34" charset="0"/>
              </a:rPr>
              <a:t> 71 мин</a:t>
            </a:r>
          </a:p>
        </p:txBody>
      </p:sp>
      <p:sp>
        <p:nvSpPr>
          <p:cNvPr id="18" name="TextBox 71"/>
          <p:cNvSpPr txBox="1">
            <a:spLocks noChangeArrowheads="1"/>
          </p:cNvSpPr>
          <p:nvPr/>
        </p:nvSpPr>
        <p:spPr bwMode="auto">
          <a:xfrm>
            <a:off x="928688" y="5659438"/>
            <a:ext cx="88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10мин</a:t>
            </a:r>
          </a:p>
        </p:txBody>
      </p: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2786063" y="5659438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15 мин</a:t>
            </a:r>
          </a:p>
        </p:txBody>
      </p:sp>
      <p:sp>
        <p:nvSpPr>
          <p:cNvPr id="20" name="TextBox 73"/>
          <p:cNvSpPr txBox="1">
            <a:spLocks noChangeArrowheads="1"/>
          </p:cNvSpPr>
          <p:nvPr/>
        </p:nvSpPr>
        <p:spPr bwMode="auto">
          <a:xfrm>
            <a:off x="4214813" y="5659438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17 мин</a:t>
            </a:r>
          </a:p>
        </p:txBody>
      </p:sp>
      <p:sp>
        <p:nvSpPr>
          <p:cNvPr id="21" name="TextBox 74"/>
          <p:cNvSpPr txBox="1">
            <a:spLocks noChangeArrowheads="1"/>
          </p:cNvSpPr>
          <p:nvPr/>
        </p:nvSpPr>
        <p:spPr bwMode="auto">
          <a:xfrm>
            <a:off x="5572125" y="5659438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12 мин</a:t>
            </a:r>
          </a:p>
        </p:txBody>
      </p:sp>
      <p:sp>
        <p:nvSpPr>
          <p:cNvPr id="22" name="TextBox 75"/>
          <p:cNvSpPr txBox="1">
            <a:spLocks noChangeArrowheads="1"/>
          </p:cNvSpPr>
          <p:nvPr/>
        </p:nvSpPr>
        <p:spPr bwMode="auto">
          <a:xfrm>
            <a:off x="6715125" y="5659438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17 мин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47725" y="6026150"/>
            <a:ext cx="1428750" cy="714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82047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4423" y="0"/>
            <a:ext cx="6732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</a:rPr>
              <a:t>Как мы можем определить сколько делается значимой </a:t>
            </a:r>
            <a:r>
              <a:rPr lang="ru-RU" sz="3200" b="1" dirty="0" smtClean="0">
                <a:solidFill>
                  <a:schemeClr val="bg1"/>
                </a:solidFill>
              </a:rPr>
              <a:t>работы?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2" descr="Слайд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465638"/>
            <a:ext cx="3454400" cy="2392362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3" name="Picture 83" descr="Слайд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4298950"/>
            <a:ext cx="3506788" cy="2425700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grpSp>
        <p:nvGrpSpPr>
          <p:cNvPr id="4" name="Группа 31"/>
          <p:cNvGrpSpPr>
            <a:grpSpLocks/>
          </p:cNvGrpSpPr>
          <p:nvPr/>
        </p:nvGrpSpPr>
        <p:grpSpPr bwMode="auto">
          <a:xfrm>
            <a:off x="1722438" y="4070364"/>
            <a:ext cx="3600450" cy="2492375"/>
            <a:chOff x="3081338" y="3233738"/>
            <a:chExt cx="3600450" cy="2492375"/>
          </a:xfrm>
        </p:grpSpPr>
        <p:pic>
          <p:nvPicPr>
            <p:cNvPr id="5" name="Picture 84" descr="Слайд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8" y="3233738"/>
              <a:ext cx="3600450" cy="2492375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pic>
          <p:nvPicPr>
            <p:cNvPr id="6" name="Picture 12" descr="C:\Users\сергей\Pictures\Рисунок11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78545" b="-4855"/>
            <a:stretch>
              <a:fillRect/>
            </a:stretch>
          </p:blipFill>
          <p:spPr bwMode="auto">
            <a:xfrm>
              <a:off x="3103417" y="3255818"/>
              <a:ext cx="1122219" cy="220821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7" name="Группа 38"/>
          <p:cNvGrpSpPr>
            <a:grpSpLocks/>
          </p:cNvGrpSpPr>
          <p:nvPr/>
        </p:nvGrpSpPr>
        <p:grpSpPr bwMode="auto">
          <a:xfrm>
            <a:off x="485520" y="3485238"/>
            <a:ext cx="3573463" cy="2605087"/>
            <a:chOff x="1878227" y="1936150"/>
            <a:chExt cx="3327076" cy="2302218"/>
          </a:xfrm>
        </p:grpSpPr>
        <p:pic>
          <p:nvPicPr>
            <p:cNvPr id="8" name="Picture 86" descr="Слайд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227" y="1936150"/>
              <a:ext cx="3327076" cy="2302218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pic>
          <p:nvPicPr>
            <p:cNvPr id="9" name="Picture 86" descr="Слайд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55" t="51273" r="3278" b="23903"/>
            <a:stretch>
              <a:fillRect/>
            </a:stretch>
          </p:blipFill>
          <p:spPr bwMode="auto">
            <a:xfrm>
              <a:off x="3986784" y="2386584"/>
              <a:ext cx="1120140" cy="571500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</p:grpSp>
      <p:pic>
        <p:nvPicPr>
          <p:cNvPr id="11" name="Picture 88" descr="Слайд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511108"/>
            <a:ext cx="3729038" cy="2581275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38125" y="0"/>
            <a:ext cx="8905875" cy="10763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ru-RU" altLang="ja-JP" sz="3200" b="1" i="0" kern="0" dirty="0" smtClean="0">
                <a:latin typeface="+mn-lt"/>
              </a:rPr>
              <a:t>Методика проведения СР.</a:t>
            </a:r>
            <a:endParaRPr lang="en-US" sz="3200" b="1" i="0" kern="0" dirty="0" smtClean="0">
              <a:latin typeface="+mn-lt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484784"/>
            <a:ext cx="3546475" cy="261096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608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516938" cy="3744416"/>
          </a:xfrm>
        </p:spPr>
        <p:txBody>
          <a:bodyPr/>
          <a:lstStyle/>
          <a:p>
            <a:pPr marL="0" indent="0">
              <a:buNone/>
            </a:pPr>
            <a:endParaRPr lang="ru-RU" sz="2000" dirty="0" smtClean="0"/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rgbClr val="FF0000"/>
                </a:solidFill>
              </a:rPr>
              <a:t>Такт-тайм </a:t>
            </a:r>
            <a:r>
              <a:rPr lang="ru-RU" sz="2000" b="1" dirty="0">
                <a:solidFill>
                  <a:srgbClr val="FF0000"/>
                </a:solidFill>
              </a:rPr>
              <a:t>(время такта) операции </a:t>
            </a:r>
            <a:r>
              <a:rPr lang="ru-RU" sz="2000" dirty="0"/>
              <a:t>– время за которое должно быть изготовлено 1 изделие согласно плану производства, либо выполнена 1 </a:t>
            </a:r>
            <a:r>
              <a:rPr lang="ru-RU" sz="2000" dirty="0" smtClean="0"/>
              <a:t>операция/услуга</a:t>
            </a:r>
          </a:p>
          <a:p>
            <a:pPr marL="457200" indent="-457200">
              <a:buAutoNum type="arabicParenR"/>
            </a:pPr>
            <a:endParaRPr lang="ru-RU" sz="2000" dirty="0"/>
          </a:p>
          <a:p>
            <a:pPr marL="457200" indent="-457200">
              <a:buAutoNum type="arabicParenR" startAt="2"/>
            </a:pPr>
            <a:r>
              <a:rPr lang="ru-RU" sz="2000" b="1" dirty="0" smtClean="0">
                <a:solidFill>
                  <a:srgbClr val="FF0000"/>
                </a:solidFill>
              </a:rPr>
              <a:t>Последовательность </a:t>
            </a:r>
            <a:r>
              <a:rPr lang="ru-RU" sz="2000" b="1" dirty="0">
                <a:solidFill>
                  <a:srgbClr val="FF0000"/>
                </a:solidFill>
              </a:rPr>
              <a:t>операций </a:t>
            </a:r>
            <a:r>
              <a:rPr lang="ru-RU" sz="2000" dirty="0"/>
              <a:t>– это очередность действий, с которой работник осуществляет свою работу на рабочем месте</a:t>
            </a:r>
            <a:r>
              <a:rPr lang="ru-RU" sz="2000" dirty="0" smtClean="0"/>
              <a:t>;</a:t>
            </a:r>
          </a:p>
          <a:p>
            <a:pPr marL="457200" indent="-457200">
              <a:buAutoNum type="arabicParenR" startAt="2"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3</a:t>
            </a:r>
            <a:r>
              <a:rPr lang="ru-RU" sz="2000" b="1" dirty="0">
                <a:solidFill>
                  <a:srgbClr val="FF0000"/>
                </a:solidFill>
              </a:rPr>
              <a:t>) </a:t>
            </a:r>
            <a:r>
              <a:rPr lang="ru-RU" sz="2000" dirty="0"/>
              <a:t>   </a:t>
            </a:r>
            <a:r>
              <a:rPr lang="ru-RU" sz="2000" b="1" dirty="0">
                <a:solidFill>
                  <a:srgbClr val="FF0000"/>
                </a:solidFill>
              </a:rPr>
              <a:t>Стандартный запас для рабочего места </a:t>
            </a:r>
            <a:r>
              <a:rPr lang="ru-RU" sz="2000" dirty="0"/>
              <a:t>– минимальный запас, </a:t>
            </a:r>
            <a:r>
              <a:rPr lang="ru-RU" sz="2000" dirty="0" smtClean="0"/>
              <a:t>   позволяющий </a:t>
            </a:r>
            <a:r>
              <a:rPr lang="ru-RU" sz="2000" dirty="0"/>
              <a:t>выполнять операции без остановок в той же последовательности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410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>
                <a:solidFill>
                  <a:schemeClr val="accent3"/>
                </a:solidFill>
              </a:rPr>
              <a:t>Б</a:t>
            </a:r>
            <a:r>
              <a:rPr lang="ru-RU" sz="2400" b="1" dirty="0" smtClean="0">
                <a:solidFill>
                  <a:schemeClr val="accent3"/>
                </a:solidFill>
              </a:rPr>
              <a:t>азовые элементы </a:t>
            </a:r>
            <a:r>
              <a:rPr lang="ru-RU" sz="2400" b="1" dirty="0">
                <a:solidFill>
                  <a:schemeClr val="accent3"/>
                </a:solidFill>
              </a:rPr>
              <a:t>стандартизированной работы: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14114"/>
            <a:ext cx="1440160" cy="15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276872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(</a:t>
            </a:r>
            <a:r>
              <a:rPr lang="ru-RU" sz="2800" dirty="0">
                <a:solidFill>
                  <a:schemeClr val="accent2"/>
                </a:solidFill>
              </a:rPr>
              <a:t>от англ. </a:t>
            </a:r>
            <a:r>
              <a:rPr lang="ru-RU" sz="2800" dirty="0" err="1">
                <a:solidFill>
                  <a:schemeClr val="accent2"/>
                </a:solidFill>
              </a:rPr>
              <a:t>lean</a:t>
            </a:r>
            <a:r>
              <a:rPr lang="ru-RU" sz="2800" dirty="0">
                <a:solidFill>
                  <a:schemeClr val="accent2"/>
                </a:solidFill>
              </a:rPr>
              <a:t> </a:t>
            </a:r>
            <a:r>
              <a:rPr lang="ru-RU" sz="2800" dirty="0" err="1">
                <a:solidFill>
                  <a:schemeClr val="accent2"/>
                </a:solidFill>
              </a:rPr>
              <a:t>production</a:t>
            </a:r>
            <a:r>
              <a:rPr lang="ru-RU" sz="2800" dirty="0">
                <a:solidFill>
                  <a:schemeClr val="accent2"/>
                </a:solidFill>
              </a:rPr>
              <a:t>, </a:t>
            </a:r>
            <a:r>
              <a:rPr lang="ru-RU" sz="2800" dirty="0" err="1">
                <a:solidFill>
                  <a:schemeClr val="accent2"/>
                </a:solidFill>
              </a:rPr>
              <a:t>lean</a:t>
            </a:r>
            <a:r>
              <a:rPr lang="ru-RU" sz="2800" dirty="0">
                <a:solidFill>
                  <a:schemeClr val="accent2"/>
                </a:solidFill>
              </a:rPr>
              <a:t> </a:t>
            </a:r>
            <a:r>
              <a:rPr lang="ru-RU" sz="2800" dirty="0" err="1">
                <a:solidFill>
                  <a:schemeClr val="accent2"/>
                </a:solidFill>
              </a:rPr>
              <a:t>manufacturing</a:t>
            </a:r>
            <a:r>
              <a:rPr lang="ru-RU" sz="2800" dirty="0">
                <a:solidFill>
                  <a:schemeClr val="accent2"/>
                </a:solidFill>
              </a:rPr>
              <a:t> — «стройное производство</a:t>
            </a:r>
            <a:r>
              <a:rPr lang="ru-RU" sz="2800" dirty="0" smtClean="0">
                <a:solidFill>
                  <a:schemeClr val="accent2"/>
                </a:solidFill>
              </a:rPr>
              <a:t>») –</a:t>
            </a:r>
          </a:p>
          <a:p>
            <a:r>
              <a:rPr lang="ru-RU" sz="2800" dirty="0" smtClean="0">
                <a:solidFill>
                  <a:schemeClr val="accent2"/>
                </a:solidFill>
              </a:rPr>
              <a:t> </a:t>
            </a:r>
            <a:r>
              <a:rPr lang="ru-RU" sz="2800" dirty="0">
                <a:solidFill>
                  <a:schemeClr val="accent2"/>
                </a:solidFill>
              </a:rPr>
              <a:t>с</a:t>
            </a:r>
            <a:r>
              <a:rPr lang="ru-RU" sz="2800" dirty="0" smtClean="0">
                <a:solidFill>
                  <a:schemeClr val="accent2"/>
                </a:solidFill>
              </a:rPr>
              <a:t>истема </a:t>
            </a:r>
            <a:r>
              <a:rPr lang="ru-RU" sz="2800" dirty="0">
                <a:solidFill>
                  <a:schemeClr val="accent2"/>
                </a:solidFill>
              </a:rPr>
              <a:t>организации и управления деятельностью предприятия, нацеленная на снижение потерь, возникающих в потоке создания ценности для заказчика (потребителя).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8906" y="248027"/>
            <a:ext cx="5758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solidFill>
                  <a:schemeClr val="accent3"/>
                </a:solidFill>
              </a:rPr>
              <a:t>Бережливое производство 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60" y="4782193"/>
            <a:ext cx="2915940" cy="19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3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63787" y="260648"/>
            <a:ext cx="6780213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</a:pPr>
            <a:r>
              <a:rPr lang="ru-RU" altLang="ru-RU" sz="3200" dirty="0">
                <a:solidFill>
                  <a:schemeClr val="accent3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Время такта </a:t>
            </a:r>
          </a:p>
        </p:txBody>
      </p:sp>
      <p:sp>
        <p:nvSpPr>
          <p:cNvPr id="3" name="Text Box 70"/>
          <p:cNvSpPr txBox="1">
            <a:spLocks noChangeArrowheads="1"/>
          </p:cNvSpPr>
          <p:nvPr/>
        </p:nvSpPr>
        <p:spPr bwMode="auto">
          <a:xfrm>
            <a:off x="-24607" y="1897063"/>
            <a:ext cx="9282113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400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–</a:t>
            </a:r>
            <a:r>
              <a:rPr lang="ru-RU" altLang="ru-RU" sz="2400" dirty="0" smtClean="0">
                <a:solidFill>
                  <a:schemeClr val="accent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это показатель, отражающий скорость,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с которой следует производить единицу продукции, чтобы соответствовать темпу потребления (требованиям заказчика)</a:t>
            </a:r>
          </a:p>
        </p:txBody>
      </p:sp>
      <p:sp>
        <p:nvSpPr>
          <p:cNvPr id="4" name="Стрелка вправо 3"/>
          <p:cNvSpPr/>
          <p:nvPr/>
        </p:nvSpPr>
        <p:spPr bwMode="auto">
          <a:xfrm>
            <a:off x="1569710" y="4751388"/>
            <a:ext cx="701675" cy="3175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 bwMode="auto">
          <a:xfrm>
            <a:off x="3587750" y="4751388"/>
            <a:ext cx="701675" cy="3175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5616575" y="4751388"/>
            <a:ext cx="701675" cy="3175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38100" y="3789363"/>
            <a:ext cx="19510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Регистратор</a:t>
            </a:r>
          </a:p>
        </p:txBody>
      </p:sp>
      <p:sp>
        <p:nvSpPr>
          <p:cNvPr id="9" name="Text Box 70"/>
          <p:cNvSpPr txBox="1">
            <a:spLocks noChangeArrowheads="1"/>
          </p:cNvSpPr>
          <p:nvPr/>
        </p:nvSpPr>
        <p:spPr bwMode="auto">
          <a:xfrm>
            <a:off x="1989138" y="3789363"/>
            <a:ext cx="19494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Лор</a:t>
            </a:r>
            <a:endParaRPr lang="ru-RU" altLang="ru-RU" sz="2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3783013" y="3789363"/>
            <a:ext cx="2417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ru-RU" altLang="ru-RU" sz="22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Окулист</a:t>
            </a: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5889625" y="3789363"/>
            <a:ext cx="24177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ru-RU" altLang="ru-RU" sz="22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Терапевт</a:t>
            </a:r>
          </a:p>
        </p:txBody>
      </p:sp>
      <p:sp>
        <p:nvSpPr>
          <p:cNvPr id="12" name="Левая фигурная скобка 11"/>
          <p:cNvSpPr>
            <a:spLocks/>
          </p:cNvSpPr>
          <p:nvPr/>
        </p:nvSpPr>
        <p:spPr bwMode="auto">
          <a:xfrm rot="5400000" flipH="1">
            <a:off x="704850" y="5076825"/>
            <a:ext cx="220662" cy="1398587"/>
          </a:xfrm>
          <a:prstGeom prst="leftBrace">
            <a:avLst>
              <a:gd name="adj1" fmla="val 8334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17" name="Text Box 70"/>
          <p:cNvSpPr txBox="1">
            <a:spLocks noChangeArrowheads="1"/>
          </p:cNvSpPr>
          <p:nvPr/>
        </p:nvSpPr>
        <p:spPr bwMode="auto">
          <a:xfrm>
            <a:off x="115888" y="5805488"/>
            <a:ext cx="19510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200" dirty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время такта</a:t>
            </a:r>
          </a:p>
        </p:txBody>
      </p:sp>
      <p:sp>
        <p:nvSpPr>
          <p:cNvPr id="18" name="Text Box 70"/>
          <p:cNvSpPr txBox="1">
            <a:spLocks noChangeArrowheads="1"/>
          </p:cNvSpPr>
          <p:nvPr/>
        </p:nvSpPr>
        <p:spPr bwMode="auto">
          <a:xfrm>
            <a:off x="2066925" y="5805488"/>
            <a:ext cx="19494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20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время такта</a:t>
            </a:r>
          </a:p>
        </p:txBody>
      </p: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4016375" y="5805488"/>
            <a:ext cx="19510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20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время такта</a:t>
            </a:r>
          </a:p>
        </p:txBody>
      </p:sp>
      <p:sp>
        <p:nvSpPr>
          <p:cNvPr id="20" name="Text Box 70"/>
          <p:cNvSpPr txBox="1">
            <a:spLocks noChangeArrowheads="1"/>
          </p:cNvSpPr>
          <p:nvPr/>
        </p:nvSpPr>
        <p:spPr bwMode="auto">
          <a:xfrm>
            <a:off x="5967413" y="5805488"/>
            <a:ext cx="19494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200" dirty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в</a:t>
            </a:r>
            <a:r>
              <a:rPr lang="ru-RU" altLang="ru-RU" sz="2200" dirty="0" smtClean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ремя такта</a:t>
            </a:r>
            <a:endParaRPr lang="ru-RU" altLang="ru-RU" sz="2200" dirty="0">
              <a:solidFill>
                <a:srgbClr val="3333CC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79888"/>
            <a:ext cx="822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78" y="4264818"/>
            <a:ext cx="134143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4111624"/>
            <a:ext cx="1139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Левая фигурная скобка 26"/>
          <p:cNvSpPr>
            <a:spLocks/>
          </p:cNvSpPr>
          <p:nvPr/>
        </p:nvSpPr>
        <p:spPr bwMode="auto">
          <a:xfrm rot="5400000" flipH="1">
            <a:off x="6654693" y="5185977"/>
            <a:ext cx="220662" cy="1398587"/>
          </a:xfrm>
          <a:prstGeom prst="leftBrace">
            <a:avLst>
              <a:gd name="adj1" fmla="val 8334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28" name="Левая фигурная скобка 27"/>
          <p:cNvSpPr>
            <a:spLocks/>
          </p:cNvSpPr>
          <p:nvPr/>
        </p:nvSpPr>
        <p:spPr bwMode="auto">
          <a:xfrm rot="5400000" flipH="1">
            <a:off x="4728815" y="5124832"/>
            <a:ext cx="220662" cy="1398587"/>
          </a:xfrm>
          <a:prstGeom prst="leftBrace">
            <a:avLst>
              <a:gd name="adj1" fmla="val 8334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29" name="Левая фигурная скобка 28"/>
          <p:cNvSpPr>
            <a:spLocks/>
          </p:cNvSpPr>
          <p:nvPr/>
        </p:nvSpPr>
        <p:spPr bwMode="auto">
          <a:xfrm rot="5400000" flipH="1">
            <a:off x="2712690" y="5111750"/>
            <a:ext cx="220662" cy="1398587"/>
          </a:xfrm>
          <a:prstGeom prst="leftBrace">
            <a:avLst>
              <a:gd name="adj1" fmla="val 8334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3" y="4219575"/>
            <a:ext cx="1419827" cy="134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2" grpId="0" animBg="1"/>
      <p:bldP spid="17" grpId="0"/>
      <p:bldP spid="18" grpId="0"/>
      <p:bldP spid="19" grpId="0"/>
      <p:bldP spid="20" grpId="0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807494" y="1668289"/>
            <a:ext cx="63182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Полезное производственное время</a:t>
            </a:r>
          </a:p>
          <a:p>
            <a:pPr algn="ctr" eaLnBrk="1" hangingPunct="1"/>
            <a:r>
              <a:rPr lang="ru-RU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(фонд рабочего времени), сек.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309938" y="2371551"/>
            <a:ext cx="5387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Объем заказа</a:t>
            </a:r>
          </a:p>
          <a:p>
            <a:pPr algn="ctr" eaLnBrk="1" hangingPunct="1"/>
            <a:r>
              <a:rPr lang="ru-RU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(программа, план) , шт.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702910" y="336737"/>
            <a:ext cx="3362722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200" dirty="0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Время такта</a:t>
            </a:r>
          </a:p>
        </p:txBody>
      </p:sp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661988" y="2152476"/>
            <a:ext cx="273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8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Время такта =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8"/>
          <p:cNvCxnSpPr>
            <a:cxnSpLocks noChangeShapeType="1"/>
          </p:cNvCxnSpPr>
          <p:nvPr/>
        </p:nvCxnSpPr>
        <p:spPr bwMode="auto">
          <a:xfrm>
            <a:off x="3548063" y="2420764"/>
            <a:ext cx="4837112" cy="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506413" y="6092651"/>
            <a:ext cx="273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8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Т такта =</a:t>
            </a:r>
            <a:endParaRPr lang="ru-RU" altLang="ru-RU" sz="28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2535238" y="6381576"/>
            <a:ext cx="2417762" cy="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3050" y="3192289"/>
            <a:ext cx="9359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Пример по расчету времени такта</a:t>
            </a: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38100" y="3716164"/>
            <a:ext cx="9439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Рабочая смена:   </a:t>
            </a: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8:00 </a:t>
            </a:r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14:00</a:t>
            </a:r>
            <a:endParaRPr lang="ru-RU" altLang="ru-RU" sz="2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Фонд времени в смену: </a:t>
            </a: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часов </a:t>
            </a: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= 21600 </a:t>
            </a:r>
            <a:r>
              <a:rPr lang="en-US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pPr eaLnBrk="1" hangingPunct="1"/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Плановые перерывы: </a:t>
            </a: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минут = </a:t>
            </a: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3300 </a:t>
            </a:r>
            <a:r>
              <a:rPr lang="en-US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endParaRPr lang="ru-RU" altLang="ru-RU" sz="2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	обед – </a:t>
            </a:r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минут,</a:t>
            </a:r>
          </a:p>
          <a:p>
            <a:pPr algn="just" eaLnBrk="1" hangingPunct="1"/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	регламентированные перерывы – 25 минут.</a:t>
            </a:r>
          </a:p>
          <a:p>
            <a:pPr algn="just" eaLnBrk="1" hangingPunct="1"/>
            <a:r>
              <a:rPr lang="ru-RU" altLang="ru-RU" sz="2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План: 20 </a:t>
            </a:r>
            <a:r>
              <a:rPr lang="ru-RU" altLang="ru-RU" sz="2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ед.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378075" y="5951364"/>
            <a:ext cx="2730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21600 </a:t>
            </a:r>
            <a:r>
              <a:rPr lang="en-US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“ – </a:t>
            </a:r>
            <a:r>
              <a:rPr lang="en-US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00</a:t>
            </a:r>
            <a:r>
              <a:rPr lang="en-US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ru-RU" altLang="ru-RU" sz="2200" dirty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768600" y="6381576"/>
            <a:ext cx="2028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ru-RU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</a:t>
            </a:r>
            <a:endParaRPr lang="ru-RU" altLang="ru-RU" sz="2200" dirty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Прямоугольник 19"/>
          <p:cNvSpPr>
            <a:spLocks noChangeArrowheads="1"/>
          </p:cNvSpPr>
          <p:nvPr/>
        </p:nvSpPr>
        <p:spPr bwMode="auto">
          <a:xfrm>
            <a:off x="5030788" y="6094239"/>
            <a:ext cx="390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=</a:t>
            </a:r>
          </a:p>
        </p:txBody>
      </p:sp>
      <p:cxnSp>
        <p:nvCxnSpPr>
          <p:cNvPr id="14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5545138" y="6381576"/>
            <a:ext cx="1670050" cy="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545138" y="5949776"/>
            <a:ext cx="1747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18</a:t>
            </a:r>
            <a:r>
              <a:rPr lang="en-US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00 </a:t>
            </a:r>
            <a:r>
              <a:rPr lang="en-US" altLang="ru-RU" sz="22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“</a:t>
            </a:r>
            <a:endParaRPr lang="ru-RU" altLang="ru-RU" sz="2200" dirty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622925" y="6381576"/>
            <a:ext cx="15144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ru-RU" altLang="ru-RU" sz="22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</a:t>
            </a:r>
            <a:endParaRPr lang="ru-RU" altLang="ru-RU" sz="2200" dirty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Прямоугольник 23"/>
          <p:cNvSpPr>
            <a:spLocks noChangeArrowheads="1"/>
          </p:cNvSpPr>
          <p:nvPr/>
        </p:nvSpPr>
        <p:spPr bwMode="auto">
          <a:xfrm>
            <a:off x="7292975" y="6092651"/>
            <a:ext cx="390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=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448550" y="6092651"/>
            <a:ext cx="174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8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915</a:t>
            </a:r>
            <a:r>
              <a:rPr lang="en-US" altLang="ru-RU" sz="28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28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“</a:t>
            </a:r>
            <a:endParaRPr lang="ru-RU" altLang="ru-RU" sz="2800" dirty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9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0"/>
          <p:cNvSpPr txBox="1">
            <a:spLocks noChangeArrowheads="1"/>
          </p:cNvSpPr>
          <p:nvPr/>
        </p:nvSpPr>
        <p:spPr bwMode="auto">
          <a:xfrm>
            <a:off x="346646" y="1765696"/>
            <a:ext cx="8893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Показатель «Времени такта» синхронизирует темп производства и темп потребления</a:t>
            </a:r>
          </a:p>
        </p:txBody>
      </p:sp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346646" y="5931296"/>
            <a:ext cx="8893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Время такта определяет принцип «производить точно вовремя</a:t>
            </a:r>
            <a:r>
              <a:rPr lang="ru-RU" altLang="ru-RU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62733" y="4364434"/>
            <a:ext cx="1638300" cy="0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2453258" y="3500834"/>
            <a:ext cx="701675" cy="863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496" y="3897709"/>
            <a:ext cx="210661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520" tIns="60030" rIns="83520" bIns="41760">
            <a:spAutoFit/>
          </a:bodyPr>
          <a:lstStyle>
            <a:lvl1pPr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время цикла</a:t>
            </a:r>
          </a:p>
        </p:txBody>
      </p:sp>
      <p:cxnSp>
        <p:nvCxnSpPr>
          <p:cNvPr id="8" name="Прямая соединительная линия 15"/>
          <p:cNvCxnSpPr>
            <a:cxnSpLocks noChangeShapeType="1"/>
          </p:cNvCxnSpPr>
          <p:nvPr/>
        </p:nvCxnSpPr>
        <p:spPr bwMode="auto">
          <a:xfrm>
            <a:off x="2062733" y="3213496"/>
            <a:ext cx="16383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Прямая соединительная линия 16"/>
          <p:cNvCxnSpPr>
            <a:cxnSpLocks noChangeShapeType="1"/>
            <a:stCxn id="7" idx="3"/>
          </p:cNvCxnSpPr>
          <p:nvPr/>
        </p:nvCxnSpPr>
        <p:spPr bwMode="auto">
          <a:xfrm flipV="1">
            <a:off x="2142108" y="3781821"/>
            <a:ext cx="546100" cy="3143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Овал 17"/>
          <p:cNvSpPr>
            <a:spLocks noChangeArrowheads="1"/>
          </p:cNvSpPr>
          <p:nvPr/>
        </p:nvSpPr>
        <p:spPr bwMode="auto">
          <a:xfrm>
            <a:off x="2645346" y="3758009"/>
            <a:ext cx="49212" cy="46037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3283" y="3465909"/>
            <a:ext cx="18716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520" tIns="60030" rIns="83520" bIns="41760">
            <a:spAutoFit/>
          </a:bodyPr>
          <a:lstStyle>
            <a:lvl1pPr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время такта</a:t>
            </a:r>
          </a:p>
        </p:txBody>
      </p:sp>
      <p:cxnSp>
        <p:nvCxnSpPr>
          <p:cNvPr id="12" name="Прямая соединительная линия 27"/>
          <p:cNvCxnSpPr>
            <a:cxnSpLocks noChangeShapeType="1"/>
            <a:stCxn id="11" idx="3"/>
          </p:cNvCxnSpPr>
          <p:nvPr/>
        </p:nvCxnSpPr>
        <p:spPr bwMode="auto">
          <a:xfrm flipV="1">
            <a:off x="1984946" y="3213496"/>
            <a:ext cx="312737" cy="4492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Овал 28"/>
          <p:cNvSpPr>
            <a:spLocks noChangeArrowheads="1"/>
          </p:cNvSpPr>
          <p:nvPr/>
        </p:nvSpPr>
        <p:spPr bwMode="auto">
          <a:xfrm>
            <a:off x="2267521" y="3188096"/>
            <a:ext cx="50800" cy="46038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6431533" y="4364434"/>
            <a:ext cx="1638300" cy="0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Прямоугольник 31"/>
          <p:cNvSpPr>
            <a:spLocks noChangeArrowheads="1"/>
          </p:cNvSpPr>
          <p:nvPr/>
        </p:nvSpPr>
        <p:spPr bwMode="auto">
          <a:xfrm>
            <a:off x="6822058" y="3069034"/>
            <a:ext cx="701675" cy="12954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404296" y="3897709"/>
            <a:ext cx="210502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520" tIns="60030" rIns="83520" bIns="41760">
            <a:spAutoFit/>
          </a:bodyPr>
          <a:lstStyle>
            <a:lvl1pPr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время цикла</a:t>
            </a:r>
          </a:p>
        </p:txBody>
      </p:sp>
      <p:cxnSp>
        <p:nvCxnSpPr>
          <p:cNvPr id="17" name="Прямая соединительная линия 33"/>
          <p:cNvCxnSpPr>
            <a:cxnSpLocks noChangeShapeType="1"/>
          </p:cNvCxnSpPr>
          <p:nvPr/>
        </p:nvCxnSpPr>
        <p:spPr bwMode="auto">
          <a:xfrm>
            <a:off x="6431533" y="3213496"/>
            <a:ext cx="16383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Прямая соединительная линия 34"/>
          <p:cNvCxnSpPr>
            <a:cxnSpLocks noChangeShapeType="1"/>
            <a:stCxn id="16" idx="3"/>
          </p:cNvCxnSpPr>
          <p:nvPr/>
        </p:nvCxnSpPr>
        <p:spPr bwMode="auto">
          <a:xfrm flipV="1">
            <a:off x="6509321" y="3781821"/>
            <a:ext cx="546100" cy="3143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Овал 35"/>
          <p:cNvSpPr>
            <a:spLocks noChangeArrowheads="1"/>
          </p:cNvSpPr>
          <p:nvPr/>
        </p:nvSpPr>
        <p:spPr bwMode="auto">
          <a:xfrm>
            <a:off x="7014146" y="3758009"/>
            <a:ext cx="49212" cy="46037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482083" y="3465909"/>
            <a:ext cx="18716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520" tIns="60030" rIns="83520" bIns="41760">
            <a:spAutoFit/>
          </a:bodyPr>
          <a:lstStyle>
            <a:lvl1pPr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время такта</a:t>
            </a:r>
          </a:p>
        </p:txBody>
      </p:sp>
      <p:cxnSp>
        <p:nvCxnSpPr>
          <p:cNvPr id="21" name="Прямая соединительная линия 37"/>
          <p:cNvCxnSpPr>
            <a:cxnSpLocks noChangeShapeType="1"/>
            <a:stCxn id="20" idx="3"/>
          </p:cNvCxnSpPr>
          <p:nvPr/>
        </p:nvCxnSpPr>
        <p:spPr bwMode="auto">
          <a:xfrm flipV="1">
            <a:off x="6353746" y="3213496"/>
            <a:ext cx="296862" cy="4492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Овал 38"/>
          <p:cNvSpPr>
            <a:spLocks noChangeArrowheads="1"/>
          </p:cNvSpPr>
          <p:nvPr/>
        </p:nvSpPr>
        <p:spPr bwMode="auto">
          <a:xfrm>
            <a:off x="6615683" y="3188096"/>
            <a:ext cx="50800" cy="46038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altLang="ru-RU" b="0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596008" y="4397771"/>
            <a:ext cx="249555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520" tIns="60030" rIns="83520" bIns="41760">
            <a:spAutoFit/>
          </a:bodyPr>
          <a:lstStyle>
            <a:lvl1pPr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ожидание, перепроизводство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885433" y="4364434"/>
            <a:ext cx="249713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520" tIns="60030" rIns="83520" bIns="41760">
            <a:spAutoFit/>
          </a:bodyPr>
          <a:lstStyle>
            <a:lvl1pPr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невыполнение заказа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1071" y="5118496"/>
            <a:ext cx="8970962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520" tIns="60030" rIns="83520" bIns="41760">
            <a:spAutoFit/>
          </a:bodyPr>
          <a:lstStyle>
            <a:lvl1pPr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dirty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Время цикла - фактическое время, затрачиваемое на выполнение операции (определяется прямым наблюдением – хронометражем) </a:t>
            </a:r>
          </a:p>
        </p:txBody>
      </p:sp>
    </p:spTree>
    <p:extLst>
      <p:ext uri="{BB962C8B-B14F-4D97-AF65-F5344CB8AC3E}">
        <p14:creationId xmlns:p14="http://schemas.microsoft.com/office/powerpoint/2010/main" val="1852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230411" y="0"/>
            <a:ext cx="9361487" cy="130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200" dirty="0" smtClean="0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Анализ</a:t>
            </a:r>
          </a:p>
          <a:p>
            <a:pPr algn="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200" dirty="0" smtClean="0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рабочей последовательности</a:t>
            </a:r>
            <a:endParaRPr lang="ru-RU" altLang="ru-RU" sz="3200" dirty="0">
              <a:solidFill>
                <a:schemeClr val="bg1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 Box 70"/>
          <p:cNvSpPr txBox="1">
            <a:spLocks noChangeArrowheads="1"/>
          </p:cNvSpPr>
          <p:nvPr/>
        </p:nvSpPr>
        <p:spPr bwMode="auto">
          <a:xfrm>
            <a:off x="35496" y="1775222"/>
            <a:ext cx="92821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800" dirty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Рабочая последовательность </a:t>
            </a: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2800" dirty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точная последовательность действий, выполняемая оператором в рамках времени такта, для выполнения качественной продукции самым эффективным способом</a:t>
            </a:r>
          </a:p>
        </p:txBody>
      </p:sp>
      <p:sp>
        <p:nvSpPr>
          <p:cNvPr id="4" name="Rectangle 215"/>
          <p:cNvSpPr>
            <a:spLocks noChangeArrowheads="1"/>
          </p:cNvSpPr>
          <p:nvPr/>
        </p:nvSpPr>
        <p:spPr bwMode="auto">
          <a:xfrm>
            <a:off x="2799333" y="4151709"/>
            <a:ext cx="2035175" cy="79375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tabLst>
                <a:tab pos="228600" algn="l"/>
              </a:tabLs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16"/>
          <p:cNvSpPr>
            <a:spLocks noChangeArrowheads="1"/>
          </p:cNvSpPr>
          <p:nvPr/>
        </p:nvSpPr>
        <p:spPr bwMode="auto">
          <a:xfrm>
            <a:off x="5026596" y="4151709"/>
            <a:ext cx="1638300" cy="79216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tabLst>
                <a:tab pos="228600" algn="l"/>
              </a:tabLs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7"/>
          <p:cNvSpPr>
            <a:spLocks noChangeArrowheads="1"/>
          </p:cNvSpPr>
          <p:nvPr/>
        </p:nvSpPr>
        <p:spPr bwMode="auto">
          <a:xfrm>
            <a:off x="7071296" y="4656534"/>
            <a:ext cx="1154112" cy="173196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tabLst>
                <a:tab pos="228600" algn="l"/>
              </a:tabLs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18"/>
          <p:cNvSpPr>
            <a:spLocks noChangeArrowheads="1"/>
          </p:cNvSpPr>
          <p:nvPr/>
        </p:nvSpPr>
        <p:spPr bwMode="auto">
          <a:xfrm>
            <a:off x="4788471" y="6077347"/>
            <a:ext cx="1816100" cy="8080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tabLst>
                <a:tab pos="228600" algn="l"/>
              </a:tabLs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19"/>
          <p:cNvSpPr>
            <a:spLocks noChangeArrowheads="1"/>
          </p:cNvSpPr>
          <p:nvPr/>
        </p:nvSpPr>
        <p:spPr bwMode="auto">
          <a:xfrm>
            <a:off x="3232721" y="6080522"/>
            <a:ext cx="1327150" cy="79216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tabLst>
                <a:tab pos="228600" algn="l"/>
              </a:tabLs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1" hangingPunct="1">
              <a:tabLst>
                <a:tab pos="228600" algn="l"/>
              </a:tabLs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220"/>
          <p:cNvSpPr>
            <a:spLocks noChangeArrowheads="1"/>
          </p:cNvSpPr>
          <p:nvPr/>
        </p:nvSpPr>
        <p:spPr bwMode="auto">
          <a:xfrm>
            <a:off x="3372421" y="5002609"/>
            <a:ext cx="431800" cy="431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0" name="Oval 221"/>
          <p:cNvSpPr>
            <a:spLocks noChangeArrowheads="1"/>
          </p:cNvSpPr>
          <p:nvPr/>
        </p:nvSpPr>
        <p:spPr bwMode="auto">
          <a:xfrm>
            <a:off x="5223446" y="5018484"/>
            <a:ext cx="431800" cy="431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" name="Oval 222"/>
          <p:cNvSpPr>
            <a:spLocks noChangeArrowheads="1"/>
          </p:cNvSpPr>
          <p:nvPr/>
        </p:nvSpPr>
        <p:spPr bwMode="auto">
          <a:xfrm>
            <a:off x="6491858" y="5367734"/>
            <a:ext cx="433388" cy="431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2" name="Oval 223"/>
          <p:cNvSpPr>
            <a:spLocks noChangeArrowheads="1"/>
          </p:cNvSpPr>
          <p:nvPr/>
        </p:nvSpPr>
        <p:spPr bwMode="auto">
          <a:xfrm>
            <a:off x="5280596" y="5601097"/>
            <a:ext cx="433387" cy="431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3" name="Oval 224"/>
          <p:cNvSpPr>
            <a:spLocks noChangeArrowheads="1"/>
          </p:cNvSpPr>
          <p:nvPr/>
        </p:nvSpPr>
        <p:spPr bwMode="auto">
          <a:xfrm>
            <a:off x="3423221" y="5615384"/>
            <a:ext cx="431800" cy="431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4" name="Line 225"/>
          <p:cNvSpPr>
            <a:spLocks noChangeShapeType="1"/>
          </p:cNvSpPr>
          <p:nvPr/>
        </p:nvSpPr>
        <p:spPr bwMode="auto">
          <a:xfrm>
            <a:off x="3828033" y="5228034"/>
            <a:ext cx="1416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226"/>
          <p:cNvSpPr>
            <a:spLocks noChangeShapeType="1"/>
          </p:cNvSpPr>
          <p:nvPr/>
        </p:nvSpPr>
        <p:spPr bwMode="auto">
          <a:xfrm>
            <a:off x="5696521" y="5247084"/>
            <a:ext cx="839787" cy="225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227"/>
          <p:cNvSpPr>
            <a:spLocks noChangeShapeType="1"/>
          </p:cNvSpPr>
          <p:nvPr/>
        </p:nvSpPr>
        <p:spPr bwMode="auto">
          <a:xfrm flipH="1">
            <a:off x="5685408" y="5659834"/>
            <a:ext cx="815975" cy="168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228"/>
          <p:cNvSpPr>
            <a:spLocks noChangeShapeType="1"/>
          </p:cNvSpPr>
          <p:nvPr/>
        </p:nvSpPr>
        <p:spPr bwMode="auto">
          <a:xfrm flipH="1">
            <a:off x="3853433" y="5812234"/>
            <a:ext cx="1420813" cy="19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Freeform 229"/>
          <p:cNvSpPr>
            <a:spLocks/>
          </p:cNvSpPr>
          <p:nvPr/>
        </p:nvSpPr>
        <p:spPr bwMode="auto">
          <a:xfrm>
            <a:off x="3232721" y="5320109"/>
            <a:ext cx="155575" cy="476250"/>
          </a:xfrm>
          <a:custGeom>
            <a:avLst/>
            <a:gdLst>
              <a:gd name="T0" fmla="*/ 2147483646 w 90"/>
              <a:gd name="T1" fmla="*/ 2147483646 h 408"/>
              <a:gd name="T2" fmla="*/ 0 w 90"/>
              <a:gd name="T3" fmla="*/ 2147483646 h 408"/>
              <a:gd name="T4" fmla="*/ 2147483646 w 90"/>
              <a:gd name="T5" fmla="*/ 0 h 408"/>
              <a:gd name="T6" fmla="*/ 0 60000 65536"/>
              <a:gd name="T7" fmla="*/ 0 60000 65536"/>
              <a:gd name="T8" fmla="*/ 0 60000 65536"/>
              <a:gd name="T9" fmla="*/ 0 w 90"/>
              <a:gd name="T10" fmla="*/ 0 h 408"/>
              <a:gd name="T11" fmla="*/ 90 w 90"/>
              <a:gd name="T12" fmla="*/ 408 h 4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408">
                <a:moveTo>
                  <a:pt x="90" y="408"/>
                </a:moveTo>
                <a:cubicBezTo>
                  <a:pt x="45" y="328"/>
                  <a:pt x="0" y="249"/>
                  <a:pt x="0" y="181"/>
                </a:cubicBezTo>
                <a:cubicBezTo>
                  <a:pt x="0" y="113"/>
                  <a:pt x="45" y="56"/>
                  <a:pt x="90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9" name="Group 241"/>
          <p:cNvGrpSpPr>
            <a:grpSpLocks/>
          </p:cNvGrpSpPr>
          <p:nvPr/>
        </p:nvGrpSpPr>
        <p:grpSpPr bwMode="auto">
          <a:xfrm>
            <a:off x="4450333" y="4648597"/>
            <a:ext cx="247650" cy="228600"/>
            <a:chOff x="313" y="3248"/>
            <a:chExt cx="144" cy="144"/>
          </a:xfrm>
        </p:grpSpPr>
        <p:sp>
          <p:nvSpPr>
            <p:cNvPr id="20" name="Line 239"/>
            <p:cNvSpPr>
              <a:spLocks noChangeShapeType="1"/>
            </p:cNvSpPr>
            <p:nvPr/>
          </p:nvSpPr>
          <p:spPr bwMode="auto">
            <a:xfrm>
              <a:off x="384" y="3248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1" name="Line 240"/>
            <p:cNvSpPr>
              <a:spLocks noChangeShapeType="1"/>
            </p:cNvSpPr>
            <p:nvPr/>
          </p:nvSpPr>
          <p:spPr bwMode="auto">
            <a:xfrm rot="5400000">
              <a:off x="385" y="3249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22" name="Group 245"/>
          <p:cNvGrpSpPr>
            <a:grpSpLocks/>
          </p:cNvGrpSpPr>
          <p:nvPr/>
        </p:nvGrpSpPr>
        <p:grpSpPr bwMode="auto">
          <a:xfrm>
            <a:off x="7149083" y="6083697"/>
            <a:ext cx="247650" cy="228600"/>
            <a:chOff x="313" y="3248"/>
            <a:chExt cx="144" cy="144"/>
          </a:xfrm>
        </p:grpSpPr>
        <p:sp>
          <p:nvSpPr>
            <p:cNvPr id="23" name="Line 246"/>
            <p:cNvSpPr>
              <a:spLocks noChangeShapeType="1"/>
            </p:cNvSpPr>
            <p:nvPr/>
          </p:nvSpPr>
          <p:spPr bwMode="auto">
            <a:xfrm>
              <a:off x="384" y="3248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Line 247"/>
            <p:cNvSpPr>
              <a:spLocks noChangeShapeType="1"/>
            </p:cNvSpPr>
            <p:nvPr/>
          </p:nvSpPr>
          <p:spPr bwMode="auto">
            <a:xfrm rot="5400000">
              <a:off x="385" y="3249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25" name="Group 248"/>
          <p:cNvGrpSpPr>
            <a:grpSpLocks/>
          </p:cNvGrpSpPr>
          <p:nvPr/>
        </p:nvGrpSpPr>
        <p:grpSpPr bwMode="auto">
          <a:xfrm>
            <a:off x="4912296" y="6151959"/>
            <a:ext cx="247650" cy="228600"/>
            <a:chOff x="313" y="3248"/>
            <a:chExt cx="144" cy="144"/>
          </a:xfrm>
        </p:grpSpPr>
        <p:sp>
          <p:nvSpPr>
            <p:cNvPr id="26" name="Line 249"/>
            <p:cNvSpPr>
              <a:spLocks noChangeShapeType="1"/>
            </p:cNvSpPr>
            <p:nvPr/>
          </p:nvSpPr>
          <p:spPr bwMode="auto">
            <a:xfrm>
              <a:off x="384" y="3248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7" name="Line 250"/>
            <p:cNvSpPr>
              <a:spLocks noChangeShapeType="1"/>
            </p:cNvSpPr>
            <p:nvPr/>
          </p:nvSpPr>
          <p:spPr bwMode="auto">
            <a:xfrm rot="5400000">
              <a:off x="385" y="3249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28" name="Group 258"/>
          <p:cNvGrpSpPr>
            <a:grpSpLocks/>
          </p:cNvGrpSpPr>
          <p:nvPr/>
        </p:nvGrpSpPr>
        <p:grpSpPr bwMode="auto">
          <a:xfrm rot="-2099142">
            <a:off x="2064321" y="4513659"/>
            <a:ext cx="563562" cy="788988"/>
            <a:chOff x="264" y="2295"/>
            <a:chExt cx="328" cy="497"/>
          </a:xfrm>
        </p:grpSpPr>
        <p:sp>
          <p:nvSpPr>
            <p:cNvPr id="29" name="Line 251"/>
            <p:cNvSpPr>
              <a:spLocks noChangeShapeType="1"/>
            </p:cNvSpPr>
            <p:nvPr/>
          </p:nvSpPr>
          <p:spPr bwMode="auto">
            <a:xfrm>
              <a:off x="264" y="2296"/>
              <a:ext cx="0" cy="4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0" name="Line 253"/>
            <p:cNvSpPr>
              <a:spLocks noChangeShapeType="1"/>
            </p:cNvSpPr>
            <p:nvPr/>
          </p:nvSpPr>
          <p:spPr bwMode="auto">
            <a:xfrm>
              <a:off x="592" y="2296"/>
              <a:ext cx="0" cy="4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Line 254"/>
            <p:cNvSpPr>
              <a:spLocks noChangeShapeType="1"/>
            </p:cNvSpPr>
            <p:nvPr/>
          </p:nvSpPr>
          <p:spPr bwMode="auto">
            <a:xfrm>
              <a:off x="272" y="229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" name="Line 255"/>
            <p:cNvSpPr>
              <a:spLocks noChangeShapeType="1"/>
            </p:cNvSpPr>
            <p:nvPr/>
          </p:nvSpPr>
          <p:spPr bwMode="auto">
            <a:xfrm>
              <a:off x="272" y="2792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3" name="Line 256"/>
            <p:cNvSpPr>
              <a:spLocks noChangeShapeType="1"/>
            </p:cNvSpPr>
            <p:nvPr/>
          </p:nvSpPr>
          <p:spPr bwMode="auto">
            <a:xfrm>
              <a:off x="271" y="2298"/>
              <a:ext cx="317" cy="4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4" name="Line 257"/>
            <p:cNvSpPr>
              <a:spLocks noChangeShapeType="1"/>
            </p:cNvSpPr>
            <p:nvPr/>
          </p:nvSpPr>
          <p:spPr bwMode="auto">
            <a:xfrm flipH="1">
              <a:off x="264" y="2295"/>
              <a:ext cx="325" cy="4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5" name="Group 259"/>
          <p:cNvGrpSpPr>
            <a:grpSpLocks/>
          </p:cNvGrpSpPr>
          <p:nvPr/>
        </p:nvGrpSpPr>
        <p:grpSpPr bwMode="auto">
          <a:xfrm rot="1515725">
            <a:off x="2435796" y="5882084"/>
            <a:ext cx="563562" cy="788988"/>
            <a:chOff x="264" y="2295"/>
            <a:chExt cx="328" cy="497"/>
          </a:xfrm>
        </p:grpSpPr>
        <p:sp>
          <p:nvSpPr>
            <p:cNvPr id="36" name="Line 260"/>
            <p:cNvSpPr>
              <a:spLocks noChangeShapeType="1"/>
            </p:cNvSpPr>
            <p:nvPr/>
          </p:nvSpPr>
          <p:spPr bwMode="auto">
            <a:xfrm>
              <a:off x="264" y="2296"/>
              <a:ext cx="0" cy="4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7" name="Line 261"/>
            <p:cNvSpPr>
              <a:spLocks noChangeShapeType="1"/>
            </p:cNvSpPr>
            <p:nvPr/>
          </p:nvSpPr>
          <p:spPr bwMode="auto">
            <a:xfrm>
              <a:off x="592" y="2296"/>
              <a:ext cx="0" cy="4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Line 262"/>
            <p:cNvSpPr>
              <a:spLocks noChangeShapeType="1"/>
            </p:cNvSpPr>
            <p:nvPr/>
          </p:nvSpPr>
          <p:spPr bwMode="auto">
            <a:xfrm>
              <a:off x="272" y="229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9" name="Line 263"/>
            <p:cNvSpPr>
              <a:spLocks noChangeShapeType="1"/>
            </p:cNvSpPr>
            <p:nvPr/>
          </p:nvSpPr>
          <p:spPr bwMode="auto">
            <a:xfrm>
              <a:off x="272" y="2792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0" name="Line 264"/>
            <p:cNvSpPr>
              <a:spLocks noChangeShapeType="1"/>
            </p:cNvSpPr>
            <p:nvPr/>
          </p:nvSpPr>
          <p:spPr bwMode="auto">
            <a:xfrm>
              <a:off x="271" y="2298"/>
              <a:ext cx="317" cy="4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1" name="Line 265"/>
            <p:cNvSpPr>
              <a:spLocks noChangeShapeType="1"/>
            </p:cNvSpPr>
            <p:nvPr/>
          </p:nvSpPr>
          <p:spPr bwMode="auto">
            <a:xfrm flipH="1">
              <a:off x="264" y="2295"/>
              <a:ext cx="325" cy="4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2" name="Group 241"/>
          <p:cNvGrpSpPr>
            <a:grpSpLocks/>
          </p:cNvGrpSpPr>
          <p:nvPr/>
        </p:nvGrpSpPr>
        <p:grpSpPr bwMode="auto">
          <a:xfrm>
            <a:off x="6426771" y="4643834"/>
            <a:ext cx="247650" cy="228600"/>
            <a:chOff x="313" y="3248"/>
            <a:chExt cx="144" cy="144"/>
          </a:xfrm>
        </p:grpSpPr>
        <p:sp>
          <p:nvSpPr>
            <p:cNvPr id="43" name="Line 239"/>
            <p:cNvSpPr>
              <a:spLocks noChangeShapeType="1"/>
            </p:cNvSpPr>
            <p:nvPr/>
          </p:nvSpPr>
          <p:spPr bwMode="auto">
            <a:xfrm>
              <a:off x="384" y="3248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4" name="Line 240"/>
            <p:cNvSpPr>
              <a:spLocks noChangeShapeType="1"/>
            </p:cNvSpPr>
            <p:nvPr/>
          </p:nvSpPr>
          <p:spPr bwMode="auto">
            <a:xfrm rot="5400000">
              <a:off x="385" y="3249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5" name="Text Box 278"/>
          <p:cNvSpPr txBox="1">
            <a:spLocks noChangeArrowheads="1"/>
          </p:cNvSpPr>
          <p:nvPr/>
        </p:nvSpPr>
        <p:spPr bwMode="auto">
          <a:xfrm>
            <a:off x="4053458" y="6436122"/>
            <a:ext cx="688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/>
              <a:t>1/1</a:t>
            </a:r>
          </a:p>
        </p:txBody>
      </p:sp>
      <p:grpSp>
        <p:nvGrpSpPr>
          <p:cNvPr id="46" name="Группа 75"/>
          <p:cNvGrpSpPr>
            <a:grpSpLocks/>
          </p:cNvGrpSpPr>
          <p:nvPr/>
        </p:nvGrpSpPr>
        <p:grpSpPr bwMode="auto">
          <a:xfrm>
            <a:off x="1394396" y="4904184"/>
            <a:ext cx="303212" cy="304800"/>
            <a:chOff x="744583" y="3644537"/>
            <a:chExt cx="418011" cy="418011"/>
          </a:xfrm>
        </p:grpSpPr>
        <p:sp>
          <p:nvSpPr>
            <p:cNvPr id="47" name="Овал 66"/>
            <p:cNvSpPr>
              <a:spLocks noChangeArrowheads="1"/>
            </p:cNvSpPr>
            <p:nvPr/>
          </p:nvSpPr>
          <p:spPr bwMode="auto">
            <a:xfrm>
              <a:off x="744583" y="3644537"/>
              <a:ext cx="418011" cy="418011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tIns="91440" bIns="91440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b="0"/>
            </a:p>
          </p:txBody>
        </p:sp>
        <p:cxnSp>
          <p:nvCxnSpPr>
            <p:cNvPr id="48" name="Прямая соединительная линия 68"/>
            <p:cNvCxnSpPr>
              <a:cxnSpLocks noChangeShapeType="1"/>
            </p:cNvCxnSpPr>
            <p:nvPr/>
          </p:nvCxnSpPr>
          <p:spPr bwMode="auto">
            <a:xfrm flipV="1">
              <a:off x="780932" y="3724983"/>
              <a:ext cx="339742" cy="2671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Прямая соединительная линия 70"/>
            <p:cNvCxnSpPr>
              <a:cxnSpLocks noChangeShapeType="1"/>
            </p:cNvCxnSpPr>
            <p:nvPr/>
          </p:nvCxnSpPr>
          <p:spPr bwMode="auto">
            <a:xfrm flipV="1">
              <a:off x="916101" y="3869510"/>
              <a:ext cx="236837" cy="1862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Прямая соединительная линия 74"/>
            <p:cNvCxnSpPr>
              <a:cxnSpLocks noChangeShapeType="1"/>
            </p:cNvCxnSpPr>
            <p:nvPr/>
          </p:nvCxnSpPr>
          <p:spPr bwMode="auto">
            <a:xfrm flipV="1">
              <a:off x="757075" y="3654825"/>
              <a:ext cx="236837" cy="1862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1" name="Группа 76"/>
          <p:cNvGrpSpPr>
            <a:grpSpLocks/>
          </p:cNvGrpSpPr>
          <p:nvPr/>
        </p:nvGrpSpPr>
        <p:grpSpPr bwMode="auto">
          <a:xfrm>
            <a:off x="1957958" y="5967809"/>
            <a:ext cx="304800" cy="303213"/>
            <a:chOff x="744583" y="3644537"/>
            <a:chExt cx="418011" cy="418011"/>
          </a:xfrm>
        </p:grpSpPr>
        <p:sp>
          <p:nvSpPr>
            <p:cNvPr id="52" name="Овал 77"/>
            <p:cNvSpPr>
              <a:spLocks noChangeArrowheads="1"/>
            </p:cNvSpPr>
            <p:nvPr/>
          </p:nvSpPr>
          <p:spPr bwMode="auto">
            <a:xfrm>
              <a:off x="744583" y="3644537"/>
              <a:ext cx="418011" cy="418011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tIns="91440" bIns="91440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b="0"/>
            </a:p>
          </p:txBody>
        </p:sp>
        <p:cxnSp>
          <p:nvCxnSpPr>
            <p:cNvPr id="53" name="Прямая соединительная линия 78"/>
            <p:cNvCxnSpPr>
              <a:cxnSpLocks noChangeShapeType="1"/>
            </p:cNvCxnSpPr>
            <p:nvPr/>
          </p:nvCxnSpPr>
          <p:spPr bwMode="auto">
            <a:xfrm flipV="1">
              <a:off x="780932" y="3724983"/>
              <a:ext cx="339742" cy="2671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Прямая соединительная линия 79"/>
            <p:cNvCxnSpPr>
              <a:cxnSpLocks noChangeShapeType="1"/>
            </p:cNvCxnSpPr>
            <p:nvPr/>
          </p:nvCxnSpPr>
          <p:spPr bwMode="auto">
            <a:xfrm flipV="1">
              <a:off x="916101" y="3869510"/>
              <a:ext cx="236837" cy="1862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Прямая соединительная линия 80"/>
            <p:cNvCxnSpPr>
              <a:cxnSpLocks noChangeShapeType="1"/>
            </p:cNvCxnSpPr>
            <p:nvPr/>
          </p:nvCxnSpPr>
          <p:spPr bwMode="auto">
            <a:xfrm flipV="1">
              <a:off x="757075" y="3654825"/>
              <a:ext cx="236837" cy="1862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6" name="Прямоугольник 81"/>
          <p:cNvSpPr>
            <a:spLocks noChangeArrowheads="1"/>
          </p:cNvSpPr>
          <p:nvPr/>
        </p:nvSpPr>
        <p:spPr bwMode="auto">
          <a:xfrm rot="2700000">
            <a:off x="6247383" y="6185297"/>
            <a:ext cx="269875" cy="269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57" name="Прямоугольник 82"/>
          <p:cNvSpPr>
            <a:spLocks noChangeArrowheads="1"/>
          </p:cNvSpPr>
          <p:nvPr/>
        </p:nvSpPr>
        <p:spPr bwMode="auto">
          <a:xfrm rot="2700000">
            <a:off x="4203477" y="6173391"/>
            <a:ext cx="269875" cy="26828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</p:spTree>
    <p:extLst>
      <p:ext uri="{BB962C8B-B14F-4D97-AF65-F5344CB8AC3E}">
        <p14:creationId xmlns:p14="http://schemas.microsoft.com/office/powerpoint/2010/main" val="381265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33350" y="3212480"/>
            <a:ext cx="4654550" cy="3052762"/>
            <a:chOff x="1035050" y="430213"/>
            <a:chExt cx="7907338" cy="5930900"/>
          </a:xfrm>
        </p:grpSpPr>
        <p:pic>
          <p:nvPicPr>
            <p:cNvPr id="3" name="Picture 2" descr="D:\Материалы Росатом\Обучение директоров ГК в Коврове 26-27.04.12\фото ячеек к обучению (22.02.2012)\DSCN349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050" y="430213"/>
              <a:ext cx="7907338" cy="59309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sp>
          <p:nvSpPr>
            <p:cNvPr id="4" name="Oval 220"/>
            <p:cNvSpPr>
              <a:spLocks noChangeArrowheads="1"/>
            </p:cNvSpPr>
            <p:nvPr/>
          </p:nvSpPr>
          <p:spPr bwMode="auto">
            <a:xfrm>
              <a:off x="5651500" y="1944688"/>
              <a:ext cx="360363" cy="35877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" name="Oval 220"/>
            <p:cNvSpPr>
              <a:spLocks noChangeArrowheads="1"/>
            </p:cNvSpPr>
            <p:nvPr/>
          </p:nvSpPr>
          <p:spPr bwMode="auto">
            <a:xfrm>
              <a:off x="5413375" y="1295400"/>
              <a:ext cx="360363" cy="35877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Oval 220"/>
            <p:cNvSpPr>
              <a:spLocks noChangeArrowheads="1"/>
            </p:cNvSpPr>
            <p:nvPr/>
          </p:nvSpPr>
          <p:spPr bwMode="auto">
            <a:xfrm>
              <a:off x="5140325" y="1524000"/>
              <a:ext cx="358775" cy="35877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" name="Oval 220"/>
            <p:cNvSpPr>
              <a:spLocks noChangeArrowheads="1"/>
            </p:cNvSpPr>
            <p:nvPr/>
          </p:nvSpPr>
          <p:spPr bwMode="auto">
            <a:xfrm>
              <a:off x="5037138" y="1173163"/>
              <a:ext cx="360362" cy="360362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8" name="Прямая со стрелкой 9"/>
            <p:cNvCxnSpPr>
              <a:cxnSpLocks noChangeShapeType="1"/>
            </p:cNvCxnSpPr>
            <p:nvPr/>
          </p:nvCxnSpPr>
          <p:spPr bwMode="auto">
            <a:xfrm rot="16200000" flipV="1">
              <a:off x="5486401" y="1681162"/>
              <a:ext cx="430212" cy="214313"/>
            </a:xfrm>
            <a:prstGeom prst="straightConnector1">
              <a:avLst/>
            </a:prstGeom>
            <a:ln>
              <a:headEnd type="none" w="lg" len="lg"/>
              <a:tailEnd type="arrow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9" name="Прямая со стрелкой 11"/>
            <p:cNvCxnSpPr>
              <a:cxnSpLocks noChangeShapeType="1"/>
              <a:stCxn id="6" idx="2"/>
            </p:cNvCxnSpPr>
            <p:nvPr/>
          </p:nvCxnSpPr>
          <p:spPr bwMode="auto">
            <a:xfrm flipH="1" flipV="1">
              <a:off x="4633913" y="1479550"/>
              <a:ext cx="506412" cy="223838"/>
            </a:xfrm>
            <a:prstGeom prst="straightConnector1">
              <a:avLst/>
            </a:prstGeom>
            <a:ln>
              <a:headEnd type="none" w="lg" len="lg"/>
              <a:tailEnd type="arrow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cxnSp>
        <p:sp>
          <p:nvSpPr>
            <p:cNvPr id="10" name="Oval 220"/>
            <p:cNvSpPr>
              <a:spLocks noChangeArrowheads="1"/>
            </p:cNvSpPr>
            <p:nvPr/>
          </p:nvSpPr>
          <p:spPr bwMode="auto">
            <a:xfrm>
              <a:off x="4284663" y="1254125"/>
              <a:ext cx="360362" cy="360363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" name="Oval 220"/>
            <p:cNvSpPr>
              <a:spLocks noChangeArrowheads="1"/>
            </p:cNvSpPr>
            <p:nvPr/>
          </p:nvSpPr>
          <p:spPr bwMode="auto">
            <a:xfrm>
              <a:off x="4095750" y="944563"/>
              <a:ext cx="360363" cy="360362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2" name="Oval 220"/>
            <p:cNvSpPr>
              <a:spLocks noChangeArrowheads="1"/>
            </p:cNvSpPr>
            <p:nvPr/>
          </p:nvSpPr>
          <p:spPr bwMode="auto">
            <a:xfrm>
              <a:off x="3719513" y="944563"/>
              <a:ext cx="360362" cy="360362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3" name="Oval 220"/>
            <p:cNvSpPr>
              <a:spLocks noChangeArrowheads="1"/>
            </p:cNvSpPr>
            <p:nvPr/>
          </p:nvSpPr>
          <p:spPr bwMode="auto">
            <a:xfrm>
              <a:off x="3881438" y="1268413"/>
              <a:ext cx="360362" cy="35877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chemeClr val="bg1"/>
                  </a:solidFill>
                </a:rPr>
                <a:t>8</a:t>
              </a:r>
            </a:p>
          </p:txBody>
        </p:sp>
        <p:cxnSp>
          <p:nvCxnSpPr>
            <p:cNvPr id="14" name="Прямая со стрелкой 25"/>
            <p:cNvCxnSpPr>
              <a:cxnSpLocks noChangeShapeType="1"/>
              <a:endCxn id="4" idx="2"/>
            </p:cNvCxnSpPr>
            <p:nvPr/>
          </p:nvCxnSpPr>
          <p:spPr bwMode="auto">
            <a:xfrm>
              <a:off x="4222750" y="1577975"/>
              <a:ext cx="1428750" cy="546100"/>
            </a:xfrm>
            <a:prstGeom prst="straightConnector1">
              <a:avLst/>
            </a:prstGeom>
            <a:ln>
              <a:headEnd type="none" w="lg" len="lg"/>
              <a:tailEnd type="arrow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cxn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-208959" y="41310"/>
            <a:ext cx="9359900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Пример рабочей последовательности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02" r="47192" b="10002"/>
          <a:stretch>
            <a:fillRect/>
          </a:stretch>
        </p:blipFill>
        <p:spPr bwMode="auto">
          <a:xfrm>
            <a:off x="5445125" y="2091705"/>
            <a:ext cx="3671888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189038" y="2140917"/>
            <a:ext cx="2138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dirty="0">
                <a:solidFill>
                  <a:schemeClr val="accent2"/>
                </a:solidFill>
              </a:rPr>
              <a:t>ПРОИЗВОДСТВО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515100" y="2091705"/>
            <a:ext cx="1531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dirty="0">
                <a:solidFill>
                  <a:schemeClr val="accent2"/>
                </a:solidFill>
              </a:rPr>
              <a:t>МЕДИЦИНА</a:t>
            </a:r>
          </a:p>
        </p:txBody>
      </p:sp>
    </p:spTree>
    <p:extLst>
      <p:ext uri="{BB962C8B-B14F-4D97-AF65-F5344CB8AC3E}">
        <p14:creationId xmlns:p14="http://schemas.microsoft.com/office/powerpoint/2010/main" val="11331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0"/>
          <p:cNvSpPr txBox="1">
            <a:spLocks noChangeArrowheads="1"/>
          </p:cNvSpPr>
          <p:nvPr/>
        </p:nvSpPr>
        <p:spPr bwMode="auto">
          <a:xfrm>
            <a:off x="-20778" y="2009111"/>
            <a:ext cx="91015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2800" dirty="0" smtClean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минимально необходимый объем запасов, который нужно хранить на каждом рабочем месте для поддержания ровного течения потока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1" y="3861048"/>
            <a:ext cx="3963166" cy="2692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21" y="3758883"/>
            <a:ext cx="4719686" cy="27066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439519" y="188640"/>
            <a:ext cx="5641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Межоперационный запас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 rot="5400000">
            <a:off x="-1434082" y="3899892"/>
            <a:ext cx="4133850" cy="0"/>
          </a:xfrm>
          <a:prstGeom prst="line">
            <a:avLst/>
          </a:prstGeom>
          <a:ln w="190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 rot="10800000">
            <a:off x="632843" y="5966817"/>
            <a:ext cx="4354512" cy="0"/>
          </a:xfrm>
          <a:prstGeom prst="line">
            <a:avLst/>
          </a:prstGeom>
          <a:ln w="190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53518" y="4912717"/>
            <a:ext cx="552450" cy="1054100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5" name="Прямоугольник 4"/>
          <p:cNvSpPr/>
          <p:nvPr/>
        </p:nvSpPr>
        <p:spPr>
          <a:xfrm>
            <a:off x="1752030" y="5003205"/>
            <a:ext cx="550863" cy="963612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6" name="Прямоугольник 5"/>
          <p:cNvSpPr/>
          <p:nvPr/>
        </p:nvSpPr>
        <p:spPr>
          <a:xfrm>
            <a:off x="2561655" y="3801467"/>
            <a:ext cx="550863" cy="2157413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7" name="Прямоугольник 6"/>
          <p:cNvSpPr/>
          <p:nvPr/>
        </p:nvSpPr>
        <p:spPr>
          <a:xfrm>
            <a:off x="3363343" y="3657005"/>
            <a:ext cx="552450" cy="2301875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8" name="Прямоугольник 7"/>
          <p:cNvSpPr/>
          <p:nvPr/>
        </p:nvSpPr>
        <p:spPr>
          <a:xfrm>
            <a:off x="4169793" y="4831755"/>
            <a:ext cx="550862" cy="1135062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494730" y="5777905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97905" y="5557242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99493" y="5357217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94730" y="5134967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94730" y="4930180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97905" y="4707930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99493" y="4507905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94730" y="4285655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94730" y="4093567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497905" y="3871317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99493" y="3671292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94730" y="3449042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94730" y="3245842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494730" y="3026767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169793" y="4642842"/>
            <a:ext cx="550862" cy="182563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24" name="TextBox 38"/>
          <p:cNvSpPr txBox="1">
            <a:spLocks noChangeArrowheads="1"/>
          </p:cNvSpPr>
          <p:nvPr/>
        </p:nvSpPr>
        <p:spPr bwMode="auto">
          <a:xfrm>
            <a:off x="4099943" y="4939705"/>
            <a:ext cx="695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200"/>
              <a:t>25”99</a:t>
            </a:r>
            <a:endParaRPr lang="ru-RU" altLang="ru-RU" sz="1200"/>
          </a:p>
        </p:txBody>
      </p: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4153918" y="4615855"/>
            <a:ext cx="619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200"/>
              <a:t>4”67</a:t>
            </a:r>
            <a:endParaRPr lang="ru-RU" altLang="ru-RU" sz="1200"/>
          </a:p>
        </p:txBody>
      </p:sp>
      <p:sp>
        <p:nvSpPr>
          <p:cNvPr id="26" name="TextBox 40"/>
          <p:cNvSpPr txBox="1">
            <a:spLocks noChangeArrowheads="1"/>
          </p:cNvSpPr>
          <p:nvPr/>
        </p:nvSpPr>
        <p:spPr bwMode="auto">
          <a:xfrm>
            <a:off x="3228405" y="4293592"/>
            <a:ext cx="828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200"/>
              <a:t>55”08</a:t>
            </a:r>
            <a:endParaRPr lang="ru-RU" altLang="ru-RU" sz="1200"/>
          </a:p>
        </p:txBody>
      </p:sp>
      <p:sp>
        <p:nvSpPr>
          <p:cNvPr id="27" name="Прямоугольник 26"/>
          <p:cNvSpPr/>
          <p:nvPr/>
        </p:nvSpPr>
        <p:spPr>
          <a:xfrm>
            <a:off x="3364930" y="3341092"/>
            <a:ext cx="549275" cy="314325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28" name="TextBox 42"/>
          <p:cNvSpPr txBox="1">
            <a:spLocks noChangeArrowheads="1"/>
          </p:cNvSpPr>
          <p:nvPr/>
        </p:nvSpPr>
        <p:spPr bwMode="auto">
          <a:xfrm>
            <a:off x="3318893" y="3329980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9</a:t>
            </a:r>
            <a:r>
              <a:rPr lang="en-US" altLang="ru-RU" sz="1200"/>
              <a:t>”</a:t>
            </a:r>
            <a:r>
              <a:rPr lang="ru-RU" altLang="ru-RU" sz="1200"/>
              <a:t>38</a:t>
            </a:r>
          </a:p>
        </p:txBody>
      </p:sp>
      <p:sp>
        <p:nvSpPr>
          <p:cNvPr id="29" name="TextBox 43"/>
          <p:cNvSpPr txBox="1">
            <a:spLocks noChangeArrowheads="1"/>
          </p:cNvSpPr>
          <p:nvPr/>
        </p:nvSpPr>
        <p:spPr bwMode="auto">
          <a:xfrm>
            <a:off x="2493393" y="4169767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200"/>
              <a:t>5</a:t>
            </a:r>
            <a:r>
              <a:rPr lang="ru-RU" altLang="ru-RU" sz="1200"/>
              <a:t>2</a:t>
            </a:r>
            <a:r>
              <a:rPr lang="en-US" altLang="ru-RU" sz="1200"/>
              <a:t>”1</a:t>
            </a:r>
            <a:r>
              <a:rPr lang="ru-RU" altLang="ru-RU" sz="1200"/>
              <a:t>6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566418" y="3460155"/>
            <a:ext cx="546100" cy="334962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31" name="TextBox 45"/>
          <p:cNvSpPr txBox="1">
            <a:spLocks noChangeArrowheads="1"/>
          </p:cNvSpPr>
          <p:nvPr/>
        </p:nvSpPr>
        <p:spPr bwMode="auto">
          <a:xfrm>
            <a:off x="2580705" y="3472855"/>
            <a:ext cx="538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7</a:t>
            </a:r>
            <a:r>
              <a:rPr lang="en-US" altLang="ru-RU" sz="1200"/>
              <a:t>”</a:t>
            </a:r>
            <a:r>
              <a:rPr lang="ru-RU" altLang="ru-RU" sz="1200"/>
              <a:t>27</a:t>
            </a:r>
          </a:p>
        </p:txBody>
      </p:sp>
      <p:sp>
        <p:nvSpPr>
          <p:cNvPr id="32" name="TextBox 46"/>
          <p:cNvSpPr txBox="1">
            <a:spLocks noChangeArrowheads="1"/>
          </p:cNvSpPr>
          <p:nvPr/>
        </p:nvSpPr>
        <p:spPr bwMode="auto">
          <a:xfrm>
            <a:off x="1671068" y="5241330"/>
            <a:ext cx="725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200"/>
              <a:t>23”58</a:t>
            </a:r>
            <a:endParaRPr lang="ru-RU" altLang="ru-RU" sz="1200"/>
          </a:p>
        </p:txBody>
      </p:sp>
      <p:sp>
        <p:nvSpPr>
          <p:cNvPr id="33" name="Прямоугольник 32"/>
          <p:cNvSpPr/>
          <p:nvPr/>
        </p:nvSpPr>
        <p:spPr>
          <a:xfrm>
            <a:off x="1752030" y="4696817"/>
            <a:ext cx="550863" cy="304800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34" name="TextBox 48"/>
          <p:cNvSpPr txBox="1">
            <a:spLocks noChangeArrowheads="1"/>
          </p:cNvSpPr>
          <p:nvPr/>
        </p:nvSpPr>
        <p:spPr bwMode="auto">
          <a:xfrm>
            <a:off x="1672655" y="4706342"/>
            <a:ext cx="727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5</a:t>
            </a:r>
            <a:r>
              <a:rPr lang="en-US" altLang="ru-RU" sz="1200"/>
              <a:t>”</a:t>
            </a:r>
            <a:r>
              <a:rPr lang="ru-RU" altLang="ru-RU" sz="1200"/>
              <a:t>56</a:t>
            </a:r>
          </a:p>
        </p:txBody>
      </p:sp>
      <p:sp>
        <p:nvSpPr>
          <p:cNvPr id="35" name="TextBox 49"/>
          <p:cNvSpPr txBox="1">
            <a:spLocks noChangeArrowheads="1"/>
          </p:cNvSpPr>
          <p:nvPr/>
        </p:nvSpPr>
        <p:spPr bwMode="auto">
          <a:xfrm>
            <a:off x="847155" y="5209580"/>
            <a:ext cx="7953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2</a:t>
            </a:r>
            <a:r>
              <a:rPr lang="en-US" altLang="ru-RU" sz="1200"/>
              <a:t>5”</a:t>
            </a:r>
            <a:r>
              <a:rPr lang="ru-RU" altLang="ru-RU" sz="1200"/>
              <a:t>21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53518" y="4465042"/>
            <a:ext cx="552450" cy="447675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/>
          </a:p>
        </p:txBody>
      </p:sp>
      <p:sp>
        <p:nvSpPr>
          <p:cNvPr id="37" name="TextBox 51"/>
          <p:cNvSpPr txBox="1">
            <a:spLocks noChangeArrowheads="1"/>
          </p:cNvSpPr>
          <p:nvPr/>
        </p:nvSpPr>
        <p:spPr bwMode="auto">
          <a:xfrm>
            <a:off x="832868" y="4530130"/>
            <a:ext cx="795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10</a:t>
            </a:r>
            <a:r>
              <a:rPr lang="en-US" altLang="ru-RU" sz="1200"/>
              <a:t>”43</a:t>
            </a:r>
            <a:endParaRPr lang="ru-RU" altLang="ru-RU" sz="1200"/>
          </a:p>
        </p:txBody>
      </p:sp>
      <p:sp>
        <p:nvSpPr>
          <p:cNvPr id="38" name="TextBox 52"/>
          <p:cNvSpPr txBox="1">
            <a:spLocks noChangeArrowheads="1"/>
          </p:cNvSpPr>
          <p:nvPr/>
        </p:nvSpPr>
        <p:spPr bwMode="auto">
          <a:xfrm>
            <a:off x="997968" y="5917605"/>
            <a:ext cx="49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</a:t>
            </a:r>
          </a:p>
        </p:txBody>
      </p:sp>
      <p:sp>
        <p:nvSpPr>
          <p:cNvPr id="39" name="TextBox 53"/>
          <p:cNvSpPr txBox="1">
            <a:spLocks noChangeArrowheads="1"/>
          </p:cNvSpPr>
          <p:nvPr/>
        </p:nvSpPr>
        <p:spPr bwMode="auto">
          <a:xfrm>
            <a:off x="1780605" y="5908080"/>
            <a:ext cx="49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</a:t>
            </a:r>
          </a:p>
        </p:txBody>
      </p:sp>
      <p:sp>
        <p:nvSpPr>
          <p:cNvPr id="40" name="TextBox 54"/>
          <p:cNvSpPr txBox="1">
            <a:spLocks noChangeArrowheads="1"/>
          </p:cNvSpPr>
          <p:nvPr/>
        </p:nvSpPr>
        <p:spPr bwMode="auto">
          <a:xfrm>
            <a:off x="2558480" y="5911255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3</a:t>
            </a:r>
          </a:p>
        </p:txBody>
      </p:sp>
      <p:sp>
        <p:nvSpPr>
          <p:cNvPr id="41" name="TextBox 55"/>
          <p:cNvSpPr txBox="1">
            <a:spLocks noChangeArrowheads="1"/>
          </p:cNvSpPr>
          <p:nvPr/>
        </p:nvSpPr>
        <p:spPr bwMode="auto">
          <a:xfrm>
            <a:off x="3369693" y="5917605"/>
            <a:ext cx="49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4</a:t>
            </a:r>
          </a:p>
        </p:txBody>
      </p:sp>
      <p:sp>
        <p:nvSpPr>
          <p:cNvPr id="42" name="TextBox 56"/>
          <p:cNvSpPr txBox="1">
            <a:spLocks noChangeArrowheads="1"/>
          </p:cNvSpPr>
          <p:nvPr/>
        </p:nvSpPr>
        <p:spPr bwMode="auto">
          <a:xfrm>
            <a:off x="4198368" y="5917605"/>
            <a:ext cx="49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5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507430" y="2823567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507430" y="2604492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512193" y="2394942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507430" y="2174280"/>
            <a:ext cx="12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10800000">
            <a:off x="632843" y="2133005"/>
            <a:ext cx="426085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>
            <a:off x="3661793" y="3880842"/>
            <a:ext cx="4229100" cy="0"/>
          </a:xfrm>
          <a:prstGeom prst="line">
            <a:avLst/>
          </a:prstGeom>
          <a:ln w="190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10800000">
            <a:off x="5776343" y="5990630"/>
            <a:ext cx="3652837" cy="0"/>
          </a:xfrm>
          <a:prstGeom prst="line">
            <a:avLst/>
          </a:prstGeom>
          <a:ln w="190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6149405" y="5682655"/>
            <a:ext cx="565150" cy="307975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138293" y="4704755"/>
            <a:ext cx="563562" cy="974725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7217793" y="3923705"/>
            <a:ext cx="617537" cy="2066925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381430" y="4471392"/>
            <a:ext cx="581025" cy="1512888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5630293" y="5801717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5631880" y="5577880"/>
            <a:ext cx="1317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5635055" y="5374680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5630293" y="5150842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5630293" y="4942880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631880" y="4720630"/>
            <a:ext cx="1317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635055" y="4517430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5630293" y="4293592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5630293" y="4099917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5631880" y="3876080"/>
            <a:ext cx="1317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5635055" y="3672880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5630293" y="3449042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5630293" y="3242667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5630293" y="3022005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7"/>
          <p:cNvSpPr txBox="1">
            <a:spLocks noChangeArrowheads="1"/>
          </p:cNvSpPr>
          <p:nvPr/>
        </p:nvSpPr>
        <p:spPr bwMode="auto">
          <a:xfrm>
            <a:off x="5279455" y="5444530"/>
            <a:ext cx="361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10</a:t>
            </a:r>
          </a:p>
        </p:txBody>
      </p:sp>
      <p:sp>
        <p:nvSpPr>
          <p:cNvPr id="69" name="TextBox 88"/>
          <p:cNvSpPr txBox="1">
            <a:spLocks noChangeArrowheads="1"/>
          </p:cNvSpPr>
          <p:nvPr/>
        </p:nvSpPr>
        <p:spPr bwMode="auto">
          <a:xfrm>
            <a:off x="5279455" y="5038130"/>
            <a:ext cx="352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20</a:t>
            </a:r>
          </a:p>
        </p:txBody>
      </p:sp>
      <p:sp>
        <p:nvSpPr>
          <p:cNvPr id="70" name="TextBox 89"/>
          <p:cNvSpPr txBox="1">
            <a:spLocks noChangeArrowheads="1"/>
          </p:cNvSpPr>
          <p:nvPr/>
        </p:nvSpPr>
        <p:spPr bwMode="auto">
          <a:xfrm>
            <a:off x="5279455" y="4588867"/>
            <a:ext cx="3508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30</a:t>
            </a:r>
          </a:p>
        </p:txBody>
      </p:sp>
      <p:sp>
        <p:nvSpPr>
          <p:cNvPr id="71" name="TextBox 90"/>
          <p:cNvSpPr txBox="1">
            <a:spLocks noChangeArrowheads="1"/>
          </p:cNvSpPr>
          <p:nvPr/>
        </p:nvSpPr>
        <p:spPr bwMode="auto">
          <a:xfrm>
            <a:off x="5279455" y="4158655"/>
            <a:ext cx="361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40</a:t>
            </a:r>
          </a:p>
        </p:txBody>
      </p:sp>
      <p:sp>
        <p:nvSpPr>
          <p:cNvPr id="72" name="TextBox 91"/>
          <p:cNvSpPr txBox="1">
            <a:spLocks noChangeArrowheads="1"/>
          </p:cNvSpPr>
          <p:nvPr/>
        </p:nvSpPr>
        <p:spPr bwMode="auto">
          <a:xfrm>
            <a:off x="5279455" y="3752255"/>
            <a:ext cx="352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50</a:t>
            </a:r>
          </a:p>
        </p:txBody>
      </p:sp>
      <p:sp>
        <p:nvSpPr>
          <p:cNvPr id="73" name="TextBox 92"/>
          <p:cNvSpPr txBox="1">
            <a:spLocks noChangeArrowheads="1"/>
          </p:cNvSpPr>
          <p:nvPr/>
        </p:nvSpPr>
        <p:spPr bwMode="auto">
          <a:xfrm>
            <a:off x="5279455" y="3345855"/>
            <a:ext cx="350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60</a:t>
            </a:r>
          </a:p>
        </p:txBody>
      </p:sp>
      <p:sp>
        <p:nvSpPr>
          <p:cNvPr id="74" name="TextBox 93"/>
          <p:cNvSpPr txBox="1">
            <a:spLocks noChangeArrowheads="1"/>
          </p:cNvSpPr>
          <p:nvPr/>
        </p:nvSpPr>
        <p:spPr bwMode="auto">
          <a:xfrm>
            <a:off x="5279455" y="2941042"/>
            <a:ext cx="361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70</a:t>
            </a:r>
          </a:p>
        </p:txBody>
      </p:sp>
      <p:sp>
        <p:nvSpPr>
          <p:cNvPr id="75" name="TextBox 94"/>
          <p:cNvSpPr txBox="1">
            <a:spLocks noChangeArrowheads="1"/>
          </p:cNvSpPr>
          <p:nvPr/>
        </p:nvSpPr>
        <p:spPr bwMode="auto">
          <a:xfrm>
            <a:off x="5346130" y="5850930"/>
            <a:ext cx="2952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100"/>
              <a:t>0</a:t>
            </a:r>
          </a:p>
        </p:txBody>
      </p:sp>
      <p:sp>
        <p:nvSpPr>
          <p:cNvPr id="76" name="TextBox 95"/>
          <p:cNvSpPr txBox="1">
            <a:spLocks noChangeArrowheads="1"/>
          </p:cNvSpPr>
          <p:nvPr/>
        </p:nvSpPr>
        <p:spPr bwMode="auto">
          <a:xfrm>
            <a:off x="6873305" y="6179542"/>
            <a:ext cx="1430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/>
              <a:t>Рабочие места</a:t>
            </a:r>
          </a:p>
        </p:txBody>
      </p:sp>
      <p:sp>
        <p:nvSpPr>
          <p:cNvPr id="77" name="TextBox 96"/>
          <p:cNvSpPr txBox="1">
            <a:spLocks noChangeArrowheads="1"/>
          </p:cNvSpPr>
          <p:nvPr/>
        </p:nvSpPr>
        <p:spPr bwMode="auto">
          <a:xfrm rot="16200000">
            <a:off x="-733995" y="3995142"/>
            <a:ext cx="14573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/>
              <a:t>Время, сек</a:t>
            </a:r>
          </a:p>
        </p:txBody>
      </p:sp>
      <p:sp>
        <p:nvSpPr>
          <p:cNvPr id="78" name="TextBox 97"/>
          <p:cNvSpPr txBox="1">
            <a:spLocks noChangeArrowheads="1"/>
          </p:cNvSpPr>
          <p:nvPr/>
        </p:nvSpPr>
        <p:spPr bwMode="auto">
          <a:xfrm>
            <a:off x="8335393" y="5181005"/>
            <a:ext cx="712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36</a:t>
            </a:r>
            <a:r>
              <a:rPr lang="en-US" altLang="ru-RU" sz="1200"/>
              <a:t>”0</a:t>
            </a:r>
            <a:r>
              <a:rPr lang="ru-RU" altLang="ru-RU" sz="1200"/>
              <a:t>9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8381430" y="3761780"/>
            <a:ext cx="581025" cy="314325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0" name="TextBox 99"/>
          <p:cNvSpPr txBox="1">
            <a:spLocks noChangeArrowheads="1"/>
          </p:cNvSpPr>
          <p:nvPr/>
        </p:nvSpPr>
        <p:spPr bwMode="auto">
          <a:xfrm>
            <a:off x="8322693" y="3796705"/>
            <a:ext cx="687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7</a:t>
            </a:r>
            <a:r>
              <a:rPr lang="en-US" altLang="ru-RU" sz="1200"/>
              <a:t>”</a:t>
            </a:r>
            <a:r>
              <a:rPr lang="ru-RU" altLang="ru-RU" sz="1200"/>
              <a:t>37</a:t>
            </a:r>
          </a:p>
        </p:txBody>
      </p:sp>
      <p:sp>
        <p:nvSpPr>
          <p:cNvPr id="81" name="TextBox 100"/>
          <p:cNvSpPr txBox="1">
            <a:spLocks noChangeArrowheads="1"/>
          </p:cNvSpPr>
          <p:nvPr/>
        </p:nvSpPr>
        <p:spPr bwMode="auto">
          <a:xfrm>
            <a:off x="7219380" y="4738092"/>
            <a:ext cx="642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47</a:t>
            </a:r>
            <a:r>
              <a:rPr lang="en-US" altLang="ru-RU" sz="1200"/>
              <a:t>”</a:t>
            </a:r>
            <a:r>
              <a:rPr lang="ru-RU" altLang="ru-RU" sz="1200"/>
              <a:t>21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7217793" y="2998192"/>
            <a:ext cx="615950" cy="184150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3" name="TextBox 102"/>
          <p:cNvSpPr txBox="1">
            <a:spLocks noChangeArrowheads="1"/>
          </p:cNvSpPr>
          <p:nvPr/>
        </p:nvSpPr>
        <p:spPr bwMode="auto">
          <a:xfrm>
            <a:off x="7219380" y="2975967"/>
            <a:ext cx="617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6</a:t>
            </a:r>
            <a:r>
              <a:rPr lang="en-US" altLang="ru-RU" sz="1200"/>
              <a:t>”</a:t>
            </a:r>
            <a:r>
              <a:rPr lang="ru-RU" altLang="ru-RU" sz="1200"/>
              <a:t>52</a:t>
            </a:r>
          </a:p>
        </p:txBody>
      </p:sp>
      <p:sp>
        <p:nvSpPr>
          <p:cNvPr id="84" name="TextBox 103"/>
          <p:cNvSpPr txBox="1">
            <a:spLocks noChangeArrowheads="1"/>
          </p:cNvSpPr>
          <p:nvPr/>
        </p:nvSpPr>
        <p:spPr bwMode="auto">
          <a:xfrm>
            <a:off x="6117655" y="4939705"/>
            <a:ext cx="638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200"/>
              <a:t>2</a:t>
            </a:r>
            <a:r>
              <a:rPr lang="ru-RU" altLang="ru-RU" sz="1200"/>
              <a:t>3</a:t>
            </a:r>
            <a:r>
              <a:rPr lang="en-US" altLang="ru-RU" sz="1200"/>
              <a:t>”</a:t>
            </a:r>
            <a:r>
              <a:rPr lang="ru-RU" altLang="ru-RU" sz="1200"/>
              <a:t>0</a:t>
            </a:r>
            <a:r>
              <a:rPr lang="en-US" altLang="ru-RU" sz="1200"/>
              <a:t>8</a:t>
            </a:r>
            <a:endParaRPr lang="ru-RU" altLang="ru-RU" sz="1200"/>
          </a:p>
        </p:txBody>
      </p:sp>
      <p:sp>
        <p:nvSpPr>
          <p:cNvPr id="85" name="Прямоугольник 84"/>
          <p:cNvSpPr/>
          <p:nvPr/>
        </p:nvSpPr>
        <p:spPr>
          <a:xfrm>
            <a:off x="6138293" y="4034830"/>
            <a:ext cx="576262" cy="414337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6" name="TextBox 105"/>
          <p:cNvSpPr txBox="1">
            <a:spLocks noChangeArrowheads="1"/>
          </p:cNvSpPr>
          <p:nvPr/>
        </p:nvSpPr>
        <p:spPr bwMode="auto">
          <a:xfrm>
            <a:off x="6146230" y="4101505"/>
            <a:ext cx="587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9</a:t>
            </a:r>
            <a:r>
              <a:rPr lang="en-US" altLang="ru-RU" sz="1200"/>
              <a:t>”</a:t>
            </a:r>
            <a:r>
              <a:rPr lang="ru-RU" altLang="ru-RU" sz="1200"/>
              <a:t>97</a:t>
            </a:r>
          </a:p>
        </p:txBody>
      </p:sp>
      <p:sp>
        <p:nvSpPr>
          <p:cNvPr id="87" name="TextBox 106"/>
          <p:cNvSpPr txBox="1">
            <a:spLocks noChangeArrowheads="1"/>
          </p:cNvSpPr>
          <p:nvPr/>
        </p:nvSpPr>
        <p:spPr bwMode="auto">
          <a:xfrm>
            <a:off x="6170043" y="5712817"/>
            <a:ext cx="5302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7</a:t>
            </a:r>
            <a:r>
              <a:rPr lang="en-US" altLang="ru-RU" sz="1200"/>
              <a:t>”</a:t>
            </a:r>
            <a:r>
              <a:rPr lang="ru-RU" altLang="ru-RU" sz="1200"/>
              <a:t>02</a:t>
            </a:r>
          </a:p>
        </p:txBody>
      </p:sp>
      <p:sp>
        <p:nvSpPr>
          <p:cNvPr id="88" name="TextBox 107"/>
          <p:cNvSpPr txBox="1">
            <a:spLocks noChangeArrowheads="1"/>
          </p:cNvSpPr>
          <p:nvPr/>
        </p:nvSpPr>
        <p:spPr bwMode="auto">
          <a:xfrm>
            <a:off x="6209730" y="5941417"/>
            <a:ext cx="520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</a:t>
            </a:r>
          </a:p>
        </p:txBody>
      </p:sp>
      <p:sp>
        <p:nvSpPr>
          <p:cNvPr id="89" name="TextBox 108"/>
          <p:cNvSpPr txBox="1">
            <a:spLocks noChangeArrowheads="1"/>
          </p:cNvSpPr>
          <p:nvPr/>
        </p:nvSpPr>
        <p:spPr bwMode="auto">
          <a:xfrm>
            <a:off x="7293993" y="5944592"/>
            <a:ext cx="520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</a:t>
            </a:r>
          </a:p>
        </p:txBody>
      </p:sp>
      <p:sp>
        <p:nvSpPr>
          <p:cNvPr id="90" name="TextBox 109"/>
          <p:cNvSpPr txBox="1">
            <a:spLocks noChangeArrowheads="1"/>
          </p:cNvSpPr>
          <p:nvPr/>
        </p:nvSpPr>
        <p:spPr bwMode="auto">
          <a:xfrm>
            <a:off x="8395718" y="5949355"/>
            <a:ext cx="5207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3</a:t>
            </a: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5631880" y="2814042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5631880" y="2593380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H="1">
            <a:off x="5641405" y="2383830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5641405" y="2163167"/>
            <a:ext cx="1301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114"/>
          <p:cNvSpPr txBox="1">
            <a:spLocks noChangeArrowheads="1"/>
          </p:cNvSpPr>
          <p:nvPr/>
        </p:nvSpPr>
        <p:spPr bwMode="auto">
          <a:xfrm>
            <a:off x="5263580" y="2471142"/>
            <a:ext cx="3603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80</a:t>
            </a:r>
          </a:p>
        </p:txBody>
      </p:sp>
      <p:sp>
        <p:nvSpPr>
          <p:cNvPr id="96" name="TextBox 115"/>
          <p:cNvSpPr txBox="1">
            <a:spLocks noChangeArrowheads="1"/>
          </p:cNvSpPr>
          <p:nvPr/>
        </p:nvSpPr>
        <p:spPr bwMode="auto">
          <a:xfrm>
            <a:off x="5252468" y="2077442"/>
            <a:ext cx="361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90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rot="10800000">
            <a:off x="5760468" y="2113955"/>
            <a:ext cx="365442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117"/>
          <p:cNvSpPr txBox="1">
            <a:spLocks noChangeArrowheads="1"/>
          </p:cNvSpPr>
          <p:nvPr/>
        </p:nvSpPr>
        <p:spPr bwMode="auto">
          <a:xfrm>
            <a:off x="7954392" y="1748016"/>
            <a:ext cx="10556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0000"/>
                </a:solidFill>
              </a:rPr>
              <a:t>Тт =91</a:t>
            </a:r>
            <a:r>
              <a:rPr lang="en-US" altLang="ru-RU">
                <a:solidFill>
                  <a:srgbClr val="FF0000"/>
                </a:solidFill>
              </a:rPr>
              <a:t>”</a:t>
            </a: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6138293" y="3861792"/>
            <a:ext cx="574675" cy="173038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0" name="TextBox 119"/>
          <p:cNvSpPr txBox="1">
            <a:spLocks noChangeArrowheads="1"/>
          </p:cNvSpPr>
          <p:nvPr/>
        </p:nvSpPr>
        <p:spPr bwMode="auto">
          <a:xfrm>
            <a:off x="6150993" y="3820517"/>
            <a:ext cx="576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4</a:t>
            </a:r>
            <a:r>
              <a:rPr lang="en-US" altLang="ru-RU" sz="1200"/>
              <a:t>”</a:t>
            </a:r>
            <a:r>
              <a:rPr lang="ru-RU" altLang="ru-RU" sz="1200"/>
              <a:t>04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6149405" y="4449167"/>
            <a:ext cx="565150" cy="266700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2" name="TextBox 123"/>
          <p:cNvSpPr txBox="1">
            <a:spLocks noChangeArrowheads="1"/>
          </p:cNvSpPr>
          <p:nvPr/>
        </p:nvSpPr>
        <p:spPr bwMode="auto">
          <a:xfrm>
            <a:off x="6168455" y="4449167"/>
            <a:ext cx="5302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6</a:t>
            </a:r>
            <a:r>
              <a:rPr lang="en-US" altLang="ru-RU" sz="1200"/>
              <a:t>”</a:t>
            </a:r>
            <a:r>
              <a:rPr lang="ru-RU" altLang="ru-RU" sz="1200"/>
              <a:t>00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7217793" y="3172817"/>
            <a:ext cx="615950" cy="741363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8370318" y="4074517"/>
            <a:ext cx="595312" cy="388938"/>
          </a:xfrm>
          <a:prstGeom prst="rect">
            <a:avLst/>
          </a:prstGeom>
          <a:solidFill>
            <a:schemeClr val="accent1"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5" name="TextBox 127"/>
          <p:cNvSpPr txBox="1">
            <a:spLocks noChangeArrowheads="1"/>
          </p:cNvSpPr>
          <p:nvPr/>
        </p:nvSpPr>
        <p:spPr bwMode="auto">
          <a:xfrm>
            <a:off x="7206680" y="3391892"/>
            <a:ext cx="6334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17</a:t>
            </a:r>
            <a:r>
              <a:rPr lang="en-US" altLang="ru-RU" sz="1200"/>
              <a:t>”</a:t>
            </a:r>
            <a:r>
              <a:rPr lang="ru-RU" altLang="ru-RU" sz="1200"/>
              <a:t>32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7217793" y="2898180"/>
            <a:ext cx="615950" cy="103187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7" name="TextBox 129"/>
          <p:cNvSpPr txBox="1">
            <a:spLocks noChangeArrowheads="1"/>
          </p:cNvSpPr>
          <p:nvPr/>
        </p:nvSpPr>
        <p:spPr bwMode="auto">
          <a:xfrm>
            <a:off x="7206680" y="2814042"/>
            <a:ext cx="6413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2</a:t>
            </a:r>
            <a:r>
              <a:rPr lang="en-US" altLang="ru-RU" sz="1200"/>
              <a:t>”</a:t>
            </a:r>
            <a:r>
              <a:rPr lang="ru-RU" altLang="ru-RU" sz="1200"/>
              <a:t>00</a:t>
            </a:r>
          </a:p>
        </p:txBody>
      </p:sp>
      <p:sp>
        <p:nvSpPr>
          <p:cNvPr id="108" name="TextBox 130"/>
          <p:cNvSpPr txBox="1">
            <a:spLocks noChangeArrowheads="1"/>
          </p:cNvSpPr>
          <p:nvPr/>
        </p:nvSpPr>
        <p:spPr bwMode="auto">
          <a:xfrm>
            <a:off x="8411593" y="4138017"/>
            <a:ext cx="5476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9</a:t>
            </a:r>
            <a:r>
              <a:rPr lang="en-US" altLang="ru-RU" sz="1200"/>
              <a:t>”</a:t>
            </a:r>
            <a:r>
              <a:rPr lang="ru-RU" altLang="ru-RU" sz="1200"/>
              <a:t>40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8381430" y="3706217"/>
            <a:ext cx="581025" cy="65088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0" name="TextBox 132"/>
          <p:cNvSpPr txBox="1">
            <a:spLocks noChangeArrowheads="1"/>
          </p:cNvSpPr>
          <p:nvPr/>
        </p:nvSpPr>
        <p:spPr bwMode="auto">
          <a:xfrm>
            <a:off x="8362380" y="3514130"/>
            <a:ext cx="62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0</a:t>
            </a:r>
            <a:r>
              <a:rPr lang="en-US" altLang="ru-RU" sz="1200"/>
              <a:t>”</a:t>
            </a:r>
            <a:r>
              <a:rPr lang="ru-RU" altLang="ru-RU" sz="1200"/>
              <a:t>96</a:t>
            </a:r>
          </a:p>
        </p:txBody>
      </p:sp>
      <p:sp>
        <p:nvSpPr>
          <p:cNvPr id="111" name="Text Box 3"/>
          <p:cNvSpPr txBox="1">
            <a:spLocks noChangeArrowheads="1"/>
          </p:cNvSpPr>
          <p:nvPr/>
        </p:nvSpPr>
        <p:spPr bwMode="auto">
          <a:xfrm>
            <a:off x="4773043" y="278374"/>
            <a:ext cx="4275137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200" dirty="0" err="1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Перебалансировка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" name="TextBox 135"/>
          <p:cNvSpPr txBox="1">
            <a:spLocks noChangeArrowheads="1"/>
          </p:cNvSpPr>
          <p:nvPr/>
        </p:nvSpPr>
        <p:spPr bwMode="auto">
          <a:xfrm>
            <a:off x="3604127" y="1756727"/>
            <a:ext cx="10541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 err="1">
                <a:solidFill>
                  <a:srgbClr val="FF0000"/>
                </a:solidFill>
              </a:rPr>
              <a:t>Тт</a:t>
            </a:r>
            <a:r>
              <a:rPr lang="ru-RU" altLang="ru-RU" dirty="0">
                <a:solidFill>
                  <a:srgbClr val="FF0000"/>
                </a:solidFill>
              </a:rPr>
              <a:t> =91</a:t>
            </a:r>
            <a:r>
              <a:rPr lang="en-US" altLang="ru-RU" dirty="0">
                <a:solidFill>
                  <a:srgbClr val="FF0000"/>
                </a:solidFill>
              </a:rPr>
              <a:t>”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113" name="TextBox 136"/>
          <p:cNvSpPr txBox="1">
            <a:spLocks noChangeArrowheads="1"/>
          </p:cNvSpPr>
          <p:nvPr/>
        </p:nvSpPr>
        <p:spPr bwMode="auto">
          <a:xfrm>
            <a:off x="2166368" y="6179542"/>
            <a:ext cx="143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/>
              <a:t>Рабочие места</a:t>
            </a:r>
          </a:p>
        </p:txBody>
      </p:sp>
      <p:sp>
        <p:nvSpPr>
          <p:cNvPr id="114" name="TextBox 139"/>
          <p:cNvSpPr txBox="1">
            <a:spLocks noChangeArrowheads="1"/>
          </p:cNvSpPr>
          <p:nvPr/>
        </p:nvSpPr>
        <p:spPr bwMode="auto">
          <a:xfrm>
            <a:off x="120080" y="5422305"/>
            <a:ext cx="361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10</a:t>
            </a:r>
          </a:p>
        </p:txBody>
      </p:sp>
      <p:sp>
        <p:nvSpPr>
          <p:cNvPr id="115" name="TextBox 140"/>
          <p:cNvSpPr txBox="1">
            <a:spLocks noChangeArrowheads="1"/>
          </p:cNvSpPr>
          <p:nvPr/>
        </p:nvSpPr>
        <p:spPr bwMode="auto">
          <a:xfrm>
            <a:off x="120080" y="5015905"/>
            <a:ext cx="354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20</a:t>
            </a:r>
          </a:p>
        </p:txBody>
      </p:sp>
      <p:sp>
        <p:nvSpPr>
          <p:cNvPr id="116" name="TextBox 141"/>
          <p:cNvSpPr txBox="1">
            <a:spLocks noChangeArrowheads="1"/>
          </p:cNvSpPr>
          <p:nvPr/>
        </p:nvSpPr>
        <p:spPr bwMode="auto">
          <a:xfrm>
            <a:off x="120080" y="4566642"/>
            <a:ext cx="3508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30</a:t>
            </a:r>
          </a:p>
        </p:txBody>
      </p:sp>
      <p:sp>
        <p:nvSpPr>
          <p:cNvPr id="117" name="TextBox 142"/>
          <p:cNvSpPr txBox="1">
            <a:spLocks noChangeArrowheads="1"/>
          </p:cNvSpPr>
          <p:nvPr/>
        </p:nvSpPr>
        <p:spPr bwMode="auto">
          <a:xfrm>
            <a:off x="120080" y="4136430"/>
            <a:ext cx="361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40</a:t>
            </a:r>
          </a:p>
        </p:txBody>
      </p:sp>
      <p:sp>
        <p:nvSpPr>
          <p:cNvPr id="118" name="TextBox 143"/>
          <p:cNvSpPr txBox="1">
            <a:spLocks noChangeArrowheads="1"/>
          </p:cNvSpPr>
          <p:nvPr/>
        </p:nvSpPr>
        <p:spPr bwMode="auto">
          <a:xfrm>
            <a:off x="120080" y="3730030"/>
            <a:ext cx="354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50</a:t>
            </a:r>
          </a:p>
        </p:txBody>
      </p:sp>
      <p:sp>
        <p:nvSpPr>
          <p:cNvPr id="119" name="TextBox 144"/>
          <p:cNvSpPr txBox="1">
            <a:spLocks noChangeArrowheads="1"/>
          </p:cNvSpPr>
          <p:nvPr/>
        </p:nvSpPr>
        <p:spPr bwMode="auto">
          <a:xfrm>
            <a:off x="120080" y="3323630"/>
            <a:ext cx="350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60</a:t>
            </a:r>
          </a:p>
        </p:txBody>
      </p:sp>
      <p:sp>
        <p:nvSpPr>
          <p:cNvPr id="120" name="TextBox 145"/>
          <p:cNvSpPr txBox="1">
            <a:spLocks noChangeArrowheads="1"/>
          </p:cNvSpPr>
          <p:nvPr/>
        </p:nvSpPr>
        <p:spPr bwMode="auto">
          <a:xfrm>
            <a:off x="120080" y="2904530"/>
            <a:ext cx="361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70</a:t>
            </a:r>
          </a:p>
        </p:txBody>
      </p:sp>
      <p:sp>
        <p:nvSpPr>
          <p:cNvPr id="121" name="TextBox 146"/>
          <p:cNvSpPr txBox="1">
            <a:spLocks noChangeArrowheads="1"/>
          </p:cNvSpPr>
          <p:nvPr/>
        </p:nvSpPr>
        <p:spPr bwMode="auto">
          <a:xfrm>
            <a:off x="186755" y="5828705"/>
            <a:ext cx="2952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100"/>
              <a:t>0</a:t>
            </a:r>
          </a:p>
        </p:txBody>
      </p:sp>
      <p:sp>
        <p:nvSpPr>
          <p:cNvPr id="122" name="TextBox 147"/>
          <p:cNvSpPr txBox="1">
            <a:spLocks noChangeArrowheads="1"/>
          </p:cNvSpPr>
          <p:nvPr/>
        </p:nvSpPr>
        <p:spPr bwMode="auto">
          <a:xfrm>
            <a:off x="104205" y="2463205"/>
            <a:ext cx="36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80</a:t>
            </a:r>
          </a:p>
        </p:txBody>
      </p:sp>
      <p:sp>
        <p:nvSpPr>
          <p:cNvPr id="123" name="TextBox 148"/>
          <p:cNvSpPr txBox="1">
            <a:spLocks noChangeArrowheads="1"/>
          </p:cNvSpPr>
          <p:nvPr/>
        </p:nvSpPr>
        <p:spPr bwMode="auto">
          <a:xfrm>
            <a:off x="93093" y="2055217"/>
            <a:ext cx="361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100"/>
              <a:t>90</a:t>
            </a:r>
          </a:p>
        </p:txBody>
      </p:sp>
      <p:sp>
        <p:nvSpPr>
          <p:cNvPr id="124" name="Стрелка вправо 123"/>
          <p:cNvSpPr/>
          <p:nvPr/>
        </p:nvSpPr>
        <p:spPr bwMode="auto">
          <a:xfrm>
            <a:off x="4873055" y="3922117"/>
            <a:ext cx="417513" cy="41275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5" name="Text Box 70"/>
          <p:cNvSpPr txBox="1">
            <a:spLocks noChangeArrowheads="1"/>
          </p:cNvSpPr>
          <p:nvPr/>
        </p:nvSpPr>
        <p:spPr bwMode="auto">
          <a:xfrm>
            <a:off x="1009080" y="1595040"/>
            <a:ext cx="3978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</a:p>
        </p:txBody>
      </p:sp>
      <p:sp>
        <p:nvSpPr>
          <p:cNvPr id="126" name="Text Box 70"/>
          <p:cNvSpPr txBox="1">
            <a:spLocks noChangeArrowheads="1"/>
          </p:cNvSpPr>
          <p:nvPr/>
        </p:nvSpPr>
        <p:spPr bwMode="auto">
          <a:xfrm>
            <a:off x="5965254" y="1518019"/>
            <a:ext cx="3978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altLang="ru-RU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Прямоугольник 133"/>
          <p:cNvSpPr>
            <a:spLocks noChangeArrowheads="1"/>
          </p:cNvSpPr>
          <p:nvPr/>
        </p:nvSpPr>
        <p:spPr bwMode="auto">
          <a:xfrm>
            <a:off x="6371655" y="2302867"/>
            <a:ext cx="336550" cy="1560513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128" name="Прямоугольник 137"/>
          <p:cNvSpPr>
            <a:spLocks noChangeArrowheads="1"/>
          </p:cNvSpPr>
          <p:nvPr/>
        </p:nvSpPr>
        <p:spPr bwMode="auto">
          <a:xfrm>
            <a:off x="8632255" y="2169517"/>
            <a:ext cx="334963" cy="1531938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129" name="Прямоугольник 138"/>
          <p:cNvSpPr>
            <a:spLocks noChangeArrowheads="1"/>
          </p:cNvSpPr>
          <p:nvPr/>
        </p:nvSpPr>
        <p:spPr bwMode="auto">
          <a:xfrm>
            <a:off x="7501955" y="1994892"/>
            <a:ext cx="336550" cy="9144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130" name="Прямоугольник 149"/>
          <p:cNvSpPr>
            <a:spLocks noChangeArrowheads="1"/>
          </p:cNvSpPr>
          <p:nvPr/>
        </p:nvSpPr>
        <p:spPr bwMode="auto">
          <a:xfrm>
            <a:off x="2771205" y="1893292"/>
            <a:ext cx="336550" cy="1560513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131" name="Прямоугольник 150"/>
          <p:cNvSpPr>
            <a:spLocks noChangeArrowheads="1"/>
          </p:cNvSpPr>
          <p:nvPr/>
        </p:nvSpPr>
        <p:spPr bwMode="auto">
          <a:xfrm>
            <a:off x="3577655" y="2579092"/>
            <a:ext cx="336550" cy="758825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132" name="Прямоугольник 151"/>
          <p:cNvSpPr>
            <a:spLocks noChangeArrowheads="1"/>
          </p:cNvSpPr>
          <p:nvPr/>
        </p:nvSpPr>
        <p:spPr bwMode="auto">
          <a:xfrm>
            <a:off x="4380930" y="2998192"/>
            <a:ext cx="336550" cy="1646238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133" name="Прямоугольник 152"/>
          <p:cNvSpPr>
            <a:spLocks noChangeArrowheads="1"/>
          </p:cNvSpPr>
          <p:nvPr/>
        </p:nvSpPr>
        <p:spPr bwMode="auto">
          <a:xfrm>
            <a:off x="1961580" y="3655417"/>
            <a:ext cx="336550" cy="1036638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  <p:sp>
        <p:nvSpPr>
          <p:cNvPr id="134" name="Прямоугольник 153"/>
          <p:cNvSpPr>
            <a:spLocks noChangeArrowheads="1"/>
          </p:cNvSpPr>
          <p:nvPr/>
        </p:nvSpPr>
        <p:spPr bwMode="auto">
          <a:xfrm>
            <a:off x="1161480" y="3179167"/>
            <a:ext cx="336550" cy="1284288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0"/>
          </a:p>
        </p:txBody>
      </p:sp>
    </p:spTree>
    <p:extLst>
      <p:ext uri="{BB962C8B-B14F-4D97-AF65-F5344CB8AC3E}">
        <p14:creationId xmlns:p14="http://schemas.microsoft.com/office/powerpoint/2010/main" val="32017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15424" r="28229" b="5872"/>
          <a:stretch>
            <a:fillRect/>
          </a:stretch>
        </p:blipFill>
        <p:spPr bwMode="auto">
          <a:xfrm>
            <a:off x="4693" y="1916832"/>
            <a:ext cx="9158288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12360" y="307960"/>
            <a:ext cx="118013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ja-JP" sz="3200" b="1" kern="0" dirty="0" smtClean="0">
                <a:solidFill>
                  <a:schemeClr val="bg1"/>
                </a:solidFill>
              </a:rPr>
              <a:t>Итог</a:t>
            </a:r>
            <a:endParaRPr lang="en-US" altLang="ja-JP" sz="3200" b="1" kern="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2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712396" y="3592739"/>
            <a:ext cx="3636966" cy="51094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ru-RU" altLang="ja-JP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Хронометр</a:t>
            </a:r>
            <a:endParaRPr lang="en-US" kern="0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32338" y="1570038"/>
            <a:ext cx="4716462" cy="6477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ja-JP" sz="36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Глаза</a:t>
            </a:r>
            <a:endParaRPr lang="en-US" sz="3600" kern="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8" descr="H:\eyeclone_fro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4" y="2078264"/>
            <a:ext cx="32416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546064" y="1912938"/>
            <a:ext cx="2908336" cy="4843462"/>
            <a:chOff x="3253" y="2651"/>
            <a:chExt cx="4239" cy="7560"/>
          </a:xfrm>
        </p:grpSpPr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3253" y="2651"/>
              <a:ext cx="3553" cy="5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 dirty="0">
                  <a:solidFill>
                    <a:srgbClr val="FF0000"/>
                  </a:solidFill>
                  <a:latin typeface="Calibri" pitchFamily="34" charset="0"/>
                </a:rPr>
                <a:t>А Н А Л И З</a:t>
              </a:r>
              <a:endParaRPr lang="ru-RU" altLang="ru-RU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AutoShape 15"/>
            <p:cNvSpPr>
              <a:spLocks noChangeArrowheads="1"/>
            </p:cNvSpPr>
            <p:nvPr/>
          </p:nvSpPr>
          <p:spPr bwMode="auto">
            <a:xfrm>
              <a:off x="5248" y="3191"/>
              <a:ext cx="935" cy="5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939" y="3731"/>
              <a:ext cx="3553" cy="5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>
                  <a:solidFill>
                    <a:srgbClr val="FF0000"/>
                  </a:solidFill>
                  <a:latin typeface="Calibri" pitchFamily="34" charset="0"/>
                </a:rPr>
                <a:t>ВЫЯВЛЕНИЕ ПОТЕРЬ</a:t>
              </a:r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5248" y="4271"/>
              <a:ext cx="935" cy="5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939" y="4811"/>
              <a:ext cx="3553" cy="5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10800" bIns="10800"/>
            <a:lstStyle>
              <a:lvl1pPr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 dirty="0">
                  <a:solidFill>
                    <a:srgbClr val="FF0000"/>
                  </a:solidFill>
                  <a:latin typeface="Calibri" pitchFamily="34" charset="0"/>
                </a:rPr>
                <a:t>РАЗРАБОТКА  УСОВЕРШЕНСТВОВАНИЙ</a:t>
              </a:r>
              <a:endParaRPr lang="ru-RU" altLang="ru-RU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5248" y="5351"/>
              <a:ext cx="935" cy="5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3939" y="5891"/>
              <a:ext cx="3553" cy="5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10800" bIns="10800"/>
            <a:lstStyle>
              <a:lvl1pPr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>
                  <a:solidFill>
                    <a:srgbClr val="FF0000"/>
                  </a:solidFill>
                  <a:latin typeface="Calibri" pitchFamily="34" charset="0"/>
                </a:rPr>
                <a:t>ВНЕДРЕНИЕ УСОВЕРШЕНСТВОВАНИЙ</a:t>
              </a:r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5248" y="6431"/>
              <a:ext cx="935" cy="5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939" y="6971"/>
              <a:ext cx="3553" cy="5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>
                  <a:solidFill>
                    <a:srgbClr val="FF0000"/>
                  </a:solidFill>
                  <a:latin typeface="Calibri" pitchFamily="34" charset="0"/>
                </a:rPr>
                <a:t>СТАБИЛИЗАЦИЯ</a:t>
              </a:r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248" y="7511"/>
              <a:ext cx="935" cy="5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3939" y="8051"/>
              <a:ext cx="3553" cy="74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10800" bIns="10800"/>
            <a:lstStyle>
              <a:lvl1pPr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 dirty="0">
                  <a:solidFill>
                    <a:srgbClr val="FF0000"/>
                  </a:solidFill>
                  <a:latin typeface="Calibri" pitchFamily="34" charset="0"/>
                </a:rPr>
                <a:t>ОЦЕНКА РЕЗУЛЬТАТОВ</a:t>
              </a:r>
            </a:p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 dirty="0">
                  <a:solidFill>
                    <a:srgbClr val="FF0000"/>
                  </a:solidFill>
                  <a:latin typeface="Calibri" pitchFamily="34" charset="0"/>
                </a:rPr>
                <a:t>(ПОВТОРНЫЙ АНАЛИЗ)</a:t>
              </a:r>
              <a:endParaRPr lang="ru-RU" altLang="ru-RU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AutoShape 25"/>
            <p:cNvSpPr>
              <a:spLocks noChangeArrowheads="1"/>
            </p:cNvSpPr>
            <p:nvPr/>
          </p:nvSpPr>
          <p:spPr bwMode="auto">
            <a:xfrm>
              <a:off x="5248" y="8774"/>
              <a:ext cx="935" cy="35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3939" y="9131"/>
              <a:ext cx="3553" cy="5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10800" bIns="10800"/>
            <a:lstStyle>
              <a:lvl1pPr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Tx/>
                <a:buAutoNum type="arabicPeriod"/>
              </a:pPr>
              <a:r>
                <a:rPr lang="ru-RU" altLang="ru-RU" sz="1200">
                  <a:solidFill>
                    <a:srgbClr val="FF0000"/>
                  </a:solidFill>
                  <a:latin typeface="Calibri" pitchFamily="34" charset="0"/>
                </a:rPr>
                <a:t>РАЗРАБОТКА  РАБОЧЕГО СТАНДАРТА</a:t>
              </a:r>
              <a:endParaRPr lang="ru-RU" altLang="ru-RU" sz="1200">
                <a:solidFill>
                  <a:srgbClr val="FF0000"/>
                </a:solidFill>
              </a:endParaRPr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>
              <a:off x="5809" y="9671"/>
              <a:ext cx="0" cy="5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 flipH="1">
              <a:off x="3378" y="10211"/>
              <a:ext cx="243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flipV="1">
              <a:off x="3378" y="4091"/>
              <a:ext cx="0" cy="61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>
              <a:off x="3378" y="4091"/>
              <a:ext cx="56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547688" y="217488"/>
            <a:ext cx="8596312" cy="7493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ru-RU" altLang="ja-JP" sz="3200" b="1" kern="0" dirty="0">
                <a:solidFill>
                  <a:schemeClr val="bg1"/>
                </a:solidFill>
                <a:ea typeface="+mj-ea"/>
                <a:cs typeface="+mj-cs"/>
              </a:rPr>
              <a:t>Ключевое  в СР</a:t>
            </a:r>
            <a:endParaRPr lang="en-US" altLang="ja-JP" sz="3200" b="1" kern="0" dirty="0">
              <a:solidFill>
                <a:schemeClr val="bg1"/>
              </a:solidFill>
              <a:ea typeface="ＭＳ Ｐゴシック" pitchFamily="34" charset="-128"/>
              <a:cs typeface="+mj-cs"/>
            </a:endParaRPr>
          </a:p>
        </p:txBody>
      </p:sp>
      <p:pic>
        <p:nvPicPr>
          <p:cNvPr id="3074" name="Picture 2" descr="Картинки по запросу хрономет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5"/>
          <a:stretch/>
        </p:blipFill>
        <p:spPr bwMode="auto">
          <a:xfrm>
            <a:off x="4712396" y="4143315"/>
            <a:ext cx="3636966" cy="2440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766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6898481" cy="680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3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348" y="2412629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«</a:t>
            </a:r>
            <a:r>
              <a:rPr lang="ru-RU" sz="2400" dirty="0" err="1" smtClean="0">
                <a:solidFill>
                  <a:schemeClr val="accent2"/>
                </a:solidFill>
              </a:rPr>
              <a:t>Потети</a:t>
            </a:r>
            <a:r>
              <a:rPr lang="ru-RU" sz="2400" dirty="0" smtClean="0">
                <a:solidFill>
                  <a:schemeClr val="accent2"/>
                </a:solidFill>
              </a:rPr>
              <a:t> – это любой </a:t>
            </a:r>
            <a:r>
              <a:rPr lang="ru-RU" sz="2400" dirty="0">
                <a:solidFill>
                  <a:schemeClr val="accent2"/>
                </a:solidFill>
              </a:rPr>
              <a:t>вид деятельности за </a:t>
            </a:r>
            <a:r>
              <a:rPr lang="ru-RU" sz="2400" dirty="0" smtClean="0">
                <a:solidFill>
                  <a:schemeClr val="accent2"/>
                </a:solidFill>
              </a:rPr>
              <a:t>который заказчик </a:t>
            </a:r>
            <a:r>
              <a:rPr lang="ru-RU" sz="2400" dirty="0">
                <a:solidFill>
                  <a:schemeClr val="accent2"/>
                </a:solidFill>
              </a:rPr>
              <a:t>не готов платить»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7404" y="3743498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accent2"/>
                </a:solidFill>
              </a:rPr>
              <a:t>Тайити</a:t>
            </a:r>
            <a:r>
              <a:rPr lang="ru-RU" sz="2400" b="1" dirty="0" smtClean="0">
                <a:solidFill>
                  <a:schemeClr val="accent2"/>
                </a:solidFill>
              </a:rPr>
              <a:t> Оно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08" y="2060848"/>
            <a:ext cx="3435232" cy="42484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778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871296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6954" y="14185"/>
            <a:ext cx="70070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Критерии новой модели медицинской организации,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оказывающей 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первичную </a:t>
            </a:r>
            <a:r>
              <a:rPr lang="ru-RU" sz="2000" b="1" dirty="0" err="1" smtClean="0">
                <a:solidFill>
                  <a:schemeClr val="bg1"/>
                </a:solidFill>
              </a:rPr>
              <a:t>медико</a:t>
            </a:r>
            <a:r>
              <a:rPr lang="ru-RU" sz="2000" b="1" dirty="0" smtClean="0">
                <a:solidFill>
                  <a:schemeClr val="bg1"/>
                </a:solidFill>
              </a:rPr>
              <a:t> – санитарную помощь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543" y="116632"/>
            <a:ext cx="59683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Блок: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 Стандартизация процессов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9550" y="1654859"/>
            <a:ext cx="436780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Соответствие текущей деятельности медицинской организации стандартизированной работе улучшенных процессов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3023" y="2732077"/>
            <a:ext cx="6096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1600" dirty="0"/>
              <a:t>100% (доля соответствия текущей деятельности разработанным стандартам улучшенных процессов)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76783" y="4234998"/>
            <a:ext cx="389334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Пересмотр стандартов улучшенных процессов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454" y="4828976"/>
            <a:ext cx="6096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600" dirty="0"/>
              <a:t>Пересмотр стандартов улучшенных процессов не реже 1 раза в год, актуализация по мере необходимости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54" y="3364903"/>
            <a:ext cx="2296246" cy="1464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595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93281" y="10643"/>
            <a:ext cx="65507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Методический </a:t>
            </a:r>
            <a:r>
              <a:rPr lang="ru-RU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центр «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Saver</a:t>
            </a:r>
            <a:r>
              <a:rPr lang="ru-RU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клиника» 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D009B1-6C7B-4777-802D-9FEDE1589BE3}"/>
              </a:ext>
            </a:extLst>
          </p:cNvPr>
          <p:cNvSpPr txBox="1"/>
          <p:nvPr/>
        </p:nvSpPr>
        <p:spPr>
          <a:xfrm>
            <a:off x="-27521" y="1877608"/>
            <a:ext cx="49595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/>
                </a:solidFill>
                <a:latin typeface="+mn-lt"/>
              </a:rPr>
              <a:t>Создан по программе МЗ РФ и ГК «Росатом» «Школа</a:t>
            </a:r>
            <a:r>
              <a:rPr lang="ru-RU" sz="28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ru-RU" sz="2800" dirty="0">
                <a:solidFill>
                  <a:schemeClr val="accent6"/>
                </a:solidFill>
                <a:latin typeface="+mn-lt"/>
              </a:rPr>
              <a:t>лидеров бережливых технологий в здравоохранении</a:t>
            </a:r>
            <a:r>
              <a:rPr lang="ru-RU" sz="2800" dirty="0" smtClean="0">
                <a:solidFill>
                  <a:schemeClr val="accent6"/>
                </a:solidFill>
                <a:latin typeface="+mn-lt"/>
              </a:rPr>
              <a:t>».</a:t>
            </a:r>
          </a:p>
          <a:p>
            <a:r>
              <a:rPr lang="ru-RU" sz="2800" dirty="0" smtClean="0">
                <a:solidFill>
                  <a:schemeClr val="accent6"/>
                </a:solidFill>
                <a:latin typeface="+mn-lt"/>
              </a:rPr>
              <a:t>Обучение по программе прошли 30 специалистов. </a:t>
            </a:r>
          </a:p>
          <a:p>
            <a:r>
              <a:rPr lang="ru-RU" sz="2800" dirty="0" smtClean="0">
                <a:solidFill>
                  <a:schemeClr val="accent6"/>
                </a:solidFill>
                <a:latin typeface="+mn-lt"/>
              </a:rPr>
              <a:t>В РФ 9 методических центров (</a:t>
            </a:r>
            <a:r>
              <a:rPr lang="ru-RU" sz="2000" i="1" dirty="0" smtClean="0">
                <a:solidFill>
                  <a:schemeClr val="accent6"/>
                </a:solidFill>
                <a:latin typeface="+mn-lt"/>
              </a:rPr>
              <a:t>Приказ МЗ РФ №344, 15.06.18</a:t>
            </a:r>
            <a:r>
              <a:rPr lang="ru-RU" sz="2800" dirty="0" smtClean="0">
                <a:solidFill>
                  <a:schemeClr val="accent6"/>
                </a:solidFill>
                <a:latin typeface="+mn-lt"/>
              </a:rPr>
              <a:t>).</a:t>
            </a:r>
          </a:p>
          <a:p>
            <a:endParaRPr lang="ru-RU" sz="28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0" t="61550" r="8150" b="4850"/>
          <a:stretch/>
        </p:blipFill>
        <p:spPr>
          <a:xfrm>
            <a:off x="4932040" y="1830991"/>
            <a:ext cx="4211960" cy="498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967335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</a:rPr>
              <a:t>Спасибо за внимание! </a:t>
            </a:r>
          </a:p>
          <a:p>
            <a:pPr algn="ctr"/>
            <a:r>
              <a:rPr lang="ru-RU" sz="3600" b="1" dirty="0">
                <a:solidFill>
                  <a:schemeClr val="accent2"/>
                </a:solidFill>
              </a:rPr>
              <a:t>Всем удачи в реализации проектов по </a:t>
            </a:r>
            <a:r>
              <a:rPr lang="ru-RU" sz="3600" b="1" dirty="0" smtClean="0">
                <a:solidFill>
                  <a:schemeClr val="accent2"/>
                </a:solidFill>
              </a:rPr>
              <a:t>улучшениям  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3" name="Picture 2" descr="Картинки по запросу смайли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4130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accent2"/>
              </a:solidFill>
            </a:endParaRPr>
          </a:p>
          <a:p>
            <a:pPr algn="ctr"/>
            <a:endParaRPr lang="ru-RU" sz="3600" dirty="0">
              <a:solidFill>
                <a:schemeClr val="accent2"/>
              </a:solidFill>
            </a:endParaRPr>
          </a:p>
          <a:p>
            <a:pPr algn="ctr"/>
            <a:r>
              <a:rPr lang="ru-RU" dirty="0" smtClean="0">
                <a:solidFill>
                  <a:schemeClr val="accent2"/>
                </a:solidFill>
              </a:rPr>
              <a:t>Руководитель методического </a:t>
            </a:r>
            <a:r>
              <a:rPr lang="ru-RU" dirty="0">
                <a:solidFill>
                  <a:schemeClr val="accent2"/>
                </a:solidFill>
              </a:rPr>
              <a:t>центра по обучению основам организации бережливого производства в сфере охраны здоровья </a:t>
            </a:r>
            <a:r>
              <a:rPr lang="en-US" dirty="0">
                <a:solidFill>
                  <a:schemeClr val="accent2"/>
                </a:solidFill>
              </a:rPr>
              <a:t>Saver</a:t>
            </a:r>
            <a:r>
              <a:rPr lang="ru-RU" dirty="0">
                <a:solidFill>
                  <a:schemeClr val="accent2"/>
                </a:solidFill>
              </a:rPr>
              <a:t>клиника </a:t>
            </a:r>
          </a:p>
          <a:p>
            <a:pPr algn="ctr"/>
            <a:r>
              <a:rPr lang="ru-RU" dirty="0">
                <a:solidFill>
                  <a:schemeClr val="accent2"/>
                </a:solidFill>
              </a:rPr>
              <a:t>(«Бережливая клиника») </a:t>
            </a:r>
            <a:r>
              <a:rPr lang="ru-RU" dirty="0" smtClean="0">
                <a:solidFill>
                  <a:schemeClr val="accent2"/>
                </a:solidFill>
              </a:rPr>
              <a:t>ИДПО</a:t>
            </a:r>
          </a:p>
          <a:p>
            <a:pPr algn="ctr"/>
            <a:endParaRPr lang="ru-RU" dirty="0">
              <a:solidFill>
                <a:schemeClr val="accent2"/>
              </a:solidFill>
            </a:endParaRPr>
          </a:p>
          <a:p>
            <a:pPr algn="ctr"/>
            <a:endParaRPr lang="ru-RU" dirty="0">
              <a:solidFill>
                <a:schemeClr val="accent2"/>
              </a:solidFill>
            </a:endParaRPr>
          </a:p>
          <a:p>
            <a:pPr algn="ctr"/>
            <a:r>
              <a:rPr lang="ru-RU" sz="3600" dirty="0">
                <a:solidFill>
                  <a:schemeClr val="accent2"/>
                </a:solidFill>
              </a:rPr>
              <a:t>Данаев Аслан </a:t>
            </a:r>
            <a:r>
              <a:rPr lang="ru-RU" sz="3600" dirty="0" err="1">
                <a:solidFill>
                  <a:schemeClr val="accent2"/>
                </a:solidFill>
              </a:rPr>
              <a:t>Барадинович</a:t>
            </a:r>
            <a:endParaRPr lang="ru-RU" sz="3600" dirty="0">
              <a:solidFill>
                <a:schemeClr val="accent2"/>
              </a:solidFill>
            </a:endParaRPr>
          </a:p>
          <a:p>
            <a:pPr algn="ctr"/>
            <a:r>
              <a:rPr lang="ru-RU" sz="3600" dirty="0">
                <a:solidFill>
                  <a:schemeClr val="accent2"/>
                </a:solidFill>
              </a:rPr>
              <a:t>Тел.: 89320991117;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</a:rPr>
              <a:t>         89289111148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</a:rPr>
              <a:t>Адрес </a:t>
            </a:r>
            <a:r>
              <a:rPr lang="ru-RU" sz="3600" dirty="0" err="1">
                <a:solidFill>
                  <a:schemeClr val="accent2"/>
                </a:solidFill>
              </a:rPr>
              <a:t>эл.почты</a:t>
            </a:r>
            <a:r>
              <a:rPr lang="ru-RU" sz="3600" dirty="0">
                <a:solidFill>
                  <a:schemeClr val="accent2"/>
                </a:solidFill>
              </a:rPr>
              <a:t>: </a:t>
            </a:r>
            <a:r>
              <a:rPr lang="en-US" sz="3600" dirty="0">
                <a:solidFill>
                  <a:schemeClr val="accent2"/>
                </a:solidFill>
              </a:rPr>
              <a:t>aslandanaev111@mail</a:t>
            </a:r>
            <a:r>
              <a:rPr lang="ru-RU" sz="3600" dirty="0">
                <a:solidFill>
                  <a:schemeClr val="accent2"/>
                </a:solidFill>
              </a:rPr>
              <a:t>.</a:t>
            </a:r>
            <a:r>
              <a:rPr lang="en-US" sz="3600" dirty="0" err="1">
                <a:solidFill>
                  <a:schemeClr val="accent2"/>
                </a:solidFill>
              </a:rPr>
              <a:t>ru</a:t>
            </a:r>
            <a:endParaRPr lang="ru-RU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4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&amp;Kcy;&amp;acy;&amp;rcy;&amp;tcy;&amp;icy;&amp;ncy;&amp;kcy;&amp;icy; &amp;pcy;&amp;ocy; &amp;zcy;&amp;acy;&amp;pcy;&amp;rcy;&amp;ocy;&amp;scy;&amp;ucy; &amp;dcy;&amp;iecy;&amp;rcy;&amp;iecy;&amp;vcy;&amp;ocy; &amp;tcy;&amp;iecy;&amp;kcy;&amp;scy;&amp;tcy;&amp;ucy;&amp;r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2553960"/>
            <a:ext cx="11620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8398"/>
            <a:ext cx="915494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99065"/>
              </p:ext>
            </p:extLst>
          </p:nvPr>
        </p:nvGraphicFramePr>
        <p:xfrm>
          <a:off x="61910" y="3501008"/>
          <a:ext cx="8929690" cy="2817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670"/>
                <a:gridCol w="1275670"/>
                <a:gridCol w="1275670"/>
                <a:gridCol w="1275670"/>
                <a:gridCol w="1275670"/>
                <a:gridCol w="1275670"/>
                <a:gridCol w="1275670"/>
              </a:tblGrid>
              <a:tr h="2880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ПРИМЕРЫ:</a:t>
                      </a:r>
                    </a:p>
                  </a:txBody>
                  <a:tcPr marL="91442" marR="91442" marT="45718" marB="45718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29791">
                <a:tc>
                  <a:txBody>
                    <a:bodyPr/>
                    <a:lstStyle/>
                    <a:p>
                      <a:pPr marL="88900" indent="-88900" algn="l" defTabSz="1073150">
                        <a:buFont typeface="Wingdings" panose="05000000000000000000" pitchFamily="2" charset="2"/>
                        <a:buChar char="§"/>
                      </a:pP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Результаты не</a:t>
                      </a:r>
                      <a:r>
                        <a:rPr lang="ru-RU" sz="10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всех назначенных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анализов востребованы впоследствии врачами.</a:t>
                      </a:r>
                    </a:p>
                    <a:p>
                      <a:pPr marL="88900" indent="-88900" algn="l" defTabSz="1073150">
                        <a:buFont typeface="Wingdings" panose="05000000000000000000" pitchFamily="2" charset="2"/>
                        <a:buChar char="§"/>
                      </a:pPr>
                      <a:endParaRPr lang="ru-RU" sz="100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marL="88900" indent="-88900" algn="l" defTabSz="1073150">
                        <a:buFont typeface="Wingdings" panose="05000000000000000000" pitchFamily="2" charset="2"/>
                        <a:buChar char="§"/>
                      </a:pPr>
                      <a:r>
                        <a:rPr lang="ru-RU" sz="10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Талоны выдаются со «сроком действия» 5 дней, непрогнозируемая дневная загрузка</a:t>
                      </a:r>
                    </a:p>
                  </a:txBody>
                  <a:tcPr marL="91442" marR="91442" marT="45718" marB="45718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Врач вынужден заниматься не лечебной функцией</a:t>
                      </a:r>
                      <a:endParaRPr kumimoji="0" lang="ru-RU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Лишние перемещения медсестры из-за непродуманной планировки кабинета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Пациенту сложно подойти к месту забора крови, обходит столы и чистую зону</a:t>
                      </a:r>
                    </a:p>
                    <a:p>
                      <a:pPr marL="0" marR="0" lvl="0" indent="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Необходимость посещать поликлинику несколько раз в разные дни.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Очереди пациентов в регистратуру, процедурный кабинет.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Непродуманная система поставок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расходников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реагентов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Лишнее копирование «бегунков» и ввод по ним данных профосмотров в ПК вручную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Дублирующиеся анализы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Неравномерная нагрузка </a:t>
                      </a:r>
                      <a:b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 медперсонал</a:t>
                      </a:r>
                    </a:p>
                    <a:p>
                      <a:pPr marL="0" marR="0" lvl="0" indent="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E87B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«узкие места» - длительные по времени приемы /процедуры при прохождении медосмотров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Необходимость проходить анализы с ограниченным сроком действия повторно из-за отсутствия к-л. специалистов или невозможности посетить их в указанное время.</a:t>
                      </a:r>
                    </a:p>
                  </a:txBody>
                  <a:tcPr marL="91442" marR="91442" marT="45718" marB="45718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&amp;Kcy;&amp;acy;&amp;rcy;&amp;tcy;&amp;icy;&amp;ncy;&amp;kcy;&amp;icy; &amp;pcy;&amp;ocy; &amp;zcy;&amp;acy;&amp;pcy;&amp;rcy;&amp;ocy;&amp;scy;&amp;ucy; &amp;mcy;&amp;iecy;&amp;dcy;&amp;icy;&amp;tscy;&amp;icy;&amp;ncy;&amp;scy;&amp;kcy;&amp;icy;&amp;iecy; &amp;acy;&amp;ncy;&amp;acy;&amp;lcy;&amp;icy;&amp;zcy;&amp;ycy; &amp;lcy;&amp;icy;&amp;shcy;&amp;ncy;&amp;icy;&amp;ie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9" y="2514273"/>
            <a:ext cx="10795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&amp;Kcy;&amp;acy;&amp;rcy;&amp;tcy;&amp;icy;&amp;ncy;&amp;kcy;&amp;icy; &amp;pcy;&amp;ocy; &amp;zcy;&amp;acy;&amp;pcy;&amp;rcy;&amp;ocy;&amp;scy;&amp;ucy; &amp;vcy;&amp;rcy;&amp;acy;&amp;chcy; &amp;dcy;&amp;ocy;&amp;kcy;&amp;ucy;&amp;m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77" y="2565400"/>
            <a:ext cx="102393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&amp;Kcy;&amp;acy;&amp;rcy;&amp;tcy;&amp;icy;&amp;ncy;&amp;kcy;&amp;icy; &amp;pcy;&amp;ocy; &amp;zcy;&amp;acy;&amp;pcy;&amp;rcy;&amp;ocy;&amp;scy;&amp;ucy; &amp;ocy;&amp;chcy;&amp;iecy;&amp;rcy;&amp;iecy;&amp;dcy;&amp;softcy; &amp;pcy;&amp;ocy;&amp;lcy;&amp;icy;&amp;kcy;&amp;lcy;&amp;icy;&amp;ncy;&amp;icy;&amp;kcy;&amp;a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92" y="2536498"/>
            <a:ext cx="109696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&amp;Kcy;&amp;acy;&amp;rcy;&amp;tcy;&amp;icy;&amp;ncy;&amp;kcy;&amp;icy; &amp;pcy;&amp;ocy; &amp;zcy;&amp;acy;&amp;pcy;&amp;rcy;&amp;ocy;&amp;scy;&amp;ucy; &amp;kcy;&amp;acy;&amp;bcy;&amp;icy;&amp;ncy;&amp;iecy;&amp;tcy; &amp;pcy;&amp;rcy;&amp;ocy;&amp;tscy;&amp;iecy;&amp;dcy;&amp;ucy;&amp;rcy;&amp;ncy;&amp;ycy;&amp;jcy;  &amp;tcy;&amp;iecy;&amp;scy;&amp;ncy;&amp;o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28" y="2565400"/>
            <a:ext cx="109061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&amp;Kcy;&amp;acy;&amp;rcy;&amp;tcy;&amp;icy;&amp;ncy;&amp;kcy;&amp;icy; &amp;pcy;&amp;ocy; &amp;zcy;&amp;acy;&amp;pcy;&amp;rcy;&amp;ocy;&amp;scy;&amp;ucy; &amp;kcy;&amp;acy;&amp;bcy;&amp;icy;&amp;ncy;&amp;iecy;&amp;tcy; &amp;pcy;&amp;rcy;&amp;ocy;&amp;tscy;&amp;iecy;&amp;dcy;&amp;ucy;&amp;rcy;&amp;ncy;&amp;ycy;&amp;jcy;  &amp;tcy;&amp;iecy;&amp;scy;&amp;ncy;&amp;o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536826"/>
            <a:ext cx="109696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&amp;Kcy;&amp;acy;&amp;rcy;&amp;tcy;&amp;icy;&amp;ncy;&amp;kcy;&amp;icy; &amp;pcy;&amp;ocy; &amp;zcy;&amp;acy;&amp;pcy;&amp;rcy;&amp;ocy;&amp;scy;&amp;ucy; &amp;ucy;&amp;zcy;&amp;i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56" y="2536498"/>
            <a:ext cx="10842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&amp;Kcy;&amp;acy;&amp;rcy;&amp;tcy;&amp;icy;&amp;ncy;&amp;kcy;&amp;icy; &amp;pcy;&amp;ocy; &amp;zcy;&amp;acy;&amp;pcy;&amp;rcy;&amp;ocy;&amp;scy;&amp;ucy; &amp;dcy;&amp;vcy;&amp;iecy;&amp;rcy;&amp;softcy; &amp;kcy;&amp;acy;&amp;bcy;&amp;icy;&amp;ncy;&amp;iecy;&amp;tcy;&amp;acy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011" y="2672556"/>
            <a:ext cx="10731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059832" y="-7093"/>
            <a:ext cx="6111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b="1" kern="0" dirty="0">
                <a:solidFill>
                  <a:schemeClr val="accent3"/>
                </a:solidFill>
              </a:rPr>
              <a:t>Классификация видов </a:t>
            </a:r>
            <a:r>
              <a:rPr lang="ru-RU" altLang="ru-RU" sz="3200" b="1" kern="0" dirty="0" smtClean="0">
                <a:solidFill>
                  <a:schemeClr val="accent3"/>
                </a:solidFill>
              </a:rPr>
              <a:t>потерь</a:t>
            </a:r>
            <a:endParaRPr lang="ru-RU" altLang="ru-RU" sz="3200" b="1" kern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5993" y="152202"/>
            <a:ext cx="3613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Стандартизация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1916833"/>
            <a:ext cx="5886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/>
                </a:solidFill>
                <a:latin typeface="+mn-lt"/>
              </a:rPr>
              <a:t>Стандартизация </a:t>
            </a:r>
            <a:r>
              <a:rPr lang="ru-RU" sz="2400" dirty="0">
                <a:solidFill>
                  <a:schemeClr val="accent6"/>
                </a:solidFill>
                <a:latin typeface="+mn-lt"/>
              </a:rPr>
              <a:t>— деятельность по разработке, опубликованию и применению стандартов, по установлению норм, правил и </a:t>
            </a:r>
            <a:r>
              <a:rPr lang="ru-RU" sz="2400" dirty="0" smtClean="0">
                <a:solidFill>
                  <a:schemeClr val="accent6"/>
                </a:solidFill>
                <a:latin typeface="+mn-lt"/>
              </a:rPr>
              <a:t>характеристик </a:t>
            </a:r>
            <a:r>
              <a:rPr lang="ru-RU" sz="2400" dirty="0">
                <a:solidFill>
                  <a:schemeClr val="accent6"/>
                </a:solidFill>
                <a:latin typeface="+mn-lt"/>
              </a:rPr>
              <a:t> </a:t>
            </a:r>
            <a:r>
              <a:rPr lang="ru-RU" sz="2400" dirty="0" smtClean="0">
                <a:solidFill>
                  <a:schemeClr val="accent6"/>
                </a:solidFill>
                <a:latin typeface="+mn-lt"/>
              </a:rPr>
              <a:t>направленных </a:t>
            </a:r>
            <a:r>
              <a:rPr lang="ru-RU" sz="2400" dirty="0">
                <a:solidFill>
                  <a:schemeClr val="accent6"/>
                </a:solidFill>
                <a:latin typeface="+mn-lt"/>
              </a:rPr>
              <a:t>на достижение оптимальной степени упорядочения в определенной области посредством установления положений для всеобщего и многократного применения в отношении реально существующих или потенциальных </a:t>
            </a:r>
            <a:r>
              <a:rPr lang="ru-RU" sz="2400" dirty="0" smtClean="0">
                <a:solidFill>
                  <a:schemeClr val="accent6"/>
                </a:solidFill>
                <a:latin typeface="+mn-lt"/>
              </a:rPr>
              <a:t>задач.</a:t>
            </a:r>
            <a:endParaRPr lang="ru-RU" sz="24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29" y="3705573"/>
            <a:ext cx="3186354" cy="30478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1268760"/>
            <a:ext cx="2808312" cy="2324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652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628799"/>
            <a:ext cx="8516938" cy="3455963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Стандартизированная работа –  </a:t>
            </a:r>
            <a:r>
              <a:rPr lang="ru-RU" dirty="0" smtClean="0"/>
              <a:t>это документированный  эталонный </a:t>
            </a:r>
            <a:r>
              <a:rPr lang="ru-RU" dirty="0"/>
              <a:t>способ выполнения </a:t>
            </a:r>
            <a:r>
              <a:rPr lang="ru-RU" dirty="0" smtClean="0"/>
              <a:t>работы обеспечивающий </a:t>
            </a:r>
            <a:r>
              <a:rPr lang="ru-RU" dirty="0"/>
              <a:t>безопасность, </a:t>
            </a:r>
            <a:r>
              <a:rPr lang="ru-RU" dirty="0" smtClean="0"/>
              <a:t>качество и </a:t>
            </a:r>
            <a:r>
              <a:rPr lang="ru-RU" dirty="0"/>
              <a:t>производительность.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98364" y="188640"/>
            <a:ext cx="6732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kern="0" dirty="0" smtClean="0">
                <a:solidFill>
                  <a:schemeClr val="bg1"/>
                </a:solidFill>
              </a:rPr>
              <a:t>Стандартизированная работа</a:t>
            </a:r>
            <a:endParaRPr lang="ru-RU" sz="3200" b="1" kern="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49080"/>
            <a:ext cx="1728192" cy="215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782888" y="2348706"/>
            <a:ext cx="3836988" cy="2667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23444" y="3358355"/>
            <a:ext cx="280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Стандартизированная работа</a:t>
            </a:r>
          </a:p>
        </p:txBody>
      </p:sp>
      <p:sp>
        <p:nvSpPr>
          <p:cNvPr id="6" name="Rectangle 84"/>
          <p:cNvSpPr txBox="1">
            <a:spLocks noChangeArrowheads="1"/>
          </p:cNvSpPr>
          <p:nvPr/>
        </p:nvSpPr>
        <p:spPr bwMode="auto">
          <a:xfrm>
            <a:off x="1995488" y="258763"/>
            <a:ext cx="7148512" cy="7334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ru-RU" sz="3200" b="1" i="0" kern="0" dirty="0">
                <a:solidFill>
                  <a:schemeClr val="accent3"/>
                </a:solidFill>
                <a:latin typeface="+mn-lt"/>
              </a:rPr>
              <a:t>Взаимосвязь СР и </a:t>
            </a:r>
            <a:endParaRPr lang="ru-RU" sz="3200" b="1" i="0" kern="0" dirty="0" smtClean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r>
              <a:rPr lang="ru-RU" sz="3200" b="1" i="0" kern="0" dirty="0" smtClean="0">
                <a:solidFill>
                  <a:schemeClr val="accent3"/>
                </a:solidFill>
                <a:latin typeface="+mn-lt"/>
              </a:rPr>
              <a:t>принципов </a:t>
            </a:r>
            <a:r>
              <a:rPr lang="ru-RU" sz="3200" b="1" i="0" kern="0" dirty="0">
                <a:solidFill>
                  <a:schemeClr val="accent3"/>
                </a:solidFill>
                <a:latin typeface="+mn-lt"/>
              </a:rPr>
              <a:t>БП </a:t>
            </a:r>
          </a:p>
          <a:p>
            <a:pPr algn="ctr">
              <a:defRPr/>
            </a:pPr>
            <a:endParaRPr lang="ru-RU" sz="2000" b="1" i="0" kern="0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7" name="Text Box 90"/>
          <p:cNvSpPr txBox="1">
            <a:spLocks noChangeArrowheads="1"/>
          </p:cNvSpPr>
          <p:nvPr/>
        </p:nvSpPr>
        <p:spPr bwMode="auto">
          <a:xfrm>
            <a:off x="7020272" y="3220243"/>
            <a:ext cx="2046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/>
              <a:t>2. Самый ценный актив - это люди</a:t>
            </a:r>
          </a:p>
        </p:txBody>
      </p:sp>
      <p:sp>
        <p:nvSpPr>
          <p:cNvPr id="8" name="Text Box 91"/>
          <p:cNvSpPr txBox="1">
            <a:spLocks noChangeArrowheads="1"/>
          </p:cNvSpPr>
          <p:nvPr/>
        </p:nvSpPr>
        <p:spPr bwMode="auto">
          <a:xfrm>
            <a:off x="395536" y="3219450"/>
            <a:ext cx="1863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/>
              <a:t>1. Прежде всего думай о заказчике</a:t>
            </a: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2090738" y="1556792"/>
            <a:ext cx="547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3. Культура непрерывных усовершенствований (</a:t>
            </a:r>
            <a:r>
              <a:rPr lang="ru-RU" altLang="ru-RU" dirty="0" err="1"/>
              <a:t>Кайзен</a:t>
            </a:r>
            <a:r>
              <a:rPr lang="ru-RU" altLang="ru-RU" dirty="0"/>
              <a:t>)</a:t>
            </a:r>
          </a:p>
        </p:txBody>
      </p:sp>
      <p:sp>
        <p:nvSpPr>
          <p:cNvPr id="10" name="Text Box 94"/>
          <p:cNvSpPr txBox="1">
            <a:spLocks noChangeArrowheads="1"/>
          </p:cNvSpPr>
          <p:nvPr/>
        </p:nvSpPr>
        <p:spPr bwMode="auto">
          <a:xfrm>
            <a:off x="4005263" y="6110288"/>
            <a:ext cx="2105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11" name="Text Box 95"/>
          <p:cNvSpPr txBox="1">
            <a:spLocks noChangeArrowheads="1"/>
          </p:cNvSpPr>
          <p:nvPr/>
        </p:nvSpPr>
        <p:spPr bwMode="auto">
          <a:xfrm>
            <a:off x="2782887" y="5807869"/>
            <a:ext cx="4044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4. Все внимание на производственную площадку (</a:t>
            </a:r>
            <a:r>
              <a:rPr lang="ru-RU" altLang="ru-RU" dirty="0" err="1"/>
              <a:t>Гемба</a:t>
            </a:r>
            <a:r>
              <a:rPr lang="ru-RU" altLang="ru-RU" dirty="0"/>
              <a:t>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9" y="5135563"/>
            <a:ext cx="109855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47306" y="188640"/>
            <a:ext cx="7196694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Возможности СР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232" y="2276872"/>
            <a:ext cx="8992265" cy="52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696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 dirty="0">
                <a:solidFill>
                  <a:srgbClr val="3333CC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СР </a:t>
            </a:r>
          </a:p>
        </p:txBody>
      </p:sp>
      <p:sp>
        <p:nvSpPr>
          <p:cNvPr id="5" name="Стрелка вправо 4"/>
          <p:cNvSpPr/>
          <p:nvPr/>
        </p:nvSpPr>
        <p:spPr bwMode="auto">
          <a:xfrm rot="7918553">
            <a:off x="2172602" y="3811612"/>
            <a:ext cx="1362996" cy="31415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 Box 70"/>
          <p:cNvSpPr txBox="1">
            <a:spLocks noChangeArrowheads="1"/>
          </p:cNvSpPr>
          <p:nvPr/>
        </p:nvSpPr>
        <p:spPr bwMode="auto">
          <a:xfrm>
            <a:off x="38232" y="4401094"/>
            <a:ext cx="4177656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Позволяет выявлять проблемы (отклонения от стандарта)</a:t>
            </a:r>
          </a:p>
        </p:txBody>
      </p:sp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4505202" y="4293096"/>
            <a:ext cx="46387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ts val="600"/>
              </a:spcBef>
            </a:pPr>
            <a:r>
              <a:rPr lang="ru-RU" altLang="ru-RU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Позволяет измерять потери и проблемы, внедрять усовершенствования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 rot="3140569">
            <a:off x="5533273" y="3789868"/>
            <a:ext cx="1247248" cy="312711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22848"/>
          <a:stretch/>
        </p:blipFill>
        <p:spPr bwMode="auto">
          <a:xfrm>
            <a:off x="2315128" y="959569"/>
            <a:ext cx="4380148" cy="263460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13" y="5498804"/>
            <a:ext cx="1760105" cy="117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5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600" y="80360"/>
            <a:ext cx="8915400" cy="5461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ru-RU" sz="3200" b="1" i="0" kern="0" dirty="0" smtClean="0">
                <a:solidFill>
                  <a:schemeClr val="accent3"/>
                </a:solidFill>
                <a:latin typeface="+mn-lt"/>
              </a:rPr>
              <a:t>Стандартизированная работа и </a:t>
            </a:r>
          </a:p>
          <a:p>
            <a:pPr>
              <a:defRPr/>
            </a:pPr>
            <a:r>
              <a:rPr lang="ru-RU" sz="3200" b="1" i="0" kern="0" dirty="0" smtClean="0">
                <a:solidFill>
                  <a:schemeClr val="accent3"/>
                </a:solidFill>
                <a:latin typeface="+mn-lt"/>
              </a:rPr>
              <a:t>Заказчик</a:t>
            </a:r>
            <a:endParaRPr lang="en-US" sz="3200" b="1" i="0" kern="0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" y="1844824"/>
            <a:ext cx="9144000" cy="31097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ru-RU" kern="0" dirty="0" smtClean="0"/>
          </a:p>
          <a:p>
            <a:pPr>
              <a:lnSpc>
                <a:spcPct val="80000"/>
              </a:lnSpc>
            </a:pPr>
            <a:r>
              <a:rPr lang="ru-RU" altLang="ru-RU" sz="2000" b="1" kern="0" dirty="0" smtClean="0"/>
              <a:t>Определяет, какая работа необходима в соответствии с запросами заказчика</a:t>
            </a:r>
            <a:endParaRPr lang="en-US" altLang="ru-RU" sz="2000" b="1" kern="0" dirty="0" smtClean="0"/>
          </a:p>
          <a:p>
            <a:pPr>
              <a:lnSpc>
                <a:spcPct val="80000"/>
              </a:lnSpc>
            </a:pPr>
            <a:r>
              <a:rPr lang="en-US" altLang="ru-RU" sz="2000" b="1" kern="0" dirty="0" smtClean="0"/>
              <a:t>C</a:t>
            </a:r>
            <a:r>
              <a:rPr lang="ru-RU" altLang="ru-RU" sz="2000" b="1" kern="0" dirty="0" smtClean="0"/>
              <a:t>вязь между запросами и реальным временем</a:t>
            </a:r>
            <a:r>
              <a:rPr lang="en-US" altLang="ru-RU" sz="2000" b="1" kern="0" dirty="0" smtClean="0"/>
              <a:t> </a:t>
            </a:r>
            <a:r>
              <a:rPr lang="ru-RU" altLang="ru-RU" sz="2000" b="1" kern="0" dirty="0" smtClean="0"/>
              <a:t>протекания </a:t>
            </a:r>
            <a:endParaRPr lang="en-US" altLang="ru-RU" sz="2000" b="1" kern="0" dirty="0" smtClean="0"/>
          </a:p>
          <a:p>
            <a:pPr>
              <a:lnSpc>
                <a:spcPct val="80000"/>
              </a:lnSpc>
            </a:pPr>
            <a:r>
              <a:rPr lang="ru-RU" altLang="ru-RU" sz="2000" b="1" kern="0" dirty="0" smtClean="0"/>
              <a:t>Показывает проблемы качества</a:t>
            </a:r>
          </a:p>
        </p:txBody>
      </p:sp>
      <p:cxnSp>
        <p:nvCxnSpPr>
          <p:cNvPr id="4" name="Прямая со стрелкой 58"/>
          <p:cNvCxnSpPr>
            <a:cxnSpLocks noChangeShapeType="1"/>
          </p:cNvCxnSpPr>
          <p:nvPr/>
        </p:nvCxnSpPr>
        <p:spPr bwMode="auto">
          <a:xfrm rot="10800000">
            <a:off x="8402638" y="881063"/>
            <a:ext cx="1136650" cy="754062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5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3551238"/>
            <a:ext cx="457676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306888"/>
            <a:ext cx="12938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4411663"/>
            <a:ext cx="939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Шаблон презентации СтГМУ">
  <a:themeElements>
    <a:clrScheme name="Шаблон презентации СтГМ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презентации СтГМА">
      <a:majorFont>
        <a:latin typeface="Georgia"/>
        <a:ea typeface=""/>
        <a:cs typeface=""/>
      </a:majorFont>
      <a:minorFont>
        <a:latin typeface="Palatino Linotyp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презентации СтГМ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Владимир Иванович полный отчет</Template>
  <TotalTime>395</TotalTime>
  <Words>1525</Words>
  <Application>Microsoft Office PowerPoint</Application>
  <PresentationFormat>Экран (4:3)</PresentationFormat>
  <Paragraphs>324</Paragraphs>
  <Slides>34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1_Шаблон презентации СтГМУ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Бережливая Клиника</dc:creator>
  <cp:lastModifiedBy>АСЛАН</cp:lastModifiedBy>
  <cp:revision>41</cp:revision>
  <dcterms:created xsi:type="dcterms:W3CDTF">2019-10-07T10:33:46Z</dcterms:created>
  <dcterms:modified xsi:type="dcterms:W3CDTF">2019-10-08T20:56:24Z</dcterms:modified>
</cp:coreProperties>
</file>