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sldIdLst>
    <p:sldId id="256" r:id="rId2"/>
    <p:sldId id="291" r:id="rId3"/>
    <p:sldId id="257" r:id="rId4"/>
    <p:sldId id="259" r:id="rId5"/>
    <p:sldId id="295" r:id="rId6"/>
    <p:sldId id="290" r:id="rId7"/>
    <p:sldId id="292" r:id="rId8"/>
    <p:sldId id="293" r:id="rId9"/>
    <p:sldId id="260" r:id="rId10"/>
    <p:sldId id="294" r:id="rId11"/>
    <p:sldId id="288" r:id="rId12"/>
    <p:sldId id="287" r:id="rId13"/>
    <p:sldId id="300" r:id="rId14"/>
    <p:sldId id="296" r:id="rId15"/>
    <p:sldId id="298" r:id="rId16"/>
    <p:sldId id="276" r:id="rId17"/>
    <p:sldId id="282" r:id="rId18"/>
    <p:sldId id="277" r:id="rId19"/>
    <p:sldId id="299" r:id="rId20"/>
    <p:sldId id="278" r:id="rId21"/>
    <p:sldId id="283" r:id="rId22"/>
    <p:sldId id="284" r:id="rId23"/>
    <p:sldId id="279" r:id="rId24"/>
    <p:sldId id="280" r:id="rId25"/>
    <p:sldId id="281" r:id="rId26"/>
    <p:sldId id="286" r:id="rId27"/>
    <p:sldId id="273" r:id="rId28"/>
    <p:sldId id="262" r:id="rId29"/>
    <p:sldId id="264" r:id="rId30"/>
    <p:sldId id="274" r:id="rId31"/>
    <p:sldId id="27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DBB-8801-4F07-B95F-F3521834A6F4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0AEC-57E4-4F33-84BB-7EDF559162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DBB-8801-4F07-B95F-F3521834A6F4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0AEC-57E4-4F33-84BB-7EDF559162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DBB-8801-4F07-B95F-F3521834A6F4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0AEC-57E4-4F33-84BB-7EDF559162F3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DBB-8801-4F07-B95F-F3521834A6F4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0AEC-57E4-4F33-84BB-7EDF559162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90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DBB-8801-4F07-B95F-F3521834A6F4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0AEC-57E4-4F33-84BB-7EDF559162F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DBB-8801-4F07-B95F-F3521834A6F4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0AEC-57E4-4F33-84BB-7EDF559162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DBB-8801-4F07-B95F-F3521834A6F4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0AEC-57E4-4F33-84BB-7EDF559162F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DBB-8801-4F07-B95F-F3521834A6F4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0AEC-57E4-4F33-84BB-7EDF559162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DBB-8801-4F07-B95F-F3521834A6F4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0AEC-57E4-4F33-84BB-7EDF559162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DBB-8801-4F07-B95F-F3521834A6F4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0AEC-57E4-4F33-84BB-7EDF559162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DBB-8801-4F07-B95F-F3521834A6F4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0AEC-57E4-4F33-84BB-7EDF559162F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DBB-8801-4F07-B95F-F3521834A6F4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0AEC-57E4-4F33-84BB-7EDF559162F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B129DBB-8801-4F07-B95F-F3521834A6F4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3250AEC-57E4-4F33-84BB-7EDF559162F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845" y="448408"/>
            <a:ext cx="10946423" cy="306155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Новая модель медицинской организации, оказывающая первичную медико-санитарную помощь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74088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ГОСУДАРСТВЕННОЕ БЮДЖЕТНОЕ УЧРЕЖДЕНИЕ</a:t>
            </a:r>
          </a:p>
          <a:p>
            <a:r>
              <a:rPr lang="ru-RU" b="1" dirty="0"/>
              <a:t>РОСТОВСКОЙ ОБЛАСТИ</a:t>
            </a:r>
          </a:p>
          <a:p>
            <a:r>
              <a:rPr lang="ru-RU" b="1" dirty="0"/>
              <a:t>"МЕДИЦИНСКИЙ ИНФОРМАЦИОННО-АНАЛИТИЧЕСКИЙ ЦЕНТР"</a:t>
            </a:r>
          </a:p>
          <a:p>
            <a:r>
              <a:rPr lang="ru-RU" dirty="0" smtClean="0"/>
              <a:t>Заместитель начальника МИАЦ   по статистике</a:t>
            </a:r>
          </a:p>
          <a:p>
            <a:r>
              <a:rPr lang="ru-RU" b="1" dirty="0" smtClean="0"/>
              <a:t>Железняк Надежда Леонидовна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28828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345" y="1842655"/>
            <a:ext cx="10597189" cy="4890654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1.Создание рабочей группы.</a:t>
            </a:r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Провести обучение группы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принципам и инструментам бережливого производства.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Фабрика процессов</a:t>
            </a:r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3. Составить тактический план реализации проекта с недельной детализацией.</a:t>
            </a:r>
          </a:p>
          <a:p>
            <a:pPr lvl="0" algn="just"/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Организовать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сбор проблем и предложений от пациентов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медперсонала и провести 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фотофиксацию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 помощи инструментов бережливого производства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определить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наиболее проблемные процессы. </a:t>
            </a:r>
            <a:endParaRPr lang="ru-RU" dirty="0">
              <a:solidFill>
                <a:srgbClr val="0000FF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чего начать?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512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5181600" cy="1252728"/>
          </a:xfrm>
        </p:spPr>
        <p:txBody>
          <a:bodyPr/>
          <a:lstStyle/>
          <a:p>
            <a:r>
              <a:rPr lang="ru-RU" dirty="0" smtClean="0"/>
              <a:t>Фабрики процессов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244436"/>
            <a:ext cx="5888182" cy="4405745"/>
          </a:xfrm>
        </p:spPr>
        <p:txBody>
          <a:bodyPr>
            <a:normAutofit/>
          </a:bodyPr>
          <a:lstStyle/>
          <a:p>
            <a:r>
              <a:rPr lang="ru-RU" b="1" dirty="0" smtClean="0"/>
              <a:t>Задачи учебных центров и перспективные направления для развития</a:t>
            </a:r>
          </a:p>
          <a:p>
            <a:r>
              <a:rPr lang="ru-RU" dirty="0" smtClean="0"/>
              <a:t>Формирование в системе здравоохранения субъекта РФ работоспособной сети, обладающей реальными «бережливыми компетенциями», ее постоянное совершенствование и пополнение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18" y="235527"/>
            <a:ext cx="6497782" cy="66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117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260081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Основанием для выполнения работ </a:t>
            </a:r>
            <a:r>
              <a:rPr lang="ru-RU" sz="3200" dirty="0" smtClean="0">
                <a:solidFill>
                  <a:schemeClr val="tx1"/>
                </a:solidFill>
              </a:rPr>
              <a:t>по </a:t>
            </a:r>
            <a:r>
              <a:rPr lang="ru-RU" sz="3200" dirty="0">
                <a:solidFill>
                  <a:schemeClr val="tx1"/>
                </a:solidFill>
              </a:rPr>
              <a:t>внедрению и сопровождению «новой модели» медицинской организации, оказывающей медико-санитарную помощь является Приказ Министерства здравоохранения Ростовской области  от 07.05.2019г № 1246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342709" y="2939144"/>
            <a:ext cx="6557553" cy="3187335"/>
          </a:xfrm>
        </p:spPr>
        <p:txBody>
          <a:bodyPr>
            <a:normAutofit/>
          </a:bodyPr>
          <a:lstStyle/>
          <a:p>
            <a:r>
              <a:rPr lang="ru-RU" dirty="0" smtClean="0"/>
              <a:t>В целях реализации регионального проекта «Развитие системы оказания первичной медико-санитарной помощи (Ростовская область)» национального проекта «Здравоохранение» создан региональный проектный офис (Региональный центр первичной медико-санитарной помощи Ростовской области. ) при МИАЦ.</a:t>
            </a:r>
            <a:endParaRPr lang="ru-RU" dirty="0"/>
          </a:p>
        </p:txBody>
      </p:sp>
      <p:pic>
        <p:nvPicPr>
          <p:cNvPr id="1026" name="Picture 2" descr="C:\Users\User\Desktop\фото\DCIM\Camera\20190806_18360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8" y="2939144"/>
            <a:ext cx="4595284" cy="34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651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938" y="338327"/>
            <a:ext cx="11283462" cy="2255403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НОВАЯ МОДЕЛЬ</a:t>
            </a:r>
            <a:br>
              <a:rPr lang="ru-RU" sz="2700" b="1" dirty="0"/>
            </a:br>
            <a:r>
              <a:rPr lang="ru-RU" sz="2700" b="1" dirty="0"/>
              <a:t>МЕДИЦИНСКОЙ ОРГАНИЗАЦИИ, ОКАЗЫВАЮЩЕЙ ПЕРВИЧНУЮ</a:t>
            </a:r>
            <a:br>
              <a:rPr lang="ru-RU" sz="2700" b="1" dirty="0"/>
            </a:br>
            <a:r>
              <a:rPr lang="ru-RU" sz="2700" b="1" dirty="0"/>
              <a:t>МЕДИКО-САНИТАРНУЮ </a:t>
            </a:r>
            <a:r>
              <a:rPr lang="ru-RU" sz="2700" b="1" dirty="0" smtClean="0"/>
              <a:t>ПОМОЩЬ</a:t>
            </a:r>
            <a:r>
              <a:rPr lang="ru-RU" sz="2700" b="1" dirty="0"/>
              <a:t> </a:t>
            </a:r>
            <a:br>
              <a:rPr lang="ru-RU" sz="2700" b="1" dirty="0"/>
            </a:br>
            <a:r>
              <a:rPr lang="ru-RU" sz="2700" b="1" dirty="0">
                <a:solidFill>
                  <a:schemeClr val="tx1"/>
                </a:solidFill>
              </a:rPr>
              <a:t>МЕТОДИЧЕСКИЕ РЕКОМЕНДАЦИИ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2013438"/>
            <a:ext cx="5541263" cy="411304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dirty="0"/>
              <a:t>МИНИСТЕРСТВО ЗДРАВООХРАНЕНИЯ РОССИЙСКОЙ ФЕДЕРАЦИИ</a:t>
            </a:r>
          </a:p>
          <a:p>
            <a:pPr marL="0" indent="0">
              <a:buNone/>
            </a:pPr>
            <a:r>
              <a:rPr lang="ru-RU" b="1" dirty="0" smtClean="0"/>
              <a:t>ДЕПАРТАМЕНТ </a:t>
            </a:r>
            <a:r>
              <a:rPr lang="ru-RU" b="1" dirty="0"/>
              <a:t>ОРГАНИЗАЦИИ МЕДИЦИНСКОЙ ПОМОЩИ</a:t>
            </a:r>
          </a:p>
          <a:p>
            <a:pPr marL="0" indent="0">
              <a:buNone/>
            </a:pPr>
            <a:r>
              <a:rPr lang="ru-RU" b="1" dirty="0"/>
              <a:t>И САНАТОРНО-КУРОРТНОГО ДЕЛА МИНИСТЕРСТВА ЗДРАВООХРАНЕНИЯ</a:t>
            </a:r>
          </a:p>
          <a:p>
            <a:pPr marL="0" indent="0">
              <a:buNone/>
            </a:pPr>
            <a:r>
              <a:rPr lang="ru-RU" b="1" dirty="0"/>
              <a:t>РОССИЙСКОЙ ФЕДЕРАЦИИ</a:t>
            </a:r>
          </a:p>
          <a:p>
            <a:pPr marL="0" indent="0">
              <a:buNone/>
            </a:pPr>
            <a:r>
              <a:rPr lang="ru-RU" b="1" dirty="0"/>
              <a:t> </a:t>
            </a:r>
          </a:p>
          <a:p>
            <a:r>
              <a:rPr lang="ru-RU" b="1" dirty="0"/>
              <a:t>ЦЕНТР ОРГАНИЗАЦИИ ПЕРВИЧНОЙ МЕДИКО-САНИТАРНОЙ ПОМОЩИ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Утверждаю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Первый заместитель</a:t>
            </a:r>
          </a:p>
          <a:p>
            <a:pPr marL="0" indent="0">
              <a:buNone/>
            </a:pPr>
            <a:r>
              <a:rPr lang="ru-RU" dirty="0"/>
              <a:t>Министра здравоохранения</a:t>
            </a:r>
          </a:p>
          <a:p>
            <a:pPr marL="0" indent="0">
              <a:buNone/>
            </a:pPr>
            <a:r>
              <a:rPr lang="ru-RU" dirty="0"/>
              <a:t>Российской Федерации</a:t>
            </a:r>
          </a:p>
          <a:p>
            <a:pPr marL="0" indent="0">
              <a:buNone/>
            </a:pPr>
            <a:r>
              <a:rPr lang="ru-RU" dirty="0"/>
              <a:t>Т.В.ЯКОВЛЕВА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Согласовано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Главный внештатный</a:t>
            </a:r>
          </a:p>
          <a:p>
            <a:pPr marL="0" indent="0">
              <a:buNone/>
            </a:pPr>
            <a:r>
              <a:rPr lang="ru-RU" dirty="0"/>
              <a:t>специалист-терапевт</a:t>
            </a:r>
          </a:p>
          <a:p>
            <a:pPr marL="0" indent="0">
              <a:buNone/>
            </a:pPr>
            <a:r>
              <a:rPr lang="ru-RU" dirty="0"/>
              <a:t>Министерства здравоохранения</a:t>
            </a:r>
          </a:p>
          <a:p>
            <a:pPr marL="0" indent="0">
              <a:buNone/>
            </a:pPr>
            <a:r>
              <a:rPr lang="ru-RU" dirty="0"/>
              <a:t>Российской Федерации</a:t>
            </a:r>
          </a:p>
          <a:p>
            <a:pPr marL="0" indent="0">
              <a:buNone/>
            </a:pPr>
            <a:r>
              <a:rPr lang="ru-RU" dirty="0"/>
              <a:t>О.М.ДРАПКИНА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своей работе  использовать эти методические рекомендации, согласно критериям </a:t>
            </a:r>
            <a:r>
              <a:rPr lang="ru-RU" dirty="0"/>
              <a:t>новой модели медицинской </a:t>
            </a:r>
            <a:r>
              <a:rPr lang="ru-RU" dirty="0" smtClean="0"/>
              <a:t>организации, оказывающей </a:t>
            </a:r>
            <a:r>
              <a:rPr lang="ru-RU" dirty="0"/>
              <a:t>первичную медико-санитарную помощь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637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55578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Критерии новой модели медицинской организации,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оказывающей первичную медико-санитарную помощь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 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1. Управление потоками </a:t>
            </a:r>
            <a:r>
              <a:rPr lang="ru-RU" dirty="0" smtClean="0"/>
              <a:t>пациентов</a:t>
            </a:r>
          </a:p>
          <a:p>
            <a:r>
              <a:rPr lang="ru-RU" dirty="0" smtClean="0"/>
              <a:t>2</a:t>
            </a:r>
            <a:r>
              <a:rPr lang="ru-RU" dirty="0"/>
              <a:t>. Качество </a:t>
            </a:r>
            <a:r>
              <a:rPr lang="ru-RU" dirty="0" smtClean="0"/>
              <a:t>пространства</a:t>
            </a:r>
          </a:p>
          <a:p>
            <a:r>
              <a:rPr lang="ru-RU" dirty="0"/>
              <a:t>3. Управление </a:t>
            </a:r>
            <a:r>
              <a:rPr lang="ru-RU" dirty="0" smtClean="0"/>
              <a:t>запасами</a:t>
            </a:r>
          </a:p>
          <a:p>
            <a:r>
              <a:rPr lang="ru-RU" dirty="0"/>
              <a:t>4. Стандартизация </a:t>
            </a:r>
            <a:r>
              <a:rPr lang="ru-RU" dirty="0" smtClean="0"/>
              <a:t>процессов</a:t>
            </a:r>
          </a:p>
          <a:p>
            <a:r>
              <a:rPr lang="ru-RU" dirty="0"/>
              <a:t>5. Качество медицинской помощи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ru-RU" dirty="0"/>
              <a:t>6. Доступность медицинской </a:t>
            </a:r>
            <a:r>
              <a:rPr lang="ru-RU" dirty="0" smtClean="0"/>
              <a:t>помощи</a:t>
            </a:r>
          </a:p>
          <a:p>
            <a:r>
              <a:rPr lang="ru-RU" dirty="0"/>
              <a:t>7. Вовлеченность персонала в улучшения </a:t>
            </a:r>
            <a:r>
              <a:rPr lang="ru-RU" dirty="0" smtClean="0"/>
              <a:t>процессов</a:t>
            </a:r>
          </a:p>
          <a:p>
            <a:r>
              <a:rPr lang="ru-RU" dirty="0"/>
              <a:t>8. Формирование системы </a:t>
            </a:r>
            <a:r>
              <a:rPr lang="ru-RU" dirty="0" smtClean="0"/>
              <a:t>управления</a:t>
            </a:r>
          </a:p>
          <a:p>
            <a:r>
              <a:rPr lang="ru-RU" dirty="0"/>
              <a:t>9. Эффективность использования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2070533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09898" y="746215"/>
            <a:ext cx="10848702" cy="508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 1. Управление потоками пациентов</a:t>
            </a:r>
          </a:p>
          <a:p>
            <a:pPr indent="342900" algn="just">
              <a:spcBef>
                <a:spcPts val="110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зоне фронт-офиса в визуально доступном месте размещаются:</a:t>
            </a:r>
          </a:p>
          <a:p>
            <a:pPr indent="342900" algn="just">
              <a:spcBef>
                <a:spcPts val="110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стойка администратора холла. Администратор холла предоставляет посетителям информацию о дальнейшем маршруте в зависимости от цели визита посетителя в медицинскую организацию, что позволяет эффективно распределять входящий поток;</a:t>
            </a:r>
          </a:p>
          <a:p>
            <a:pPr indent="342900" algn="just">
              <a:spcBef>
                <a:spcPts val="110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информация об исследованиях (например, флюорографическом), приемах специалистов (например, посещение специалиста при наличии предварительной записи) и т.п., которые пациент может пройти, минуя фронт-офис. Данный прием способствует предотвращению скопления пациентов в зоне фронт-офиса;</a:t>
            </a:r>
          </a:p>
          <a:p>
            <a:pPr indent="342900" algn="just">
              <a:spcBef>
                <a:spcPts val="110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информация об оказании платных медицинских услуг, а также подробная маршрутизация пациентов, обратившихся за их получением.</a:t>
            </a:r>
          </a:p>
        </p:txBody>
      </p:sp>
    </p:spTree>
    <p:extLst>
      <p:ext uri="{BB962C8B-B14F-4D97-AF65-F5344CB8AC3E}">
        <p14:creationId xmlns:p14="http://schemas.microsoft.com/office/powerpoint/2010/main" val="2842598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РЕГИСТРАТУРА</a:t>
            </a:r>
            <a:endParaRPr lang="ru-RU" dirty="0"/>
          </a:p>
        </p:txBody>
      </p:sp>
      <p:pic>
        <p:nvPicPr>
          <p:cNvPr id="3074" name="Picture 2" descr="C:\Users\User\Desktop\фото\20190604_15223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1551710"/>
            <a:ext cx="5554109" cy="530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\20190604_15231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27" y="1717964"/>
            <a:ext cx="5748074" cy="514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62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фото\DCIM\Camera\20190709_150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7091"/>
            <a:ext cx="5611091" cy="641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User\Desktop\фото\DCIM\Camera\20190709_150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7090"/>
            <a:ext cx="5143500" cy="663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455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User\Desktop\фото\DCIM\Camera\20190709_14442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842" y="1092777"/>
            <a:ext cx="4764087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фото\20190604_163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3" y="955964"/>
            <a:ext cx="5143500" cy="556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926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39" y="882149"/>
            <a:ext cx="11469189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Критерий 2. Качество пространства</a:t>
            </a:r>
          </a:p>
          <a:p>
            <a:pPr indent="342900" algn="just">
              <a:spcBef>
                <a:spcPts val="110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Особое внимание необходимо уделять созданию условий для инвалидов и других групп населения с ограниченными возможностями здоровья (постановление Правительства РФ от 01.12.2015 N 1297 "Об утверждении государственной программы Российской Федерации "Доступная среда" на 2011 - 2020 годы"). В зоне фронт-офиса размещаются следующие элементы доступной среды:</a:t>
            </a:r>
          </a:p>
          <a:p>
            <a:pPr indent="342900" algn="just">
              <a:spcBef>
                <a:spcPts val="110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мнемосхемы;</a:t>
            </a:r>
          </a:p>
          <a:p>
            <a:pPr indent="342900" algn="just">
              <a:spcBef>
                <a:spcPts val="110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тактильные направляющие;</a:t>
            </a:r>
          </a:p>
          <a:p>
            <a:pPr indent="342900" algn="just">
              <a:spcBef>
                <a:spcPts val="110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таблицы со шрифтом Брайля;</a:t>
            </a:r>
          </a:p>
          <a:p>
            <a:pPr indent="342900" algn="just">
              <a:spcBef>
                <a:spcPts val="110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звуковые устройства и средства информации;</a:t>
            </a:r>
          </a:p>
          <a:p>
            <a:pPr indent="342900" algn="just">
              <a:spcBef>
                <a:spcPts val="110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изменяемый тип покрытия пола перед препятствиями и местом изменения направления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4243979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1191491"/>
            <a:ext cx="10972800" cy="692726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с 2018 по 2022 год ЦПМСП будет обеспечивать организационную, образовательную, и методическую деятельность по тиражированию «Новой модели медицинской организации в субъектах РФ.</a:t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3098402"/>
            <a:ext cx="5998463" cy="375959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Методическую поддержку и координацию работы поликлиник, участвующих в федеральном проекте, осуществлять по критериям новой модели </a:t>
            </a:r>
            <a:r>
              <a:rPr lang="ru-RU" dirty="0" smtClean="0"/>
              <a:t>( </a:t>
            </a:r>
            <a:r>
              <a:rPr lang="ru-RU" dirty="0"/>
              <a:t>утвержденным в методических рекомендациях «Новая модель медицинской организации , оказывающей первичную медико-санитарную помощь» Заместителем министра здравоохранения РФ , разработанными </a:t>
            </a:r>
            <a:r>
              <a:rPr lang="ru-RU" dirty="0" smtClean="0"/>
              <a:t>ЦПМСП). </a:t>
            </a:r>
            <a:endParaRPr lang="ru-RU" dirty="0"/>
          </a:p>
        </p:txBody>
      </p:sp>
      <p:pic>
        <p:nvPicPr>
          <p:cNvPr id="7170" name="Picture 2" descr="C:\Users\User\Desktop\фото\20190626_090908 - копия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3098402"/>
            <a:ext cx="5999162" cy="375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Рамка 1"/>
          <p:cNvSpPr/>
          <p:nvPr/>
        </p:nvSpPr>
        <p:spPr>
          <a:xfrm>
            <a:off x="263235" y="1898073"/>
            <a:ext cx="11610109" cy="133003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4181" y="1898073"/>
            <a:ext cx="10681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Согласно Паспорта Приоритетного проекта «Создание новой модели медицинской организации, оказывающей первичную медико-санитарную помощь» (утвержден президиумом Совета при Президенте Российской Федерации по стратегическому развитию и приоритетным проектам протокол 26.07.2017г. №8)</a:t>
            </a:r>
          </a:p>
        </p:txBody>
      </p:sp>
    </p:spTree>
    <p:extLst>
      <p:ext uri="{BB962C8B-B14F-4D97-AF65-F5344CB8AC3E}">
        <p14:creationId xmlns:p14="http://schemas.microsoft.com/office/powerpoint/2010/main" val="129289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Разведение потоков. Навигация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фото\20190604_163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64" y="1620982"/>
            <a:ext cx="5979969" cy="50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\20190604_16321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176" y="1525620"/>
            <a:ext cx="453503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166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Организация системы навигации в медицинской организации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фото\DCIM\Camera\20190709_15042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496290"/>
            <a:ext cx="10515600" cy="64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72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499" y="338328"/>
            <a:ext cx="6715991" cy="1252728"/>
          </a:xfrm>
        </p:spPr>
        <p:txBody>
          <a:bodyPr>
            <a:normAutofit fontScale="90000"/>
          </a:bodyPr>
          <a:lstStyle/>
          <a:p>
            <a:r>
              <a:rPr lang="ru-RU" dirty="0"/>
              <a:t>Визуальное управление процессами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User\Desktop\фото\DCIM\Camera\20190709_151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336111"/>
            <a:ext cx="5618284" cy="639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фото\DCIM\Camera\20190709_151716 - копия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63" y="1717966"/>
            <a:ext cx="5958010" cy="50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806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Организация рабочих мест по системе 5С</a:t>
            </a:r>
          </a:p>
        </p:txBody>
      </p:sp>
      <p:pic>
        <p:nvPicPr>
          <p:cNvPr id="6146" name="Picture 2" descr="C:\Users\User\Desktop\фото\20190604_170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7" y="1380392"/>
            <a:ext cx="8449407" cy="527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94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\DCIM\Camera\20190709_144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4" y="298938"/>
            <a:ext cx="5638533" cy="63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фото\DCIM\Camera\20190709_144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72" y="207819"/>
            <a:ext cx="6026727" cy="649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179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фото\DCIM\Camera\20190709_144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37392"/>
            <a:ext cx="6409593" cy="626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42738" y="3105835"/>
            <a:ext cx="35169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системы подачи и реализации предложений по улучшению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07498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92369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Зона </a:t>
            </a:r>
            <a:r>
              <a:rPr lang="ru-RU" dirty="0"/>
              <a:t>комфортного </a:t>
            </a:r>
            <a:r>
              <a:rPr lang="ru-RU" dirty="0" smtClean="0"/>
              <a:t>ожидания. </a:t>
            </a:r>
            <a:br>
              <a:rPr lang="ru-RU" dirty="0" smtClean="0"/>
            </a:br>
            <a:r>
              <a:rPr lang="ru-RU" dirty="0" smtClean="0"/>
              <a:t>Сплит-система, </a:t>
            </a:r>
            <a:r>
              <a:rPr lang="ru-RU" dirty="0" err="1" smtClean="0"/>
              <a:t>кулер,мягкие</a:t>
            </a:r>
            <a:r>
              <a:rPr lang="ru-RU" dirty="0" smtClean="0"/>
              <a:t> места для сидения, телевизор.</a:t>
            </a:r>
            <a:endParaRPr lang="ru-RU" dirty="0"/>
          </a:p>
        </p:txBody>
      </p:sp>
      <p:pic>
        <p:nvPicPr>
          <p:cNvPr id="5" name="Picture 2" descr="C:\Users\User\Desktop\фото\DCIM\Camera\20190709_153150 - копия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8" y="1769385"/>
            <a:ext cx="4904509" cy="49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фото\DCIM\Camera\20190709_15291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38" y="1762458"/>
            <a:ext cx="5832762" cy="500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58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79388"/>
            <a:ext cx="10779125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Блок-схема: документ 4"/>
          <p:cNvSpPr/>
          <p:nvPr/>
        </p:nvSpPr>
        <p:spPr>
          <a:xfrm>
            <a:off x="124691" y="2216727"/>
            <a:ext cx="1579418" cy="1330037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Планирование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проекта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10543309" y="2327564"/>
            <a:ext cx="1648690" cy="121920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Закрытие проекта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23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2436"/>
            <a:ext cx="9254837" cy="5555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БАРС . БЕРЕЖЛИВАЯ ПОЛИКЛИНИКА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18" y="1482436"/>
            <a:ext cx="7412181" cy="537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705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315" y="1690256"/>
            <a:ext cx="6144758" cy="48600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Срок заполнения до 4 числа ежемесячно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840" y="1591056"/>
            <a:ext cx="5556738" cy="49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9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891" y="1967346"/>
            <a:ext cx="5638801" cy="4890654"/>
          </a:xfrm>
        </p:spPr>
        <p:txBody>
          <a:bodyPr>
            <a:noAutofit/>
          </a:bodyPr>
          <a:lstStyle/>
          <a:p>
            <a:r>
              <a:rPr lang="ru-RU" sz="3200" dirty="0"/>
              <a:t>С 2019 года </a:t>
            </a:r>
            <a:r>
              <a:rPr lang="ru-RU" sz="3200" dirty="0" smtClean="0"/>
              <a:t>становится </a:t>
            </a:r>
            <a:r>
              <a:rPr lang="ru-RU" sz="3200" dirty="0"/>
              <a:t>частью одного из восьми федеральных проектов национального </a:t>
            </a:r>
            <a:r>
              <a:rPr lang="ru-RU" sz="3200" dirty="0" smtClean="0"/>
              <a:t>проекта "Здравоохранение</a:t>
            </a:r>
            <a:r>
              <a:rPr lang="ru-RU" sz="3200" dirty="0"/>
              <a:t>" - "Развитие </a:t>
            </a:r>
            <a:r>
              <a:rPr lang="ru-RU" sz="3200" dirty="0" smtClean="0"/>
              <a:t>системы</a:t>
            </a:r>
            <a:r>
              <a:rPr lang="ru-RU" sz="3200" dirty="0"/>
              <a:t> </a:t>
            </a:r>
            <a:r>
              <a:rPr lang="ru-RU" sz="3200" dirty="0" smtClean="0"/>
              <a:t>оказания </a:t>
            </a:r>
            <a:r>
              <a:rPr lang="ru-RU" sz="3200" dirty="0"/>
              <a:t>первичной медико-санитарной помощи" (далее - федеральный проект).</a:t>
            </a:r>
          </a:p>
          <a:p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Приоритетный </a:t>
            </a:r>
            <a:r>
              <a:rPr lang="ru-RU" sz="3200" dirty="0"/>
              <a:t>проект «Создание новой модели медицинской организации , оказывающей первичную медико-санитарную помощь»</a:t>
            </a:r>
          </a:p>
        </p:txBody>
      </p:sp>
      <p:sp>
        <p:nvSpPr>
          <p:cNvPr id="5" name="Рамка 4"/>
          <p:cNvSpPr/>
          <p:nvPr/>
        </p:nvSpPr>
        <p:spPr>
          <a:xfrm>
            <a:off x="6483927" y="1967345"/>
            <a:ext cx="5472546" cy="126076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80908" y="1967345"/>
            <a:ext cx="5153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(  утвержден президиумом Совета при Президенте Российской Федерации по стратегическому развитию  и приоритетным проектам (протокол от 26 июля 2017 г. N 8)) </a:t>
            </a:r>
          </a:p>
        </p:txBody>
      </p:sp>
    </p:spTree>
    <p:extLst>
      <p:ext uri="{BB962C8B-B14F-4D97-AF65-F5344CB8AC3E}">
        <p14:creationId xmlns:p14="http://schemas.microsoft.com/office/powerpoint/2010/main" val="1758322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</a:rPr>
              <a:t>В любом проекте важнейшим фактором является вера в успех и слаженная работа команды рабочей группы.</a:t>
            </a:r>
          </a:p>
        </p:txBody>
      </p:sp>
      <p:pic>
        <p:nvPicPr>
          <p:cNvPr id="13314" name="Picture 2" descr="C:\Users\User\Desktop\фото\DCIM\Camera\20190709_153431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75" y="2161309"/>
            <a:ext cx="9853834" cy="447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566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Единственная возможность приблизиться к цели-постепенно продвигаться к ней.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491112" y="4530435"/>
            <a:ext cx="5091289" cy="146858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pic>
        <p:nvPicPr>
          <p:cNvPr id="15362" name="Picture 2" descr="C:\Users\User\Desktop\фото\DCIM\Camera\20190709_153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" y="360217"/>
            <a:ext cx="5406736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080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2757" y="2175164"/>
            <a:ext cx="9877777" cy="4502727"/>
          </a:xfrm>
        </p:spPr>
        <p:txBody>
          <a:bodyPr>
            <a:normAutofit/>
          </a:bodyPr>
          <a:lstStyle/>
          <a:p>
            <a:r>
              <a:rPr lang="ru-RU" dirty="0" smtClean="0"/>
              <a:t>целью </a:t>
            </a:r>
            <a:r>
              <a:rPr lang="ru-RU" dirty="0"/>
              <a:t>которого </a:t>
            </a:r>
            <a:r>
              <a:rPr lang="ru-RU" dirty="0" smtClean="0"/>
              <a:t>будет </a:t>
            </a:r>
            <a:r>
              <a:rPr lang="ru-RU" dirty="0"/>
              <a:t>являться завершение формирования сети медицинских организаций первичного звена здравоохранения, </a:t>
            </a:r>
            <a:endParaRPr lang="ru-RU" dirty="0" smtClean="0"/>
          </a:p>
          <a:p>
            <a:r>
              <a:rPr lang="ru-RU" dirty="0" smtClean="0"/>
              <a:t>обеспечение </a:t>
            </a:r>
            <a:r>
              <a:rPr lang="ru-RU" dirty="0"/>
              <a:t>оптимальной доступности для населения (в том числе для жителей населенных пунктов, расположенных в отдаленных местностях) медицинских организаций, оказывающих первичную медико-санитарную </a:t>
            </a:r>
            <a:r>
              <a:rPr lang="ru-RU" dirty="0" smtClean="0"/>
              <a:t>помощь </a:t>
            </a:r>
          </a:p>
          <a:p>
            <a:r>
              <a:rPr lang="ru-RU" dirty="0" smtClean="0"/>
              <a:t>оптимизация </a:t>
            </a:r>
            <a:r>
              <a:rPr lang="ru-RU" dirty="0"/>
              <a:t>работы медицинских организаций, оказывающих </a:t>
            </a:r>
            <a:r>
              <a:rPr lang="ru-RU" dirty="0" smtClean="0"/>
              <a:t>первичную медико-санитарную помощь, </a:t>
            </a:r>
          </a:p>
          <a:p>
            <a:r>
              <a:rPr lang="ru-RU" dirty="0" smtClean="0"/>
              <a:t>сокращение </a:t>
            </a:r>
            <a:r>
              <a:rPr lang="ru-RU" dirty="0"/>
              <a:t>времени ожидания в очереди при обращении граждан в указанные медицинские организации, </a:t>
            </a:r>
            <a:endParaRPr lang="ru-RU" dirty="0" smtClean="0"/>
          </a:p>
          <a:p>
            <a:r>
              <a:rPr lang="ru-RU" dirty="0" smtClean="0"/>
              <a:t>упрощение </a:t>
            </a:r>
            <a:r>
              <a:rPr lang="ru-RU" dirty="0"/>
              <a:t>процедуры записи на прием к врачу и пр.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38327"/>
            <a:ext cx="10972800" cy="1767563"/>
          </a:xfrm>
        </p:spPr>
        <p:txBody>
          <a:bodyPr/>
          <a:lstStyle/>
          <a:p>
            <a:r>
              <a:rPr lang="ru-RU" sz="3200" b="1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t>Паспорт национального проекта «Здравоохранение» </a:t>
            </a:r>
            <a:r>
              <a:rPr lang="ru-RU" sz="200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t>Утвержден президиумом Совета при Президенте Российской Федерации по стратегическому развитию и национальным проектам (протокол от 24 декабря 2018 г. N 16)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296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 телефона август 19\Screenshots\Screenshot_20190710-074043_Ya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" y="498764"/>
            <a:ext cx="11000509" cy="63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3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60803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Паспорт </a:t>
            </a:r>
            <a:r>
              <a:rPr lang="ru-RU" dirty="0">
                <a:solidFill>
                  <a:schemeClr val="tx1"/>
                </a:solidFill>
              </a:rPr>
              <a:t>регионального проекта «Развитие системы оказания первичной медико-санитарной помощи (Ростовская область)»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ru-RU" dirty="0" smtClean="0"/>
              <a:t>Приложение </a:t>
            </a:r>
            <a:r>
              <a:rPr lang="ru-RU" dirty="0"/>
              <a:t>№21 к протоколу заседания Совета по проектному управлению при Губернаторе Ростовской области от 01.04.2019 №1</a:t>
            </a:r>
          </a:p>
        </p:txBody>
      </p:sp>
      <p:pic>
        <p:nvPicPr>
          <p:cNvPr id="2050" name="Picture 2" descr="C:\Users\User\Desktop\фото\20190515_12354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8" y="2063930"/>
            <a:ext cx="5860473" cy="450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206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1856942"/>
            <a:ext cx="3414552" cy="274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6671"/>
            <a:ext cx="8265248" cy="648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65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3371" y="512499"/>
            <a:ext cx="4093029" cy="125272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Цели проекта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User\Desktop\С телефона август 19\Screenshots\Screenshot_20190710-073907_Yandex - копия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424" y="2887683"/>
            <a:ext cx="5097463" cy="304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С телефона август 19\Screenshots\Screenshot_20190710-073954_Yandex - копия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972"/>
            <a:ext cx="6761018" cy="625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347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Отличительными </a:t>
            </a:r>
            <a:r>
              <a:rPr lang="ru-RU" dirty="0"/>
              <a:t>чертами Новой модели станут открытая и вежливая регистратура, </a:t>
            </a:r>
            <a:endParaRPr lang="ru-RU" dirty="0" smtClean="0"/>
          </a:p>
          <a:p>
            <a:r>
              <a:rPr lang="ru-RU" dirty="0" smtClean="0"/>
              <a:t>сокращение </a:t>
            </a:r>
            <a:r>
              <a:rPr lang="ru-RU" dirty="0"/>
              <a:t>времени ожидания пациентом в очереди, </a:t>
            </a:r>
            <a:endParaRPr lang="ru-RU" dirty="0" smtClean="0"/>
          </a:p>
          <a:p>
            <a:r>
              <a:rPr lang="ru-RU" dirty="0" smtClean="0"/>
              <a:t>упрощение </a:t>
            </a:r>
            <a:r>
              <a:rPr lang="ru-RU" dirty="0"/>
              <a:t>записи на прием к врачу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уменьшение бумажной документации, </a:t>
            </a:r>
            <a:endParaRPr lang="ru-RU" dirty="0" smtClean="0"/>
          </a:p>
          <a:p>
            <a:r>
              <a:rPr lang="ru-RU" dirty="0" smtClean="0"/>
              <a:t>комфортные </a:t>
            </a:r>
            <a:r>
              <a:rPr lang="ru-RU" dirty="0"/>
              <a:t>условия для пациента в зонах ожидания, </a:t>
            </a:r>
            <a:endParaRPr lang="ru-RU" dirty="0" smtClean="0"/>
          </a:p>
          <a:p>
            <a:r>
              <a:rPr lang="ru-RU" dirty="0" smtClean="0"/>
              <a:t>понятная </a:t>
            </a:r>
            <a:r>
              <a:rPr lang="ru-RU" dirty="0"/>
              <a:t>навигация.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ru-RU" sz="2800" b="1" dirty="0">
                <a:solidFill>
                  <a:srgbClr val="4E5B6F"/>
                </a:solidFill>
              </a:rPr>
              <a:t>В 2019 - 2024 годах в рамках нацпроекта "Здравоохранение" будет реализовываться </a:t>
            </a:r>
            <a:r>
              <a:rPr lang="ru-RU" sz="2800" b="1" dirty="0" smtClean="0">
                <a:solidFill>
                  <a:srgbClr val="4E5B6F"/>
                </a:solidFill>
              </a:rPr>
              <a:t> </a:t>
            </a:r>
            <a:r>
              <a:rPr lang="ru-RU" sz="2800" b="1" dirty="0">
                <a:solidFill>
                  <a:srgbClr val="4E5B6F"/>
                </a:solidFill>
              </a:rPr>
              <a:t>проект по совершенствованию поликлиник </a:t>
            </a:r>
            <a:br>
              <a:rPr lang="ru-RU" sz="2800" b="1" dirty="0">
                <a:solidFill>
                  <a:srgbClr val="4E5B6F"/>
                </a:solidFill>
              </a:rPr>
            </a:b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604373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478</TotalTime>
  <Words>894</Words>
  <Application>Microsoft Office PowerPoint</Application>
  <PresentationFormat>Широкоэкранный</PresentationFormat>
  <Paragraphs>100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Candara</vt:lpstr>
      <vt:lpstr>Symbol</vt:lpstr>
      <vt:lpstr>Times New Roman</vt:lpstr>
      <vt:lpstr>Волна</vt:lpstr>
      <vt:lpstr>Новая модель медицинской организации, оказывающая первичную медико-санитарную помощь</vt:lpstr>
      <vt:lpstr>с 2018 по 2022 год ЦПМСП будет обеспечивать организационную, образовательную, и методическую деятельность по тиражированию «Новой модели медицинской организации в субъектах РФ.  </vt:lpstr>
      <vt:lpstr>Приоритетный проект «Создание новой модели медицинской организации , оказывающей первичную медико-санитарную помощь»</vt:lpstr>
      <vt:lpstr>Паспорт национального проекта «Здравоохранение» Утвержден президиумом Совета при Президенте Российской Федерации по стратегическому развитию и национальным проектам (протокол от 24 декабря 2018 г. N 16)</vt:lpstr>
      <vt:lpstr>Презентация PowerPoint</vt:lpstr>
      <vt:lpstr>Паспорт регионального проекта «Развитие системы оказания первичной медико-санитарной помощи (Ростовская область)»</vt:lpstr>
      <vt:lpstr>Презентация PowerPoint</vt:lpstr>
      <vt:lpstr>Цели проекта</vt:lpstr>
      <vt:lpstr>В 2019 - 2024 годах в рамках нацпроекта "Здравоохранение" будет реализовываться  проект по совершенствованию поликлиник  </vt:lpstr>
      <vt:lpstr>С чего начать?</vt:lpstr>
      <vt:lpstr>Фабрики процессов</vt:lpstr>
      <vt:lpstr>Основанием для выполнения работ по внедрению и сопровождению «новой модели» медицинской организации, оказывающей медико-санитарную помощь является Приказ Министерства здравоохранения Ростовской области  от 07.05.2019г № 1246</vt:lpstr>
      <vt:lpstr>НОВАЯ МОДЕЛЬ МЕДИЦИНСКОЙ ОРГАНИЗАЦИИ, ОКАЗЫВАЮЩЕЙ ПЕРВИЧНУЮ МЕДИКО-САНИТАРНУЮ ПОМОЩЬ  МЕТОДИЧЕСКИЕ РЕКОМЕНДАЦИИ </vt:lpstr>
      <vt:lpstr>Критерии новой модели медицинской организации, оказывающей первичную медико-санитарную помощь   </vt:lpstr>
      <vt:lpstr>Презентация PowerPoint</vt:lpstr>
      <vt:lpstr>РЕГИСТРАТУРА</vt:lpstr>
      <vt:lpstr>Презентация PowerPoint</vt:lpstr>
      <vt:lpstr>Презентация PowerPoint</vt:lpstr>
      <vt:lpstr>Презентация PowerPoint</vt:lpstr>
      <vt:lpstr>Разведение потоков. Навигация</vt:lpstr>
      <vt:lpstr>Организация системы навигации в медицинской организации</vt:lpstr>
      <vt:lpstr>Визуальное управление процессами</vt:lpstr>
      <vt:lpstr>Организация рабочих мест по системе 5С</vt:lpstr>
      <vt:lpstr>Презентация PowerPoint</vt:lpstr>
      <vt:lpstr>Презентация PowerPoint</vt:lpstr>
      <vt:lpstr>Зона комфортного ожидания.  Сплит-система, кулер,мягкие места для сидения, телевизор.</vt:lpstr>
      <vt:lpstr>Презентация PowerPoint</vt:lpstr>
      <vt:lpstr>БАРС . БЕРЕЖЛИВАЯ ПОЛИКЛИНИКА</vt:lpstr>
      <vt:lpstr>Срок заполнения до 4 числа ежемесячно</vt:lpstr>
      <vt:lpstr>В любом проекте важнейшим фактором является вера в успех и слаженная работа команды рабочей группы.</vt:lpstr>
      <vt:lpstr>Единственная возможность приблизиться к цели-постепенно продвигаться к ней.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Новая модель медицинской организации, оказывающая первичную медико-санитарную помощь</dc:title>
  <dc:creator>Железняк Надежда Леонидовна</dc:creator>
  <cp:lastModifiedBy>Храмов Владимир Юрьевич</cp:lastModifiedBy>
  <cp:revision>80</cp:revision>
  <dcterms:created xsi:type="dcterms:W3CDTF">2019-07-31T13:28:12Z</dcterms:created>
  <dcterms:modified xsi:type="dcterms:W3CDTF">2019-08-16T13:10:36Z</dcterms:modified>
</cp:coreProperties>
</file>