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89" r:id="rId3"/>
    <p:sldMasterId id="2147483708" r:id="rId4"/>
  </p:sldMasterIdLst>
  <p:notesMasterIdLst>
    <p:notesMasterId r:id="rId51"/>
  </p:notesMasterIdLst>
  <p:sldIdLst>
    <p:sldId id="256" r:id="rId5"/>
    <p:sldId id="258" r:id="rId6"/>
    <p:sldId id="332" r:id="rId7"/>
    <p:sldId id="325" r:id="rId8"/>
    <p:sldId id="326" r:id="rId9"/>
    <p:sldId id="333" r:id="rId10"/>
    <p:sldId id="344" r:id="rId11"/>
    <p:sldId id="318" r:id="rId12"/>
    <p:sldId id="329" r:id="rId13"/>
    <p:sldId id="337" r:id="rId14"/>
    <p:sldId id="338" r:id="rId15"/>
    <p:sldId id="339" r:id="rId16"/>
    <p:sldId id="340" r:id="rId17"/>
    <p:sldId id="345" r:id="rId18"/>
    <p:sldId id="343" r:id="rId19"/>
    <p:sldId id="262" r:id="rId20"/>
    <p:sldId id="287" r:id="rId21"/>
    <p:sldId id="299" r:id="rId22"/>
    <p:sldId id="334" r:id="rId23"/>
    <p:sldId id="335" r:id="rId24"/>
    <p:sldId id="298" r:id="rId25"/>
    <p:sldId id="336" r:id="rId26"/>
    <p:sldId id="292" r:id="rId27"/>
    <p:sldId id="342" r:id="rId28"/>
    <p:sldId id="331" r:id="rId29"/>
    <p:sldId id="265" r:id="rId30"/>
    <p:sldId id="341" r:id="rId31"/>
    <p:sldId id="267" r:id="rId32"/>
    <p:sldId id="283" r:id="rId33"/>
    <p:sldId id="280" r:id="rId34"/>
    <p:sldId id="281" r:id="rId35"/>
    <p:sldId id="307" r:id="rId36"/>
    <p:sldId id="308" r:id="rId37"/>
    <p:sldId id="346" r:id="rId38"/>
    <p:sldId id="309" r:id="rId39"/>
    <p:sldId id="316" r:id="rId40"/>
    <p:sldId id="317" r:id="rId41"/>
    <p:sldId id="310" r:id="rId42"/>
    <p:sldId id="311" r:id="rId43"/>
    <p:sldId id="319" r:id="rId44"/>
    <p:sldId id="327" r:id="rId45"/>
    <p:sldId id="315" r:id="rId46"/>
    <p:sldId id="312" r:id="rId47"/>
    <p:sldId id="313" r:id="rId48"/>
    <p:sldId id="320" r:id="rId49"/>
    <p:sldId id="269" r:id="rId5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28" autoAdjust="0"/>
  </p:normalViewPr>
  <p:slideViewPr>
    <p:cSldViewPr snapToGrid="0" snapToObjects="1">
      <p:cViewPr varScale="1">
        <p:scale>
          <a:sx n="55" d="100"/>
          <a:sy n="55" d="100"/>
        </p:scale>
        <p:origin x="-96" y="-8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YUNM\Desktop\&#1045;&#1082;&#1072;&#1090;&#1077;&#1088;&#1080;&#1085;.-&#1075;\&#1051;&#1077;&#1097;&#1077;&#1085;&#1082;&#1086;%20&#1048;.&#1042;\COPD%20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00505630269"/>
          <c:y val="0.0317180259541055"/>
          <c:w val="0.832994994603774"/>
          <c:h val="0.770144060332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Лист3!$C$3</c:f>
              <c:strCache>
                <c:ptCount val="1"/>
                <c:pt idx="0">
                  <c:v>Заболеваемость пневмококковой ВП на 100 000 человеко-лет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Лист3!$B$4:$B$8</c:f>
              <c:strCache>
                <c:ptCount val="5"/>
                <c:pt idx="0">
                  <c:v>16-44</c:v>
                </c:pt>
                <c:pt idx="1">
                  <c:v>45-64</c:v>
                </c:pt>
                <c:pt idx="2">
                  <c:v>65-74</c:v>
                </c:pt>
                <c:pt idx="3">
                  <c:v>75-84</c:v>
                </c:pt>
                <c:pt idx="4">
                  <c:v>&gt;84</c:v>
                </c:pt>
              </c:strCache>
            </c:strRef>
          </c:cat>
          <c:val>
            <c:numRef>
              <c:f>Лист3!$C$4:$C$8</c:f>
              <c:numCache>
                <c:formatCode>0.0</c:formatCode>
                <c:ptCount val="5"/>
                <c:pt idx="0" formatCode="General">
                  <c:v>12.1</c:v>
                </c:pt>
                <c:pt idx="1">
                  <c:v>27.0</c:v>
                </c:pt>
                <c:pt idx="2" formatCode="General">
                  <c:v>70.6</c:v>
                </c:pt>
                <c:pt idx="3" formatCode="General">
                  <c:v>134.5</c:v>
                </c:pt>
                <c:pt idx="4" formatCode="General">
                  <c:v>274.1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9023672"/>
        <c:axId val="-2053173960"/>
      </c:barChart>
      <c:catAx>
        <c:axId val="-2049023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Возраст (годы)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-2053173960"/>
        <c:crosses val="autoZero"/>
        <c:auto val="1"/>
        <c:lblAlgn val="ctr"/>
        <c:lblOffset val="100"/>
        <c:noMultiLvlLbl val="0"/>
      </c:catAx>
      <c:valAx>
        <c:axId val="-20531739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Заболеваемость пневмококковой ВП на 100 000 человеко-лет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9023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rgbClr val="FFFF00"/>
          </a:solidFill>
          <a:latin typeface="Comic Sans MS" panose="030F0702030302020204" pitchFamily="66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0.00379</cdr:x>
      <cdr:y>0</cdr:y>
    </cdr:from>
    <cdr:to>
      <cdr:x>0.8596</cdr:x>
      <cdr:y>0.38705</cdr:y>
    </cdr:to>
    <cdr:sp macro="" textlink="">
      <cdr:nvSpPr>
        <cdr:cNvPr id="19" name="Дуга 18"/>
        <cdr:cNvSpPr/>
      </cdr:nvSpPr>
      <cdr:spPr>
        <a:xfrm xmlns:a="http://schemas.openxmlformats.org/drawingml/2006/main" rot="-120000" flipV="1">
          <a:off x="28213" y="0"/>
          <a:ext cx="6372000" cy="1728000"/>
        </a:xfrm>
        <a:prstGeom xmlns:a="http://schemas.openxmlformats.org/drawingml/2006/main" prst="arc">
          <a:avLst>
            <a:gd name="adj1" fmla="val 12900972"/>
            <a:gd name="adj2" fmla="val 21353360"/>
          </a:avLst>
        </a:prstGeom>
        <a:noFill xmlns:a="http://schemas.openxmlformats.org/drawingml/2006/main"/>
        <a:ln xmlns:a="http://schemas.openxmlformats.org/drawingml/2006/main" w="180975" cap="flat">
          <a:solidFill>
            <a:srgbClr val="C00000"/>
          </a:solidFill>
          <a:bevel/>
          <a:headEnd type="none" w="med" len="med"/>
          <a:tailEnd type="stealth" w="lg" len="lg"/>
        </a:ln>
        <a:scene3d xmlns:a="http://schemas.openxmlformats.org/drawingml/2006/main">
          <a:camera prst="perspectiveHeroicExtremeRightFacing" fov="4800000">
            <a:rot lat="21437584" lon="20479683" rev="1204046"/>
          </a:camera>
          <a:lightRig rig="threePt" dir="t">
            <a:rot lat="0" lon="0" rev="5400000"/>
          </a:lightRig>
        </a:scene3d>
        <a:sp3d xmlns:a="http://schemas.openxmlformats.org/drawingml/2006/main" z="298450" extrusionH="419100">
          <a:bevelB w="101600" prst="riblet"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DCF60-6ABD-4B68-B52A-0332D80D0FC4}" type="datetimeFigureOut">
              <a:rPr lang="ru-RU" smtClean="0"/>
              <a:pPr/>
              <a:t>04.03.20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8B015-74D2-4BC2-BCB1-28610B7B62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3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2E52F-C229-4045-920C-FC97DC381FA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12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>
                <a:latin typeface="Calibri" charset="0"/>
              </a:rPr>
              <a:t>Заболевания органов дыхания – наиболее часто встречащаяся экстрагенитальная патология при беременности.</a:t>
            </a:r>
          </a:p>
          <a:p>
            <a:pPr eaLnBrk="1" hangingPunct="1">
              <a:spcBef>
                <a:spcPct val="0"/>
              </a:spcBef>
            </a:pPr>
            <a:endParaRPr lang="ru-RU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>
                <a:latin typeface="Calibri" charset="0"/>
              </a:rPr>
              <a:t>В последние годы увеличился оарсенал ЛС, применяемых беременными женщинами. Известно, что многие ЛС обладают неблагоприятным воздействием на плод. Около 5% всех врожденных аномалий можно связать с действием ЛС на организм плода. Это происходит потому, что по результатам экспериментальных данных, полученных на животных трудно предсказать возможность наличия тератогенных эффектов ЛС на организм плода.</a:t>
            </a:r>
          </a:p>
          <a:p>
            <a:pPr eaLnBrk="1" hangingPunct="1">
              <a:spcBef>
                <a:spcPct val="0"/>
              </a:spcBef>
            </a:pPr>
            <a:endParaRPr lang="ru-RU">
              <a:latin typeface="Calibri" charset="0"/>
            </a:endParaRP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E27A6B98-D75A-E849-AF9A-819D46E0649A}" type="slidenum">
              <a:rPr lang="ru-RU">
                <a:latin typeface="Calibri" charset="0"/>
              </a:rPr>
              <a:pPr eaLnBrk="1" hangingPunct="1"/>
              <a:t>35</a:t>
            </a:fld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050" indent="-273050" eaLnBrk="1" hangingPunct="1">
              <a:buFont typeface="Wingdings 3" charset="0"/>
              <a:buChar char=""/>
            </a:pPr>
            <a:r>
              <a:rPr lang="ru-RU" b="1">
                <a:latin typeface="Calibri" charset="0"/>
              </a:rPr>
              <a:t>Гриппферон</a:t>
            </a:r>
            <a:r>
              <a:rPr lang="ru-RU">
                <a:latin typeface="Calibri" charset="0"/>
              </a:rPr>
              <a:t> - лекарственный препарат в форме капель для носа, оказывающий профилактику и лечение гриппа, не противопоказан беременным и кормящим женщинам. Лекарство стимулирует повышение иммунитета, обладает выраженным противовирусным действием, способным защищать от простудных заболеваний, инфекций и разновидностей гриппа.</a:t>
            </a:r>
          </a:p>
          <a:p>
            <a:pPr marL="273050" indent="-273050" eaLnBrk="1" hangingPunct="1">
              <a:buFont typeface="Wingdings 3" charset="0"/>
              <a:buChar char=""/>
            </a:pPr>
            <a:r>
              <a:rPr lang="ru-RU" b="1">
                <a:latin typeface="Calibri" charset="0"/>
              </a:rPr>
              <a:t>Аскорбиновая кислота</a:t>
            </a:r>
            <a:r>
              <a:rPr lang="ru-RU">
                <a:latin typeface="Calibri" charset="0"/>
              </a:rPr>
              <a:t> - может применяться как отдельный источник витамина С в синтетическом варианте, при сниженной суточной дозе потребления с продуктами питания. Аскорбиновая кислота не только предупреждает заражение, но и борется с вирусами, которые уже проникли в организм женщины.</a:t>
            </a:r>
          </a:p>
          <a:p>
            <a:pPr marL="273050" indent="-273050" eaLnBrk="1" hangingPunct="1">
              <a:buFont typeface="Wingdings 3" charset="0"/>
              <a:buChar char=""/>
            </a:pPr>
            <a:r>
              <a:rPr lang="ru-RU" b="1">
                <a:latin typeface="Calibri" charset="0"/>
              </a:rPr>
              <a:t>Виферон</a:t>
            </a:r>
            <a:r>
              <a:rPr lang="ru-RU">
                <a:latin typeface="Calibri" charset="0"/>
              </a:rPr>
              <a:t> - мазь для носа, которая назначается для профилактики гриппа и респираторных инфекций во время эпидемии. Мазь обладает защитными и иммуномодулирующими действиями, а также позволяет бороться с нарушениями, которые уже происходят в организме на момент использования. Виферон в виде назальной мази не имеет противопоказаний к применению у беременных на любом сроке, включая первый триместр;</a:t>
            </a:r>
          </a:p>
          <a:p>
            <a:pPr marL="273050" indent="-273050" eaLnBrk="1" hangingPunct="1">
              <a:buFont typeface="Wingdings 3" charset="0"/>
              <a:buChar char=""/>
            </a:pPr>
            <a:r>
              <a:rPr lang="ru-RU" b="1">
                <a:latin typeface="Calibri" charset="0"/>
              </a:rPr>
              <a:t>Аквамарис</a:t>
            </a:r>
            <a:r>
              <a:rPr lang="ru-RU">
                <a:latin typeface="Calibri" charset="0"/>
              </a:rPr>
              <a:t> - натуральный медикаментозный препарат в виде назального спрея, позволяющий увлажнять слизистую носа, тем самым снижая риск проникновения вирусов гриппа в носовую полость.</a:t>
            </a:r>
          </a:p>
          <a:p>
            <a:pPr marL="273050" indent="-273050" eaLnBrk="1" hangingPunct="1"/>
            <a:endParaRPr lang="ru-RU">
              <a:latin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F1AC32F4-DA3F-C945-990B-6CF6173FE7FF}" type="slidenum">
              <a:rPr lang="ru-RU">
                <a:latin typeface="Calibri" charset="0"/>
              </a:rPr>
              <a:pPr eaLnBrk="1" hangingPunct="1"/>
              <a:t>38</a:t>
            </a:fld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b="1">
                <a:latin typeface="Calibri" charset="0"/>
              </a:rPr>
              <a:t>Антибиотики класса фторхинолонов </a:t>
            </a:r>
            <a:r>
              <a:rPr lang="ru-RU">
                <a:latin typeface="Calibri" charset="0"/>
              </a:rPr>
              <a:t>(противопоказаны при беременности, поскольку  полученные на животных данные об их высокой артротоксичности и способности в высоких концентрациях проникать через плаценту и в грудное молоко в настоящее время исключают эти АБ из применения у беременных)</a:t>
            </a:r>
          </a:p>
          <a:p>
            <a:pPr eaLnBrk="1" hangingPunct="1">
              <a:spcBef>
                <a:spcPct val="0"/>
              </a:spcBef>
            </a:pPr>
            <a:r>
              <a:rPr lang="ru-RU" b="1">
                <a:latin typeface="Calibri" charset="0"/>
              </a:rPr>
              <a:t>Тетрациклины</a:t>
            </a:r>
            <a:r>
              <a:rPr lang="ru-RU">
                <a:latin typeface="Calibri" charset="0"/>
              </a:rPr>
              <a:t> (в связи с их гепатотоксичностью и способностью нарушать минерализацию костей и зубов у плода)</a:t>
            </a:r>
          </a:p>
          <a:p>
            <a:pPr eaLnBrk="1" hangingPunct="1">
              <a:spcBef>
                <a:spcPct val="0"/>
              </a:spcBef>
            </a:pPr>
            <a:r>
              <a:rPr lang="ru-RU" b="1">
                <a:latin typeface="Calibri" charset="0"/>
              </a:rPr>
              <a:t>Ко-тримоксазол</a:t>
            </a:r>
            <a:r>
              <a:rPr lang="ru-RU">
                <a:latin typeface="Calibri" charset="0"/>
              </a:rPr>
              <a:t> ( прием которого приводит к развитию врожденных аномалий сердечно-сосудистой и центральной нер­вной систем, задержке роста плода).</a:t>
            </a:r>
          </a:p>
          <a:p>
            <a:pPr eaLnBrk="1" hangingPunct="1">
              <a:spcBef>
                <a:spcPct val="0"/>
              </a:spcBef>
            </a:pPr>
            <a:r>
              <a:rPr lang="ru-RU">
                <a:latin typeface="Calibri" charset="0"/>
              </a:rPr>
              <a:t>Использование ко-тримоксазола возможно лишь при лечении пневмоцистной пневмонии у ВИЧ-инфицированных. Триметоприм/сульфаметоксазол может использоваться и для профилактики пневмоний у ВИЧ-положительных беременных с сопутствующим кандидозом. </a:t>
            </a:r>
          </a:p>
          <a:p>
            <a:pPr eaLnBrk="1" hangingPunct="1">
              <a:spcBef>
                <a:spcPct val="0"/>
              </a:spcBef>
            </a:pPr>
            <a:endParaRPr lang="ru-RU">
              <a:latin typeface="Calibri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DDF12416-6794-D14A-A878-E5925814EA66}" type="slidenum">
              <a:rPr lang="ru-RU">
                <a:latin typeface="Calibri" charset="0"/>
              </a:rPr>
              <a:pPr eaLnBrk="1" hangingPunct="1"/>
              <a:t>42</a:t>
            </a:fld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1400" b="1">
                <a:latin typeface="Calibri" charset="0"/>
              </a:rPr>
              <a:t>Борьба с гипертермией должна проводиться дифференцировано:</a:t>
            </a:r>
          </a:p>
          <a:p>
            <a:pPr eaLnBrk="1" hangingPunct="1">
              <a:spcBef>
                <a:spcPct val="0"/>
              </a:spcBef>
            </a:pPr>
            <a:r>
              <a:rPr lang="ru-RU">
                <a:latin typeface="Calibri" charset="0"/>
              </a:rPr>
              <a:t>- при гипертермии с гиперемией кожных покровов – физическое охлаждение (увеличение открытых участков тела, холод на магистральные сосуды, паховой области, обтирание кожных покровов, холодные очистительные клизмы</a:t>
            </a:r>
          </a:p>
          <a:p>
            <a:pPr eaLnBrk="1" hangingPunct="1">
              <a:spcBef>
                <a:spcPct val="0"/>
              </a:spcBef>
            </a:pPr>
            <a:r>
              <a:rPr lang="ru-RU">
                <a:latin typeface="Calibri" charset="0"/>
              </a:rPr>
              <a:t>- при гипертермии с резко выраженной бледностью кожных покровов – применение антипиретиков, устранение спазма сосудов (папаверин, но-шпа), согревание больной (теплые грелки к ногам, горячее питье)</a:t>
            </a:r>
          </a:p>
          <a:p>
            <a:pPr eaLnBrk="1" hangingPunct="1">
              <a:spcBef>
                <a:spcPct val="0"/>
              </a:spcBef>
            </a:pPr>
            <a:r>
              <a:rPr lang="ru-RU">
                <a:latin typeface="Calibri" charset="0"/>
              </a:rPr>
              <a:t>	</a:t>
            </a:r>
            <a:r>
              <a:rPr lang="ru-RU" b="1">
                <a:latin typeface="Calibri" charset="0"/>
              </a:rPr>
              <a:t>При беременности категорически запрещено следующих НПВП: ацетилсалициловой кислоты, анальгина, индометацина, напроксена.</a:t>
            </a:r>
          </a:p>
          <a:p>
            <a:pPr eaLnBrk="1" hangingPunct="1">
              <a:spcBef>
                <a:spcPct val="0"/>
              </a:spcBef>
            </a:pPr>
            <a:r>
              <a:rPr lang="ru-RU">
                <a:latin typeface="Calibri" charset="0"/>
              </a:rPr>
              <a:t>	Оптимальной альтернативой является парацетамол. Среди проведенных широкомасштабных исследований по изучению воздействия парацетамола на организм матери и плода подтверждено отсутствие токсических, мутагенных и канцерогенных эффектов у высокоочищенного парацетамола, что позволяет назначать данный препарат при беременности коротким курсом в терапевтических дозах.</a:t>
            </a:r>
          </a:p>
          <a:p>
            <a:pPr eaLnBrk="1" hangingPunct="1">
              <a:spcBef>
                <a:spcPct val="0"/>
              </a:spcBef>
            </a:pPr>
            <a:endParaRPr lang="ru-RU">
              <a:latin typeface="Calibri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E8711550-1982-C142-A81C-DB0B48D63247}" type="slidenum">
              <a:rPr lang="ru-RU">
                <a:latin typeface="Calibri" charset="0"/>
              </a:rPr>
              <a:pPr eaLnBrk="1" hangingPunct="1"/>
              <a:t>43</a:t>
            </a:fld>
            <a:endParaRPr lang="ru-RU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C1D-73C4-5B4D-854F-0187CC94F0A7}" type="datetimeFigureOut">
              <a:rPr lang="ru-RU" smtClean="0"/>
              <a:pPr/>
              <a:t>04.03.20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5F4-B94C-5F47-A279-D90067F9D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5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C1D-73C4-5B4D-854F-0187CC94F0A7}" type="datetimeFigureOut">
              <a:rPr lang="ru-RU" smtClean="0"/>
              <a:pPr/>
              <a:t>04.03.20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5F4-B94C-5F47-A279-D90067F9D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4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C1D-73C4-5B4D-854F-0187CC94F0A7}" type="datetimeFigureOut">
              <a:rPr lang="ru-RU" smtClean="0"/>
              <a:pPr/>
              <a:t>04.03.20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5F4-B94C-5F47-A279-D90067F9D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76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BCA73-4782-46F5-A2C4-2A8A4CE86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7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Tahoma" charset="0"/>
                <a:ea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charset="0"/>
                <a:ea typeface="Arial" charset="0"/>
              </a:endParaRPr>
            </a:p>
          </p:txBody>
        </p:sp>
      </p:grpSp>
      <p:sp>
        <p:nvSpPr>
          <p:cNvPr id="542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3B2FBF-7055-374A-A331-CC92E89F3343}" type="datetimeFigureOut">
              <a:rPr lang="ru-RU">
                <a:solidFill>
                  <a:srgbClr val="000000"/>
                </a:solidFill>
              </a:rPr>
              <a:pPr/>
              <a:t>04.03.20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D8F32-F09A-3E4D-B7DD-73497C634E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5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CEEF4-EEC2-9349-8EB4-1999126D8F76}" type="datetimeFigureOut">
              <a:rPr lang="ru-RU">
                <a:solidFill>
                  <a:srgbClr val="000000"/>
                </a:solidFill>
              </a:rPr>
              <a:pPr/>
              <a:t>04.03.20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483BB-E71F-6E42-A450-10E956D754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38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AEDBCC-95AF-A041-B7DA-42375EC63C27}" type="datetimeFigureOut">
              <a:rPr lang="ru-RU">
                <a:solidFill>
                  <a:srgbClr val="000000"/>
                </a:solidFill>
              </a:rPr>
              <a:pPr/>
              <a:t>04.03.20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CF9D8-7F3F-264A-8212-318E609FA97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67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8CC74E-B7EE-C24A-B2E2-2D2DA406E0FB}" type="datetimeFigureOut">
              <a:rPr lang="ru-RU">
                <a:solidFill>
                  <a:srgbClr val="000000"/>
                </a:solidFill>
              </a:rPr>
              <a:pPr/>
              <a:t>04.03.20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F04D6-8EDA-114B-8CE9-9A74513532D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617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4B373-F2C4-4641-8CC2-028B28FAF547}" type="datetimeFigureOut">
              <a:rPr lang="ru-RU">
                <a:solidFill>
                  <a:srgbClr val="000000"/>
                </a:solidFill>
              </a:rPr>
              <a:pPr/>
              <a:t>04.03.20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2326A-902C-D344-B0A0-63C40656D4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13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0DB3C-870D-3648-9592-E08CE14E6F30}" type="datetimeFigureOut">
              <a:rPr lang="ru-RU">
                <a:solidFill>
                  <a:srgbClr val="000000"/>
                </a:solidFill>
              </a:rPr>
              <a:pPr/>
              <a:t>04.03.20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1F6F2-AE55-1544-80D0-1185A69E23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61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3DEC2-8E7E-F344-8650-64A8B2D02DB9}" type="datetimeFigureOut">
              <a:rPr lang="ru-RU">
                <a:solidFill>
                  <a:srgbClr val="000000"/>
                </a:solidFill>
              </a:rPr>
              <a:pPr/>
              <a:t>04.03.20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90861-725E-8247-B308-AF96BBD814E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C1D-73C4-5B4D-854F-0187CC94F0A7}" type="datetimeFigureOut">
              <a:rPr lang="ru-RU" smtClean="0"/>
              <a:pPr/>
              <a:t>04.03.20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5F4-B94C-5F47-A279-D90067F9D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31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1E9E5D-7C9A-F34B-9432-5870F6E139E2}" type="datetimeFigureOut">
              <a:rPr lang="ru-RU">
                <a:solidFill>
                  <a:srgbClr val="000000"/>
                </a:solidFill>
              </a:rPr>
              <a:pPr/>
              <a:t>04.03.20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E3360-FADE-C242-9B45-5B03571976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1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6823C-F660-5244-AF20-A5F814CBCF6F}" type="datetimeFigureOut">
              <a:rPr lang="ru-RU">
                <a:solidFill>
                  <a:srgbClr val="000000"/>
                </a:solidFill>
              </a:rPr>
              <a:pPr/>
              <a:t>04.03.20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C1439-CB50-7F4F-AF35-8DAE90EE3E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83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106B6-A8D4-FA4D-9A62-DD9E9C09D3AC}" type="datetimeFigureOut">
              <a:rPr lang="ru-RU">
                <a:solidFill>
                  <a:srgbClr val="000000"/>
                </a:solidFill>
              </a:rPr>
              <a:pPr/>
              <a:t>04.03.20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CE227-D40D-6E48-A8CA-94F0E517D4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16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FD36D-7101-134E-A4B4-3C334D60D863}" type="datetimeFigureOut">
              <a:rPr lang="ru-RU">
                <a:solidFill>
                  <a:srgbClr val="000000"/>
                </a:solidFill>
              </a:rPr>
              <a:pPr/>
              <a:t>04.03.20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69218-0935-E448-98CE-E7488CC4EC4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48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55D7B-074D-854F-BAE5-11346D056534}" type="datetimeFigureOut">
              <a:rPr lang="ru-RU">
                <a:solidFill>
                  <a:srgbClr val="000000"/>
                </a:solidFill>
              </a:rPr>
              <a:pPr/>
              <a:t>04.03.20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6F672-73F4-A244-B376-E1B7B5A4CAA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6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CD7D9-9FC4-BB47-8177-CE3F25635C51}" type="datetimeFigureOut">
              <a:rPr lang="ru-RU">
                <a:solidFill>
                  <a:srgbClr val="000000"/>
                </a:solidFill>
              </a:rPr>
              <a:pPr/>
              <a:t>04.03.20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9B14B-CE42-6043-BD94-45B933082D5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85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513 w 5184"/>
                  <a:gd name="T3" fmla="*/ 3159 h 3159"/>
                  <a:gd name="T4" fmla="*/ 5513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6 w 556"/>
                  <a:gd name="T5" fmla="*/ 3159 h 3159"/>
                  <a:gd name="T6" fmla="*/ 59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FFFC00"/>
                </a:solidFill>
                <a:latin typeface="Tahoma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1 w 251"/>
                <a:gd name="T7" fmla="*/ 12 h 12"/>
                <a:gd name="T8" fmla="*/ 271 w 251"/>
                <a:gd name="T9" fmla="*/ 0 h 12"/>
                <a:gd name="T10" fmla="*/ 27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C00"/>
                </a:solidFill>
                <a:latin typeface="Tahoma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05514 w 251"/>
                <a:gd name="T5" fmla="*/ 12 h 12"/>
                <a:gd name="T6" fmla="*/ 205514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C00"/>
                </a:solidFill>
                <a:latin typeface="Tahoma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3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33 w 4724"/>
                  <a:gd name="T7" fmla="*/ 12 h 12"/>
                  <a:gd name="T8" fmla="*/ 5033 w 4724"/>
                  <a:gd name="T9" fmla="*/ 0 h 12"/>
                  <a:gd name="T10" fmla="*/ 503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</p:grpSp>
      </p:grpSp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1174C-34C1-4F99-A140-2E5D3EFE8E21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0988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C2E2-CFA9-498C-85E3-884151C00B18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83346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65F3-A505-4858-A843-71077C71932B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85831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C3FB-E27D-4AEF-A150-B406D6D0EB25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41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C1D-73C4-5B4D-854F-0187CC94F0A7}" type="datetimeFigureOut">
              <a:rPr lang="ru-RU" smtClean="0"/>
              <a:pPr/>
              <a:t>04.03.20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5F4-B94C-5F47-A279-D90067F9D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9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F327-92BA-4D20-B0F5-893DF9EEE0AB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97777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05A6-24EA-4697-A2D5-314CE55FAD2F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55245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BCA06-D826-4FE6-82C1-695AE9BFABF2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74093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7B1E7-F2DC-4E27-931E-145FC598449E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48271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46C7E-9AC5-47F5-9F5F-38072375E495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950064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7FE9-42FA-4DEC-B974-5877E8BBF62E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65361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9D5AD-99BD-47BE-B565-9FEF73737636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17599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B3CF-2192-4257-AC84-85A59DC1C9AD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17660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7B69-6F61-4CBC-937E-CE31615A77FE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69669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4FE52-A203-4789-BB98-81FA01BC3FA6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4738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C1D-73C4-5B4D-854F-0187CC94F0A7}" type="datetimeFigureOut">
              <a:rPr lang="ru-RU" smtClean="0"/>
              <a:pPr/>
              <a:t>04.03.20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5F4-B94C-5F47-A279-D90067F9D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98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FCABC-940A-488B-814C-CFDCDF51BBA1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89442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5081-41A6-4C1D-A63F-CBF708F75197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11927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7453A-BBFD-4764-A692-112BCF07D21A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40192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CD170-E638-4EC6-8912-9200527686F1}" type="slidenum">
              <a:rPr lang="ru-RU">
                <a:solidFill>
                  <a:srgbClr val="FFFFFF"/>
                </a:solidFill>
                <a:latin typeface="Tahoma"/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63162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F12-8677-5449-941B-4E80B005541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04.03.20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DE3D-A137-2242-9045-938526D990F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142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F12-8677-5449-941B-4E80B005541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04.03.20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DE3D-A137-2242-9045-938526D990F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8035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F12-8677-5449-941B-4E80B005541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04.03.20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DE3D-A137-2242-9045-938526D990F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1348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F12-8677-5449-941B-4E80B005541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04.03.20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DE3D-A137-2242-9045-938526D990F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939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F12-8677-5449-941B-4E80B005541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04.03.20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DE3D-A137-2242-9045-938526D990F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4772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F12-8677-5449-941B-4E80B005541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04.03.20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DE3D-A137-2242-9045-938526D990F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35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C1D-73C4-5B4D-854F-0187CC94F0A7}" type="datetimeFigureOut">
              <a:rPr lang="ru-RU" smtClean="0"/>
              <a:pPr/>
              <a:t>04.03.20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5F4-B94C-5F47-A279-D90067F9D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8577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F12-8677-5449-941B-4E80B005541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04.03.20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DE3D-A137-2242-9045-938526D990F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1673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F12-8677-5449-941B-4E80B005541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04.03.20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DE3D-A137-2242-9045-938526D990F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5566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F12-8677-5449-941B-4E80B005541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04.03.20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DE3D-A137-2242-9045-938526D990F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181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F12-8677-5449-941B-4E80B005541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04.03.20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DE3D-A137-2242-9045-938526D990F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32420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6BF12-8677-5449-941B-4E80B005541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04.03.20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DE3D-A137-2242-9045-938526D990F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2057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4909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A06EFF"/>
                </a:solidFill>
              </a:defRPr>
            </a:lvl1pPr>
          </a:lstStyle>
          <a:p>
            <a:fld id="{725C68B6-61C2-468F-89AB-4B9F7531AA68}" type="slidenum">
              <a:rPr lang="ru-RU" smtClean="0">
                <a:latin typeface="Calibri"/>
              </a:rPr>
              <a:pPr/>
              <a:t>‹#›</a:t>
            </a:fld>
            <a:endParaRPr lang="ru-RU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6105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4909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A06EFF"/>
                </a:solidFill>
              </a:defRPr>
            </a:lvl1pPr>
          </a:lstStyle>
          <a:p>
            <a:fld id="{725C68B6-61C2-468F-89AB-4B9F7531AA68}" type="slidenum">
              <a:rPr lang="ru-RU" smtClean="0">
                <a:latin typeface="Calibri"/>
              </a:rPr>
              <a:pPr/>
              <a:t>‹#›</a:t>
            </a:fld>
            <a:endParaRPr lang="ru-RU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2580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76256" y="64909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A06EFF"/>
                </a:solidFill>
              </a:defRPr>
            </a:lvl1pPr>
          </a:lstStyle>
          <a:p>
            <a:fld id="{725C68B6-61C2-468F-89AB-4B9F7531AA68}" type="slidenum">
              <a:rPr lang="ru-RU" smtClean="0">
                <a:latin typeface="Calibri"/>
              </a:rPr>
              <a:pPr/>
              <a:t>‹#›</a:t>
            </a:fld>
            <a:endParaRPr lang="ru-RU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810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C1D-73C4-5B4D-854F-0187CC94F0A7}" type="datetimeFigureOut">
              <a:rPr lang="ru-RU" smtClean="0"/>
              <a:pPr/>
              <a:t>04.03.20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5F4-B94C-5F47-A279-D90067F9D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0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C1D-73C4-5B4D-854F-0187CC94F0A7}" type="datetimeFigureOut">
              <a:rPr lang="ru-RU" smtClean="0"/>
              <a:pPr/>
              <a:t>04.03.20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5F4-B94C-5F47-A279-D90067F9D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71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C1D-73C4-5B4D-854F-0187CC94F0A7}" type="datetimeFigureOut">
              <a:rPr lang="ru-RU" smtClean="0"/>
              <a:pPr/>
              <a:t>04.03.20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5F4-B94C-5F47-A279-D90067F9D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8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BBC1D-73C4-5B4D-854F-0187CC94F0A7}" type="datetimeFigureOut">
              <a:rPr lang="ru-RU" smtClean="0"/>
              <a:pPr/>
              <a:t>04.03.20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E15F4-B94C-5F47-A279-D90067F9D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0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3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7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BBC1D-73C4-5B4D-854F-0187CC94F0A7}" type="datetimeFigureOut">
              <a:rPr lang="ru-RU" smtClean="0"/>
              <a:pPr/>
              <a:t>04.03.20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E15F4-B94C-5F47-A279-D90067F9D4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2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325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  <a:latin typeface="Tahoma" charset="0"/>
                <a:ea typeface="Arial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ahoma" charset="0"/>
                <a:ea typeface="Arial" charset="0"/>
              </a:endParaRPr>
            </a:p>
          </p:txBody>
        </p:sp>
      </p:grpSp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4C42F41-4DEF-9843-A11F-1DB9D3EF5F28}" type="datetimeFigureOut">
              <a:rPr lang="ru-RU" smtClean="0">
                <a:solidFill>
                  <a:srgbClr val="000000"/>
                </a:solidFill>
                <a:latin typeface="Tahoma" charset="0"/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04.03.20</a:t>
            </a:fld>
            <a:endParaRPr lang="ru-RU" smtClean="0">
              <a:solidFill>
                <a:srgbClr val="000000"/>
              </a:solidFill>
              <a:latin typeface="Tahoma" charset="0"/>
              <a:ea typeface="Arial" charset="0"/>
            </a:endParaRP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E8D8C1E-2FD3-6A40-946D-BB5FBA233AB9}" type="slidenum">
              <a:rPr lang="ru-RU" smtClean="0">
                <a:solidFill>
                  <a:srgbClr val="000000"/>
                </a:solidFill>
                <a:latin typeface="Tahoma" charset="0"/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  <a:latin typeface="Tahoma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5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513 w 5184"/>
                <a:gd name="T3" fmla="*/ 3159 h 3159"/>
                <a:gd name="T4" fmla="*/ 5513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C00"/>
                </a:solidFill>
                <a:latin typeface="Tahoma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6 w 556"/>
                <a:gd name="T5" fmla="*/ 3159 h 3159"/>
                <a:gd name="T6" fmla="*/ 59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FFFC00"/>
                </a:solidFill>
                <a:latin typeface="Tahoma"/>
              </a:endParaRPr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59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  <p:sp>
            <p:nvSpPr>
              <p:cNvPr id="2060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  <p:sp>
            <p:nvSpPr>
              <p:cNvPr id="2061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3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33 w 4724"/>
                  <a:gd name="T7" fmla="*/ 12 h 12"/>
                  <a:gd name="T8" fmla="*/ 5033 w 4724"/>
                  <a:gd name="T9" fmla="*/ 0 h 12"/>
                  <a:gd name="T10" fmla="*/ 503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  <p:sp>
            <p:nvSpPr>
              <p:cNvPr id="2062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  <p:sp>
            <p:nvSpPr>
              <p:cNvPr id="2063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  <p:sp>
            <p:nvSpPr>
              <p:cNvPr id="2065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05514 w 251"/>
                  <a:gd name="T5" fmla="*/ 12 h 12"/>
                  <a:gd name="T6" fmla="*/ 205514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  <p:sp>
            <p:nvSpPr>
              <p:cNvPr id="2066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1 w 251"/>
                  <a:gd name="T7" fmla="*/ 12 h 12"/>
                  <a:gd name="T8" fmla="*/ 271 w 251"/>
                  <a:gd name="T9" fmla="*/ 0 h 12"/>
                  <a:gd name="T10" fmla="*/ 27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FFFC00"/>
                  </a:solidFill>
                  <a:latin typeface="Tahoma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Tahoma"/>
            </a:endParaRP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253F326-7C8A-4BE1-A80A-ACFF0FF5DF85}" type="slidenum">
              <a:rPr lang="ru-RU">
                <a:solidFill>
                  <a:srgbClr val="FFFFFF"/>
                </a:solidFill>
                <a:latin typeface="Tahoma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255147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6BF12-8677-5449-941B-4E80B005541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04.03.20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DE3D-A137-2242-9045-938526D990F2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5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.wikipedia.org/w/index.php?title=%D0%A4%D0%B0%D0%B9%D0%BB:CDC-11214-swine-flu.jpg&amp;filetimestamp=20090503161808" TargetMode="External"/><Relationship Id="rId3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419009"/>
            <a:ext cx="7772400" cy="247477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00FF"/>
                </a:solidFill>
              </a:rPr>
              <a:t>ОРВИ</a:t>
            </a:r>
            <a:r>
              <a:rPr lang="ru-RU" sz="6000" dirty="0" smtClean="0">
                <a:solidFill>
                  <a:srgbClr val="0000FF"/>
                </a:solidFill>
              </a:rPr>
              <a:t> </a:t>
            </a:r>
            <a:r>
              <a:rPr lang="ru-RU" sz="6000" dirty="0" smtClean="0">
                <a:solidFill>
                  <a:srgbClr val="0000FF"/>
                </a:solidFill>
              </a:rPr>
              <a:t>и внебольничная </a:t>
            </a:r>
            <a:r>
              <a:rPr lang="ru-RU" sz="6000" dirty="0" smtClean="0">
                <a:solidFill>
                  <a:srgbClr val="0000FF"/>
                </a:solidFill>
              </a:rPr>
              <a:t>пневмония</a:t>
            </a:r>
            <a:endParaRPr lang="ru-RU" sz="6000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32183"/>
            <a:ext cx="7364776" cy="372370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Особенности диагностики и терапии</a:t>
            </a:r>
          </a:p>
          <a:p>
            <a:pPr algn="r"/>
            <a:endParaRPr lang="ru-RU" dirty="0" smtClean="0">
              <a:solidFill>
                <a:schemeClr val="tx2"/>
              </a:solidFill>
            </a:endParaRP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ГБУ РО ОКБ №2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Недашковская Н.Г.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83" y="4245435"/>
            <a:ext cx="3764692" cy="23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5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682583"/>
              </p:ext>
            </p:extLst>
          </p:nvPr>
        </p:nvGraphicFramePr>
        <p:xfrm>
          <a:off x="0" y="1437726"/>
          <a:ext cx="744555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9073008" cy="14127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FFFF00"/>
                </a:solidFill>
                <a:latin typeface="Arial"/>
                <a:cs typeface="Arial"/>
              </a:rPr>
              <a:t>Риск пневмококковой внебольничной пневмонии увеличивается с возрастом</a:t>
            </a:r>
            <a:endParaRPr lang="ru-RU" sz="280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7092280" y="1124744"/>
            <a:ext cx="2160240" cy="3816424"/>
          </a:xfrm>
          <a:prstGeom prst="upArrow">
            <a:avLst>
              <a:gd name="adj1" fmla="val 80235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1600" b="1" dirty="0">
                <a:solidFill>
                  <a:srgbClr val="FFFFFF"/>
                </a:solidFill>
                <a:latin typeface="Comic Sans MS" panose="030F0702030302020204" pitchFamily="66" charset="0"/>
              </a:rPr>
              <a:t>Риск ВП увеличивается в возрасте </a:t>
            </a:r>
            <a:endParaRPr lang="ru-RU" sz="1600" b="1" dirty="0" smtClean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algn="ctr" defTabSz="914400"/>
            <a:r>
              <a:rPr lang="ru-RU" sz="16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65-74 </a:t>
            </a:r>
            <a:r>
              <a:rPr lang="ru-RU" sz="1600" b="1" dirty="0">
                <a:solidFill>
                  <a:srgbClr val="FFFFFF"/>
                </a:solidFill>
                <a:latin typeface="Comic Sans MS" panose="030F0702030302020204" pitchFamily="66" charset="0"/>
              </a:rPr>
              <a:t>года </a:t>
            </a:r>
            <a:endParaRPr lang="ru-RU" sz="1600" b="1" dirty="0" smtClean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algn="ctr" defTabSz="914400"/>
            <a:r>
              <a:rPr lang="ru-RU" sz="16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в </a:t>
            </a:r>
            <a:r>
              <a:rPr lang="ru-RU" sz="1600" b="1" dirty="0">
                <a:solidFill>
                  <a:srgbClr val="FFFFFF"/>
                </a:solidFill>
                <a:latin typeface="Comic Sans MS" panose="030F0702030302020204" pitchFamily="66" charset="0"/>
              </a:rPr>
              <a:t>5,8 </a:t>
            </a:r>
            <a:r>
              <a:rPr lang="ru-RU" sz="1600" b="1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раз, </a:t>
            </a:r>
            <a:endParaRPr lang="ru-RU" sz="16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algn="ctr" defTabSz="914400"/>
            <a:r>
              <a:rPr lang="ru-RU" sz="1600" b="1" dirty="0">
                <a:solidFill>
                  <a:srgbClr val="FFFFFF"/>
                </a:solidFill>
                <a:latin typeface="Comic Sans MS" panose="030F0702030302020204" pitchFamily="66" charset="0"/>
              </a:rPr>
              <a:t>в возрасте 85 лет и старше в 22,7 раз по сравнению </a:t>
            </a:r>
          </a:p>
          <a:p>
            <a:pPr algn="ctr" defTabSz="914400"/>
            <a:r>
              <a:rPr lang="ru-RU" sz="1600" b="1" dirty="0">
                <a:solidFill>
                  <a:srgbClr val="FFFFFF"/>
                </a:solidFill>
                <a:latin typeface="Comic Sans MS" panose="030F0702030302020204" pitchFamily="66" charset="0"/>
              </a:rPr>
              <a:t>с возрастом </a:t>
            </a:r>
          </a:p>
          <a:p>
            <a:pPr algn="ctr" defTabSz="914400"/>
            <a:r>
              <a:rPr lang="ru-RU" sz="1600" b="1" dirty="0">
                <a:solidFill>
                  <a:srgbClr val="FFFFFF"/>
                </a:solidFill>
                <a:latin typeface="Comic Sans MS" panose="030F0702030302020204" pitchFamily="66" charset="0"/>
              </a:rPr>
              <a:t>16-44 года</a:t>
            </a:r>
            <a:endParaRPr lang="ru-RU" sz="16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algn="ctr" defTabSz="914400"/>
            <a:endParaRPr lang="ru-RU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81222"/>
            <a:ext cx="8712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Torres A., </a:t>
            </a:r>
            <a:r>
              <a:rPr lang="en-US" sz="12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Peetermams</a:t>
            </a:r>
            <a:r>
              <a:rPr lang="en-US" sz="1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 W.E., </a:t>
            </a:r>
            <a:r>
              <a:rPr lang="en-US" sz="12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Viegi</a:t>
            </a:r>
            <a:r>
              <a:rPr lang="en-US" sz="1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 G., </a:t>
            </a:r>
            <a:r>
              <a:rPr lang="en-US" sz="12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Blasi</a:t>
            </a:r>
            <a:r>
              <a:rPr lang="en-US" sz="1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F.Thorax</a:t>
            </a:r>
            <a:r>
              <a:rPr lang="en-US" sz="1200" b="1" dirty="0">
                <a:solidFill>
                  <a:srgbClr val="FFFFFF"/>
                </a:solidFill>
                <a:latin typeface="Comic Sans MS" panose="030F0702030302020204" pitchFamily="66" charset="0"/>
              </a:rPr>
              <a:t> 2012; 67:540-5</a:t>
            </a:r>
            <a:endParaRPr lang="ru-RU" sz="1200" b="1" dirty="0">
              <a:solidFill>
                <a:srgbClr val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80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5714008"/>
            <a:ext cx="2133600" cy="365125"/>
          </a:xfrm>
        </p:spPr>
        <p:txBody>
          <a:bodyPr/>
          <a:lstStyle/>
          <a:p>
            <a:pPr>
              <a:defRPr/>
            </a:pPr>
            <a:fld id="{FE699F3B-8459-4288-A25F-78E1040BE80F}" type="slidenum">
              <a:rPr lang="ru-RU">
                <a:solidFill>
                  <a:srgbClr val="0000FF"/>
                </a:solidFill>
                <a:latin typeface="Comic Sans MS" panose="030F0702030302020204" pitchFamily="66" charset="0"/>
              </a:rPr>
              <a:pPr>
                <a:defRPr/>
              </a:pPr>
              <a:t>11</a:t>
            </a:fld>
            <a:endParaRPr lang="ru-RU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2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69963" y="277813"/>
            <a:ext cx="8281987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00FF"/>
                </a:solidFill>
                <a:latin typeface="Arial"/>
                <a:cs typeface="Arial"/>
              </a:rPr>
              <a:t>Критерии диагноза ВП</a:t>
            </a:r>
          </a:p>
        </p:txBody>
      </p:sp>
      <p:graphicFrame>
        <p:nvGraphicFramePr>
          <p:cNvPr id="152579" name="Group 102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73857339"/>
              </p:ext>
            </p:extLst>
          </p:nvPr>
        </p:nvGraphicFramePr>
        <p:xfrm>
          <a:off x="107950" y="1340768"/>
          <a:ext cx="8856663" cy="4333558"/>
        </p:xfrm>
        <a:graphic>
          <a:graphicData uri="http://schemas.openxmlformats.org/drawingml/2006/table">
            <a:tbl>
              <a:tblPr/>
              <a:tblGrid>
                <a:gridCol w="2232025"/>
                <a:gridCol w="1518592"/>
                <a:gridCol w="1461146"/>
                <a:gridCol w="1114425"/>
                <a:gridCol w="1158875"/>
                <a:gridCol w="1371600"/>
              </a:tblGrid>
              <a:tr h="1872208">
                <a:tc>
                  <a:txBody>
                    <a:bodyPr/>
                    <a:lstStyle/>
                    <a:p>
                      <a:pPr marL="6302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Arial"/>
                        </a:rPr>
                        <a:t>  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Arial"/>
                        </a:rPr>
                        <a:t>          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Arial"/>
                        </a:rPr>
                        <a:t> 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Критерии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Диагноз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Rg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графические признаки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Физикаль-ные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 признаки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Острое начало, Т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&gt;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38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С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Кашель с мокро-той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Лейкоцитоз 10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&gt;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  <a:r>
                        <a:rPr kumimoji="0" lang="ru-RU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/л или п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я сдвиг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&gt;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 10%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8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ОПРЕДЕЛЕННЫЙ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Любые два критерия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9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НЕТОЧНЫЙ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НЕОПРЕДЕЛЕННЫЙ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+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/-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8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МАЛОВЕРОЯТНЫЙ</a:t>
                      </a:r>
                    </a:p>
                  </a:txBody>
                  <a:tcPr marT="45704" marB="457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+</a:t>
                      </a: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+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/-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43608" y="5949950"/>
            <a:ext cx="7849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>
                <a:solidFill>
                  <a:prstClr val="black"/>
                </a:solidFill>
                <a:latin typeface="Comic Sans MS" pitchFamily="66" charset="0"/>
              </a:rPr>
              <a:t>Клинические </a:t>
            </a:r>
            <a:r>
              <a:rPr lang="ru-RU" altLang="ru-RU" sz="1200" dirty="0" smtClean="0">
                <a:solidFill>
                  <a:prstClr val="black"/>
                </a:solidFill>
                <a:latin typeface="Comic Sans MS" pitchFamily="66" charset="0"/>
              </a:rPr>
              <a:t>рекомендации. Внебольничная пневмония, МЗ РФ, 2019  </a:t>
            </a:r>
            <a:endParaRPr lang="ru-RU" altLang="ru-RU" sz="1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0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0" y="6165304"/>
            <a:ext cx="1403648" cy="504056"/>
          </a:xfrm>
          <a:prstGeom prst="straightConnector1">
            <a:avLst/>
          </a:prstGeom>
          <a:ln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6165304"/>
            <a:ext cx="1907704" cy="692696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22" name="Номер слайда 3"/>
          <p:cNvSpPr txBox="1">
            <a:spLocks/>
          </p:cNvSpPr>
          <p:nvPr/>
        </p:nvSpPr>
        <p:spPr>
          <a:xfrm>
            <a:off x="6553200" y="6356398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6BD753C-EB21-421D-92B8-67D247503C83}" type="slidenum">
              <a:rPr lang="ru-RU" smtClean="0">
                <a:solidFill>
                  <a:prstClr val="black"/>
                </a:solidFill>
                <a:latin typeface="Comic Sans MS" panose="030F0702030302020204" pitchFamily="66" charset="0"/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304800"/>
            <a:ext cx="8915400" cy="914400"/>
          </a:xfrm>
          <a:prstGeom prst="rect">
            <a:avLst/>
          </a:prstGeom>
        </p:spPr>
        <p:txBody>
          <a:bodyPr vert="horz" lIns="109728" tIns="0" rIns="109728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6BC2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0" dirty="0" smtClean="0">
                <a:solidFill>
                  <a:srgbClr val="0000FF"/>
                </a:solidFill>
                <a:latin typeface="Arial"/>
                <a:cs typeface="Arial"/>
              </a:rPr>
              <a:t>ВП </a:t>
            </a:r>
            <a:r>
              <a:rPr lang="ru-RU" sz="3200" b="0" dirty="0" smtClean="0">
                <a:solidFill>
                  <a:srgbClr val="0000FF"/>
                </a:solidFill>
                <a:latin typeface="Arial"/>
                <a:cs typeface="Arial"/>
              </a:rPr>
              <a:t>у взрослых</a:t>
            </a:r>
            <a:r>
              <a:rPr lang="en-US" sz="3200" b="0" dirty="0" smtClean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ru-RU" sz="3200" b="0" dirty="0" smtClean="0">
                <a:solidFill>
                  <a:srgbClr val="0000FF"/>
                </a:solidFill>
                <a:latin typeface="Arial"/>
                <a:cs typeface="Arial"/>
              </a:rPr>
              <a:t>шкала </a:t>
            </a:r>
            <a:r>
              <a:rPr lang="en-US" sz="3600" b="0" dirty="0" smtClean="0">
                <a:solidFill>
                  <a:srgbClr val="0000FF"/>
                </a:solidFill>
                <a:latin typeface="Arial"/>
                <a:cs typeface="Arial"/>
              </a:rPr>
              <a:t>CRB-65</a:t>
            </a:r>
            <a:r>
              <a:rPr lang="ru-RU" sz="3600" b="0" dirty="0" smtClean="0">
                <a:solidFill>
                  <a:srgbClr val="0000FF"/>
                </a:solidFill>
                <a:latin typeface="Arial"/>
                <a:cs typeface="Arial"/>
              </a:rPr>
              <a:t> (баллы)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04813" y="1775966"/>
            <a:ext cx="7924800" cy="1797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000" b="1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62708" y="1743816"/>
            <a:ext cx="8276492" cy="15696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Arial"/>
                <a:cs typeface="Arial"/>
              </a:rPr>
              <a:t>С</a:t>
            </a:r>
            <a:r>
              <a:rPr lang="en-US" altLang="ru-RU" sz="2400" dirty="0" err="1">
                <a:solidFill>
                  <a:prstClr val="black"/>
                </a:solidFill>
                <a:latin typeface="Arial"/>
                <a:cs typeface="Arial"/>
              </a:rPr>
              <a:t>onfusion</a:t>
            </a:r>
            <a:r>
              <a:rPr lang="en-US" altLang="ru-RU" sz="2400" dirty="0">
                <a:solidFill>
                  <a:prstClr val="black"/>
                </a:solidFill>
                <a:latin typeface="Arial"/>
                <a:cs typeface="Arial"/>
              </a:rPr>
              <a:t> (</a:t>
            </a:r>
            <a:r>
              <a:rPr lang="ru-RU" altLang="ru-RU" sz="2400" dirty="0">
                <a:solidFill>
                  <a:prstClr val="black"/>
                </a:solidFill>
                <a:latin typeface="Arial"/>
                <a:cs typeface="Arial"/>
              </a:rPr>
              <a:t>нарушения сознания) =1 балл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ru-RU" sz="2400" dirty="0">
                <a:solidFill>
                  <a:prstClr val="black"/>
                </a:solidFill>
                <a:latin typeface="Arial"/>
                <a:cs typeface="Arial"/>
              </a:rPr>
              <a:t>Respiratory rate (</a:t>
            </a:r>
            <a:r>
              <a:rPr lang="ru-RU" altLang="ru-RU" sz="2400" dirty="0">
                <a:solidFill>
                  <a:prstClr val="black"/>
                </a:solidFill>
                <a:latin typeface="Arial"/>
                <a:cs typeface="Arial"/>
              </a:rPr>
              <a:t>ЧД) ≥ 30/мин = 1 балл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ru-RU" sz="2400" dirty="0">
                <a:solidFill>
                  <a:prstClr val="black"/>
                </a:solidFill>
                <a:latin typeface="Arial"/>
                <a:cs typeface="Arial"/>
              </a:rPr>
              <a:t>Blood pressure (</a:t>
            </a:r>
            <a:r>
              <a:rPr lang="ru-RU" altLang="ru-RU" sz="2400" dirty="0">
                <a:solidFill>
                  <a:prstClr val="black"/>
                </a:solidFill>
                <a:latin typeface="Arial"/>
                <a:cs typeface="Arial"/>
              </a:rPr>
              <a:t>САД </a:t>
            </a:r>
            <a:r>
              <a:rPr lang="en-US" altLang="ru-RU" sz="2400" dirty="0">
                <a:solidFill>
                  <a:prstClr val="black"/>
                </a:solidFill>
                <a:latin typeface="Arial"/>
                <a:cs typeface="Arial"/>
              </a:rPr>
              <a:t>&lt; </a:t>
            </a:r>
            <a:r>
              <a:rPr lang="ru-RU" altLang="ru-RU" sz="2400" dirty="0">
                <a:solidFill>
                  <a:prstClr val="black"/>
                </a:solidFill>
                <a:latin typeface="Arial"/>
                <a:cs typeface="Arial"/>
              </a:rPr>
              <a:t>90 или ДАД </a:t>
            </a:r>
            <a:r>
              <a:rPr lang="en-US" altLang="ru-RU" sz="2400" dirty="0">
                <a:solidFill>
                  <a:prstClr val="black"/>
                </a:solidFill>
                <a:latin typeface="Arial"/>
                <a:cs typeface="Arial"/>
              </a:rPr>
              <a:t>&lt;</a:t>
            </a:r>
            <a:r>
              <a:rPr lang="ru-RU" altLang="ru-RU" sz="2400" dirty="0">
                <a:solidFill>
                  <a:prstClr val="black"/>
                </a:solidFill>
                <a:latin typeface="Arial"/>
                <a:cs typeface="Arial"/>
              </a:rPr>
              <a:t> 60 </a:t>
            </a:r>
            <a:r>
              <a:rPr lang="en-US" altLang="ru-RU" sz="2400" dirty="0">
                <a:solidFill>
                  <a:prstClr val="black"/>
                </a:solidFill>
                <a:latin typeface="Arial"/>
                <a:cs typeface="Arial"/>
              </a:rPr>
              <a:t>mm Hg)</a:t>
            </a:r>
            <a:r>
              <a:rPr lang="ru-RU" altLang="ru-RU" sz="2400" dirty="0">
                <a:solidFill>
                  <a:prstClr val="black"/>
                </a:solidFill>
                <a:latin typeface="Arial"/>
                <a:cs typeface="Arial"/>
              </a:rPr>
              <a:t> =1 балл</a:t>
            </a:r>
            <a:endParaRPr lang="en-US" altLang="ru-RU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altLang="ru-RU" sz="2400" dirty="0">
                <a:solidFill>
                  <a:prstClr val="black"/>
                </a:solidFill>
                <a:latin typeface="Arial"/>
                <a:cs typeface="Arial"/>
              </a:rPr>
              <a:t>Возраст ≥ 65 лет  = 1 балл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8602" y="4800600"/>
            <a:ext cx="3051175" cy="1219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Лечение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на дому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(летальность 1,2%)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3429000" y="4800600"/>
            <a:ext cx="2438400" cy="127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Лечение в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стационаре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(летальность 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8</a:t>
            </a:r>
            <a:r>
              <a:rPr lang="en-US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-</a:t>
            </a:r>
            <a:r>
              <a:rPr lang="ru-RU" sz="20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15</a:t>
            </a: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%)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019800" y="4800600"/>
            <a:ext cx="2819400" cy="11953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Неотложная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госпитализация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(ОРИТ)</a:t>
            </a:r>
            <a:endParaRPr lang="en-US" sz="20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летальность 31%</a:t>
            </a:r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>
            <a:off x="1624037" y="4131253"/>
            <a:ext cx="738187" cy="554037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tx1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4062437" y="4122742"/>
            <a:ext cx="738187" cy="554037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tx1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Arial" pitchFamily="34" charset="0"/>
              </a:rPr>
              <a:t>1-2</a:t>
            </a: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6594475" y="4122742"/>
            <a:ext cx="738188" cy="554037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50000">
                <a:schemeClr val="tx1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3- 4</a:t>
            </a:r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1984375" y="3532193"/>
            <a:ext cx="0" cy="4206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4367213" y="3532193"/>
            <a:ext cx="0" cy="3778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6962775" y="3532196"/>
            <a:ext cx="0" cy="4032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4343400" y="6216698"/>
            <a:ext cx="4572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ru-RU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Lim et al., Thorax 2003; 58: </a:t>
            </a:r>
            <a:r>
              <a:rPr lang="en-US" altLang="ru-RU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377-383</a:t>
            </a:r>
            <a:r>
              <a:rPr lang="ru-RU" altLang="ru-RU" sz="1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</a:t>
            </a:r>
            <a:endParaRPr lang="ru-RU" altLang="ru-RU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28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Сатурация</a:t>
            </a:r>
            <a:endParaRPr lang="ru-RU" dirty="0">
              <a:solidFill>
                <a:srgbClr val="33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96-100% - норма</a:t>
            </a:r>
          </a:p>
          <a:p>
            <a:r>
              <a:rPr lang="ru-RU" dirty="0" smtClean="0"/>
              <a:t>92-95% - ДН 1 </a:t>
            </a:r>
            <a:r>
              <a:rPr lang="ru-RU" dirty="0" err="1" smtClean="0"/>
              <a:t>ст</a:t>
            </a:r>
            <a:r>
              <a:rPr lang="ru-RU" dirty="0" smtClean="0"/>
              <a:t>, госпитализация, ТО</a:t>
            </a:r>
          </a:p>
          <a:p>
            <a:r>
              <a:rPr lang="ru-RU" dirty="0" smtClean="0"/>
              <a:t>92-90% - кислород, мониторинг каждый час</a:t>
            </a:r>
          </a:p>
          <a:p>
            <a:r>
              <a:rPr lang="ru-RU" dirty="0" smtClean="0"/>
              <a:t>90% – перевод в АРО, </a:t>
            </a:r>
            <a:r>
              <a:rPr lang="ru-RU" dirty="0" err="1" smtClean="0"/>
              <a:t>неинвазивная</a:t>
            </a:r>
            <a:r>
              <a:rPr lang="ru-RU" dirty="0" smtClean="0"/>
              <a:t> вентиляция легких</a:t>
            </a:r>
          </a:p>
          <a:p>
            <a:r>
              <a:rPr lang="ru-RU" dirty="0" smtClean="0"/>
              <a:t>85% - ИВЛ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994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366FF"/>
                </a:solidFill>
              </a:rPr>
              <a:t>Нет </a:t>
            </a:r>
            <a:r>
              <a:rPr lang="ru-RU" dirty="0" err="1" smtClean="0">
                <a:solidFill>
                  <a:srgbClr val="3366FF"/>
                </a:solidFill>
              </a:rPr>
              <a:t>пульсоксиметров</a:t>
            </a:r>
            <a:r>
              <a:rPr lang="ru-RU" dirty="0" smtClean="0">
                <a:solidFill>
                  <a:srgbClr val="3366FF"/>
                </a:solidFill>
              </a:rPr>
              <a:t> на приема</a:t>
            </a:r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Багаевская</a:t>
            </a:r>
            <a:endParaRPr lang="ru-RU" dirty="0" smtClean="0"/>
          </a:p>
          <a:p>
            <a:r>
              <a:rPr lang="ru-RU" dirty="0" smtClean="0"/>
              <a:t>Гуково</a:t>
            </a:r>
          </a:p>
          <a:p>
            <a:r>
              <a:rPr lang="ru-RU" dirty="0" err="1" smtClean="0"/>
              <a:t>Дубовская</a:t>
            </a:r>
            <a:endParaRPr lang="ru-RU" dirty="0" smtClean="0"/>
          </a:p>
          <a:p>
            <a:r>
              <a:rPr lang="ru-RU" dirty="0" smtClean="0"/>
              <a:t>Егорлык</a:t>
            </a:r>
          </a:p>
          <a:p>
            <a:r>
              <a:rPr lang="ru-RU" dirty="0" smtClean="0"/>
              <a:t>Зверево</a:t>
            </a:r>
          </a:p>
          <a:p>
            <a:r>
              <a:rPr lang="ru-RU" dirty="0" err="1" smtClean="0"/>
              <a:t>Мартыновская</a:t>
            </a:r>
            <a:endParaRPr lang="ru-RU" dirty="0" smtClean="0"/>
          </a:p>
          <a:p>
            <a:r>
              <a:rPr lang="ru-RU" dirty="0" smtClean="0"/>
              <a:t>Матвеев-Курган</a:t>
            </a:r>
          </a:p>
          <a:p>
            <a:r>
              <a:rPr lang="ru-RU" dirty="0" err="1" smtClean="0"/>
              <a:t>Семикаракорск</a:t>
            </a:r>
            <a:endParaRPr lang="ru-RU" dirty="0" smtClean="0"/>
          </a:p>
          <a:p>
            <a:r>
              <a:rPr lang="ru-RU" dirty="0" smtClean="0"/>
              <a:t>Сальск</a:t>
            </a:r>
          </a:p>
          <a:p>
            <a:r>
              <a:rPr lang="ru-RU" dirty="0" smtClean="0"/>
              <a:t>Усть-Донецкий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487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42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Показания для госпитализации в АРО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</a:t>
            </a:r>
            <a:r>
              <a:rPr lang="ru-RU" dirty="0" smtClean="0"/>
              <a:t>рО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ru-RU" dirty="0" smtClean="0"/>
              <a:t>менее 90%</a:t>
            </a:r>
          </a:p>
          <a:p>
            <a:r>
              <a:rPr lang="ru-RU" dirty="0" smtClean="0"/>
              <a:t>ЧДД более 30 в мин</a:t>
            </a:r>
          </a:p>
          <a:p>
            <a:r>
              <a:rPr lang="ru-RU" dirty="0" smtClean="0"/>
              <a:t>Систолическое АД ниже 90 мм </a:t>
            </a:r>
            <a:r>
              <a:rPr lang="ru-RU" dirty="0" err="1" smtClean="0"/>
              <a:t>рт</a:t>
            </a:r>
            <a:r>
              <a:rPr lang="ru-RU" dirty="0" smtClean="0"/>
              <a:t> </a:t>
            </a:r>
            <a:r>
              <a:rPr lang="ru-RU" dirty="0" err="1" smtClean="0"/>
              <a:t>ст</a:t>
            </a:r>
            <a:endParaRPr lang="ru-RU" dirty="0" smtClean="0"/>
          </a:p>
          <a:p>
            <a:r>
              <a:rPr lang="ru-RU" dirty="0" err="1" smtClean="0"/>
              <a:t>Многодолевая</a:t>
            </a:r>
            <a:r>
              <a:rPr lang="ru-RU" dirty="0" smtClean="0"/>
              <a:t> инфильтрация + интоксикация</a:t>
            </a:r>
          </a:p>
          <a:p>
            <a:r>
              <a:rPr lang="ru-RU" dirty="0" smtClean="0"/>
              <a:t>Прогрессирующее течение</a:t>
            </a:r>
          </a:p>
          <a:p>
            <a:r>
              <a:rPr lang="ru-RU" dirty="0" smtClean="0"/>
              <a:t>Септический шок</a:t>
            </a:r>
          </a:p>
          <a:p>
            <a:r>
              <a:rPr lang="ru-RU" dirty="0" smtClean="0"/>
              <a:t>Необходимость введения </a:t>
            </a:r>
            <a:r>
              <a:rPr lang="ru-RU" dirty="0" err="1" smtClean="0"/>
              <a:t>вазопрессоров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ОПН, </a:t>
            </a:r>
            <a:r>
              <a:rPr lang="ru-RU" dirty="0" smtClean="0"/>
              <a:t>СПОН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17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00FF"/>
                </a:solidFill>
              </a:rPr>
              <a:t>Первичная вирусная пневмония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655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effectLst/>
            </a:endParaRPr>
          </a:p>
          <a:p>
            <a:r>
              <a:rPr lang="ru-RU" dirty="0"/>
              <a:t>Первые два дня острого респираторного заболевания. </a:t>
            </a:r>
          </a:p>
          <a:p>
            <a:r>
              <a:rPr lang="ru-RU" dirty="0"/>
              <a:t>Этиология вируса </a:t>
            </a:r>
            <a:r>
              <a:rPr lang="ru-RU" dirty="0" smtClean="0"/>
              <a:t>гриппа подтверждена </a:t>
            </a:r>
            <a:r>
              <a:rPr lang="ru-RU" dirty="0"/>
              <a:t>молекулярными методами (RT-PCR) </a:t>
            </a:r>
          </a:p>
          <a:p>
            <a:r>
              <a:rPr lang="ru-RU" dirty="0"/>
              <a:t>Отсутствуют доказательства </a:t>
            </a:r>
            <a:r>
              <a:rPr lang="ru-RU" dirty="0" err="1"/>
              <a:t>бактериальнои</a:t>
            </a:r>
            <a:r>
              <a:rPr lang="ru-RU" dirty="0"/>
              <a:t>̆ природы </a:t>
            </a:r>
          </a:p>
          <a:p>
            <a:r>
              <a:rPr lang="ru-RU" dirty="0" err="1"/>
              <a:t>Опасификация</a:t>
            </a:r>
            <a:r>
              <a:rPr lang="ru-RU" dirty="0"/>
              <a:t> альвеол в базальных отделах легких </a:t>
            </a:r>
          </a:p>
          <a:p>
            <a:r>
              <a:rPr lang="ru-RU" dirty="0"/>
              <a:t>Острая дыхательная недостаточность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32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00FF"/>
                </a:solidFill>
              </a:rPr>
              <a:t>Симптом матового стекла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Умеренное повышение плотности </a:t>
            </a:r>
          </a:p>
          <a:p>
            <a:r>
              <a:rPr lang="ru-RU" dirty="0" smtClean="0"/>
              <a:t> Видимость сосудов и стенок бронхов – </a:t>
            </a:r>
          </a:p>
          <a:p>
            <a:r>
              <a:rPr lang="ru-RU" dirty="0" smtClean="0"/>
              <a:t>Утолщенные </a:t>
            </a:r>
            <a:r>
              <a:rPr lang="ru-RU" dirty="0" err="1" smtClean="0"/>
              <a:t>межальвеолярные</a:t>
            </a:r>
            <a:r>
              <a:rPr lang="ru-RU" dirty="0" smtClean="0"/>
              <a:t> перегородки </a:t>
            </a:r>
          </a:p>
          <a:p>
            <a:r>
              <a:rPr lang="ru-RU" dirty="0" smtClean="0"/>
              <a:t>Частично заполненные альвеолы  </a:t>
            </a:r>
          </a:p>
          <a:p>
            <a:r>
              <a:rPr lang="ru-RU" dirty="0" err="1" smtClean="0"/>
              <a:t>Гиповентиляция</a:t>
            </a:r>
            <a:r>
              <a:rPr lang="ru-RU" dirty="0" smtClean="0"/>
              <a:t> – </a:t>
            </a:r>
            <a:r>
              <a:rPr lang="ru-RU" dirty="0" err="1" smtClean="0"/>
              <a:t>Гиперперфузия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ергей\Documents\DEPARTM\Охлайан Судип Кумар\OHLAIAN_S.K._PULMONOLO_CR_20091031_123324_1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3"/>
          <a:stretch>
            <a:fillRect/>
          </a:stretch>
        </p:blipFill>
        <p:spPr bwMode="auto">
          <a:xfrm>
            <a:off x="1000125" y="1285875"/>
            <a:ext cx="7173913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89214" y="357188"/>
            <a:ext cx="875478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3600" dirty="0">
                <a:solidFill>
                  <a:srgbClr val="0000FF"/>
                </a:solidFill>
              </a:rPr>
              <a:t>Вирусная </a:t>
            </a:r>
            <a:r>
              <a:rPr lang="ru-RU" sz="3600" dirty="0" smtClean="0">
                <a:solidFill>
                  <a:srgbClr val="0000FF"/>
                </a:solidFill>
              </a:rPr>
              <a:t>пневмония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36096" y="6613856"/>
            <a:ext cx="2290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Наблюдение Авдеева С.Н.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858105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31394"/>
            <a:ext cx="8229600" cy="1109544"/>
          </a:xfrm>
        </p:spPr>
        <p:txBody>
          <a:bodyPr/>
          <a:lstStyle/>
          <a:p>
            <a:r>
              <a:rPr lang="ru-RU" dirty="0" err="1" smtClean="0">
                <a:solidFill>
                  <a:srgbClr val="3366FF"/>
                </a:solidFill>
              </a:rPr>
              <a:t>Коронавирусная</a:t>
            </a:r>
            <a:r>
              <a:rPr lang="ru-RU" dirty="0" smtClean="0">
                <a:solidFill>
                  <a:srgbClr val="3366FF"/>
                </a:solidFill>
              </a:rPr>
              <a:t> пневмония</a:t>
            </a:r>
            <a:endParaRPr lang="ru-RU" dirty="0">
              <a:solidFill>
                <a:srgbClr val="3366FF"/>
              </a:solidFill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951" r="-3650" b="48978"/>
          <a:stretch/>
        </p:blipFill>
        <p:spPr>
          <a:xfrm>
            <a:off x="1021880" y="1074984"/>
            <a:ext cx="6202602" cy="5723840"/>
          </a:xfrm>
        </p:spPr>
      </p:pic>
    </p:spTree>
    <p:extLst>
      <p:ext uri="{BB962C8B-B14F-4D97-AF65-F5344CB8AC3E}">
        <p14:creationId xmlns:p14="http://schemas.microsoft.com/office/powerpoint/2010/main" val="367834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0000FF"/>
                </a:solidFill>
              </a:rPr>
              <a:t>Профилактика.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СОБЛЮДАЙТЕ РАССТОЯНИЕ И ЭТИКЕТ</a:t>
            </a:r>
          </a:p>
          <a:p>
            <a:r>
              <a:rPr lang="ru-RU" dirty="0" smtClean="0"/>
              <a:t>Часто </a:t>
            </a:r>
            <a:r>
              <a:rPr lang="ru-RU" dirty="0"/>
              <a:t>мойте руки с мылом</a:t>
            </a:r>
            <a:r>
              <a:rPr lang="ru-RU" dirty="0" smtClean="0"/>
              <a:t>.</a:t>
            </a:r>
          </a:p>
          <a:p>
            <a:r>
              <a:rPr lang="ru-RU" dirty="0"/>
              <a:t>Чистка и регулярная дезинфекция поверхностей (столов, дверных ручек, </a:t>
            </a:r>
            <a:r>
              <a:rPr lang="ru-RU" dirty="0" smtClean="0"/>
              <a:t>кранов, </a:t>
            </a:r>
            <a:r>
              <a:rPr lang="ru-RU" dirty="0" smtClean="0"/>
              <a:t>стульев, экранов телефонов </a:t>
            </a:r>
            <a:r>
              <a:rPr lang="ru-RU" dirty="0"/>
              <a:t>и др.) удаляет и уничтожает вирус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Частое проветривание и влажная уборка.</a:t>
            </a:r>
          </a:p>
          <a:p>
            <a:r>
              <a:rPr lang="ru-RU" i="1" dirty="0" smtClean="0"/>
              <a:t>Увлажняйте </a:t>
            </a:r>
            <a:r>
              <a:rPr lang="ru-RU" i="1" dirty="0"/>
              <a:t>слизистые оболочки!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40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146" t="49199" r="-2848"/>
          <a:stretch/>
        </p:blipFill>
        <p:spPr>
          <a:xfrm>
            <a:off x="1270058" y="129788"/>
            <a:ext cx="6234826" cy="6584096"/>
          </a:xfrm>
        </p:spPr>
      </p:pic>
    </p:spTree>
    <p:extLst>
      <p:ext uri="{BB962C8B-B14F-4D97-AF65-F5344CB8AC3E}">
        <p14:creationId xmlns:p14="http://schemas.microsoft.com/office/powerpoint/2010/main" val="349943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528"/>
            <a:ext cx="9144000" cy="57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91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997" t="310" r="-3352" b="1"/>
          <a:stretch/>
        </p:blipFill>
        <p:spPr>
          <a:xfrm>
            <a:off x="2358678" y="86625"/>
            <a:ext cx="4915286" cy="6771375"/>
          </a:xfrm>
        </p:spPr>
      </p:pic>
    </p:spTree>
    <p:extLst>
      <p:ext uri="{BB962C8B-B14F-4D97-AF65-F5344CB8AC3E}">
        <p14:creationId xmlns:p14="http://schemas.microsoft.com/office/powerpoint/2010/main" val="331801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00FF"/>
                </a:solidFill>
              </a:rPr>
              <a:t>Факторы риска тяжелого течения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Возраст до 3 лет</a:t>
            </a:r>
          </a:p>
          <a:p>
            <a:r>
              <a:rPr lang="ru-RU" dirty="0" smtClean="0"/>
              <a:t>Беременность</a:t>
            </a:r>
          </a:p>
          <a:p>
            <a:r>
              <a:rPr lang="ru-RU" dirty="0" smtClean="0"/>
              <a:t>Ожирение и метаболический синдром</a:t>
            </a:r>
          </a:p>
          <a:p>
            <a:r>
              <a:rPr lang="ru-RU" dirty="0" smtClean="0"/>
              <a:t>Хронические заболевания легких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4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49006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FF"/>
                </a:solidFill>
                <a:latin typeface="Arial"/>
                <a:cs typeface="Arial"/>
              </a:rPr>
              <a:t>Н</a:t>
            </a:r>
            <a:r>
              <a:rPr lang="ru-RU" sz="2800" dirty="0" smtClean="0">
                <a:solidFill>
                  <a:srgbClr val="0000FF"/>
                </a:solidFill>
                <a:latin typeface="Arial"/>
                <a:cs typeface="Arial"/>
              </a:rPr>
              <a:t>аиболее критичные уровни содержания СРБ и их клиническое значение у больных ВП </a:t>
            </a:r>
            <a:endParaRPr lang="ru-RU" sz="28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823727"/>
              </p:ext>
            </p:extLst>
          </p:nvPr>
        </p:nvGraphicFramePr>
        <p:xfrm>
          <a:off x="395536" y="1412776"/>
          <a:ext cx="8229600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55653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/>
                          <a:cs typeface="Arial"/>
                        </a:rPr>
                        <a:t>Содержание СРБ, мг/л</a:t>
                      </a:r>
                      <a:endParaRPr lang="ru-RU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/>
                          <a:cs typeface="Arial"/>
                        </a:rPr>
                        <a:t>Интерпретация </a:t>
                      </a:r>
                      <a:endParaRPr lang="ru-RU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lang="ru-RU" sz="1600" b="1" dirty="0" smtClean="0">
                          <a:latin typeface="Arial"/>
                          <a:cs typeface="Arial"/>
                        </a:rPr>
                        <a:t>0-110</a:t>
                      </a:r>
                      <a:endParaRPr lang="ru-RU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/>
                          <a:cs typeface="Arial"/>
                        </a:rPr>
                        <a:t>Госпитализация</a:t>
                      </a:r>
                      <a:endParaRPr lang="ru-RU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/>
                        <a:buNone/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&gt; 150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Неблагоприятный признак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тяжелого течения, показание к интенсификации антибактериальной и </a:t>
                      </a:r>
                      <a:r>
                        <a:rPr lang="ru-RU" sz="1600" b="1" baseline="0" dirty="0" err="1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дезинтоксикационной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терапии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Arial"/>
                          <a:cs typeface="Arial"/>
                        </a:rPr>
                        <a:t>160-170 </a:t>
                      </a:r>
                      <a:r>
                        <a:rPr lang="ru-RU" sz="1600" b="1" dirty="0" smtClean="0">
                          <a:latin typeface="Arial"/>
                          <a:cs typeface="Arial"/>
                        </a:rPr>
                        <a:t>в</a:t>
                      </a:r>
                      <a:r>
                        <a:rPr lang="ru-RU" sz="1600" b="1" baseline="0" dirty="0" smtClean="0">
                          <a:latin typeface="Arial"/>
                          <a:cs typeface="Arial"/>
                        </a:rPr>
                        <a:t> первые 32 ч болезни</a:t>
                      </a:r>
                      <a:endParaRPr lang="ru-RU" sz="16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/>
                          <a:cs typeface="Arial"/>
                        </a:rPr>
                        <a:t>Тяжелая</a:t>
                      </a:r>
                      <a:r>
                        <a:rPr lang="ru-RU" sz="1600" b="1" baseline="0" dirty="0" smtClean="0">
                          <a:latin typeface="Arial"/>
                          <a:cs typeface="Arial"/>
                        </a:rPr>
                        <a:t> п</a:t>
                      </a:r>
                      <a:r>
                        <a:rPr lang="ru-RU" sz="1600" b="1" dirty="0" smtClean="0">
                          <a:latin typeface="Arial"/>
                          <a:cs typeface="Arial"/>
                        </a:rPr>
                        <a:t>невмококковая пневмония</a:t>
                      </a:r>
                      <a:endParaRPr lang="ru-RU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00FF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Arial"/>
                          <a:cs typeface="Arial"/>
                        </a:rPr>
                        <a:t>Менее</a:t>
                      </a:r>
                      <a:r>
                        <a:rPr lang="ru-RU" sz="1600" b="1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AU" sz="1600" b="1" dirty="0" smtClean="0">
                          <a:latin typeface="Arial"/>
                          <a:cs typeface="Arial"/>
                        </a:rPr>
                        <a:t>50</a:t>
                      </a:r>
                      <a:endParaRPr lang="ru-RU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/>
                          <a:cs typeface="Arial"/>
                        </a:rPr>
                        <a:t>ВП в случае дифференциальной диагностики с неспецифической патологией </a:t>
                      </a:r>
                      <a:r>
                        <a:rPr lang="ru-RU" sz="1600" b="1" dirty="0" err="1" smtClean="0">
                          <a:latin typeface="Arial"/>
                          <a:cs typeface="Arial"/>
                        </a:rPr>
                        <a:t>д.п</a:t>
                      </a:r>
                      <a:r>
                        <a:rPr lang="ru-RU" sz="1600" b="1" dirty="0" smtClean="0">
                          <a:latin typeface="Arial"/>
                          <a:cs typeface="Arial"/>
                        </a:rPr>
                        <a:t>. и туберкулеза</a:t>
                      </a:r>
                      <a:endParaRPr lang="ru-RU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623731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  <a:ea typeface="Calibri"/>
              </a:rPr>
              <a:t>Young B, </a:t>
            </a:r>
            <a:r>
              <a:rPr lang="en-US" sz="1200" dirty="0" err="1">
                <a:latin typeface="Comic Sans MS" panose="030F0702030302020204" pitchFamily="66" charset="0"/>
                <a:ea typeface="Calibri"/>
              </a:rPr>
              <a:t>Greeson</a:t>
            </a:r>
            <a:r>
              <a:rPr lang="en-US" sz="1200" dirty="0">
                <a:latin typeface="Comic Sans MS" panose="030F0702030302020204" pitchFamily="66" charset="0"/>
                <a:ea typeface="Calibri"/>
              </a:rPr>
              <a:t> M, </a:t>
            </a:r>
            <a:r>
              <a:rPr lang="en-US" sz="1200" dirty="0" err="1">
                <a:latin typeface="Comic Sans MS" panose="030F0702030302020204" pitchFamily="66" charset="0"/>
                <a:ea typeface="Calibri"/>
              </a:rPr>
              <a:t>Gripps</a:t>
            </a:r>
            <a:r>
              <a:rPr lang="en-US" sz="1200" dirty="0">
                <a:latin typeface="Comic Sans MS" panose="030F0702030302020204" pitchFamily="66" charset="0"/>
                <a:ea typeface="Calibri"/>
              </a:rPr>
              <a:t> AW et al. </a:t>
            </a:r>
            <a:r>
              <a:rPr lang="ru-RU" sz="1200" dirty="0">
                <a:latin typeface="Comic Sans MS" panose="030F0702030302020204" pitchFamily="66" charset="0"/>
                <a:ea typeface="Calibri"/>
              </a:rPr>
              <a:t>C-reactive protein: a </a:t>
            </a:r>
            <a:r>
              <a:rPr lang="ru-RU" sz="1200" dirty="0" err="1">
                <a:latin typeface="Comic Sans MS" panose="030F0702030302020204" pitchFamily="66" charset="0"/>
                <a:ea typeface="Calibri"/>
              </a:rPr>
              <a:t>critical</a:t>
            </a:r>
            <a:r>
              <a:rPr lang="ru-RU" sz="1200" dirty="0">
                <a:latin typeface="Comic Sans MS" panose="030F0702030302020204" pitchFamily="66" charset="0"/>
                <a:ea typeface="Calibri"/>
              </a:rPr>
              <a:t> </a:t>
            </a:r>
            <a:r>
              <a:rPr lang="ru-RU" sz="1200" dirty="0" err="1">
                <a:latin typeface="Comic Sans MS" panose="030F0702030302020204" pitchFamily="66" charset="0"/>
                <a:ea typeface="Calibri"/>
              </a:rPr>
              <a:t>review</a:t>
            </a:r>
            <a:r>
              <a:rPr lang="ru-RU" sz="1200" dirty="0">
                <a:latin typeface="Comic Sans MS" panose="030F0702030302020204" pitchFamily="66" charset="0"/>
                <a:ea typeface="Calibri"/>
              </a:rPr>
              <a:t>. </a:t>
            </a:r>
            <a:r>
              <a:rPr lang="ru-RU" sz="1200" dirty="0" err="1">
                <a:latin typeface="Comic Sans MS" panose="030F0702030302020204" pitchFamily="66" charset="0"/>
                <a:ea typeface="Calibri"/>
              </a:rPr>
              <a:t>Pathology</a:t>
            </a:r>
            <a:r>
              <a:rPr lang="ru-RU" sz="1200" dirty="0">
                <a:latin typeface="Comic Sans MS" panose="030F0702030302020204" pitchFamily="66" charset="0"/>
                <a:ea typeface="Calibri"/>
              </a:rPr>
              <a:t> 1991; 23: </a:t>
            </a:r>
            <a:r>
              <a:rPr lang="ru-RU" sz="1200" dirty="0" smtClean="0">
                <a:latin typeface="Comic Sans MS" panose="030F0702030302020204" pitchFamily="66" charset="0"/>
                <a:ea typeface="Calibri"/>
              </a:rPr>
              <a:t>118–24</a:t>
            </a:r>
          </a:p>
          <a:p>
            <a:r>
              <a:rPr lang="en-US" sz="1200" dirty="0" smtClean="0">
                <a:latin typeface="Arial"/>
                <a:ea typeface="Calibri"/>
              </a:rPr>
              <a:t>Pepys </a:t>
            </a:r>
            <a:r>
              <a:rPr lang="en-US" sz="1200" dirty="0">
                <a:latin typeface="Arial"/>
                <a:ea typeface="Calibri"/>
              </a:rPr>
              <a:t>MB, Hirschfield GM. C-reactive protein: a critical update. J </a:t>
            </a:r>
            <a:r>
              <a:rPr lang="en-US" sz="1200" dirty="0" err="1">
                <a:latin typeface="Arial"/>
                <a:ea typeface="Calibri"/>
              </a:rPr>
              <a:t>Clin</a:t>
            </a:r>
            <a:r>
              <a:rPr lang="en-US" sz="1200" dirty="0">
                <a:latin typeface="Arial"/>
                <a:ea typeface="Calibri"/>
              </a:rPr>
              <a:t> Invest 2003; 111: 1805–12. </a:t>
            </a:r>
            <a:endParaRPr lang="ru-RU" sz="1200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941168"/>
            <a:ext cx="820891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prstClr val="black"/>
                </a:solidFill>
                <a:latin typeface="Arial"/>
                <a:cs typeface="Arial"/>
              </a:rPr>
              <a:t>Появляется в плазме крови через </a:t>
            </a:r>
            <a:r>
              <a:rPr lang="ru-RU" sz="2000" u="sng" dirty="0">
                <a:solidFill>
                  <a:prstClr val="black"/>
                </a:solidFill>
                <a:latin typeface="Arial"/>
                <a:cs typeface="Arial"/>
              </a:rPr>
              <a:t>4-6 часов </a:t>
            </a:r>
            <a:r>
              <a:rPr lang="ru-RU" sz="2000" dirty="0">
                <a:solidFill>
                  <a:prstClr val="black"/>
                </a:solidFill>
                <a:latin typeface="Arial"/>
                <a:cs typeface="Arial"/>
              </a:rPr>
              <a:t>после повреждения тканей, достигая </a:t>
            </a:r>
            <a:r>
              <a:rPr lang="ru-RU" sz="2000" u="sng" dirty="0">
                <a:solidFill>
                  <a:srgbClr val="0000FF"/>
                </a:solidFill>
                <a:latin typeface="Arial"/>
                <a:cs typeface="Arial"/>
              </a:rPr>
              <a:t>максимального уровня через 48 часов</a:t>
            </a:r>
            <a:r>
              <a:rPr lang="ru-RU" sz="2800" u="sng" dirty="0">
                <a:solidFill>
                  <a:srgbClr val="0000FF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57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02663" cy="9144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ПРИЗНАКИ </a:t>
            </a:r>
            <a:br>
              <a:rPr 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КЛИНИЧЕСКОЙ НЕСТАБИЛЬНОСТИ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83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Font typeface="Symbol" pitchFamily="18" charset="2"/>
              <a:buBlip>
                <a:blip r:embed="rId2"/>
              </a:buBlip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температура тела &gt; 37,8 ◦С </a:t>
            </a:r>
          </a:p>
          <a:p>
            <a:pPr algn="just" eaLnBrk="1" hangingPunct="1">
              <a:lnSpc>
                <a:spcPct val="110000"/>
              </a:lnSpc>
              <a:buFont typeface="Symbol" pitchFamily="18" charset="2"/>
              <a:buBlip>
                <a:blip r:embed="rId2"/>
              </a:buBlip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частота сердечных сокращений &gt; 100/мин</a:t>
            </a:r>
          </a:p>
          <a:p>
            <a:pPr algn="just" eaLnBrk="1" hangingPunct="1">
              <a:lnSpc>
                <a:spcPct val="110000"/>
              </a:lnSpc>
              <a:buFont typeface="Symbol" pitchFamily="18" charset="2"/>
              <a:buBlip>
                <a:blip r:embed="rId2"/>
              </a:buBlip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частота дыхания &gt; 24/мин </a:t>
            </a:r>
          </a:p>
          <a:p>
            <a:pPr algn="just" eaLnBrk="1" hangingPunct="1">
              <a:lnSpc>
                <a:spcPct val="110000"/>
              </a:lnSpc>
              <a:buFont typeface="Symbol" pitchFamily="18" charset="2"/>
              <a:buBlip>
                <a:blip r:embed="rId2"/>
              </a:buBlip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систолическое АД &lt; 90 мм </a:t>
            </a:r>
            <a:r>
              <a:rPr lang="ru-RU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рт.ст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 algn="just" eaLnBrk="1" hangingPunct="1">
              <a:lnSpc>
                <a:spcPct val="110000"/>
              </a:lnSpc>
              <a:buFont typeface="Symbol" pitchFamily="18" charset="2"/>
              <a:buBlip>
                <a:blip r:embed="rId2"/>
              </a:buBlip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SaO</a:t>
            </a:r>
            <a:r>
              <a:rPr lang="ru-RU" sz="28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&lt;90% </a:t>
            </a:r>
          </a:p>
          <a:p>
            <a:pPr algn="just" eaLnBrk="1" hangingPunct="1">
              <a:lnSpc>
                <a:spcPct val="110000"/>
              </a:lnSpc>
              <a:buFont typeface="Symbol" pitchFamily="18" charset="2"/>
              <a:buBlip>
                <a:blip r:embed="rId2"/>
              </a:buBlip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затрудненное глотание </a:t>
            </a:r>
          </a:p>
          <a:p>
            <a:pPr algn="just" eaLnBrk="1" hangingPunct="1">
              <a:lnSpc>
                <a:spcPct val="110000"/>
              </a:lnSpc>
              <a:buFont typeface="Symbol" pitchFamily="18" charset="2"/>
              <a:buBlip>
                <a:blip r:embed="rId2"/>
              </a:buBlip>
              <a:defRPr/>
            </a:pP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нарушения ментального статуса</a:t>
            </a:r>
          </a:p>
          <a:p>
            <a:pPr eaLnBrk="1" hangingPunct="1">
              <a:defRPr/>
            </a:pPr>
            <a:endParaRPr lang="ru-RU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4775209" y="5935664"/>
            <a:ext cx="3794821" cy="70788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i="1">
                <a:effectLst>
                  <a:outerShdw blurRad="38100" dist="38100" dir="2700000" algn="tl">
                    <a:srgbClr val="FFFFFF"/>
                  </a:outerShdw>
                </a:effectLst>
              </a:rPr>
              <a:t>Guidelines IDSA/ATS, 2007</a:t>
            </a:r>
            <a:endParaRPr lang="ru-RU" sz="2000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0" hangingPunct="0">
              <a:defRPr/>
            </a:pPr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151981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00FF"/>
                </a:solidFill>
              </a:rPr>
              <a:t>Лечение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Базисная антивирусная </a:t>
            </a:r>
            <a:r>
              <a:rPr lang="ru-RU" dirty="0" smtClean="0"/>
              <a:t>терапия</a:t>
            </a:r>
            <a:endParaRPr lang="ru-RU" dirty="0" smtClean="0">
              <a:effectLst/>
            </a:endParaRPr>
          </a:p>
          <a:p>
            <a:r>
              <a:rPr lang="ru-RU" dirty="0" smtClean="0"/>
              <a:t> </a:t>
            </a:r>
            <a:r>
              <a:rPr lang="ru-RU" dirty="0" smtClean="0"/>
              <a:t>Респираторная </a:t>
            </a:r>
            <a:r>
              <a:rPr lang="ru-RU" dirty="0"/>
              <a:t>поддержка </a:t>
            </a:r>
            <a:endParaRPr lang="ru-RU" dirty="0" smtClean="0"/>
          </a:p>
          <a:p>
            <a:r>
              <a:rPr lang="ru-RU" dirty="0" smtClean="0"/>
              <a:t> Антибиотики </a:t>
            </a:r>
          </a:p>
          <a:p>
            <a:pPr>
              <a:buNone/>
            </a:pPr>
            <a:r>
              <a:rPr lang="ru-RU" dirty="0" smtClean="0"/>
              <a:t>    (стартовая эмпирическая терапия )</a:t>
            </a:r>
          </a:p>
          <a:p>
            <a:pPr>
              <a:buNone/>
            </a:pPr>
            <a:r>
              <a:rPr lang="ru-RU" dirty="0" smtClean="0"/>
              <a:t>Предпочтение: ЦС 3 + </a:t>
            </a:r>
            <a:r>
              <a:rPr lang="ru-RU" dirty="0" err="1" smtClean="0"/>
              <a:t>Макролиды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Карбопенемы</a:t>
            </a:r>
            <a:r>
              <a:rPr lang="ru-RU" dirty="0" smtClean="0"/>
              <a:t> + </a:t>
            </a:r>
            <a:r>
              <a:rPr lang="ru-RU" dirty="0" err="1" smtClean="0"/>
              <a:t>Макролиды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Фторхинолоны</a:t>
            </a:r>
            <a:r>
              <a:rPr lang="ru-RU" dirty="0" smtClean="0"/>
              <a:t> 3-4 поколения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 smtClean="0"/>
              <a:t>Флуимуцил</a:t>
            </a:r>
            <a:r>
              <a:rPr lang="ru-RU" dirty="0" smtClean="0"/>
              <a:t> 50-100 мг/кг/с в/в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161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Сатурация ниже 90%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Флуимуцил</a:t>
            </a:r>
            <a:r>
              <a:rPr lang="ru-RU" dirty="0"/>
              <a:t> в/в </a:t>
            </a:r>
            <a:r>
              <a:rPr lang="ru-RU" dirty="0" smtClean="0"/>
              <a:t>50-100 </a:t>
            </a:r>
            <a:r>
              <a:rPr lang="ru-RU" dirty="0"/>
              <a:t>мг/кг</a:t>
            </a:r>
          </a:p>
          <a:p>
            <a:r>
              <a:rPr lang="ru-RU" dirty="0"/>
              <a:t>Преднизолон 30-60 мг х </a:t>
            </a:r>
            <a:r>
              <a:rPr lang="ru-RU" dirty="0" smtClean="0"/>
              <a:t>2-4 </a:t>
            </a:r>
            <a:r>
              <a:rPr lang="ru-RU" dirty="0"/>
              <a:t>р/с в/</a:t>
            </a:r>
            <a:r>
              <a:rPr lang="ru-RU" dirty="0" smtClean="0"/>
              <a:t>в</a:t>
            </a:r>
          </a:p>
          <a:p>
            <a:r>
              <a:rPr lang="ru-RU" dirty="0" smtClean="0"/>
              <a:t>Иммуноглобулины</a:t>
            </a:r>
            <a:endParaRPr lang="ru-RU" dirty="0"/>
          </a:p>
          <a:p>
            <a:r>
              <a:rPr lang="ru-RU" dirty="0" err="1" smtClean="0"/>
              <a:t>Бронхолитики</a:t>
            </a:r>
            <a:r>
              <a:rPr lang="ru-RU" dirty="0" smtClean="0"/>
              <a:t> – эуфиллин 0.2 мл/час </a:t>
            </a:r>
            <a:r>
              <a:rPr lang="ru-RU" dirty="0" err="1" smtClean="0"/>
              <a:t>инфузоматом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725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0000FF"/>
                </a:solidFill>
              </a:rPr>
              <a:t>Не рекомендуется назначат</a:t>
            </a:r>
            <a:r>
              <a:rPr lang="ru-RU" dirty="0">
                <a:solidFill>
                  <a:schemeClr val="accent1"/>
                </a:solidFill>
              </a:rPr>
              <a:t>ь </a:t>
            </a:r>
            <a:r>
              <a:rPr lang="ru-RU" dirty="0" smtClean="0">
                <a:solidFill>
                  <a:schemeClr val="accent1"/>
                </a:solidFill>
                <a:effectLst/>
              </a:rPr>
              <a:t/>
            </a:r>
            <a:br>
              <a:rPr lang="ru-RU" dirty="0" smtClean="0">
                <a:solidFill>
                  <a:schemeClr val="accent1"/>
                </a:solidFill>
                <a:effectLst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Селениум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антиоксадант</a:t>
            </a:r>
            <a:r>
              <a:rPr lang="ru-RU" dirty="0"/>
              <a:t>) </a:t>
            </a:r>
          </a:p>
          <a:p>
            <a:r>
              <a:rPr lang="ru-RU" dirty="0" err="1"/>
              <a:t>Лизофиллин</a:t>
            </a:r>
            <a:r>
              <a:rPr lang="ru-RU" dirty="0"/>
              <a:t> </a:t>
            </a:r>
          </a:p>
          <a:p>
            <a:r>
              <a:rPr lang="ru-RU" dirty="0"/>
              <a:t>Простагландин Е1 </a:t>
            </a:r>
          </a:p>
          <a:p>
            <a:r>
              <a:rPr lang="ru-RU" dirty="0"/>
              <a:t>Ингибиторы </a:t>
            </a:r>
            <a:r>
              <a:rPr lang="ru-RU" dirty="0" err="1"/>
              <a:t>нейтрофильнои</a:t>
            </a:r>
            <a:r>
              <a:rPr lang="ru-RU" dirty="0"/>
              <a:t>̆ </a:t>
            </a:r>
            <a:r>
              <a:rPr lang="ru-RU" dirty="0" err="1"/>
              <a:t>эластазы</a:t>
            </a:r>
            <a:r>
              <a:rPr lang="ru-RU" dirty="0"/>
              <a:t> </a:t>
            </a:r>
          </a:p>
          <a:p>
            <a:r>
              <a:rPr lang="ru-RU" dirty="0" err="1"/>
              <a:t>Ибопруфен</a:t>
            </a:r>
            <a:r>
              <a:rPr lang="ru-RU" dirty="0"/>
              <a:t> </a:t>
            </a:r>
          </a:p>
          <a:p>
            <a:r>
              <a:rPr lang="ru-RU" dirty="0"/>
              <a:t>Протеин С </a:t>
            </a:r>
          </a:p>
          <a:p>
            <a:r>
              <a:rPr lang="ru-RU" dirty="0" err="1"/>
              <a:t>Статины</a:t>
            </a:r>
            <a:r>
              <a:rPr lang="ru-RU" dirty="0"/>
              <a:t> </a:t>
            </a:r>
          </a:p>
          <a:p>
            <a:r>
              <a:rPr lang="ru-RU" dirty="0" err="1" smtClean="0"/>
              <a:t>Сурфактант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73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00FF"/>
                </a:solidFill>
              </a:rPr>
              <a:t>ОСОБЕННОСТИ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Молодой пациент без </a:t>
            </a:r>
            <a:r>
              <a:rPr lang="ru-RU" dirty="0" err="1" smtClean="0"/>
              <a:t>преморбида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 Ясное сознание </a:t>
            </a:r>
          </a:p>
          <a:p>
            <a:r>
              <a:rPr lang="ru-RU" dirty="0" smtClean="0"/>
              <a:t>Быстрое развитие ОДН (в первые 2 суток) </a:t>
            </a:r>
          </a:p>
          <a:p>
            <a:r>
              <a:rPr lang="ru-RU" dirty="0" smtClean="0"/>
              <a:t>Выраженная гипоксемия (PaO2/FiO2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Часто отсутствуют жалобы на нехватку воздуха </a:t>
            </a:r>
          </a:p>
          <a:p>
            <a:r>
              <a:rPr lang="ru-RU" dirty="0" smtClean="0"/>
              <a:t>«Снежная буря» на рентгенограмме </a:t>
            </a:r>
          </a:p>
          <a:p>
            <a:r>
              <a:rPr lang="ru-RU" dirty="0" smtClean="0"/>
              <a:t>Тотальное затемнение по типу матового стекла на КТ как при ОРДС)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Специфической терапии ОРВИ не существует.</a:t>
            </a:r>
          </a:p>
          <a:p>
            <a:r>
              <a:rPr lang="ru-RU" dirty="0" smtClean="0"/>
              <a:t>Нет ни одного препарата с доказанной эффективностью.</a:t>
            </a:r>
          </a:p>
          <a:p>
            <a:r>
              <a:rPr lang="ru-RU" dirty="0" smtClean="0"/>
              <a:t>Симптоматическая терапия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подозрении на грипп – экспресс-тест, затем </a:t>
            </a:r>
            <a:r>
              <a:rPr lang="ru-RU" dirty="0" err="1" smtClean="0"/>
              <a:t>тамифлю</a:t>
            </a:r>
            <a:r>
              <a:rPr lang="ru-RU" dirty="0" smtClean="0"/>
              <a:t> или </a:t>
            </a:r>
            <a:r>
              <a:rPr lang="ru-RU" dirty="0" err="1" smtClean="0"/>
              <a:t>реленза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32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Гриппозная пневмония (вторичная)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2 – ой тип. Пневмония конца первой и начала второй недели от начала заболевания – </a:t>
            </a:r>
            <a:r>
              <a:rPr lang="ru-RU" sz="3600" dirty="0" err="1" smtClean="0"/>
              <a:t>вирусно</a:t>
            </a:r>
            <a:r>
              <a:rPr lang="ru-RU" sz="3600" dirty="0" smtClean="0"/>
              <a:t> – бактериальной этиологии (</a:t>
            </a:r>
            <a:r>
              <a:rPr lang="ru-RU" sz="3600" dirty="0" err="1" smtClean="0"/>
              <a:t>St</a:t>
            </a:r>
            <a:r>
              <a:rPr lang="ru-RU" sz="3600" dirty="0" smtClean="0"/>
              <a:t>. </a:t>
            </a:r>
            <a:r>
              <a:rPr lang="ru-RU" sz="3600" dirty="0" err="1" smtClean="0"/>
              <a:t>Pneumonia</a:t>
            </a:r>
            <a:r>
              <a:rPr lang="ru-RU" sz="3600" dirty="0" smtClean="0"/>
              <a:t>, </a:t>
            </a:r>
            <a:r>
              <a:rPr lang="ru-RU" sz="3600" dirty="0" err="1" smtClean="0"/>
              <a:t>St</a:t>
            </a:r>
            <a:r>
              <a:rPr lang="ru-RU" sz="3600" dirty="0" smtClean="0"/>
              <a:t>. </a:t>
            </a:r>
            <a:r>
              <a:rPr lang="ru-RU" sz="3600" dirty="0" err="1" smtClean="0"/>
              <a:t>aureus</a:t>
            </a:r>
            <a:r>
              <a:rPr lang="ru-RU" sz="3600" dirty="0" smtClean="0"/>
              <a:t> и др. возбудители)</a:t>
            </a:r>
            <a:endParaRPr lang="ru-RU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Гриппозная пневмония (третичная)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3-ий тип. Пневмония после 14 дня от начала заболевания; возбудители - грамотрицательная флора.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Задачи врача первичного звена: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Эпид</a:t>
            </a:r>
            <a:r>
              <a:rPr lang="ru-RU" dirty="0" smtClean="0"/>
              <a:t>. </a:t>
            </a:r>
            <a:r>
              <a:rPr lang="ru-RU" dirty="0" smtClean="0"/>
              <a:t>настороженность, сбор анамнеза!</a:t>
            </a:r>
            <a:endParaRPr lang="ru-RU" dirty="0" smtClean="0"/>
          </a:p>
          <a:p>
            <a:r>
              <a:rPr lang="ru-RU" dirty="0" err="1" smtClean="0">
                <a:solidFill>
                  <a:srgbClr val="FF0000"/>
                </a:solidFill>
              </a:rPr>
              <a:t>Пульсоксиметрия</a:t>
            </a:r>
            <a:r>
              <a:rPr lang="ru-RU" dirty="0" smtClean="0">
                <a:solidFill>
                  <a:srgbClr val="FF0000"/>
                </a:solidFill>
              </a:rPr>
              <a:t> у всех лихорадящих больных</a:t>
            </a:r>
          </a:p>
          <a:p>
            <a:r>
              <a:rPr lang="ru-RU" dirty="0" smtClean="0"/>
              <a:t>Незамедлительное проведение рентгенографии легких при наличии клинических признаков пневмонии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НЕМЕДЛЕННАЯ ГОСПИТАЛИЗАЦИЯ ПАЦИЕНТОВ ГРУПП ВЫСОКОГО РИСКА ПРИ НАЛИЧИИ КЛИНИКИ ГРИППА.</a:t>
            </a:r>
          </a:p>
          <a:p>
            <a:r>
              <a:rPr lang="ru-RU" dirty="0" smtClean="0"/>
              <a:t>Назначение антибактериальной терапии немедленно при наличии клинических признаков пневмонии.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79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18"/>
            <a:ext cx="9144000" cy="515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21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00FF"/>
                </a:solidFill>
              </a:rPr>
              <a:t>Сроки разрешения симптомов внебольничной пневмонии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симптомы – 21 (7-28) дней</a:t>
            </a:r>
          </a:p>
          <a:p>
            <a:r>
              <a:rPr lang="ru-RU" dirty="0" smtClean="0"/>
              <a:t>Кашель – 14 (7-21) дней</a:t>
            </a:r>
          </a:p>
          <a:p>
            <a:r>
              <a:rPr lang="ru-RU" dirty="0" smtClean="0"/>
              <a:t>Слабость – 14 (6-21) дней</a:t>
            </a:r>
          </a:p>
          <a:p>
            <a:r>
              <a:rPr lang="ru-RU" dirty="0" smtClean="0"/>
              <a:t>Одышка – 6 (5-14) дней</a:t>
            </a:r>
          </a:p>
          <a:p>
            <a:r>
              <a:rPr lang="ru-RU" dirty="0" smtClean="0"/>
              <a:t>Миалгия – 5(4-6) дней</a:t>
            </a:r>
          </a:p>
          <a:p>
            <a:r>
              <a:rPr lang="ru-RU" dirty="0" smtClean="0"/>
              <a:t>Лихорадка – 3(2-5) дней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147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2143125"/>
            <a:ext cx="7772400" cy="23860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900" b="1" dirty="0">
                <a:solidFill>
                  <a:srgbClr val="002060"/>
                </a:solidFill>
                <a:latin typeface="Cambria" charset="0"/>
              </a:rPr>
              <a:t/>
            </a:r>
            <a:br>
              <a:rPr lang="ru-RU" sz="2900" b="1" dirty="0">
                <a:solidFill>
                  <a:srgbClr val="002060"/>
                </a:solidFill>
                <a:latin typeface="Cambria" charset="0"/>
              </a:rPr>
            </a:br>
            <a:r>
              <a:rPr lang="ru-RU" sz="2900" b="1" dirty="0">
                <a:solidFill>
                  <a:srgbClr val="002060"/>
                </a:solidFill>
                <a:latin typeface="Cambria" charset="0"/>
              </a:rPr>
              <a:t/>
            </a:r>
            <a:br>
              <a:rPr lang="ru-RU" sz="2900" b="1" dirty="0">
                <a:solidFill>
                  <a:srgbClr val="002060"/>
                </a:solidFill>
                <a:latin typeface="Cambria" charset="0"/>
              </a:rPr>
            </a:br>
            <a:r>
              <a:rPr lang="ru-RU" sz="2900" b="1" dirty="0">
                <a:solidFill>
                  <a:srgbClr val="002060"/>
                </a:solidFill>
                <a:latin typeface="Cambria" charset="0"/>
              </a:rPr>
              <a:t/>
            </a:r>
            <a:br>
              <a:rPr lang="ru-RU" sz="2900" b="1" dirty="0">
                <a:solidFill>
                  <a:srgbClr val="002060"/>
                </a:solidFill>
                <a:latin typeface="Cambria" charset="0"/>
              </a:rPr>
            </a:br>
            <a:r>
              <a:rPr lang="ru-RU" sz="3600" dirty="0">
                <a:solidFill>
                  <a:srgbClr val="0000FF"/>
                </a:solidFill>
                <a:latin typeface="Arial"/>
                <a:cs typeface="Arial"/>
              </a:rPr>
              <a:t>Современные возможности терапии инфекций дыхательных путей у беременных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5214938"/>
            <a:ext cx="6400800" cy="1466850"/>
          </a:xfrm>
        </p:spPr>
        <p:txBody>
          <a:bodyPr>
            <a:normAutofit/>
          </a:bodyPr>
          <a:lstStyle/>
          <a:p>
            <a:pPr algn="ctr" eaLnBrk="1" hangingPunct="1"/>
            <a:endParaRPr lang="ru-RU" b="1" dirty="0">
              <a:solidFill>
                <a:schemeClr val="tx1"/>
              </a:solidFill>
              <a:latin typeface="Cambria" charset="0"/>
              <a:ea typeface="Arial" charset="0"/>
            </a:endParaRPr>
          </a:p>
        </p:txBody>
      </p:sp>
      <p:pic>
        <p:nvPicPr>
          <p:cNvPr id="17412" name="Picture 2" descr="F:\на конференцию гинекологов\photo_9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285750"/>
            <a:ext cx="364013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066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dirty="0">
                <a:solidFill>
                  <a:srgbClr val="0000FF"/>
                </a:solidFill>
                <a:latin typeface="Arial"/>
                <a:cs typeface="Arial"/>
              </a:rPr>
              <a:t>Влияние гриппа </a:t>
            </a:r>
            <a:r>
              <a:rPr lang="ru-RU" sz="36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ru-RU" sz="3600" dirty="0">
                <a:solidFill>
                  <a:srgbClr val="0000FF"/>
                </a:solidFill>
                <a:latin typeface="Arial"/>
                <a:cs typeface="Arial"/>
              </a:rPr>
              <a:t>на плод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>
                <a:latin typeface="Tahoma" charset="0"/>
              </a:rPr>
              <a:t>    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A483638D-318A-5A42-A8A2-B76261C142A4}" type="slidenum">
              <a:rPr lang="ru-RU" sz="1200"/>
              <a:pPr/>
              <a:t>36</a:t>
            </a:fld>
            <a:endParaRPr lang="ru-RU" sz="1200"/>
          </a:p>
        </p:txBody>
      </p:sp>
      <p:sp>
        <p:nvSpPr>
          <p:cNvPr id="4" name="Прямоугольник 3"/>
          <p:cNvSpPr/>
          <p:nvPr/>
        </p:nvSpPr>
        <p:spPr>
          <a:xfrm>
            <a:off x="1835150" y="1684338"/>
            <a:ext cx="2736850" cy="769937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latin typeface="Tahoma" charset="0"/>
                <a:ea typeface="Arial" charset="0"/>
              </a:rPr>
              <a:t>Выраженная интоксикация</a:t>
            </a: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2978944" y="2688431"/>
            <a:ext cx="428625" cy="214313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93863" y="3213100"/>
            <a:ext cx="3249612" cy="10033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tx1"/>
              </a:solidFill>
              <a:latin typeface="Tahoma" charset="0"/>
              <a:ea typeface="Arial" charset="0"/>
            </a:endParaRPr>
          </a:p>
          <a:p>
            <a:pPr algn="ctr"/>
            <a:r>
              <a:rPr lang="ru-RU">
                <a:solidFill>
                  <a:schemeClr val="tx1"/>
                </a:solidFill>
                <a:latin typeface="Tahoma" charset="0"/>
                <a:ea typeface="Arial" charset="0"/>
              </a:rPr>
              <a:t>Выраженные нарушения маточно-плацентарного кровотока</a:t>
            </a:r>
          </a:p>
          <a:p>
            <a:pPr algn="ctr"/>
            <a:endParaRPr lang="ru-RU">
              <a:solidFill>
                <a:schemeClr val="tx1"/>
              </a:solidFill>
              <a:latin typeface="Tahoma" charset="0"/>
              <a:ea typeface="Arial" charset="0"/>
            </a:endParaRPr>
          </a:p>
          <a:p>
            <a:pPr algn="ctr"/>
            <a:endParaRPr lang="ru-RU">
              <a:solidFill>
                <a:schemeClr val="tx1"/>
              </a:solidFill>
              <a:latin typeface="Tahoma" charset="0"/>
              <a:ea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85925" y="5013325"/>
            <a:ext cx="6286500" cy="129540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latin typeface="Tahoma" charset="0"/>
                <a:ea typeface="Arial" charset="0"/>
              </a:rPr>
              <a:t> Возможные осложнения:</a:t>
            </a:r>
          </a:p>
          <a:p>
            <a:pPr algn="ctr"/>
            <a:endParaRPr lang="ru-RU">
              <a:solidFill>
                <a:schemeClr val="tx1"/>
              </a:solidFill>
              <a:latin typeface="Tahoma" charset="0"/>
              <a:ea typeface="Arial" charset="0"/>
            </a:endParaRPr>
          </a:p>
          <a:p>
            <a:pPr algn="ctr"/>
            <a:r>
              <a:rPr lang="ru-RU">
                <a:solidFill>
                  <a:schemeClr val="tx1"/>
                </a:solidFill>
                <a:latin typeface="Tahoma" charset="0"/>
                <a:ea typeface="Arial" charset="0"/>
              </a:rPr>
              <a:t> замершая беременность,</a:t>
            </a:r>
          </a:p>
          <a:p>
            <a:pPr algn="ctr"/>
            <a:r>
              <a:rPr lang="ru-RU">
                <a:solidFill>
                  <a:schemeClr val="tx1"/>
                </a:solidFill>
                <a:latin typeface="Tahoma" charset="0"/>
                <a:ea typeface="Arial" charset="0"/>
              </a:rPr>
              <a:t> антенатальная гибель плода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4764088" y="4598987"/>
            <a:ext cx="357188" cy="214313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4" name="Picture 2" descr="http://upload.wikimedia.org/wikipedia/commons/thumb/8/8b/CDC-11214-swine-flu.jpg/300px-CDC-11214-swine-fl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1525588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335588" y="1651000"/>
            <a:ext cx="2681287" cy="77628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chemeClr val="tx1"/>
                </a:solidFill>
                <a:latin typeface="Tahoma" charset="0"/>
                <a:ea typeface="Arial" charset="0"/>
              </a:rPr>
              <a:t>Трансплацентарная передача вируса</a:t>
            </a: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6540500" y="2730500"/>
            <a:ext cx="411163" cy="188913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86363" y="3205163"/>
            <a:ext cx="2928937" cy="1000125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schemeClr val="tx1"/>
              </a:solidFill>
              <a:latin typeface="Tahoma" charset="0"/>
              <a:ea typeface="Arial" charset="0"/>
            </a:endParaRPr>
          </a:p>
          <a:p>
            <a:pPr algn="ctr"/>
            <a:r>
              <a:rPr lang="ru-RU">
                <a:solidFill>
                  <a:schemeClr val="tx1"/>
                </a:solidFill>
                <a:latin typeface="Tahoma" charset="0"/>
                <a:ea typeface="Arial" charset="0"/>
              </a:rPr>
              <a:t>Вирусное поражение плода</a:t>
            </a:r>
          </a:p>
          <a:p>
            <a:pPr algn="ctr"/>
            <a:endParaRPr lang="ru-RU">
              <a:solidFill>
                <a:schemeClr val="tx1"/>
              </a:solidFill>
              <a:latin typeface="Tahoma" charset="0"/>
              <a:ea typeface="Arial" charset="0"/>
            </a:endParaRPr>
          </a:p>
          <a:p>
            <a:pPr algn="ctr"/>
            <a:endParaRPr lang="ru-RU">
              <a:solidFill>
                <a:schemeClr val="tx1"/>
              </a:solidFill>
              <a:latin typeface="Tahoma" charset="0"/>
              <a:ea typeface="Arial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622006" y="1329532"/>
            <a:ext cx="428625" cy="214312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6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4470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rgbClr val="0000FF"/>
                </a:solidFill>
                <a:latin typeface="Arial"/>
                <a:cs typeface="Arial"/>
              </a:rPr>
              <a:t>Особенности течения гриппа у беременных – </a:t>
            </a:r>
            <a:r>
              <a:rPr lang="ru-RU" sz="3200" dirty="0" smtClean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ru-RU" sz="3200" dirty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ru-RU" sz="3200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ru-RU" sz="3200" dirty="0" smtClean="0">
                <a:solidFill>
                  <a:srgbClr val="FF6600"/>
                </a:solidFill>
                <a:latin typeface="Arial"/>
                <a:cs typeface="Arial"/>
              </a:rPr>
              <a:t>возможно </a:t>
            </a:r>
            <a:r>
              <a:rPr lang="ru-RU" sz="3200" dirty="0">
                <a:solidFill>
                  <a:srgbClr val="FF6600"/>
                </a:solidFill>
                <a:latin typeface="Arial"/>
                <a:cs typeface="Arial"/>
              </a:rPr>
              <a:t>быстрое прогрессирование и тяжелое течение  </a:t>
            </a:r>
            <a:r>
              <a:rPr lang="ru-RU"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133600"/>
            <a:ext cx="8505825" cy="449580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Arial"/>
                <a:cs typeface="Arial"/>
              </a:rPr>
              <a:t>Механические причины (более высокое положение диафрагмы, уменьшение экскурсии грудной клетки, уменьшение объема органов грудной полости)</a:t>
            </a:r>
          </a:p>
          <a:p>
            <a:pPr>
              <a:buFont typeface="Wingdings" charset="0"/>
              <a:buNone/>
            </a:pPr>
            <a:endParaRPr lang="ru-RU" sz="2400" dirty="0">
              <a:latin typeface="Arial"/>
              <a:cs typeface="Arial"/>
            </a:endParaRPr>
          </a:p>
          <a:p>
            <a:r>
              <a:rPr lang="ru-RU" sz="2400" dirty="0">
                <a:latin typeface="Arial"/>
                <a:cs typeface="Arial"/>
              </a:rPr>
              <a:t>Физиологический иммунодефицит беременных</a:t>
            </a:r>
          </a:p>
          <a:p>
            <a:pPr>
              <a:buFont typeface="Wingdings" charset="0"/>
              <a:buNone/>
            </a:pPr>
            <a:endParaRPr lang="ru-RU" sz="2400" dirty="0">
              <a:latin typeface="Arial"/>
              <a:cs typeface="Arial"/>
            </a:endParaRPr>
          </a:p>
          <a:p>
            <a:r>
              <a:rPr lang="ru-RU" sz="2400" dirty="0">
                <a:latin typeface="Arial"/>
                <a:cs typeface="Arial"/>
              </a:rPr>
              <a:t>Повышенная гидрофильность тканей</a:t>
            </a:r>
          </a:p>
          <a:p>
            <a:endParaRPr lang="ru-RU" sz="2400" dirty="0">
              <a:latin typeface="Arial"/>
              <a:cs typeface="Arial"/>
            </a:endParaRPr>
          </a:p>
          <a:p>
            <a:r>
              <a:rPr lang="ru-RU" sz="2400" dirty="0">
                <a:latin typeface="Arial"/>
                <a:cs typeface="Arial"/>
              </a:rPr>
              <a:t>В тяжелых случаях грипп вызывает у беременных </a:t>
            </a:r>
            <a:r>
              <a:rPr lang="ru-RU" sz="2400" dirty="0" err="1">
                <a:latin typeface="Arial"/>
                <a:cs typeface="Arial"/>
              </a:rPr>
              <a:t>полиорганную</a:t>
            </a:r>
            <a:r>
              <a:rPr lang="ru-RU" sz="2400" dirty="0">
                <a:latin typeface="Arial"/>
                <a:cs typeface="Arial"/>
              </a:rPr>
              <a:t> недостаточность, в том числе  с нарушениями гемостаза (риск кровотечения)</a:t>
            </a:r>
          </a:p>
          <a:p>
            <a:endParaRPr lang="ru-RU" sz="2400" dirty="0">
              <a:latin typeface="Tahoma" charset="0"/>
            </a:endParaRPr>
          </a:p>
          <a:p>
            <a:endParaRPr lang="ru-RU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4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900" b="1" dirty="0">
                <a:latin typeface="Cambria" charset="0"/>
              </a:rPr>
              <a:t/>
            </a:r>
            <a:br>
              <a:rPr lang="ru-RU" sz="2900" b="1" dirty="0">
                <a:latin typeface="Cambria" charset="0"/>
              </a:rPr>
            </a:br>
            <a:r>
              <a:rPr lang="ru-RU" sz="3600" dirty="0">
                <a:solidFill>
                  <a:srgbClr val="0000FF"/>
                </a:solidFill>
                <a:latin typeface="Arial"/>
                <a:cs typeface="Arial"/>
              </a:rPr>
              <a:t>Медикаментозные средства для профилактики заболеваний</a:t>
            </a:r>
            <a:br>
              <a:rPr lang="ru-RU" sz="3600" dirty="0">
                <a:solidFill>
                  <a:srgbClr val="0000FF"/>
                </a:solidFill>
                <a:latin typeface="Arial"/>
                <a:cs typeface="Arial"/>
              </a:rPr>
            </a:br>
            <a:endParaRPr lang="ru-RU" sz="3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5870575" cy="524033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ru-RU" b="1">
              <a:latin typeface="Calibri" charset="0"/>
            </a:endParaRPr>
          </a:p>
          <a:p>
            <a:pPr eaLnBrk="1" hangingPunct="1"/>
            <a:r>
              <a:rPr lang="ru-RU">
                <a:latin typeface="Calibri" charset="0"/>
              </a:rPr>
              <a:t>Ограничение контакта с больными</a:t>
            </a:r>
          </a:p>
          <a:p>
            <a:pPr eaLnBrk="1" hangingPunct="1"/>
            <a:r>
              <a:rPr lang="ru-RU">
                <a:latin typeface="Calibri" charset="0"/>
              </a:rPr>
              <a:t>Использование препаратов, содержащих рекомбинантный интерферон (гриппферон, виферон)</a:t>
            </a:r>
          </a:p>
          <a:p>
            <a:pPr eaLnBrk="1" hangingPunct="1"/>
            <a:r>
              <a:rPr lang="ru-RU">
                <a:latin typeface="Calibri" charset="0"/>
              </a:rPr>
              <a:t>Ирригационная терапия (промывание полости носа)</a:t>
            </a:r>
          </a:p>
          <a:p>
            <a:pPr eaLnBrk="1" hangingPunct="1"/>
            <a:r>
              <a:rPr lang="ru-RU">
                <a:latin typeface="Calibri" charset="0"/>
              </a:rPr>
              <a:t>Вакцинация противогриппозной вакциной (с 12 недели беременности)</a:t>
            </a:r>
          </a:p>
        </p:txBody>
      </p:sp>
      <p:pic>
        <p:nvPicPr>
          <p:cNvPr id="25604" name="Picture 2" descr="C:\Users\Наташа\Desktop\moteris-kauke-kosulys-sveikata-sloga-uzsikresti-bakterijos-apsauga-5br-624368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571625"/>
            <a:ext cx="2273300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F:\на конференцию гинекологов\prono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4984"/>
            <a:ext cx="159861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 descr="C:\Users\Наташа\Desktop\testimg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072063"/>
            <a:ext cx="1762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17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>
                <a:solidFill>
                  <a:srgbClr val="0000FF"/>
                </a:solidFill>
                <a:latin typeface="Arial"/>
                <a:cs typeface="Arial"/>
              </a:rPr>
              <a:t>ГРИПП</a:t>
            </a:r>
            <a:r>
              <a:rPr lang="ru-RU" dirty="0">
                <a:solidFill>
                  <a:srgbClr val="C00000"/>
                </a:solidFill>
                <a:latin typeface="Cambria" charset="0"/>
              </a:rPr>
              <a:t> 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1115616" y="1719705"/>
            <a:ext cx="6624736" cy="3312368"/>
          </a:xfrm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buFont typeface="Wingdings 3" charset="0"/>
              <a:buNone/>
            </a:pPr>
            <a:r>
              <a:rPr lang="ru-RU" b="1" dirty="0">
                <a:latin typeface="Calibri" charset="0"/>
              </a:rPr>
              <a:t>	</a:t>
            </a:r>
          </a:p>
          <a:p>
            <a:pPr algn="ctr" eaLnBrk="1" hangingPunct="1">
              <a:buFont typeface="Wingdings 3" charset="0"/>
              <a:buNone/>
            </a:pPr>
            <a:r>
              <a:rPr lang="ru-RU" b="1" dirty="0">
                <a:latin typeface="Calibri" charset="0"/>
              </a:rPr>
              <a:t>Лечение  беременных  </a:t>
            </a:r>
            <a:r>
              <a:rPr lang="ru-RU" b="1" dirty="0" smtClean="0">
                <a:latin typeface="Calibri" charset="0"/>
              </a:rPr>
              <a:t>со среднетяжелым и  </a:t>
            </a:r>
            <a:r>
              <a:rPr lang="ru-RU" b="1" dirty="0">
                <a:latin typeface="Calibri" charset="0"/>
              </a:rPr>
              <a:t>тяжёлым гриппом </a:t>
            </a:r>
            <a:r>
              <a:rPr lang="ru-RU" b="1" dirty="0" smtClean="0">
                <a:latin typeface="Calibri" charset="0"/>
              </a:rPr>
              <a:t>следует </a:t>
            </a:r>
            <a:r>
              <a:rPr lang="ru-RU" b="1" dirty="0">
                <a:latin typeface="Calibri" charset="0"/>
              </a:rPr>
              <a:t>проводить  только  в стационаре. </a:t>
            </a:r>
            <a:endParaRPr lang="ru-RU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10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4" y="0"/>
            <a:ext cx="8002587" cy="142081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3600" dirty="0" smtClean="0">
                <a:solidFill>
                  <a:srgbClr val="0000FF"/>
                </a:solidFill>
                <a:latin typeface="Arial"/>
                <a:cs typeface="Arial"/>
              </a:rPr>
              <a:t>Специфическая диагностика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196752"/>
            <a:ext cx="7921252" cy="352839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/>
              <a:t>Экспресс-тесты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Прямое определение антигена, РНК. (</a:t>
            </a:r>
            <a:r>
              <a:rPr lang="ru-RU" sz="2800" dirty="0" err="1" smtClean="0"/>
              <a:t>иммунофлуоресценция</a:t>
            </a:r>
            <a:r>
              <a:rPr lang="ru-RU" sz="2800" dirty="0" smtClean="0"/>
              <a:t>, </a:t>
            </a:r>
            <a:r>
              <a:rPr lang="ru-RU" sz="2800" u="sng" dirty="0" err="1" smtClean="0"/>
              <a:t>иммунохроматография</a:t>
            </a:r>
            <a:r>
              <a:rPr lang="ru-RU" sz="2800" dirty="0" smtClean="0"/>
              <a:t>, ПЦР и др</a:t>
            </a:r>
            <a:r>
              <a:rPr lang="ru-RU" sz="2800" dirty="0" smtClean="0"/>
              <a:t>. Серологические </a:t>
            </a:r>
            <a:r>
              <a:rPr lang="ru-RU" sz="2800" dirty="0" smtClean="0"/>
              <a:t>тесты</a:t>
            </a:r>
            <a:r>
              <a:rPr lang="ru-RU" sz="2800" dirty="0"/>
              <a:t> </a:t>
            </a:r>
            <a:r>
              <a:rPr lang="ru-RU" sz="2800" dirty="0" smtClean="0"/>
              <a:t>(ретроспективная диагностика)</a:t>
            </a:r>
          </a:p>
        </p:txBody>
      </p:sp>
      <p:pic>
        <p:nvPicPr>
          <p:cNvPr id="26629" name="Picture 5" descr="D:\лучшее\картинки\тест-полоски на грип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2987" y="4291567"/>
            <a:ext cx="4765357" cy="2566433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7524328" y="3284984"/>
            <a:ext cx="144016" cy="158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3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1883" y="549275"/>
            <a:ext cx="8823092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600" dirty="0">
                <a:solidFill>
                  <a:srgbClr val="0000FF"/>
                </a:solidFill>
                <a:latin typeface="Arial"/>
                <a:cs typeface="Arial"/>
              </a:rPr>
              <a:t>Лечение гриппа А </a:t>
            </a:r>
            <a:r>
              <a:rPr lang="ru-RU" sz="3600" dirty="0" smtClean="0">
                <a:solidFill>
                  <a:srgbClr val="0000FF"/>
                </a:solidFill>
                <a:latin typeface="Arial"/>
                <a:cs typeface="Arial"/>
              </a:rPr>
              <a:t>у </a:t>
            </a:r>
            <a:r>
              <a:rPr lang="ru-RU" sz="3600" dirty="0">
                <a:solidFill>
                  <a:srgbClr val="0000FF"/>
                </a:solidFill>
                <a:latin typeface="Arial"/>
                <a:cs typeface="Arial"/>
              </a:rPr>
              <a:t>беременных </a:t>
            </a:r>
            <a:br>
              <a:rPr lang="ru-RU" sz="3600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ru-RU" sz="2000" dirty="0">
                <a:latin typeface="Calibri" charset="0"/>
              </a:rPr>
              <a:t>Информационное письмо МЗ РФ от 15.01.2016</a:t>
            </a:r>
            <a:br>
              <a:rPr lang="ru-RU" sz="2000" dirty="0">
                <a:latin typeface="Calibri" charset="0"/>
              </a:rPr>
            </a:br>
            <a:r>
              <a:rPr lang="ru-RU" sz="2400" b="1" dirty="0">
                <a:latin typeface="Tahoma" charset="0"/>
              </a:rPr>
              <a:t/>
            </a:r>
            <a:br>
              <a:rPr lang="ru-RU" sz="2400" b="1" dirty="0">
                <a:latin typeface="Tahoma" charset="0"/>
              </a:rPr>
            </a:br>
            <a:r>
              <a:rPr lang="ru-RU" sz="4000" dirty="0">
                <a:latin typeface="Tahoma" charset="0"/>
              </a:rPr>
              <a:t> 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66304" y="1125538"/>
            <a:ext cx="8877695" cy="5429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latin typeface="Arial"/>
                <a:cs typeface="Arial"/>
              </a:rPr>
              <a:t>Противовирусная терапия </a:t>
            </a: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в течение 48 часов от начала заболевания!</a:t>
            </a:r>
            <a:r>
              <a:rPr lang="ru-RU" sz="2400" dirty="0">
                <a:latin typeface="Arial"/>
                <a:cs typeface="Arial"/>
              </a:rPr>
              <a:t>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Arial"/>
                <a:cs typeface="Arial"/>
              </a:rPr>
              <a:t>      </a:t>
            </a:r>
            <a:r>
              <a:rPr lang="ru-RU" sz="2400" dirty="0" err="1">
                <a:latin typeface="Arial"/>
                <a:cs typeface="Arial"/>
              </a:rPr>
              <a:t>озельтамивир</a:t>
            </a:r>
            <a:r>
              <a:rPr lang="ru-RU" sz="2400" dirty="0">
                <a:latin typeface="Arial"/>
                <a:cs typeface="Arial"/>
              </a:rPr>
              <a:t> </a:t>
            </a:r>
            <a:r>
              <a:rPr lang="ru-RU" sz="2400" dirty="0" smtClean="0">
                <a:latin typeface="Arial"/>
                <a:cs typeface="Arial"/>
              </a:rPr>
              <a:t>– </a:t>
            </a:r>
            <a:r>
              <a:rPr lang="ru-RU" sz="2400" dirty="0" err="1" smtClean="0">
                <a:latin typeface="Arial"/>
                <a:cs typeface="Arial"/>
              </a:rPr>
              <a:t>Тами</a:t>
            </a:r>
            <a:r>
              <a:rPr lang="ru-RU" sz="2400" dirty="0" err="1">
                <a:latin typeface="Arial"/>
                <a:cs typeface="Arial"/>
              </a:rPr>
              <a:t>ф</a:t>
            </a:r>
            <a:r>
              <a:rPr lang="ru-RU" sz="2400" dirty="0" err="1" smtClean="0">
                <a:latin typeface="Arial"/>
                <a:cs typeface="Arial"/>
              </a:rPr>
              <a:t>лю</a:t>
            </a:r>
            <a:r>
              <a:rPr lang="ru-RU" sz="2400" dirty="0" smtClean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75 мг 2 раза в день 5 дней, </a:t>
            </a:r>
            <a:r>
              <a:rPr lang="ru-RU" sz="2000" dirty="0">
                <a:latin typeface="Arial"/>
                <a:cs typeface="Arial"/>
              </a:rPr>
              <a:t>в тяжелых случаях -  150 мг 2 раза в день;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Arial"/>
                <a:cs typeface="Arial"/>
              </a:rPr>
              <a:t>    </a:t>
            </a:r>
            <a:r>
              <a:rPr lang="ru-RU" sz="2400" dirty="0" smtClean="0">
                <a:latin typeface="Arial"/>
                <a:cs typeface="Arial"/>
              </a:rPr>
              <a:t>или </a:t>
            </a:r>
            <a:r>
              <a:rPr lang="ru-RU" sz="2400" dirty="0" err="1">
                <a:latin typeface="Arial"/>
                <a:cs typeface="Arial"/>
              </a:rPr>
              <a:t>занамивир</a:t>
            </a:r>
            <a:r>
              <a:rPr lang="ru-RU" sz="2400" dirty="0">
                <a:latin typeface="Arial"/>
                <a:cs typeface="Arial"/>
              </a:rPr>
              <a:t> – </a:t>
            </a:r>
            <a:r>
              <a:rPr lang="ru-RU" sz="2400" dirty="0" err="1">
                <a:latin typeface="Arial"/>
                <a:cs typeface="Arial"/>
              </a:rPr>
              <a:t>реленза</a:t>
            </a:r>
            <a:r>
              <a:rPr lang="ru-RU" sz="2400" dirty="0">
                <a:latin typeface="Arial"/>
                <a:cs typeface="Arial"/>
              </a:rPr>
              <a:t> </a:t>
            </a:r>
            <a:r>
              <a:rPr lang="ru-RU" sz="2400" dirty="0" smtClean="0">
                <a:latin typeface="Arial"/>
                <a:cs typeface="Arial"/>
              </a:rPr>
              <a:t>10 мг 2 раза в день 5 дней (</a:t>
            </a:r>
            <a:r>
              <a:rPr lang="ru-RU" sz="2400" dirty="0">
                <a:latin typeface="Arial"/>
                <a:cs typeface="Arial"/>
              </a:rPr>
              <a:t>ингаляционный путь </a:t>
            </a:r>
            <a:r>
              <a:rPr lang="ru-RU" sz="2400" dirty="0" smtClean="0">
                <a:latin typeface="Arial"/>
                <a:cs typeface="Arial"/>
              </a:rPr>
              <a:t>введения)</a:t>
            </a:r>
            <a:r>
              <a:rPr lang="ru-RU" sz="2400" dirty="0">
                <a:latin typeface="Arial"/>
                <a:cs typeface="Arial"/>
              </a:rPr>
              <a:t>; </a:t>
            </a:r>
            <a:endParaRPr lang="ru-RU" sz="2400" dirty="0" smtClean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dirty="0" smtClean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Не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следует ожидать лабораторного подтверждения гриппа!</a:t>
            </a:r>
          </a:p>
          <a:p>
            <a:pPr eaLnBrk="1" hangingPunct="1">
              <a:lnSpc>
                <a:spcPct val="80000"/>
              </a:lnSpc>
            </a:pPr>
            <a:endParaRPr lang="ru-RU" sz="2400" dirty="0" smtClean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err="1" smtClean="0">
                <a:latin typeface="Arial"/>
                <a:cs typeface="Arial"/>
              </a:rPr>
              <a:t>Иммунокоррекция</a:t>
            </a:r>
            <a:r>
              <a:rPr lang="ru-RU" sz="2400" dirty="0">
                <a:latin typeface="Arial"/>
                <a:cs typeface="Arial"/>
              </a:rPr>
              <a:t>: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Arial"/>
                <a:cs typeface="Arial"/>
              </a:rPr>
              <a:t>      суппозитории Интерферон альфа – 2</a:t>
            </a:r>
            <a:r>
              <a:rPr lang="en-US" sz="2400" dirty="0">
                <a:latin typeface="Arial"/>
                <a:cs typeface="Arial"/>
              </a:rPr>
              <a:t>b</a:t>
            </a:r>
            <a:r>
              <a:rPr lang="ru-RU" sz="2400" dirty="0">
                <a:latin typeface="Arial"/>
                <a:cs typeface="Arial"/>
              </a:rPr>
              <a:t> по 500 000 МЕ </a:t>
            </a:r>
            <a:endParaRPr lang="ru-RU" sz="2400" dirty="0" smtClean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>
                <a:latin typeface="Arial"/>
                <a:cs typeface="Arial"/>
              </a:rPr>
              <a:t> </a:t>
            </a:r>
            <a:r>
              <a:rPr lang="ru-RU" sz="2400" dirty="0" smtClean="0">
                <a:latin typeface="Arial"/>
                <a:cs typeface="Arial"/>
              </a:rPr>
              <a:t>     </a:t>
            </a:r>
            <a:r>
              <a:rPr lang="ru-RU" sz="1800" dirty="0" smtClean="0">
                <a:latin typeface="Arial"/>
                <a:cs typeface="Arial"/>
              </a:rPr>
              <a:t>2 </a:t>
            </a:r>
            <a:r>
              <a:rPr lang="ru-RU" sz="1800" dirty="0">
                <a:latin typeface="Arial"/>
                <a:cs typeface="Arial"/>
              </a:rPr>
              <a:t>раза в сутки 10 </a:t>
            </a:r>
            <a:r>
              <a:rPr lang="ru-RU" sz="1800" dirty="0" smtClean="0">
                <a:latin typeface="Arial"/>
                <a:cs typeface="Arial"/>
              </a:rPr>
              <a:t>дней</a:t>
            </a:r>
            <a:endParaRPr lang="ru-RU" sz="1800" dirty="0">
              <a:latin typeface="Arial"/>
              <a:cs typeface="Arial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 err="1">
                <a:latin typeface="Arial"/>
                <a:cs typeface="Arial"/>
              </a:rPr>
              <a:t>Дезинтоксикационная</a:t>
            </a:r>
            <a:r>
              <a:rPr lang="ru-RU" sz="2400" dirty="0">
                <a:latin typeface="Arial"/>
                <a:cs typeface="Arial"/>
              </a:rPr>
              <a:t> терапия</a:t>
            </a:r>
            <a:r>
              <a:rPr lang="ru-RU" sz="2400" dirty="0" smtClean="0">
                <a:latin typeface="Arial"/>
                <a:cs typeface="Arial"/>
              </a:rPr>
              <a:t>;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fld id="{ED2DD085-C879-9F42-9243-B411F0B0A6A6}" type="slidenum">
              <a:rPr lang="ru-RU" sz="1200">
                <a:solidFill>
                  <a:srgbClr val="000000"/>
                </a:solidFill>
              </a:rPr>
              <a:pPr/>
              <a:t>40</a:t>
            </a:fld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0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00FF"/>
                </a:solidFill>
              </a:rPr>
              <a:t>Лечение пневмонии у беременных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антибактериальная терапия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в течение ближайших 4 часов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ru-RU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buNone/>
            </a:pPr>
            <a:endParaRPr lang="ru-RU" dirty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Arial"/>
                <a:cs typeface="Arial"/>
              </a:rPr>
              <a:t>защищенный </a:t>
            </a:r>
            <a:r>
              <a:rPr lang="ru-RU" sz="2800" dirty="0" err="1">
                <a:latin typeface="Arial"/>
                <a:cs typeface="Arial"/>
              </a:rPr>
              <a:t>аминопенициллин</a:t>
            </a:r>
            <a:r>
              <a:rPr lang="ru-RU" sz="2800" dirty="0">
                <a:latin typeface="Arial"/>
                <a:cs typeface="Arial"/>
              </a:rPr>
              <a:t> + </a:t>
            </a:r>
            <a:r>
              <a:rPr lang="ru-RU" sz="2800" dirty="0" err="1" smtClean="0">
                <a:latin typeface="Arial"/>
                <a:cs typeface="Arial"/>
              </a:rPr>
              <a:t>макролид</a:t>
            </a:r>
            <a:endParaRPr lang="ru-RU" sz="28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  <a:buNone/>
            </a:pPr>
            <a:endParaRPr lang="ru-RU" sz="2800" dirty="0" smtClean="0">
              <a:latin typeface="Arial"/>
              <a:cs typeface="Arial"/>
            </a:endParaRP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Arial"/>
                <a:cs typeface="Arial"/>
              </a:rPr>
              <a:t>При </a:t>
            </a:r>
            <a:r>
              <a:rPr lang="ru-RU" sz="2800" dirty="0">
                <a:latin typeface="Arial"/>
                <a:cs typeface="Arial"/>
              </a:rPr>
              <a:t>неэффективности а/б: цефалоспорины </a:t>
            </a:r>
            <a:r>
              <a:rPr lang="en-US" sz="2800" dirty="0">
                <a:latin typeface="Arial"/>
                <a:cs typeface="Arial"/>
              </a:rPr>
              <a:t>IV </a:t>
            </a:r>
            <a:r>
              <a:rPr lang="ru-RU" sz="2800" dirty="0">
                <a:latin typeface="Arial"/>
                <a:cs typeface="Arial"/>
              </a:rPr>
              <a:t>поколения + </a:t>
            </a:r>
            <a:r>
              <a:rPr lang="ru-RU" sz="2800" dirty="0" err="1">
                <a:latin typeface="Arial"/>
                <a:cs typeface="Arial"/>
              </a:rPr>
              <a:t>макролид</a:t>
            </a:r>
            <a:r>
              <a:rPr lang="ru-RU" sz="2800" dirty="0">
                <a:latin typeface="Arial"/>
                <a:cs typeface="Arial"/>
              </a:rPr>
              <a:t>; </a:t>
            </a:r>
            <a:r>
              <a:rPr lang="ru-RU" sz="2800" dirty="0" err="1">
                <a:latin typeface="Arial"/>
                <a:cs typeface="Arial"/>
              </a:rPr>
              <a:t>карбапенемы</a:t>
            </a:r>
            <a:r>
              <a:rPr lang="ru-RU" sz="2800" dirty="0">
                <a:latin typeface="Arial"/>
                <a:cs typeface="Arial"/>
              </a:rPr>
              <a:t>; </a:t>
            </a:r>
            <a:r>
              <a:rPr lang="ru-RU" sz="2800" dirty="0" err="1">
                <a:latin typeface="Arial"/>
                <a:cs typeface="Arial"/>
              </a:rPr>
              <a:t>линезолид</a:t>
            </a:r>
            <a:endParaRPr lang="ru-RU" sz="2800" dirty="0">
              <a:latin typeface="Arial"/>
              <a:cs typeface="Arial"/>
            </a:endParaRPr>
          </a:p>
          <a:p>
            <a:pPr>
              <a:lnSpc>
                <a:spcPct val="80000"/>
              </a:lnSpc>
              <a:buNone/>
            </a:pPr>
            <a:endParaRPr lang="ru-RU" dirty="0"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283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52400"/>
            <a:ext cx="8507412" cy="18367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900" b="1" dirty="0">
                <a:latin typeface="Cambria" charset="0"/>
              </a:rPr>
              <a:t/>
            </a:r>
            <a:br>
              <a:rPr lang="ru-RU" sz="2900" b="1" dirty="0">
                <a:latin typeface="Cambria" charset="0"/>
              </a:rPr>
            </a:br>
            <a:r>
              <a:rPr lang="ru-RU" sz="2900" b="1" dirty="0">
                <a:latin typeface="Cambria" charset="0"/>
              </a:rPr>
              <a:t/>
            </a:r>
            <a:br>
              <a:rPr lang="ru-RU" sz="2900" b="1" dirty="0">
                <a:latin typeface="Cambria" charset="0"/>
              </a:rPr>
            </a:br>
            <a:r>
              <a:rPr lang="ru-RU" sz="2900" b="1" dirty="0">
                <a:latin typeface="Cambria" charset="0"/>
              </a:rPr>
              <a:t/>
            </a:r>
            <a:br>
              <a:rPr lang="ru-RU" sz="2900" b="1" dirty="0">
                <a:latin typeface="Cambria" charset="0"/>
              </a:rPr>
            </a:br>
            <a:r>
              <a:rPr lang="ru-RU" sz="3600" dirty="0">
                <a:solidFill>
                  <a:srgbClr val="C00000"/>
                </a:solidFill>
                <a:latin typeface="Arial"/>
                <a:cs typeface="Arial"/>
              </a:rPr>
              <a:t>К числу АБ, запрещенных для приема беременными, относят: </a:t>
            </a:r>
            <a:br>
              <a:rPr lang="ru-RU" sz="3600" dirty="0">
                <a:solidFill>
                  <a:srgbClr val="C00000"/>
                </a:solidFill>
                <a:latin typeface="Arial"/>
                <a:cs typeface="Arial"/>
              </a:rPr>
            </a:br>
            <a:endParaRPr lang="ru-RU" sz="36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35487"/>
          </a:xfrm>
        </p:spPr>
        <p:txBody>
          <a:bodyPr/>
          <a:lstStyle/>
          <a:p>
            <a:pPr eaLnBrk="1" hangingPunct="1"/>
            <a:r>
              <a:rPr lang="ru-RU" sz="3600" b="1" dirty="0">
                <a:latin typeface="Calibri" charset="0"/>
              </a:rPr>
              <a:t>Антибиотики класса </a:t>
            </a:r>
          </a:p>
          <a:p>
            <a:pPr eaLnBrk="1" hangingPunct="1">
              <a:buFont typeface="Wingdings 3" charset="0"/>
              <a:buNone/>
            </a:pPr>
            <a:r>
              <a:rPr lang="ru-RU" sz="3600" b="1" dirty="0">
                <a:latin typeface="Calibri" charset="0"/>
              </a:rPr>
              <a:t>	</a:t>
            </a:r>
            <a:r>
              <a:rPr lang="ru-RU" sz="3600" b="1" dirty="0" err="1" smtClean="0">
                <a:latin typeface="Calibri" charset="0"/>
              </a:rPr>
              <a:t>фторхинолонов</a:t>
            </a:r>
            <a:r>
              <a:rPr lang="ru-RU" sz="3600" b="1" dirty="0" smtClean="0">
                <a:latin typeface="Calibri" charset="0"/>
              </a:rPr>
              <a:t> (все!)</a:t>
            </a:r>
            <a:endParaRPr lang="ru-RU" sz="3600" dirty="0">
              <a:latin typeface="Calibri" charset="0"/>
            </a:endParaRPr>
          </a:p>
          <a:p>
            <a:pPr eaLnBrk="1" hangingPunct="1"/>
            <a:r>
              <a:rPr lang="ru-RU" sz="3600" b="1" dirty="0">
                <a:latin typeface="Calibri" charset="0"/>
              </a:rPr>
              <a:t>Тетрациклины</a:t>
            </a:r>
            <a:endParaRPr lang="ru-RU" sz="3600" dirty="0">
              <a:latin typeface="Calibri" charset="0"/>
            </a:endParaRPr>
          </a:p>
          <a:p>
            <a:pPr eaLnBrk="1" hangingPunct="1"/>
            <a:r>
              <a:rPr lang="ru-RU" sz="3600" b="1" dirty="0">
                <a:latin typeface="Calibri" charset="0"/>
              </a:rPr>
              <a:t>Ко-</a:t>
            </a:r>
            <a:r>
              <a:rPr lang="ru-RU" sz="3600" b="1" dirty="0" err="1">
                <a:latin typeface="Calibri" charset="0"/>
              </a:rPr>
              <a:t>тримоксазол</a:t>
            </a:r>
            <a:endParaRPr lang="ru-RU" sz="3600" dirty="0">
              <a:latin typeface="Calibri" charset="0"/>
            </a:endParaRPr>
          </a:p>
          <a:p>
            <a:pPr eaLnBrk="1" hangingPunct="1"/>
            <a:endParaRPr lang="ru-RU" dirty="0">
              <a:latin typeface="Calibri" charset="0"/>
            </a:endParaRPr>
          </a:p>
        </p:txBody>
      </p:sp>
      <p:pic>
        <p:nvPicPr>
          <p:cNvPr id="59396" name="Picture 4" descr="j03468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05038"/>
            <a:ext cx="1638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16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7088" cy="1562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700" dirty="0">
                <a:solidFill>
                  <a:srgbClr val="0000FF"/>
                </a:solidFill>
                <a:latin typeface="Arial"/>
                <a:cs typeface="Arial"/>
              </a:rPr>
              <a:t>ИСПОЛЬЗОВАНИЕ НЕСТЕРОИДНЫХ ПРОТИВОВОСПАЛИТЕЛЬНЫХ СРЕДСТВ</a:t>
            </a:r>
            <a:r>
              <a:rPr lang="ru-RU" dirty="0">
                <a:latin typeface="Cambria" charset="0"/>
              </a:rPr>
              <a:t/>
            </a:r>
            <a:br>
              <a:rPr lang="ru-RU" dirty="0">
                <a:latin typeface="Cambria" charset="0"/>
              </a:rPr>
            </a:br>
            <a:endParaRPr lang="ru-RU" dirty="0">
              <a:latin typeface="Cambria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6615113" cy="50720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500" b="1">
                <a:latin typeface="Calibri" charset="0"/>
              </a:rPr>
              <a:t>Борьба с гипертермией должна проводиться дифференцировано:</a:t>
            </a:r>
          </a:p>
          <a:p>
            <a:pPr eaLnBrk="1" hangingPunct="1">
              <a:lnSpc>
                <a:spcPct val="80000"/>
              </a:lnSpc>
              <a:buFont typeface="Wingdings 3" charset="0"/>
              <a:buNone/>
            </a:pPr>
            <a:r>
              <a:rPr lang="ru-RU" sz="2200">
                <a:latin typeface="Calibri" charset="0"/>
              </a:rPr>
              <a:t>- </a:t>
            </a:r>
            <a:r>
              <a:rPr lang="en-US" sz="2200">
                <a:latin typeface="Gill Sans MT" charset="0"/>
              </a:rPr>
              <a:t>  </a:t>
            </a:r>
            <a:r>
              <a:rPr lang="ru-RU" sz="2200">
                <a:latin typeface="Calibri" charset="0"/>
              </a:rPr>
              <a:t>при гипертермии с гиперемией кожных покровов – физическое охлаждение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200">
                <a:latin typeface="Calibri" charset="0"/>
              </a:rPr>
              <a:t>при гипертермии с резко выраженной бледностью кожных покровов – применение антипиретиков, устранение спазма сосудов (но-шпа, папаверин), согревание больной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200" b="1">
                <a:latin typeface="Calibri" charset="0"/>
              </a:rPr>
              <a:t>Оптимальной альтернативой является парацетамол. </a:t>
            </a:r>
          </a:p>
          <a:p>
            <a:pPr eaLnBrk="1" hangingPunct="1">
              <a:lnSpc>
                <a:spcPct val="80000"/>
              </a:lnSpc>
              <a:buFont typeface="Wingdings 3" charset="0"/>
              <a:buNone/>
            </a:pPr>
            <a:r>
              <a:rPr lang="ru-RU" sz="2200">
                <a:latin typeface="Calibri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 3" charset="0"/>
              <a:buNone/>
            </a:pPr>
            <a:r>
              <a:rPr lang="en-US" sz="2200">
                <a:latin typeface="Gill Sans MT" charset="0"/>
              </a:rPr>
              <a:t>N.B.!!! </a:t>
            </a:r>
            <a:r>
              <a:rPr lang="ru-RU" sz="2200" b="1">
                <a:latin typeface="Calibri" charset="0"/>
              </a:rPr>
              <a:t>При беременности категорически запрещено следующих НПВП: ацетилсалициловой кислоты, анальгина, индометацина, напроксена и др.</a:t>
            </a:r>
          </a:p>
          <a:p>
            <a:pPr eaLnBrk="1" hangingPunct="1">
              <a:lnSpc>
                <a:spcPct val="80000"/>
              </a:lnSpc>
              <a:buFont typeface="Wingdings 3" charset="0"/>
              <a:buNone/>
            </a:pPr>
            <a:r>
              <a:rPr lang="ru-RU" sz="2200">
                <a:latin typeface="Calibri" charset="0"/>
              </a:rPr>
              <a:t>	</a:t>
            </a:r>
          </a:p>
          <a:p>
            <a:pPr eaLnBrk="1" hangingPunct="1">
              <a:lnSpc>
                <a:spcPct val="80000"/>
              </a:lnSpc>
            </a:pPr>
            <a:endParaRPr lang="ru-RU" sz="2200">
              <a:latin typeface="Calibri" charset="0"/>
            </a:endParaRPr>
          </a:p>
        </p:txBody>
      </p:sp>
      <p:pic>
        <p:nvPicPr>
          <p:cNvPr id="29700" name="Picture 1" descr="F:\на конференцию гинекологов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9796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87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900" dirty="0">
                <a:solidFill>
                  <a:srgbClr val="0000FF"/>
                </a:solidFill>
                <a:latin typeface="Arial"/>
                <a:cs typeface="Arial"/>
              </a:rPr>
              <a:t>ПРОТИВОКАШЛЕВЫЕ И МУКОЛИТИКИ</a:t>
            </a:r>
            <a:br>
              <a:rPr lang="ru-RU" sz="2900" dirty="0">
                <a:solidFill>
                  <a:srgbClr val="0000FF"/>
                </a:solidFill>
                <a:latin typeface="Arial"/>
                <a:cs typeface="Arial"/>
              </a:rPr>
            </a:br>
            <a:endParaRPr lang="ru-RU" sz="29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25"/>
            <a:ext cx="8229600" cy="56435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 smtClean="0">
                <a:latin typeface="Calibri" charset="0"/>
              </a:rPr>
              <a:t>разжижают </a:t>
            </a:r>
            <a:r>
              <a:rPr lang="ru-RU" dirty="0">
                <a:latin typeface="Calibri" charset="0"/>
              </a:rPr>
              <a:t>мокроту, делают ее менее вязкой, облегчают выведение мокроты из дыхательных путей, увеличивают продукцию </a:t>
            </a:r>
            <a:r>
              <a:rPr lang="ru-RU" dirty="0" err="1">
                <a:latin typeface="Calibri" charset="0"/>
              </a:rPr>
              <a:t>сурфактанта</a:t>
            </a:r>
            <a:r>
              <a:rPr lang="ru-RU" dirty="0">
                <a:latin typeface="Calibri" charset="0"/>
              </a:rPr>
              <a:t> в клетках бронхов.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>
                <a:latin typeface="Calibri" charset="0"/>
              </a:rPr>
              <a:t>Из </a:t>
            </a:r>
            <a:r>
              <a:rPr lang="ru-RU" dirty="0" err="1">
                <a:latin typeface="Calibri" charset="0"/>
              </a:rPr>
              <a:t>муколитических</a:t>
            </a:r>
            <a:r>
              <a:rPr lang="ru-RU" dirty="0">
                <a:latin typeface="Calibri" charset="0"/>
              </a:rPr>
              <a:t> препаратов оптимальный выбор – </a:t>
            </a:r>
            <a:r>
              <a:rPr lang="ru-RU" dirty="0" err="1">
                <a:latin typeface="Calibri" charset="0"/>
              </a:rPr>
              <a:t>амброксол</a:t>
            </a:r>
            <a:r>
              <a:rPr lang="ru-RU" dirty="0">
                <a:latin typeface="Calibri" charset="0"/>
              </a:rPr>
              <a:t> (однако его  использование возможно только во </a:t>
            </a:r>
            <a:r>
              <a:rPr lang="en-US" dirty="0">
                <a:latin typeface="Gill Sans MT" charset="0"/>
              </a:rPr>
              <a:t>II</a:t>
            </a:r>
            <a:r>
              <a:rPr lang="ru-RU" dirty="0">
                <a:latin typeface="Calibri" charset="0"/>
              </a:rPr>
              <a:t> и </a:t>
            </a:r>
            <a:r>
              <a:rPr lang="en-US" dirty="0">
                <a:latin typeface="Gill Sans MT" charset="0"/>
              </a:rPr>
              <a:t>III </a:t>
            </a:r>
            <a:r>
              <a:rPr lang="ru-RU" dirty="0">
                <a:latin typeface="Calibri" charset="0"/>
              </a:rPr>
              <a:t>триместрах беременности).</a:t>
            </a:r>
          </a:p>
          <a:p>
            <a:pPr eaLnBrk="1" hangingPunct="1">
              <a:lnSpc>
                <a:spcPct val="90000"/>
              </a:lnSpc>
              <a:buFont typeface="Wingdings 3" charset="0"/>
              <a:buNone/>
            </a:pPr>
            <a:r>
              <a:rPr lang="ru-RU" b="1" dirty="0">
                <a:latin typeface="Calibri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 3" charset="0"/>
              <a:buNone/>
            </a:pPr>
            <a:r>
              <a:rPr lang="ru-RU" b="1" dirty="0">
                <a:latin typeface="Calibri" charset="0"/>
              </a:rPr>
              <a:t>	Обратите внимание!</a:t>
            </a:r>
            <a:br>
              <a:rPr lang="ru-RU" b="1" dirty="0">
                <a:latin typeface="Calibri" charset="0"/>
              </a:rPr>
            </a:br>
            <a:r>
              <a:rPr lang="ru-RU" b="1" dirty="0">
                <a:latin typeface="Calibri" charset="0"/>
              </a:rPr>
              <a:t>Кодеин и </a:t>
            </a:r>
            <a:r>
              <a:rPr lang="ru-RU" b="1" dirty="0" err="1">
                <a:latin typeface="Calibri" charset="0"/>
              </a:rPr>
              <a:t>этилморфина</a:t>
            </a:r>
            <a:r>
              <a:rPr lang="ru-RU" b="1" dirty="0">
                <a:latin typeface="Calibri" charset="0"/>
              </a:rPr>
              <a:t> гидрохлорид (дионин), </a:t>
            </a:r>
            <a:r>
              <a:rPr lang="ru-RU" b="1" dirty="0" err="1">
                <a:latin typeface="Calibri" charset="0"/>
              </a:rPr>
              <a:t>декстрометорфан</a:t>
            </a:r>
            <a:r>
              <a:rPr lang="ru-RU" b="1" dirty="0">
                <a:latin typeface="Calibri" charset="0"/>
              </a:rPr>
              <a:t> беременным противопоказаны, так как они проникают через плаценту и угнетают дыхательный центр плода.</a:t>
            </a:r>
            <a:endParaRPr lang="ru-RU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ru-RU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8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883" y="274638"/>
            <a:ext cx="715463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600" dirty="0">
                <a:solidFill>
                  <a:srgbClr val="0000FF"/>
                </a:solidFill>
                <a:latin typeface="Arial"/>
                <a:cs typeface="Arial"/>
              </a:rPr>
              <a:t>Показания к оперативному </a:t>
            </a:r>
            <a:r>
              <a:rPr lang="ru-RU" sz="3600" dirty="0" err="1">
                <a:solidFill>
                  <a:srgbClr val="0000FF"/>
                </a:solidFill>
                <a:latin typeface="Arial"/>
                <a:cs typeface="Arial"/>
              </a:rPr>
              <a:t>родоразрешению</a:t>
            </a:r>
            <a:endParaRPr lang="ru-RU" sz="36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844675"/>
            <a:ext cx="8229600" cy="4495800"/>
          </a:xfrm>
        </p:spPr>
        <p:txBody>
          <a:bodyPr/>
          <a:lstStyle/>
          <a:p>
            <a:pPr eaLnBrk="1" hangingPunct="1"/>
            <a:r>
              <a:rPr lang="ru-RU" sz="2800" dirty="0">
                <a:latin typeface="Arial"/>
                <a:cs typeface="Arial"/>
              </a:rPr>
              <a:t>Нарастание тяжести состояния </a:t>
            </a:r>
            <a:r>
              <a:rPr lang="ru-RU" sz="2800" dirty="0" smtClean="0">
                <a:latin typeface="Arial"/>
                <a:cs typeface="Arial"/>
              </a:rPr>
              <a:t>пациентки, ОДН </a:t>
            </a:r>
            <a:r>
              <a:rPr lang="ru-RU" sz="2800" dirty="0">
                <a:latin typeface="Arial"/>
                <a:cs typeface="Arial"/>
              </a:rPr>
              <a:t>(Перевод на ИВЛ) </a:t>
            </a:r>
          </a:p>
          <a:p>
            <a:pPr eaLnBrk="1" hangingPunct="1">
              <a:buFont typeface="Wingdings" charset="0"/>
              <a:buNone/>
            </a:pPr>
            <a:endParaRPr lang="ru-RU" sz="2800" dirty="0">
              <a:latin typeface="Arial"/>
              <a:cs typeface="Arial"/>
            </a:endParaRPr>
          </a:p>
          <a:p>
            <a:pPr eaLnBrk="1" hangingPunct="1"/>
            <a:r>
              <a:rPr lang="ru-RU" sz="2800" dirty="0">
                <a:latin typeface="Arial"/>
                <a:cs typeface="Arial"/>
              </a:rPr>
              <a:t>Выраженное внутриутробное страдание плода (УЗИ, </a:t>
            </a:r>
            <a:r>
              <a:rPr lang="ru-RU" sz="2800" dirty="0" err="1">
                <a:latin typeface="Arial"/>
                <a:cs typeface="Arial"/>
              </a:rPr>
              <a:t>допплерометрия</a:t>
            </a:r>
            <a:r>
              <a:rPr lang="ru-RU" sz="2800" dirty="0">
                <a:latin typeface="Arial"/>
                <a:cs typeface="Arial"/>
              </a:rPr>
              <a:t>, КТГ)</a:t>
            </a:r>
          </a:p>
          <a:p>
            <a:pPr eaLnBrk="1" hangingPunct="1"/>
            <a:endParaRPr lang="ru-RU" sz="2800" dirty="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endParaRPr lang="ru-RU" sz="2800" dirty="0">
              <a:latin typeface="Tahoma" charset="0"/>
            </a:endParaRPr>
          </a:p>
        </p:txBody>
      </p:sp>
      <p:pic>
        <p:nvPicPr>
          <p:cNvPr id="31748" name="Picture 2" descr="C:\Users\y.kutakova\AppData\Local\Microsoft\Windows\Temporary Internet Files\Content.Outlook\6VA9PCJF\p 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0" y="4437063"/>
            <a:ext cx="344328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04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5" y="1266940"/>
            <a:ext cx="6842125" cy="5591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2194" y="274638"/>
            <a:ext cx="6081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5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3200" dirty="0" smtClean="0">
                <a:solidFill>
                  <a:srgbClr val="0000FF"/>
                </a:solidFill>
                <a:latin typeface="Arial"/>
                <a:cs typeface="Arial"/>
              </a:rPr>
              <a:t>Жаропонижающие средства</a:t>
            </a:r>
            <a:br>
              <a:rPr lang="ru-RU" sz="3200" dirty="0" smtClean="0">
                <a:solidFill>
                  <a:srgbClr val="0000FF"/>
                </a:solidFill>
                <a:latin typeface="Arial"/>
                <a:cs typeface="Arial"/>
              </a:rPr>
            </a:br>
            <a:endParaRPr lang="ru-RU" sz="3200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graphicFrame>
        <p:nvGraphicFramePr>
          <p:cNvPr id="144542" name="Group 15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39756100"/>
              </p:ext>
            </p:extLst>
          </p:nvPr>
        </p:nvGraphicFramePr>
        <p:xfrm>
          <a:off x="251521" y="1143001"/>
          <a:ext cx="8784976" cy="5143536"/>
        </p:xfrm>
        <a:graphic>
          <a:graphicData uri="http://schemas.openxmlformats.org/drawingml/2006/table">
            <a:tbl>
              <a:tblPr/>
              <a:tblGrid>
                <a:gridCol w="1934215"/>
                <a:gridCol w="1683034"/>
                <a:gridCol w="1758420"/>
                <a:gridCol w="1754915"/>
                <a:gridCol w="1654392"/>
              </a:tblGrid>
              <a:tr h="144829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Парацетамол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Табл 0,2 мг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(перфалган в/в)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15 мг/кг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1-3 раза в сутки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–5 дней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3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Перфалган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Фл  50 и 10 мл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мл-10мг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в/в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 мг/кг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096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Эффералган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Свечи 80 мг,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мг, 300 мг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Ректально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мг до 2-х лет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 мг – с 2 до 6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мг старше 6 лет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раза в сутки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5 дней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78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Ибупрофен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нурофен</a:t>
                      </a: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детей)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Табл 0,2 г, суспензия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 os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мг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раза в сутки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5 дней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Анальгин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Ампулы 25%, 50%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В/мышечно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 мл/год жизни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50% р-р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1–3 раза в сутки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– 5 дней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34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3366FF"/>
                </a:solidFill>
              </a:rPr>
              <a:t>Диф</a:t>
            </a:r>
            <a:r>
              <a:rPr lang="ru-RU" dirty="0" smtClean="0">
                <a:solidFill>
                  <a:srgbClr val="3366FF"/>
                </a:solidFill>
              </a:rPr>
              <a:t> диагноз ОРВИ и пневмонии</a:t>
            </a:r>
            <a:endParaRPr lang="ru-RU" dirty="0">
              <a:solidFill>
                <a:srgbClr val="33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Лихорадка</a:t>
            </a:r>
          </a:p>
          <a:p>
            <a:r>
              <a:rPr lang="ru-RU" dirty="0" smtClean="0"/>
              <a:t>кашель</a:t>
            </a:r>
          </a:p>
          <a:p>
            <a:r>
              <a:rPr lang="ru-RU" dirty="0" smtClean="0"/>
              <a:t>интоксикация</a:t>
            </a:r>
          </a:p>
          <a:p>
            <a:r>
              <a:rPr lang="ru-RU" dirty="0" smtClean="0"/>
              <a:t>сатурация</a:t>
            </a:r>
          </a:p>
          <a:p>
            <a:r>
              <a:rPr lang="ru-RU" dirty="0" err="1" smtClean="0"/>
              <a:t>аускультативная</a:t>
            </a:r>
            <a:r>
              <a:rPr lang="ru-RU" dirty="0" smtClean="0"/>
              <a:t> картина хрипов</a:t>
            </a:r>
          </a:p>
          <a:p>
            <a:r>
              <a:rPr lang="ru-RU" dirty="0" smtClean="0"/>
              <a:t>ОАК</a:t>
            </a:r>
          </a:p>
          <a:p>
            <a:r>
              <a:rPr lang="ru-RU" dirty="0" smtClean="0"/>
              <a:t>Рентген ОГК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99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3366FF"/>
                </a:solidFill>
              </a:rPr>
              <a:t>Диф</a:t>
            </a:r>
            <a:r>
              <a:rPr lang="ru-RU" dirty="0" smtClean="0">
                <a:solidFill>
                  <a:srgbClr val="3366FF"/>
                </a:solidFill>
              </a:rPr>
              <a:t> диагноз ОРВИ и пневмонии</a:t>
            </a:r>
            <a:endParaRPr lang="ru-RU" dirty="0">
              <a:solidFill>
                <a:srgbClr val="3366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trike="sngStrike" dirty="0" smtClean="0"/>
              <a:t>Лихорадка</a:t>
            </a:r>
          </a:p>
          <a:p>
            <a:r>
              <a:rPr lang="ru-RU" strike="sngStrike" dirty="0" smtClean="0"/>
              <a:t>кашель</a:t>
            </a:r>
          </a:p>
          <a:p>
            <a:r>
              <a:rPr lang="ru-RU" strike="sngStrike" dirty="0" smtClean="0"/>
              <a:t>интоксикация</a:t>
            </a:r>
          </a:p>
          <a:p>
            <a:r>
              <a:rPr lang="ru-RU" dirty="0" smtClean="0"/>
              <a:t>сатурация</a:t>
            </a:r>
          </a:p>
          <a:p>
            <a:r>
              <a:rPr lang="ru-RU" dirty="0" err="1" smtClean="0"/>
              <a:t>аускультативная</a:t>
            </a:r>
            <a:r>
              <a:rPr lang="ru-RU" dirty="0" smtClean="0"/>
              <a:t> картина хрипов</a:t>
            </a:r>
          </a:p>
          <a:p>
            <a:r>
              <a:rPr lang="ru-RU" dirty="0" smtClean="0"/>
              <a:t>ОАК – лейкоцитоз, </a:t>
            </a:r>
            <a:r>
              <a:rPr lang="ru-RU" dirty="0" err="1" smtClean="0"/>
              <a:t>нейтрофилез</a:t>
            </a:r>
            <a:endParaRPr lang="ru-RU" dirty="0" smtClean="0"/>
          </a:p>
          <a:p>
            <a:r>
              <a:rPr lang="ru-RU" dirty="0" smtClean="0"/>
              <a:t>Рентген ОГК - инфильтрация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15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u-RU" sz="3200" dirty="0">
                <a:solidFill>
                  <a:srgbClr val="0000FF"/>
                </a:solidFill>
                <a:effectLst/>
                <a:latin typeface="Tahoma" charset="0"/>
              </a:rPr>
              <a:t>Основные причины, приводящие к </a:t>
            </a:r>
            <a:r>
              <a:rPr lang="ru-RU" sz="3200" dirty="0" smtClean="0">
                <a:solidFill>
                  <a:srgbClr val="0000FF"/>
                </a:solidFill>
                <a:effectLst/>
                <a:latin typeface="Tahoma" charset="0"/>
              </a:rPr>
              <a:t>тяжелому течению </a:t>
            </a:r>
            <a:r>
              <a:rPr lang="ru-RU" sz="3200" dirty="0" err="1" smtClean="0">
                <a:solidFill>
                  <a:srgbClr val="0000FF"/>
                </a:solidFill>
                <a:effectLst/>
                <a:latin typeface="Tahoma" charset="0"/>
              </a:rPr>
              <a:t>пн</a:t>
            </a:r>
            <a:r>
              <a:rPr lang="ru-RU" sz="3200" dirty="0" smtClean="0">
                <a:solidFill>
                  <a:srgbClr val="0000FF"/>
                </a:solidFill>
                <a:effectLst/>
                <a:latin typeface="Tahoma" charset="0"/>
              </a:rPr>
              <a:t>(</a:t>
            </a:r>
            <a:r>
              <a:rPr lang="ru-RU" sz="3200" dirty="0">
                <a:solidFill>
                  <a:srgbClr val="0000FF"/>
                </a:solidFill>
                <a:effectLst/>
                <a:latin typeface="Tahoma" charset="0"/>
              </a:rPr>
              <a:t>по данным МЗ РФ)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800">
                <a:effectLst/>
                <a:latin typeface="Tahoma" charset="0"/>
              </a:rPr>
              <a:t>Запоздалая госпитализация (45,7%).</a:t>
            </a:r>
          </a:p>
          <a:p>
            <a:r>
              <a:rPr lang="ru-RU" sz="2800">
                <a:effectLst/>
                <a:latin typeface="Tahoma" charset="0"/>
              </a:rPr>
              <a:t>Ошибки госпитализации (18,1%).</a:t>
            </a:r>
          </a:p>
          <a:p>
            <a:r>
              <a:rPr lang="ru-RU" sz="2800">
                <a:effectLst/>
                <a:latin typeface="Tahoma" charset="0"/>
              </a:rPr>
              <a:t>Неполная и несвоевременная диагностика (16,4%).</a:t>
            </a:r>
          </a:p>
          <a:p>
            <a:r>
              <a:rPr lang="ru-RU" sz="2800">
                <a:effectLst/>
                <a:latin typeface="Tahoma" charset="0"/>
              </a:rPr>
              <a:t>Недооценка тяжести состояния (19,8%).</a:t>
            </a:r>
          </a:p>
          <a:p>
            <a:r>
              <a:rPr lang="ru-RU" sz="2800">
                <a:effectLst/>
                <a:latin typeface="Tahoma" charset="0"/>
              </a:rPr>
              <a:t>Отсутствие адекватной противовирусной терапии (25,9%).</a:t>
            </a:r>
          </a:p>
          <a:p>
            <a:endParaRPr lang="ru-RU">
              <a:effectLst/>
              <a:latin typeface="Tahoma" charset="0"/>
            </a:endParaRPr>
          </a:p>
          <a:p>
            <a:endParaRPr lang="ru-RU"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5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 eaLnBrk="1" hangingPunct="1"/>
            <a:r>
              <a:rPr lang="ru-RU" dirty="0" smtClean="0">
                <a:solidFill>
                  <a:srgbClr val="0000FF"/>
                </a:solidFill>
              </a:rPr>
              <a:t>Определение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5500726"/>
          </a:xfrm>
          <a:solidFill>
            <a:srgbClr val="CCFFFF"/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ru-RU" sz="2400" b="1" dirty="0"/>
              <a:t>Пневмонии – группа различных по этиологии, патогенезу, морфологической характеристике </a:t>
            </a:r>
            <a:r>
              <a:rPr lang="ru-RU" sz="2400" b="1" dirty="0">
                <a:solidFill>
                  <a:srgbClr val="993300"/>
                </a:solidFill>
              </a:rPr>
              <a:t>острых инфекционных заболеваний,</a:t>
            </a:r>
            <a:r>
              <a:rPr lang="ru-RU" sz="2400" b="1" dirty="0"/>
              <a:t> характеризующихся очаговым поражением респираторных отделов легких с обязательным </a:t>
            </a:r>
            <a:r>
              <a:rPr lang="ru-RU" sz="2400" b="1" dirty="0">
                <a:solidFill>
                  <a:srgbClr val="FF0000"/>
                </a:solidFill>
              </a:rPr>
              <a:t>наличием </a:t>
            </a:r>
            <a:r>
              <a:rPr lang="ru-RU" sz="2400" b="1" dirty="0" err="1">
                <a:solidFill>
                  <a:srgbClr val="FF0000"/>
                </a:solidFill>
              </a:rPr>
              <a:t>внутриальвеолярной</a:t>
            </a:r>
            <a:r>
              <a:rPr lang="ru-RU" sz="2400" b="1" dirty="0">
                <a:solidFill>
                  <a:srgbClr val="FF0000"/>
                </a:solidFill>
              </a:rPr>
              <a:t> экссудации. </a:t>
            </a:r>
          </a:p>
          <a:p>
            <a:pPr eaLnBrk="1" hangingPunct="1"/>
            <a:r>
              <a:rPr lang="ru-RU" sz="2400" b="1" dirty="0"/>
              <a:t>Поскольку это острое инфекционное заболевание, то определение «острая» перед диагнозом «пневмония» является излишним, тем более, что диагноз «хроническая пневмония» является </a:t>
            </a:r>
            <a:r>
              <a:rPr lang="ru-RU" sz="2400" b="1" dirty="0" err="1"/>
              <a:t>патогенетически</a:t>
            </a:r>
            <a:r>
              <a:rPr lang="ru-RU" sz="2400" b="1" dirty="0"/>
              <a:t> не обоснованным, а соответствующий термин - устаревшим.</a:t>
            </a:r>
          </a:p>
        </p:txBody>
      </p:sp>
    </p:spTree>
    <p:extLst>
      <p:ext uri="{BB962C8B-B14F-4D97-AF65-F5344CB8AC3E}">
        <p14:creationId xmlns:p14="http://schemas.microsoft.com/office/powerpoint/2010/main" val="2330941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lit">
  <a:themeElements>
    <a:clrScheme name="Slit 8">
      <a:dk1>
        <a:srgbClr val="000000"/>
      </a:dk1>
      <a:lt1>
        <a:srgbClr val="D0DAE2"/>
      </a:lt1>
      <a:dk2>
        <a:srgbClr val="000000"/>
      </a:dk2>
      <a:lt2>
        <a:srgbClr val="E7EDF1"/>
      </a:lt2>
      <a:accent1>
        <a:srgbClr val="33CCCC"/>
      </a:accent1>
      <a:accent2>
        <a:srgbClr val="0099CC"/>
      </a:accent2>
      <a:accent3>
        <a:srgbClr val="E4EAEE"/>
      </a:accent3>
      <a:accent4>
        <a:srgbClr val="000000"/>
      </a:accent4>
      <a:accent5>
        <a:srgbClr val="ADE2E2"/>
      </a:accent5>
      <a:accent6>
        <a:srgbClr val="008AB9"/>
      </a:accent6>
      <a:hlink>
        <a:srgbClr val="3333CC"/>
      </a:hlink>
      <a:folHlink>
        <a:srgbClr val="00808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FFFC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FFFC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2138</Words>
  <Application>Microsoft Macintosh PowerPoint</Application>
  <PresentationFormat>Экран (4:3)</PresentationFormat>
  <Paragraphs>352</Paragraphs>
  <Slides>46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Тема Office</vt:lpstr>
      <vt:lpstr>1_Slit</vt:lpstr>
      <vt:lpstr>Shimmer</vt:lpstr>
      <vt:lpstr>1_Тема Office</vt:lpstr>
      <vt:lpstr>ОРВИ и внебольничная пневмония</vt:lpstr>
      <vt:lpstr>Профилактика.</vt:lpstr>
      <vt:lpstr>Презентация PowerPoint</vt:lpstr>
      <vt:lpstr>Специфическая диагностика</vt:lpstr>
      <vt:lpstr>Жаропонижающие средства </vt:lpstr>
      <vt:lpstr>Диф диагноз ОРВИ и пневмонии</vt:lpstr>
      <vt:lpstr>Диф диагноз ОРВИ и пневмонии</vt:lpstr>
      <vt:lpstr>Основные причины, приводящие к тяжелому течению пн(по данным МЗ РФ)</vt:lpstr>
      <vt:lpstr>Определение</vt:lpstr>
      <vt:lpstr>Презентация PowerPoint</vt:lpstr>
      <vt:lpstr>Критерии диагноза ВП</vt:lpstr>
      <vt:lpstr>Презентация PowerPoint</vt:lpstr>
      <vt:lpstr>Сатурация</vt:lpstr>
      <vt:lpstr>Нет пульсоксиметров на приемах</vt:lpstr>
      <vt:lpstr>Показания для госпитализации в АРО</vt:lpstr>
      <vt:lpstr>Первичная вирусная пневмония</vt:lpstr>
      <vt:lpstr>Симптом матового стекла</vt:lpstr>
      <vt:lpstr>Презентация PowerPoint</vt:lpstr>
      <vt:lpstr>Коронавирусная пневмония</vt:lpstr>
      <vt:lpstr>Презентация PowerPoint</vt:lpstr>
      <vt:lpstr>Презентация PowerPoint</vt:lpstr>
      <vt:lpstr>Презентация PowerPoint</vt:lpstr>
      <vt:lpstr>Факторы риска тяжелого течения</vt:lpstr>
      <vt:lpstr>Наиболее критичные уровни содержания СРБ и их клиническое значение у больных ВП </vt:lpstr>
      <vt:lpstr>ПРИЗНАКИ  КЛИНИЧЕСКОЙ НЕСТАБИЛЬНОСТИ</vt:lpstr>
      <vt:lpstr>Лечение</vt:lpstr>
      <vt:lpstr>Сатурация ниже 90%</vt:lpstr>
      <vt:lpstr>Не рекомендуется назначать  </vt:lpstr>
      <vt:lpstr>ОСОБЕННОСТИ</vt:lpstr>
      <vt:lpstr>Гриппозная пневмония (вторичная)</vt:lpstr>
      <vt:lpstr>Гриппозная пневмония (третичная)</vt:lpstr>
      <vt:lpstr>Задачи врача первичного звена:</vt:lpstr>
      <vt:lpstr>Презентация PowerPoint</vt:lpstr>
      <vt:lpstr>Сроки разрешения симптомов внебольничной пневмонии </vt:lpstr>
      <vt:lpstr>   Современные возможности терапии инфекций дыхательных путей у беременных</vt:lpstr>
      <vt:lpstr>Влияние гриппа  на плод</vt:lpstr>
      <vt:lpstr>Особенности течения гриппа у беременных –   возможно быстрое прогрессирование и тяжелое течение   </vt:lpstr>
      <vt:lpstr> Медикаментозные средства для профилактики заболеваний </vt:lpstr>
      <vt:lpstr>ГРИПП </vt:lpstr>
      <vt:lpstr>Лечение гриппа А у беременных  Информационное письмо МЗ РФ от 15.01.2016   </vt:lpstr>
      <vt:lpstr>Лечение пневмонии у беременных</vt:lpstr>
      <vt:lpstr>   К числу АБ, запрещенных для приема беременными, относят:  </vt:lpstr>
      <vt:lpstr>ИСПОЛЬЗОВАНИЕ НЕСТЕРОИДНЫХ ПРОТИВОВОСПАЛИТЕЛЬНЫХ СРЕДСТВ </vt:lpstr>
      <vt:lpstr>ПРОТИВОКАШЛЕВЫЕ И МУКОЛИТИКИ </vt:lpstr>
      <vt:lpstr>Показания к оперативному родоразрешению</vt:lpstr>
      <vt:lpstr>Презентация PowerPoint</vt:lpstr>
    </vt:vector>
  </TitlesOfParts>
  <Company>Мак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Грипп А Н1N1</dc:title>
  <dc:creator>Пользователь Недашковская</dc:creator>
  <cp:lastModifiedBy>Пользователь Недашковская</cp:lastModifiedBy>
  <cp:revision>32</cp:revision>
  <dcterms:created xsi:type="dcterms:W3CDTF">2016-01-27T03:16:03Z</dcterms:created>
  <dcterms:modified xsi:type="dcterms:W3CDTF">2020-03-04T11:52:43Z</dcterms:modified>
</cp:coreProperties>
</file>