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89" r:id="rId2"/>
    <p:sldId id="364" r:id="rId3"/>
    <p:sldId id="369" r:id="rId4"/>
    <p:sldId id="365" r:id="rId5"/>
    <p:sldId id="372" r:id="rId6"/>
    <p:sldId id="384" r:id="rId7"/>
    <p:sldId id="373" r:id="rId8"/>
    <p:sldId id="301" r:id="rId9"/>
    <p:sldId id="376" r:id="rId10"/>
    <p:sldId id="352" r:id="rId11"/>
    <p:sldId id="375" r:id="rId12"/>
    <p:sldId id="297" r:id="rId13"/>
    <p:sldId id="355" r:id="rId14"/>
    <p:sldId id="380" r:id="rId15"/>
    <p:sldId id="363" r:id="rId16"/>
    <p:sldId id="381" r:id="rId17"/>
    <p:sldId id="382" r:id="rId18"/>
    <p:sldId id="359" r:id="rId19"/>
    <p:sldId id="34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7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B1C"/>
    <a:srgbClr val="990000"/>
    <a:srgbClr val="16745A"/>
    <a:srgbClr val="0577C0"/>
    <a:srgbClr val="0465A0"/>
    <a:srgbClr val="008EC0"/>
    <a:srgbClr val="1D9A78"/>
    <a:srgbClr val="F2293A"/>
    <a:srgbClr val="36AFCE"/>
    <a:srgbClr val="6B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3086" autoAdjust="0"/>
  </p:normalViewPr>
  <p:slideViewPr>
    <p:cSldViewPr snapToGrid="0" showGuides="1">
      <p:cViewPr>
        <p:scale>
          <a:sx n="116" d="100"/>
          <a:sy n="116" d="100"/>
        </p:scale>
        <p:origin x="-1584" y="-54"/>
      </p:cViewPr>
      <p:guideLst>
        <p:guide orient="horz" pos="2387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A43F7-1C25-4BCB-8774-112346C4344D}" type="doc">
      <dgm:prSet loTypeId="urn:microsoft.com/office/officeart/2005/8/layout/gear1" loCatId="cycle" qsTypeId="urn:microsoft.com/office/officeart/2005/8/quickstyle/simple1" qsCatId="simple" csTypeId="urn:microsoft.com/office/officeart/2005/8/colors/accent4_4" csCatId="accent4" phldr="1"/>
      <dgm:spPr/>
    </dgm:pt>
    <dgm:pt modelId="{9BDAF653-6EE0-444D-BE8D-E205CAE7BB45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50 лет 2016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066D875-666D-4879-96E0-E1196E5561C4}" type="parTrans" cxnId="{F641F93D-C8FC-4EDA-856C-D8F9D741BB97}">
      <dgm:prSet/>
      <dgm:spPr/>
      <dgm:t>
        <a:bodyPr/>
        <a:lstStyle/>
        <a:p>
          <a:endParaRPr lang="ru-RU"/>
        </a:p>
      </dgm:t>
    </dgm:pt>
    <dgm:pt modelId="{BA5CFD72-C489-4682-BF8B-CD4CA1B68862}" type="sibTrans" cxnId="{F641F93D-C8FC-4EDA-856C-D8F9D741BB97}">
      <dgm:prSet/>
      <dgm:spPr/>
      <dgm:t>
        <a:bodyPr/>
        <a:lstStyle/>
        <a:p>
          <a:endParaRPr lang="ru-RU"/>
        </a:p>
      </dgm:t>
    </dgm:pt>
    <dgm:pt modelId="{4FC35E07-6444-4E46-8FF4-6DD31BC9F8BD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45 лет 2015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70DD286-FF8B-4D33-8830-5F2BF74B479C}" type="parTrans" cxnId="{3C8DAD58-000C-47FB-8FE4-9B294B6BE167}">
      <dgm:prSet/>
      <dgm:spPr/>
      <dgm:t>
        <a:bodyPr/>
        <a:lstStyle/>
        <a:p>
          <a:endParaRPr lang="ru-RU"/>
        </a:p>
      </dgm:t>
    </dgm:pt>
    <dgm:pt modelId="{306FBA15-3998-41C4-B626-5FC40D94A7A3}" type="sibTrans" cxnId="{3C8DAD58-000C-47FB-8FE4-9B294B6BE167}">
      <dgm:prSet/>
      <dgm:spPr/>
      <dgm:t>
        <a:bodyPr/>
        <a:lstStyle/>
        <a:p>
          <a:endParaRPr lang="ru-RU"/>
        </a:p>
      </dgm:t>
    </dgm:pt>
    <dgm:pt modelId="{149E328B-4271-4C0E-849F-3620980985FB}">
      <dgm:prSet phldrT="[Текст]"/>
      <dgm:spPr/>
      <dgm:t>
        <a:bodyPr/>
        <a:lstStyle/>
        <a:p>
          <a:r>
            <a:rPr lang="ru-RU" b="1" smtClean="0">
              <a:latin typeface="Times New Roman" pitchFamily="18" charset="0"/>
              <a:cs typeface="Times New Roman" pitchFamily="18" charset="0"/>
            </a:rPr>
            <a:t>35 лет 2012-2014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841A81D-6A06-44FD-BBEF-B97DB8CF608D}" type="parTrans" cxnId="{607E8934-9F69-4CE2-8916-CF71C6BDF211}">
      <dgm:prSet/>
      <dgm:spPr/>
      <dgm:t>
        <a:bodyPr/>
        <a:lstStyle/>
        <a:p>
          <a:endParaRPr lang="ru-RU"/>
        </a:p>
      </dgm:t>
    </dgm:pt>
    <dgm:pt modelId="{AE955DB6-4A49-4225-A9BA-C538D5742656}" type="sibTrans" cxnId="{607E8934-9F69-4CE2-8916-CF71C6BDF211}">
      <dgm:prSet/>
      <dgm:spPr/>
      <dgm:t>
        <a:bodyPr/>
        <a:lstStyle/>
        <a:p>
          <a:endParaRPr lang="ru-RU"/>
        </a:p>
      </dgm:t>
    </dgm:pt>
    <dgm:pt modelId="{DDF18718-A1B8-402A-A784-A90FBC843A6F}">
      <dgm:prSet/>
      <dgm:spPr/>
      <dgm:t>
        <a:bodyPr/>
        <a:lstStyle/>
        <a:p>
          <a:endParaRPr lang="ru-RU"/>
        </a:p>
      </dgm:t>
    </dgm:pt>
    <dgm:pt modelId="{89A4FB51-1753-4FC4-9CCC-0DDA1CEE6CC8}" type="parTrans" cxnId="{103E8D4A-75E4-45B0-8E8A-C2F5A39733E2}">
      <dgm:prSet/>
      <dgm:spPr/>
      <dgm:t>
        <a:bodyPr/>
        <a:lstStyle/>
        <a:p>
          <a:endParaRPr lang="ru-RU"/>
        </a:p>
      </dgm:t>
    </dgm:pt>
    <dgm:pt modelId="{8ABE4FEF-23AE-4477-889B-C78DF0F0115C}" type="sibTrans" cxnId="{103E8D4A-75E4-45B0-8E8A-C2F5A39733E2}">
      <dgm:prSet/>
      <dgm:spPr/>
      <dgm:t>
        <a:bodyPr/>
        <a:lstStyle/>
        <a:p>
          <a:endParaRPr lang="ru-RU"/>
        </a:p>
      </dgm:t>
    </dgm:pt>
    <dgm:pt modelId="{01160232-E998-4CEC-A780-C1306DA0A8E0}">
      <dgm:prSet/>
      <dgm:spPr/>
      <dgm:t>
        <a:bodyPr/>
        <a:lstStyle/>
        <a:p>
          <a:endParaRPr lang="ru-RU"/>
        </a:p>
      </dgm:t>
    </dgm:pt>
    <dgm:pt modelId="{7587EEDD-D436-4A38-AE66-E6773060BB1B}" type="parTrans" cxnId="{F0913D1A-5D44-4635-9188-03510455B89E}">
      <dgm:prSet/>
      <dgm:spPr/>
      <dgm:t>
        <a:bodyPr/>
        <a:lstStyle/>
        <a:p>
          <a:endParaRPr lang="ru-RU"/>
        </a:p>
      </dgm:t>
    </dgm:pt>
    <dgm:pt modelId="{EC176E1D-7650-43AC-85C2-1B47E18E2D68}" type="sibTrans" cxnId="{F0913D1A-5D44-4635-9188-03510455B89E}">
      <dgm:prSet/>
      <dgm:spPr/>
      <dgm:t>
        <a:bodyPr/>
        <a:lstStyle/>
        <a:p>
          <a:endParaRPr lang="ru-RU"/>
        </a:p>
      </dgm:t>
    </dgm:pt>
    <dgm:pt modelId="{8CDFC3F8-F374-4DC5-91F4-E4A69224B744}" type="pres">
      <dgm:prSet presAssocID="{840A43F7-1C25-4BCB-8774-112346C4344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D55229E-1B4F-492E-B159-18A8B7B009F8}" type="pres">
      <dgm:prSet presAssocID="{9BDAF653-6EE0-444D-BE8D-E205CAE7BB45}" presName="gear1" presStyleLbl="node1" presStyleIdx="0" presStyleCnt="3" custLinFactNeighborX="19435" custLinFactNeighborY="35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B8D31-16CF-4DD3-82C5-40E5E2D16CD5}" type="pres">
      <dgm:prSet presAssocID="{9BDAF653-6EE0-444D-BE8D-E205CAE7BB45}" presName="gear1srcNode" presStyleLbl="node1" presStyleIdx="0" presStyleCnt="3"/>
      <dgm:spPr/>
      <dgm:t>
        <a:bodyPr/>
        <a:lstStyle/>
        <a:p>
          <a:endParaRPr lang="ru-RU"/>
        </a:p>
      </dgm:t>
    </dgm:pt>
    <dgm:pt modelId="{BCDCDD7C-1E16-4281-AF3F-9BBF6C1675CD}" type="pres">
      <dgm:prSet presAssocID="{9BDAF653-6EE0-444D-BE8D-E205CAE7BB45}" presName="gear1dstNode" presStyleLbl="node1" presStyleIdx="0" presStyleCnt="3"/>
      <dgm:spPr/>
      <dgm:t>
        <a:bodyPr/>
        <a:lstStyle/>
        <a:p>
          <a:endParaRPr lang="ru-RU"/>
        </a:p>
      </dgm:t>
    </dgm:pt>
    <dgm:pt modelId="{43FE354F-32F0-4DE7-AA34-35B05BB74909}" type="pres">
      <dgm:prSet presAssocID="{4FC35E07-6444-4E46-8FF4-6DD31BC9F8BD}" presName="gear2" presStyleLbl="node1" presStyleIdx="1" presStyleCnt="3" custLinFactNeighborX="18961" custLinFactNeighborY="-327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ED302-E27C-4EAE-938A-63167969F1C1}" type="pres">
      <dgm:prSet presAssocID="{4FC35E07-6444-4E46-8FF4-6DD31BC9F8BD}" presName="gear2srcNode" presStyleLbl="node1" presStyleIdx="1" presStyleCnt="3"/>
      <dgm:spPr/>
      <dgm:t>
        <a:bodyPr/>
        <a:lstStyle/>
        <a:p>
          <a:endParaRPr lang="ru-RU"/>
        </a:p>
      </dgm:t>
    </dgm:pt>
    <dgm:pt modelId="{813FEBD3-C76D-4EB2-BF67-DBE3489B2393}" type="pres">
      <dgm:prSet presAssocID="{4FC35E07-6444-4E46-8FF4-6DD31BC9F8BD}" presName="gear2dstNode" presStyleLbl="node1" presStyleIdx="1" presStyleCnt="3"/>
      <dgm:spPr/>
      <dgm:t>
        <a:bodyPr/>
        <a:lstStyle/>
        <a:p>
          <a:endParaRPr lang="ru-RU"/>
        </a:p>
      </dgm:t>
    </dgm:pt>
    <dgm:pt modelId="{A08980BD-0F26-4421-A208-0582B29FE8C6}" type="pres">
      <dgm:prSet presAssocID="{149E328B-4271-4C0E-849F-3620980985FB}" presName="gear3" presStyleLbl="node1" presStyleIdx="2" presStyleCnt="3" custAng="615827" custLinFactNeighborX="65490" custLinFactNeighborY="-8216"/>
      <dgm:spPr/>
      <dgm:t>
        <a:bodyPr/>
        <a:lstStyle/>
        <a:p>
          <a:endParaRPr lang="ru-RU"/>
        </a:p>
      </dgm:t>
    </dgm:pt>
    <dgm:pt modelId="{D73F0710-2D35-4504-9ED8-432F940988DB}" type="pres">
      <dgm:prSet presAssocID="{149E328B-4271-4C0E-849F-3620980985F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C041A-54B8-45AF-846F-E2CCE43643AC}" type="pres">
      <dgm:prSet presAssocID="{149E328B-4271-4C0E-849F-3620980985FB}" presName="gear3srcNode" presStyleLbl="node1" presStyleIdx="2" presStyleCnt="3"/>
      <dgm:spPr/>
      <dgm:t>
        <a:bodyPr/>
        <a:lstStyle/>
        <a:p>
          <a:endParaRPr lang="ru-RU"/>
        </a:p>
      </dgm:t>
    </dgm:pt>
    <dgm:pt modelId="{3DD185F1-AEBF-421C-BFEF-DAAB36331967}" type="pres">
      <dgm:prSet presAssocID="{149E328B-4271-4C0E-849F-3620980985FB}" presName="gear3dstNode" presStyleLbl="node1" presStyleIdx="2" presStyleCnt="3"/>
      <dgm:spPr/>
      <dgm:t>
        <a:bodyPr/>
        <a:lstStyle/>
        <a:p>
          <a:endParaRPr lang="ru-RU"/>
        </a:p>
      </dgm:t>
    </dgm:pt>
    <dgm:pt modelId="{87EB7096-B130-41EC-B4B5-3D5C8FF234B9}" type="pres">
      <dgm:prSet presAssocID="{BA5CFD72-C489-4682-BF8B-CD4CA1B68862}" presName="connector1" presStyleLbl="sibTrans2D1" presStyleIdx="0" presStyleCnt="3" custLinFactNeighborX="6306" custLinFactNeighborY="8884"/>
      <dgm:spPr/>
      <dgm:t>
        <a:bodyPr/>
        <a:lstStyle/>
        <a:p>
          <a:endParaRPr lang="ru-RU"/>
        </a:p>
      </dgm:t>
    </dgm:pt>
    <dgm:pt modelId="{883DF9F2-9FD9-4D29-952F-4F56C6299B13}" type="pres">
      <dgm:prSet presAssocID="{306FBA15-3998-41C4-B626-5FC40D94A7A3}" presName="connector2" presStyleLbl="sibTrans2D1" presStyleIdx="1" presStyleCnt="3" custLinFactNeighborX="16603" custLinFactNeighborY="-21682"/>
      <dgm:spPr/>
      <dgm:t>
        <a:bodyPr/>
        <a:lstStyle/>
        <a:p>
          <a:endParaRPr lang="ru-RU"/>
        </a:p>
      </dgm:t>
    </dgm:pt>
    <dgm:pt modelId="{88B852F1-E263-4709-8CD9-1932F5B3907A}" type="pres">
      <dgm:prSet presAssocID="{AE955DB6-4A49-4225-A9BA-C538D5742656}" presName="connector3" presStyleLbl="sibTrans2D1" presStyleIdx="2" presStyleCnt="3" custAng="21379290" custLinFactNeighborX="51643" custLinFactNeighborY="-2705"/>
      <dgm:spPr/>
      <dgm:t>
        <a:bodyPr/>
        <a:lstStyle/>
        <a:p>
          <a:endParaRPr lang="ru-RU"/>
        </a:p>
      </dgm:t>
    </dgm:pt>
  </dgm:ptLst>
  <dgm:cxnLst>
    <dgm:cxn modelId="{0FE74516-B751-4B55-9527-52560F554D3C}" type="presOf" srcId="{4FC35E07-6444-4E46-8FF4-6DD31BC9F8BD}" destId="{43FE354F-32F0-4DE7-AA34-35B05BB74909}" srcOrd="0" destOrd="0" presId="urn:microsoft.com/office/officeart/2005/8/layout/gear1"/>
    <dgm:cxn modelId="{F641F93D-C8FC-4EDA-856C-D8F9D741BB97}" srcId="{840A43F7-1C25-4BCB-8774-112346C4344D}" destId="{9BDAF653-6EE0-444D-BE8D-E205CAE7BB45}" srcOrd="0" destOrd="0" parTransId="{0066D875-666D-4879-96E0-E1196E5561C4}" sibTransId="{BA5CFD72-C489-4682-BF8B-CD4CA1B68862}"/>
    <dgm:cxn modelId="{70F0011F-F19D-4AA2-8A31-70ABC5BDDC0B}" type="presOf" srcId="{840A43F7-1C25-4BCB-8774-112346C4344D}" destId="{8CDFC3F8-F374-4DC5-91F4-E4A69224B744}" srcOrd="0" destOrd="0" presId="urn:microsoft.com/office/officeart/2005/8/layout/gear1"/>
    <dgm:cxn modelId="{932AC5A2-2B2D-4655-9218-8610CD99C828}" type="presOf" srcId="{149E328B-4271-4C0E-849F-3620980985FB}" destId="{D73F0710-2D35-4504-9ED8-432F940988DB}" srcOrd="1" destOrd="0" presId="urn:microsoft.com/office/officeart/2005/8/layout/gear1"/>
    <dgm:cxn modelId="{B49214AD-D56C-498F-8FF7-5CE7444923AC}" type="presOf" srcId="{306FBA15-3998-41C4-B626-5FC40D94A7A3}" destId="{883DF9F2-9FD9-4D29-952F-4F56C6299B13}" srcOrd="0" destOrd="0" presId="urn:microsoft.com/office/officeart/2005/8/layout/gear1"/>
    <dgm:cxn modelId="{2AAEC9DE-13AC-4851-B3CF-607CC03925A7}" type="presOf" srcId="{9BDAF653-6EE0-444D-BE8D-E205CAE7BB45}" destId="{3D55229E-1B4F-492E-B159-18A8B7B009F8}" srcOrd="0" destOrd="0" presId="urn:microsoft.com/office/officeart/2005/8/layout/gear1"/>
    <dgm:cxn modelId="{A39FFB11-4D61-49D6-856E-427BA785A2B4}" type="presOf" srcId="{9BDAF653-6EE0-444D-BE8D-E205CAE7BB45}" destId="{3AAB8D31-16CF-4DD3-82C5-40E5E2D16CD5}" srcOrd="1" destOrd="0" presId="urn:microsoft.com/office/officeart/2005/8/layout/gear1"/>
    <dgm:cxn modelId="{4B179682-0B6B-4E03-99F2-369C9E587076}" type="presOf" srcId="{149E328B-4271-4C0E-849F-3620980985FB}" destId="{A9EC041A-54B8-45AF-846F-E2CCE43643AC}" srcOrd="2" destOrd="0" presId="urn:microsoft.com/office/officeart/2005/8/layout/gear1"/>
    <dgm:cxn modelId="{0EAC88B9-72AE-4674-810B-0A0BDCDBC2DC}" type="presOf" srcId="{9BDAF653-6EE0-444D-BE8D-E205CAE7BB45}" destId="{BCDCDD7C-1E16-4281-AF3F-9BBF6C1675CD}" srcOrd="2" destOrd="0" presId="urn:microsoft.com/office/officeart/2005/8/layout/gear1"/>
    <dgm:cxn modelId="{0422D781-DB74-49B0-AAB1-2D7E0E87FB7C}" type="presOf" srcId="{149E328B-4271-4C0E-849F-3620980985FB}" destId="{3DD185F1-AEBF-421C-BFEF-DAAB36331967}" srcOrd="3" destOrd="0" presId="urn:microsoft.com/office/officeart/2005/8/layout/gear1"/>
    <dgm:cxn modelId="{F0CFF790-7159-4DF2-8A1A-5F283C6465A0}" type="presOf" srcId="{149E328B-4271-4C0E-849F-3620980985FB}" destId="{A08980BD-0F26-4421-A208-0582B29FE8C6}" srcOrd="0" destOrd="0" presId="urn:microsoft.com/office/officeart/2005/8/layout/gear1"/>
    <dgm:cxn modelId="{CF32AB3C-CEB5-4A53-83C2-7DD92F829971}" type="presOf" srcId="{4FC35E07-6444-4E46-8FF4-6DD31BC9F8BD}" destId="{6ACED302-E27C-4EAE-938A-63167969F1C1}" srcOrd="1" destOrd="0" presId="urn:microsoft.com/office/officeart/2005/8/layout/gear1"/>
    <dgm:cxn modelId="{F0913D1A-5D44-4635-9188-03510455B89E}" srcId="{840A43F7-1C25-4BCB-8774-112346C4344D}" destId="{01160232-E998-4CEC-A780-C1306DA0A8E0}" srcOrd="4" destOrd="0" parTransId="{7587EEDD-D436-4A38-AE66-E6773060BB1B}" sibTransId="{EC176E1D-7650-43AC-85C2-1B47E18E2D68}"/>
    <dgm:cxn modelId="{F945908B-AD4F-4468-8C84-EABC5B60E377}" type="presOf" srcId="{BA5CFD72-C489-4682-BF8B-CD4CA1B68862}" destId="{87EB7096-B130-41EC-B4B5-3D5C8FF234B9}" srcOrd="0" destOrd="0" presId="urn:microsoft.com/office/officeart/2005/8/layout/gear1"/>
    <dgm:cxn modelId="{40B266F7-01F7-4685-8144-0E6D87D6251E}" type="presOf" srcId="{AE955DB6-4A49-4225-A9BA-C538D5742656}" destId="{88B852F1-E263-4709-8CD9-1932F5B3907A}" srcOrd="0" destOrd="0" presId="urn:microsoft.com/office/officeart/2005/8/layout/gear1"/>
    <dgm:cxn modelId="{607E8934-9F69-4CE2-8916-CF71C6BDF211}" srcId="{840A43F7-1C25-4BCB-8774-112346C4344D}" destId="{149E328B-4271-4C0E-849F-3620980985FB}" srcOrd="2" destOrd="0" parTransId="{4841A81D-6A06-44FD-BBEF-B97DB8CF608D}" sibTransId="{AE955DB6-4A49-4225-A9BA-C538D5742656}"/>
    <dgm:cxn modelId="{7BEB0F9D-92D3-4760-91C5-1EF9FC46C06D}" type="presOf" srcId="{4FC35E07-6444-4E46-8FF4-6DD31BC9F8BD}" destId="{813FEBD3-C76D-4EB2-BF67-DBE3489B2393}" srcOrd="2" destOrd="0" presId="urn:microsoft.com/office/officeart/2005/8/layout/gear1"/>
    <dgm:cxn modelId="{3C8DAD58-000C-47FB-8FE4-9B294B6BE167}" srcId="{840A43F7-1C25-4BCB-8774-112346C4344D}" destId="{4FC35E07-6444-4E46-8FF4-6DD31BC9F8BD}" srcOrd="1" destOrd="0" parTransId="{E70DD286-FF8B-4D33-8830-5F2BF74B479C}" sibTransId="{306FBA15-3998-41C4-B626-5FC40D94A7A3}"/>
    <dgm:cxn modelId="{103E8D4A-75E4-45B0-8E8A-C2F5A39733E2}" srcId="{840A43F7-1C25-4BCB-8774-112346C4344D}" destId="{DDF18718-A1B8-402A-A784-A90FBC843A6F}" srcOrd="3" destOrd="0" parTransId="{89A4FB51-1753-4FC4-9CCC-0DDA1CEE6CC8}" sibTransId="{8ABE4FEF-23AE-4477-889B-C78DF0F0115C}"/>
    <dgm:cxn modelId="{3A2A7E52-8774-4CEC-8B7F-6024692073DD}" type="presParOf" srcId="{8CDFC3F8-F374-4DC5-91F4-E4A69224B744}" destId="{3D55229E-1B4F-492E-B159-18A8B7B009F8}" srcOrd="0" destOrd="0" presId="urn:microsoft.com/office/officeart/2005/8/layout/gear1"/>
    <dgm:cxn modelId="{439D5603-9220-477C-867A-FD143CE74FE5}" type="presParOf" srcId="{8CDFC3F8-F374-4DC5-91F4-E4A69224B744}" destId="{3AAB8D31-16CF-4DD3-82C5-40E5E2D16CD5}" srcOrd="1" destOrd="0" presId="urn:microsoft.com/office/officeart/2005/8/layout/gear1"/>
    <dgm:cxn modelId="{D93523D5-7DCE-490C-9346-CA6E63F946DA}" type="presParOf" srcId="{8CDFC3F8-F374-4DC5-91F4-E4A69224B744}" destId="{BCDCDD7C-1E16-4281-AF3F-9BBF6C1675CD}" srcOrd="2" destOrd="0" presId="urn:microsoft.com/office/officeart/2005/8/layout/gear1"/>
    <dgm:cxn modelId="{F1DEA8CF-A274-42B6-B599-F79F883C2648}" type="presParOf" srcId="{8CDFC3F8-F374-4DC5-91F4-E4A69224B744}" destId="{43FE354F-32F0-4DE7-AA34-35B05BB74909}" srcOrd="3" destOrd="0" presId="urn:microsoft.com/office/officeart/2005/8/layout/gear1"/>
    <dgm:cxn modelId="{733A8EEC-B53C-415F-B99B-F116F82141DC}" type="presParOf" srcId="{8CDFC3F8-F374-4DC5-91F4-E4A69224B744}" destId="{6ACED302-E27C-4EAE-938A-63167969F1C1}" srcOrd="4" destOrd="0" presId="urn:microsoft.com/office/officeart/2005/8/layout/gear1"/>
    <dgm:cxn modelId="{1C3F693C-91E7-473B-938A-60CB607CFB21}" type="presParOf" srcId="{8CDFC3F8-F374-4DC5-91F4-E4A69224B744}" destId="{813FEBD3-C76D-4EB2-BF67-DBE3489B2393}" srcOrd="5" destOrd="0" presId="urn:microsoft.com/office/officeart/2005/8/layout/gear1"/>
    <dgm:cxn modelId="{AB4977DC-9DE8-43E9-8686-AAE28BFB231E}" type="presParOf" srcId="{8CDFC3F8-F374-4DC5-91F4-E4A69224B744}" destId="{A08980BD-0F26-4421-A208-0582B29FE8C6}" srcOrd="6" destOrd="0" presId="urn:microsoft.com/office/officeart/2005/8/layout/gear1"/>
    <dgm:cxn modelId="{10203011-D9C9-495C-AF7F-A3A8E067E670}" type="presParOf" srcId="{8CDFC3F8-F374-4DC5-91F4-E4A69224B744}" destId="{D73F0710-2D35-4504-9ED8-432F940988DB}" srcOrd="7" destOrd="0" presId="urn:microsoft.com/office/officeart/2005/8/layout/gear1"/>
    <dgm:cxn modelId="{DFCD552C-5B0B-4651-AACC-C6DB748BF02D}" type="presParOf" srcId="{8CDFC3F8-F374-4DC5-91F4-E4A69224B744}" destId="{A9EC041A-54B8-45AF-846F-E2CCE43643AC}" srcOrd="8" destOrd="0" presId="urn:microsoft.com/office/officeart/2005/8/layout/gear1"/>
    <dgm:cxn modelId="{40D030C8-38F5-4F08-9B04-5C8E6EA03F88}" type="presParOf" srcId="{8CDFC3F8-F374-4DC5-91F4-E4A69224B744}" destId="{3DD185F1-AEBF-421C-BFEF-DAAB36331967}" srcOrd="9" destOrd="0" presId="urn:microsoft.com/office/officeart/2005/8/layout/gear1"/>
    <dgm:cxn modelId="{09E009D6-1418-4785-B6F6-1C1E270A412F}" type="presParOf" srcId="{8CDFC3F8-F374-4DC5-91F4-E4A69224B744}" destId="{87EB7096-B130-41EC-B4B5-3D5C8FF234B9}" srcOrd="10" destOrd="0" presId="urn:microsoft.com/office/officeart/2005/8/layout/gear1"/>
    <dgm:cxn modelId="{8AD82185-FF19-4951-827D-3595D2E875F4}" type="presParOf" srcId="{8CDFC3F8-F374-4DC5-91F4-E4A69224B744}" destId="{883DF9F2-9FD9-4D29-952F-4F56C6299B13}" srcOrd="11" destOrd="0" presId="urn:microsoft.com/office/officeart/2005/8/layout/gear1"/>
    <dgm:cxn modelId="{B503A7A3-BC7F-49A3-929D-43EDA42FDBFD}" type="presParOf" srcId="{8CDFC3F8-F374-4DC5-91F4-E4A69224B744}" destId="{88B852F1-E263-4709-8CD9-1932F5B3907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57D43-05FA-457D-A567-8D270B229B8A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083EC-A8BE-43A0-9254-D58A3C4792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74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5FAD1-30A3-4EBF-9E4A-D7E85014E823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D941A-3B88-43F7-A58B-236045458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54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941A-3B88-43F7-A58B-23604545829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60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941A-3B88-43F7-A58B-23604545829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9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941A-3B88-43F7-A58B-23604545829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26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941A-3B88-43F7-A58B-23604545829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9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941A-3B88-43F7-A58B-23604545829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9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941A-3B88-43F7-A58B-23604545829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2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941A-3B88-43F7-A58B-23604545829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1"/>
          <p:cNvSpPr>
            <a:spLocks noGrp="1"/>
          </p:cNvSpPr>
          <p:nvPr>
            <p:ph type="pic" idx="10"/>
          </p:nvPr>
        </p:nvSpPr>
        <p:spPr>
          <a:xfrm>
            <a:off x="4572000" y="1825625"/>
            <a:ext cx="3943350" cy="4351338"/>
          </a:xfrm>
        </p:spPr>
      </p:sp>
      <p:sp>
        <p:nvSpPr>
          <p:cNvPr id="8" name="Рисунок 1"/>
          <p:cNvSpPr>
            <a:spLocks noGrp="1"/>
          </p:cNvSpPr>
          <p:nvPr>
            <p:ph type="pic" idx="11"/>
          </p:nvPr>
        </p:nvSpPr>
        <p:spPr>
          <a:xfrm>
            <a:off x="628650" y="1825625"/>
            <a:ext cx="3943350" cy="4351338"/>
          </a:xfrm>
        </p:spPr>
      </p:sp>
    </p:spTree>
    <p:extLst>
      <p:ext uri="{BB962C8B-B14F-4D97-AF65-F5344CB8AC3E}">
        <p14:creationId xmlns:p14="http://schemas.microsoft.com/office/powerpoint/2010/main" val="37090875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7DB1-D310-4DA6-B5BF-5D24C38AA8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исунок 19"/>
          <p:cNvSpPr>
            <a:spLocks noGrp="1"/>
          </p:cNvSpPr>
          <p:nvPr>
            <p:ph type="pic" idx="1"/>
          </p:nvPr>
        </p:nvSpPr>
        <p:spPr>
          <a:xfrm>
            <a:off x="3949706" y="1546160"/>
            <a:ext cx="4629150" cy="4660715"/>
          </a:xfrm>
        </p:spPr>
      </p:sp>
    </p:spTree>
    <p:extLst>
      <p:ext uri="{BB962C8B-B14F-4D97-AF65-F5344CB8AC3E}">
        <p14:creationId xmlns:p14="http://schemas.microsoft.com/office/powerpoint/2010/main" val="346955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"/>
          <p:cNvSpPr>
            <a:spLocks noGrp="1"/>
          </p:cNvSpPr>
          <p:nvPr>
            <p:ph type="pic" idx="10"/>
          </p:nvPr>
        </p:nvSpPr>
        <p:spPr>
          <a:xfrm>
            <a:off x="5960507" y="2089428"/>
            <a:ext cx="2520000" cy="2520000"/>
          </a:xfrm>
        </p:spPr>
      </p:sp>
      <p:sp>
        <p:nvSpPr>
          <p:cNvPr id="13" name="Рисунок 2"/>
          <p:cNvSpPr>
            <a:spLocks noGrp="1"/>
          </p:cNvSpPr>
          <p:nvPr>
            <p:ph type="pic" idx="11"/>
          </p:nvPr>
        </p:nvSpPr>
        <p:spPr>
          <a:xfrm>
            <a:off x="3312000" y="2089428"/>
            <a:ext cx="2520000" cy="2520000"/>
          </a:xfrm>
        </p:spPr>
      </p:sp>
      <p:sp>
        <p:nvSpPr>
          <p:cNvPr id="14" name="Рисунок 3"/>
          <p:cNvSpPr>
            <a:spLocks noGrp="1"/>
          </p:cNvSpPr>
          <p:nvPr>
            <p:ph type="pic" idx="12"/>
          </p:nvPr>
        </p:nvSpPr>
        <p:spPr>
          <a:xfrm>
            <a:off x="663493" y="2089428"/>
            <a:ext cx="2520000" cy="2520000"/>
          </a:xfrm>
        </p:spPr>
      </p:sp>
    </p:spTree>
    <p:extLst>
      <p:ext uri="{BB962C8B-B14F-4D97-AF65-F5344CB8AC3E}">
        <p14:creationId xmlns:p14="http://schemas.microsoft.com/office/powerpoint/2010/main" val="21025538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1"/>
          <p:cNvSpPr>
            <a:spLocks noGrp="1"/>
          </p:cNvSpPr>
          <p:nvPr>
            <p:ph type="pic" idx="10"/>
          </p:nvPr>
        </p:nvSpPr>
        <p:spPr>
          <a:xfrm>
            <a:off x="6037943" y="1517132"/>
            <a:ext cx="2415366" cy="3568345"/>
          </a:xfrm>
        </p:spPr>
      </p:sp>
    </p:spTree>
    <p:extLst>
      <p:ext uri="{BB962C8B-B14F-4D97-AF65-F5344CB8AC3E}">
        <p14:creationId xmlns:p14="http://schemas.microsoft.com/office/powerpoint/2010/main" val="10416876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"/>
          <p:cNvSpPr>
            <a:spLocks noGrp="1"/>
          </p:cNvSpPr>
          <p:nvPr>
            <p:ph type="pic" idx="1"/>
          </p:nvPr>
        </p:nvSpPr>
        <p:spPr>
          <a:xfrm>
            <a:off x="4569535" y="1665523"/>
            <a:ext cx="3942043" cy="2124206"/>
          </a:xfrm>
        </p:spPr>
      </p:sp>
      <p:sp>
        <p:nvSpPr>
          <p:cNvPr id="7" name="Рисунок 2"/>
          <p:cNvSpPr>
            <a:spLocks noGrp="1"/>
          </p:cNvSpPr>
          <p:nvPr>
            <p:ph type="pic" idx="10"/>
          </p:nvPr>
        </p:nvSpPr>
        <p:spPr>
          <a:xfrm>
            <a:off x="4571999" y="4006712"/>
            <a:ext cx="3942043" cy="2124206"/>
          </a:xfrm>
        </p:spPr>
      </p:sp>
    </p:spTree>
    <p:extLst>
      <p:ext uri="{BB962C8B-B14F-4D97-AF65-F5344CB8AC3E}">
        <p14:creationId xmlns:p14="http://schemas.microsoft.com/office/powerpoint/2010/main" val="16841877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1"/>
          <p:cNvSpPr>
            <a:spLocks noGrp="1"/>
          </p:cNvSpPr>
          <p:nvPr>
            <p:ph type="pic" idx="10"/>
          </p:nvPr>
        </p:nvSpPr>
        <p:spPr>
          <a:xfrm>
            <a:off x="2052000" y="1576680"/>
            <a:ext cx="5040000" cy="3240000"/>
          </a:xfrm>
        </p:spPr>
      </p:sp>
    </p:spTree>
    <p:extLst>
      <p:ext uri="{BB962C8B-B14F-4D97-AF65-F5344CB8AC3E}">
        <p14:creationId xmlns:p14="http://schemas.microsoft.com/office/powerpoint/2010/main" val="5641922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26FB-2B35-41B4-9C20-A43D58592996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7DB1-D310-4DA6-B5BF-5D24C38AA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8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26FB-2B35-41B4-9C20-A43D58592996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7DB1-D310-4DA6-B5BF-5D24C38AA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26FB-2B35-41B4-9C20-A43D58592996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7DB1-D310-4DA6-B5BF-5D24C38AA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26FB-2B35-41B4-9C20-A43D58592996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7DB1-D310-4DA6-B5BF-5D24C38AA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9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526FB-2B35-41B4-9C20-A43D58592996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87DB1-D310-4DA6-B5BF-5D24C38AA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7" r:id="rId3"/>
    <p:sldLayoutId id="2147483689" r:id="rId4"/>
    <p:sldLayoutId id="2147483686" r:id="rId5"/>
    <p:sldLayoutId id="2147483675" r:id="rId6"/>
    <p:sldLayoutId id="2147483677" r:id="rId7"/>
    <p:sldLayoutId id="2147483679" r:id="rId8"/>
    <p:sldLayoutId id="2147483680" r:id="rId9"/>
    <p:sldLayoutId id="2147483682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4506732"/>
            <a:ext cx="9144000" cy="23512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 flipV="1">
            <a:off x="0" y="7"/>
            <a:ext cx="9144000" cy="334472"/>
            <a:chOff x="0" y="7"/>
            <a:chExt cx="9144000" cy="33447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7"/>
              <a:ext cx="9144000" cy="242887"/>
            </a:xfrm>
            <a:prstGeom prst="rect">
              <a:avLst/>
            </a:prstGeom>
            <a:solidFill>
              <a:srgbClr val="057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0" y="286852"/>
              <a:ext cx="9144000" cy="47627"/>
            </a:xfrm>
            <a:prstGeom prst="rect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455388" y="581908"/>
            <a:ext cx="4233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2456B"/>
                </a:solidFill>
              </a:rPr>
              <a:t>МИНИСТЕРСТВО ЗДРАВООХРАНЕНИЯ </a:t>
            </a:r>
          </a:p>
          <a:p>
            <a:pPr algn="ctr"/>
            <a:r>
              <a:rPr lang="ru-RU" sz="1600" b="1" dirty="0">
                <a:solidFill>
                  <a:srgbClr val="22456B"/>
                </a:solidFill>
              </a:rPr>
              <a:t>РОСТОВСКОЙ ОБЛАСТИ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0" y="6319807"/>
            <a:ext cx="9144000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996000" y="6200738"/>
            <a:ext cx="1152000" cy="252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 </a:t>
            </a:r>
            <a:r>
              <a:rPr lang="ru-RU" sz="1600" b="1" dirty="0"/>
              <a:t>2019 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2654" y="3200702"/>
            <a:ext cx="9189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2293A"/>
                </a:solidFill>
              </a:rPr>
              <a:t>СОВРЕМЕННЫЕ ТЕНДЕНЦИИ </a:t>
            </a:r>
            <a:r>
              <a:rPr lang="ru-RU" sz="2400" b="1" dirty="0">
                <a:solidFill>
                  <a:srgbClr val="F2293A"/>
                </a:solidFill>
              </a:rPr>
              <a:t>ОРГАНИЗАЦИИ </a:t>
            </a:r>
            <a:endParaRPr lang="ru-RU" sz="2400" b="1" dirty="0" smtClean="0">
              <a:solidFill>
                <a:srgbClr val="F2293A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2293A"/>
                </a:solidFill>
              </a:rPr>
              <a:t>РАБОТЫ ПЕРВИЧНОГО ЗВЕНА ЗДРАВООХРАНЕНИЯ </a:t>
            </a:r>
            <a:endParaRPr lang="ru-RU" sz="2400" b="1" dirty="0">
              <a:solidFill>
                <a:srgbClr val="F2293A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62000" y="4414110"/>
            <a:ext cx="1620000" cy="13506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37" y="1291069"/>
            <a:ext cx="1416926" cy="1487215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01675" y="5106669"/>
            <a:ext cx="7740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rgbClr val="22456B"/>
                </a:solidFill>
                <a:latin typeface="+mn-lt"/>
              </a:rPr>
              <a:t>ЗАМЕСТИТЕЛЬ МИНИСТРА ЗДРАВООХРАНЕНИЯ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rgbClr val="22456B"/>
                </a:solidFill>
                <a:latin typeface="+mn-lt"/>
              </a:rPr>
              <a:t>АНДРЕЙ ЮРЬЕВИЧ ЕРОШЕНКО</a:t>
            </a:r>
            <a:endParaRPr lang="ru-RU" altLang="ru-RU" sz="1600" b="1" dirty="0">
              <a:solidFill>
                <a:srgbClr val="22456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71289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1"/>
          <p:cNvGrpSpPr/>
          <p:nvPr/>
        </p:nvGrpSpPr>
        <p:grpSpPr>
          <a:xfrm>
            <a:off x="211445" y="214555"/>
            <a:ext cx="3598979" cy="465789"/>
            <a:chOff x="357253" y="255888"/>
            <a:chExt cx="3598977" cy="46578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8199" y="260012"/>
              <a:ext cx="311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577C0"/>
                  </a:solidFill>
                </a:rPr>
                <a:t>МИНИСТЕРСТВО ЗДРАВООХРАНЕНИЯ </a:t>
              </a:r>
            </a:p>
            <a:p>
              <a:r>
                <a:rPr lang="ru-RU" sz="1200" dirty="0">
                  <a:solidFill>
                    <a:srgbClr val="0577C0"/>
                  </a:solidFill>
                </a:rPr>
                <a:t>РОСТОВСКОЙ ОБЛАСТИ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/>
          <p:cNvSpPr/>
          <p:nvPr/>
        </p:nvSpPr>
        <p:spPr>
          <a:xfrm rot="5400000">
            <a:off x="4549141" y="-3863073"/>
            <a:ext cx="45719" cy="9144000"/>
          </a:xfrm>
          <a:prstGeom prst="rect">
            <a:avLst/>
          </a:prstGeom>
          <a:gradFill>
            <a:gsLst>
              <a:gs pos="0">
                <a:srgbClr val="F2293A"/>
              </a:gs>
              <a:gs pos="56000">
                <a:srgbClr val="0577C0"/>
              </a:gs>
              <a:gs pos="100000">
                <a:srgbClr val="F2293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40"/>
          <p:cNvGrpSpPr/>
          <p:nvPr/>
        </p:nvGrpSpPr>
        <p:grpSpPr>
          <a:xfrm>
            <a:off x="8514042" y="986875"/>
            <a:ext cx="88105" cy="5220000"/>
            <a:chOff x="814205" y="1045892"/>
            <a:chExt cx="97353" cy="5279589"/>
          </a:xfrm>
        </p:grpSpPr>
        <p:cxnSp>
          <p:nvCxnSpPr>
            <p:cNvPr id="42" name="Straight Connector 110"/>
            <p:cNvCxnSpPr/>
            <p:nvPr/>
          </p:nvCxnSpPr>
          <p:spPr>
            <a:xfrm flipH="1">
              <a:off x="862882" y="1045892"/>
              <a:ext cx="22940" cy="5208648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Блок-схема: узел 42"/>
            <p:cNvSpPr/>
            <p:nvPr/>
          </p:nvSpPr>
          <p:spPr>
            <a:xfrm>
              <a:off x="814205" y="6248657"/>
              <a:ext cx="97353" cy="76824"/>
            </a:xfrm>
            <a:prstGeom prst="flowChartConnector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Straight Connector 110"/>
            <p:cNvCxnSpPr/>
            <p:nvPr/>
          </p:nvCxnSpPr>
          <p:spPr>
            <a:xfrm>
              <a:off x="885822" y="1045892"/>
              <a:ext cx="0" cy="565670"/>
            </a:xfrm>
            <a:prstGeom prst="line">
              <a:avLst/>
            </a:prstGeom>
            <a:solidFill>
              <a:srgbClr val="CB3334"/>
            </a:solidFill>
            <a:ln w="44450">
              <a:solidFill>
                <a:srgbClr val="057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Прямоугольник 57"/>
          <p:cNvSpPr/>
          <p:nvPr/>
        </p:nvSpPr>
        <p:spPr>
          <a:xfrm>
            <a:off x="3053755" y="4847177"/>
            <a:ext cx="3171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chemeClr val="bg1"/>
                </a:solidFill>
              </a:rPr>
              <a:t>Более </a:t>
            </a:r>
            <a:r>
              <a:rPr lang="ru-RU" altLang="ru-RU" b="1" dirty="0" smtClean="0">
                <a:solidFill>
                  <a:schemeClr val="bg1"/>
                </a:solidFill>
              </a:rPr>
              <a:t>1,173 млн. </a:t>
            </a:r>
            <a:r>
              <a:rPr lang="ru-RU" altLang="ru-RU" b="1" dirty="0">
                <a:solidFill>
                  <a:schemeClr val="bg1"/>
                </a:solidFill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</a:rPr>
              <a:t>      </a:t>
            </a:r>
            <a:r>
              <a:rPr lang="ru-RU" altLang="ru-RU" dirty="0" smtClean="0">
                <a:solidFill>
                  <a:schemeClr val="bg1"/>
                </a:solidFill>
              </a:rPr>
              <a:t>случаев /</a:t>
            </a:r>
            <a:r>
              <a:rPr lang="ru-RU" altLang="ru-RU" dirty="0">
                <a:solidFill>
                  <a:schemeClr val="bg1"/>
                </a:solidFill>
              </a:rPr>
              <a:t>год</a:t>
            </a:r>
          </a:p>
        </p:txBody>
      </p:sp>
      <p:pic>
        <p:nvPicPr>
          <p:cNvPr id="13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r="14096" b="85941"/>
          <a:stretch>
            <a:fillRect/>
          </a:stretch>
        </p:blipFill>
        <p:spPr bwMode="auto">
          <a:xfrm>
            <a:off x="0" y="1060315"/>
            <a:ext cx="8326877" cy="10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С телефона август 19\Screenshots\Screenshot_20190710-073907_Yandex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 r="6228" b="6371"/>
          <a:stretch>
            <a:fillRect/>
          </a:stretch>
        </p:blipFill>
        <p:spPr bwMode="auto">
          <a:xfrm>
            <a:off x="3848100" y="0"/>
            <a:ext cx="5295900" cy="112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13838" r="35623" b="73333"/>
          <a:stretch>
            <a:fillRect/>
          </a:stretch>
        </p:blipFill>
        <p:spPr bwMode="auto">
          <a:xfrm>
            <a:off x="802127" y="2325113"/>
            <a:ext cx="7597302" cy="11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7" t="12838" r="2463" b="73834"/>
          <a:stretch>
            <a:fillRect/>
          </a:stretch>
        </p:blipFill>
        <p:spPr bwMode="auto">
          <a:xfrm>
            <a:off x="301151" y="2953856"/>
            <a:ext cx="3083669" cy="107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27895" r="6493" b="61338"/>
          <a:stretch>
            <a:fillRect/>
          </a:stretch>
        </p:blipFill>
        <p:spPr bwMode="auto">
          <a:xfrm>
            <a:off x="0" y="4219575"/>
            <a:ext cx="85153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6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4" t="75430" b="15244"/>
          <a:stretch>
            <a:fillRect/>
          </a:stretch>
        </p:blipFill>
        <p:spPr bwMode="auto">
          <a:xfrm>
            <a:off x="4681029" y="5019473"/>
            <a:ext cx="4112413" cy="7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4" t="91467"/>
          <a:stretch>
            <a:fillRect/>
          </a:stretch>
        </p:blipFill>
        <p:spPr bwMode="auto">
          <a:xfrm>
            <a:off x="4635634" y="5963055"/>
            <a:ext cx="4112413" cy="6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75423" r="47803" b="15126"/>
          <a:stretch>
            <a:fillRect/>
          </a:stretch>
        </p:blipFill>
        <p:spPr bwMode="auto">
          <a:xfrm>
            <a:off x="4669277" y="3161489"/>
            <a:ext cx="4036978" cy="7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52969" b="32870"/>
          <a:stretch>
            <a:fillRect/>
          </a:stretch>
        </p:blipFill>
        <p:spPr bwMode="auto">
          <a:xfrm>
            <a:off x="0" y="1945532"/>
            <a:ext cx="9001125" cy="11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1"/>
          <p:cNvGrpSpPr/>
          <p:nvPr/>
        </p:nvGrpSpPr>
        <p:grpSpPr>
          <a:xfrm>
            <a:off x="211445" y="214555"/>
            <a:ext cx="3598979" cy="465789"/>
            <a:chOff x="357253" y="255888"/>
            <a:chExt cx="3598977" cy="46578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8199" y="260012"/>
              <a:ext cx="311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577C0"/>
                  </a:solidFill>
                </a:rPr>
                <a:t>МИНИСТЕРСТВО ЗДРАВООХРАНЕНИЯ </a:t>
              </a:r>
            </a:p>
            <a:p>
              <a:r>
                <a:rPr lang="ru-RU" sz="1200" dirty="0">
                  <a:solidFill>
                    <a:srgbClr val="0577C0"/>
                  </a:solidFill>
                </a:rPr>
                <a:t>РОСТОВСКОЙ ОБЛАСТИ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/>
          <p:cNvSpPr/>
          <p:nvPr/>
        </p:nvSpPr>
        <p:spPr>
          <a:xfrm rot="5400000">
            <a:off x="4549141" y="-3863073"/>
            <a:ext cx="45719" cy="9144000"/>
          </a:xfrm>
          <a:prstGeom prst="rect">
            <a:avLst/>
          </a:prstGeom>
          <a:gradFill>
            <a:gsLst>
              <a:gs pos="0">
                <a:srgbClr val="F2293A"/>
              </a:gs>
              <a:gs pos="56000">
                <a:srgbClr val="0577C0"/>
              </a:gs>
              <a:gs pos="100000">
                <a:srgbClr val="F2293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40"/>
          <p:cNvGrpSpPr/>
          <p:nvPr/>
        </p:nvGrpSpPr>
        <p:grpSpPr>
          <a:xfrm>
            <a:off x="8514042" y="986875"/>
            <a:ext cx="88105" cy="5220000"/>
            <a:chOff x="814205" y="1045892"/>
            <a:chExt cx="97353" cy="5279589"/>
          </a:xfrm>
        </p:grpSpPr>
        <p:cxnSp>
          <p:nvCxnSpPr>
            <p:cNvPr id="42" name="Straight Connector 110"/>
            <p:cNvCxnSpPr/>
            <p:nvPr/>
          </p:nvCxnSpPr>
          <p:spPr>
            <a:xfrm flipH="1">
              <a:off x="862882" y="1045892"/>
              <a:ext cx="22940" cy="5208648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Блок-схема: узел 42"/>
            <p:cNvSpPr/>
            <p:nvPr/>
          </p:nvSpPr>
          <p:spPr>
            <a:xfrm>
              <a:off x="814205" y="6248657"/>
              <a:ext cx="97353" cy="76824"/>
            </a:xfrm>
            <a:prstGeom prst="flowChartConnector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Straight Connector 110"/>
            <p:cNvCxnSpPr/>
            <p:nvPr/>
          </p:nvCxnSpPr>
          <p:spPr>
            <a:xfrm>
              <a:off x="885822" y="1045892"/>
              <a:ext cx="0" cy="565670"/>
            </a:xfrm>
            <a:prstGeom prst="line">
              <a:avLst/>
            </a:prstGeom>
            <a:solidFill>
              <a:srgbClr val="CB3334"/>
            </a:solidFill>
            <a:ln w="44450">
              <a:solidFill>
                <a:srgbClr val="057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2" b="46858"/>
          <a:stretch>
            <a:fillRect/>
          </a:stretch>
        </p:blipFill>
        <p:spPr bwMode="auto">
          <a:xfrm>
            <a:off x="0" y="914400"/>
            <a:ext cx="8385243" cy="10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С телефона август 19\Screenshots\Screenshot_20190710-073907_Yandex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 b="6371"/>
          <a:stretch>
            <a:fillRect/>
          </a:stretch>
        </p:blipFill>
        <p:spPr bwMode="auto">
          <a:xfrm>
            <a:off x="3790951" y="0"/>
            <a:ext cx="5353050" cy="9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66030" r="52582" b="24452"/>
          <a:stretch>
            <a:fillRect/>
          </a:stretch>
        </p:blipFill>
        <p:spPr bwMode="auto">
          <a:xfrm>
            <a:off x="0" y="3049214"/>
            <a:ext cx="4230659" cy="9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84742" r="54479" b="8367"/>
          <a:stretch>
            <a:fillRect/>
          </a:stretch>
        </p:blipFill>
        <p:spPr bwMode="auto">
          <a:xfrm>
            <a:off x="0" y="4075890"/>
            <a:ext cx="3998068" cy="7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91389" r="48894"/>
          <a:stretch>
            <a:fillRect/>
          </a:stretch>
        </p:blipFill>
        <p:spPr bwMode="auto">
          <a:xfrm>
            <a:off x="4561056" y="4058865"/>
            <a:ext cx="3974357" cy="67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4" t="66664" r="2696" b="24118"/>
          <a:stretch>
            <a:fillRect/>
          </a:stretch>
        </p:blipFill>
        <p:spPr bwMode="auto">
          <a:xfrm>
            <a:off x="0" y="4905375"/>
            <a:ext cx="4679004" cy="10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User\Desktop\С телефона август 19\Screenshots\Screenshot_20190710-073954_Yandex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4" t="84752" r="6025" b="8533"/>
          <a:stretch>
            <a:fillRect/>
          </a:stretch>
        </p:blipFill>
        <p:spPr bwMode="auto">
          <a:xfrm>
            <a:off x="0" y="6021420"/>
            <a:ext cx="4153711" cy="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6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72246" r="5029" b="16018"/>
          <a:stretch>
            <a:fillRect/>
          </a:stretch>
        </p:blipFill>
        <p:spPr bwMode="auto">
          <a:xfrm>
            <a:off x="0" y="4743449"/>
            <a:ext cx="42576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9" b="54614"/>
          <a:stretch>
            <a:fillRect/>
          </a:stretch>
        </p:blipFill>
        <p:spPr bwMode="auto">
          <a:xfrm>
            <a:off x="136390" y="2402934"/>
            <a:ext cx="8434873" cy="92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14362" b="68605"/>
          <a:stretch>
            <a:fillRect/>
          </a:stretch>
        </p:blipFill>
        <p:spPr bwMode="auto">
          <a:xfrm>
            <a:off x="0" y="1293778"/>
            <a:ext cx="8628434" cy="12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211445" y="214555"/>
            <a:ext cx="3598979" cy="465789"/>
            <a:chOff x="357253" y="255888"/>
            <a:chExt cx="3598977" cy="46578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8199" y="260012"/>
              <a:ext cx="311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577C0"/>
                  </a:solidFill>
                </a:rPr>
                <a:t>МИНИСТЕРСТВО ЗДРАВООХРАНЕНИЯ </a:t>
              </a:r>
            </a:p>
            <a:p>
              <a:r>
                <a:rPr lang="ru-RU" sz="1200" dirty="0">
                  <a:solidFill>
                    <a:srgbClr val="0577C0"/>
                  </a:solidFill>
                </a:rPr>
                <a:t>РОСТОВСКОЙ ОБЛАСТИ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/>
          <p:cNvSpPr/>
          <p:nvPr/>
        </p:nvSpPr>
        <p:spPr>
          <a:xfrm rot="5400000">
            <a:off x="4549141" y="-3863073"/>
            <a:ext cx="45719" cy="9144000"/>
          </a:xfrm>
          <a:prstGeom prst="rect">
            <a:avLst/>
          </a:prstGeom>
          <a:gradFill>
            <a:gsLst>
              <a:gs pos="0">
                <a:srgbClr val="F2293A"/>
              </a:gs>
              <a:gs pos="56000">
                <a:srgbClr val="0577C0"/>
              </a:gs>
              <a:gs pos="100000">
                <a:srgbClr val="F2293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8514042" y="986875"/>
            <a:ext cx="88105" cy="5220000"/>
            <a:chOff x="814205" y="1045892"/>
            <a:chExt cx="97353" cy="5279589"/>
          </a:xfrm>
        </p:grpSpPr>
        <p:cxnSp>
          <p:nvCxnSpPr>
            <p:cNvPr id="42" name="Straight Connector 110"/>
            <p:cNvCxnSpPr/>
            <p:nvPr/>
          </p:nvCxnSpPr>
          <p:spPr>
            <a:xfrm flipH="1">
              <a:off x="862882" y="1045892"/>
              <a:ext cx="22940" cy="5208648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Блок-схема: узел 42"/>
            <p:cNvSpPr/>
            <p:nvPr/>
          </p:nvSpPr>
          <p:spPr>
            <a:xfrm>
              <a:off x="814205" y="6248657"/>
              <a:ext cx="97353" cy="76824"/>
            </a:xfrm>
            <a:prstGeom prst="flowChartConnector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Straight Connector 110"/>
            <p:cNvCxnSpPr/>
            <p:nvPr/>
          </p:nvCxnSpPr>
          <p:spPr>
            <a:xfrm>
              <a:off x="885822" y="1045892"/>
              <a:ext cx="0" cy="565670"/>
            </a:xfrm>
            <a:prstGeom prst="line">
              <a:avLst/>
            </a:prstGeom>
            <a:solidFill>
              <a:srgbClr val="CB3334"/>
            </a:solidFill>
            <a:ln w="44450">
              <a:solidFill>
                <a:srgbClr val="057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72559" r="85302" b="17121"/>
          <a:stretch>
            <a:fillRect/>
          </a:stretch>
        </p:blipFill>
        <p:spPr bwMode="auto">
          <a:xfrm>
            <a:off x="4124897" y="4612735"/>
            <a:ext cx="723328" cy="72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0"/>
            <a:ext cx="5429250" cy="136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84755" r="5029" b="3663"/>
          <a:stretch>
            <a:fillRect/>
          </a:stretch>
        </p:blipFill>
        <p:spPr bwMode="auto">
          <a:xfrm>
            <a:off x="4952999" y="4667250"/>
            <a:ext cx="4191001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51898" r="2883" b="29282"/>
          <a:stretch>
            <a:fillRect/>
          </a:stretch>
        </p:blipFill>
        <p:spPr bwMode="auto">
          <a:xfrm>
            <a:off x="1" y="3488989"/>
            <a:ext cx="8560340" cy="116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0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7187" y="781049"/>
            <a:ext cx="7912280" cy="6762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rgbClr val="0465A0"/>
              </a:solidFill>
              <a:latin typeface="+mj-lt"/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211445" y="214555"/>
            <a:ext cx="3598979" cy="465789"/>
            <a:chOff x="357253" y="255888"/>
            <a:chExt cx="3598977" cy="46578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8199" y="260012"/>
              <a:ext cx="311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577C0"/>
                  </a:solidFill>
                </a:rPr>
                <a:t>МИНИСТЕРСТВО ЗДРАВООХРАНЕНИЯ </a:t>
              </a:r>
            </a:p>
            <a:p>
              <a:r>
                <a:rPr lang="ru-RU" sz="1200" dirty="0">
                  <a:solidFill>
                    <a:srgbClr val="0577C0"/>
                  </a:solidFill>
                </a:rPr>
                <a:t>РОСТОВСКОЙ ОБЛАСТИ</a:t>
              </a: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Группа 9"/>
          <p:cNvGrpSpPr/>
          <p:nvPr/>
        </p:nvGrpSpPr>
        <p:grpSpPr>
          <a:xfrm>
            <a:off x="8514042" y="986875"/>
            <a:ext cx="88105" cy="5220000"/>
            <a:chOff x="814205" y="1045892"/>
            <a:chExt cx="97353" cy="5279589"/>
          </a:xfrm>
        </p:grpSpPr>
        <p:cxnSp>
          <p:nvCxnSpPr>
            <p:cNvPr id="11" name="Straight Connector 110"/>
            <p:cNvCxnSpPr/>
            <p:nvPr/>
          </p:nvCxnSpPr>
          <p:spPr>
            <a:xfrm flipH="1">
              <a:off x="862882" y="1045892"/>
              <a:ext cx="22940" cy="5208648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Блок-схема: узел 11"/>
            <p:cNvSpPr/>
            <p:nvPr/>
          </p:nvSpPr>
          <p:spPr>
            <a:xfrm>
              <a:off x="814205" y="6248657"/>
              <a:ext cx="97353" cy="76824"/>
            </a:xfrm>
            <a:prstGeom prst="flowChartConnector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Straight Connector 110"/>
            <p:cNvCxnSpPr/>
            <p:nvPr/>
          </p:nvCxnSpPr>
          <p:spPr>
            <a:xfrm>
              <a:off x="885822" y="1045892"/>
              <a:ext cx="0" cy="565670"/>
            </a:xfrm>
            <a:prstGeom prst="line">
              <a:avLst/>
            </a:prstGeom>
            <a:solidFill>
              <a:srgbClr val="CB3334"/>
            </a:solidFill>
            <a:ln w="44450">
              <a:solidFill>
                <a:srgbClr val="057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/>
        </p:nvSpPr>
        <p:spPr>
          <a:xfrm>
            <a:off x="625029" y="802209"/>
            <a:ext cx="7893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 smtClean="0">
                <a:solidFill>
                  <a:srgbClr val="0465A0"/>
                </a:solidFill>
              </a:rPr>
              <a:t>ИМЕЮЩИЕСЯ ПРОБЛЕМЫ ОРГАНИЗАЦИИ РАБОТЫ ПЕРВИЧНОГО ЗВЕНА ЗДРАВООХРАНЕНИЯ</a:t>
            </a:r>
            <a:endParaRPr lang="ru-RU" altLang="ru-RU" b="1" dirty="0">
              <a:solidFill>
                <a:srgbClr val="0465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4549141" y="-3863073"/>
            <a:ext cx="45719" cy="9144000"/>
          </a:xfrm>
          <a:prstGeom prst="rect">
            <a:avLst/>
          </a:prstGeom>
          <a:gradFill>
            <a:gsLst>
              <a:gs pos="0">
                <a:srgbClr val="F2293A"/>
              </a:gs>
              <a:gs pos="56000">
                <a:srgbClr val="0577C0"/>
              </a:gs>
              <a:gs pos="100000">
                <a:srgbClr val="F2293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97"/>
          <p:cNvGrpSpPr/>
          <p:nvPr/>
        </p:nvGrpSpPr>
        <p:grpSpPr>
          <a:xfrm>
            <a:off x="617186" y="1537848"/>
            <a:ext cx="7896855" cy="874691"/>
            <a:chOff x="538534" y="1537848"/>
            <a:chExt cx="7975508" cy="874691"/>
          </a:xfrm>
          <a:solidFill>
            <a:srgbClr val="990000"/>
          </a:solidFill>
        </p:grpSpPr>
        <p:grpSp>
          <p:nvGrpSpPr>
            <p:cNvPr id="9" name="Group 124"/>
            <p:cNvGrpSpPr/>
            <p:nvPr/>
          </p:nvGrpSpPr>
          <p:grpSpPr>
            <a:xfrm>
              <a:off x="538534" y="1541339"/>
              <a:ext cx="3946439" cy="871200"/>
              <a:chOff x="1069592" y="1875865"/>
              <a:chExt cx="4372330" cy="1283074"/>
            </a:xfrm>
            <a:grpFill/>
          </p:grpSpPr>
          <p:sp>
            <p:nvSpPr>
              <p:cNvPr id="46" name="Freeform 39"/>
              <p:cNvSpPr/>
              <p:nvPr/>
            </p:nvSpPr>
            <p:spPr>
              <a:xfrm>
                <a:off x="1069592" y="1875865"/>
                <a:ext cx="4372330" cy="1283074"/>
              </a:xfrm>
              <a:custGeom>
                <a:avLst/>
                <a:gdLst>
                  <a:gd name="T0" fmla="*/ 199 w 3065"/>
                  <a:gd name="T1" fmla="*/ 0 h 892"/>
                  <a:gd name="T2" fmla="*/ 185 w 3065"/>
                  <a:gd name="T3" fmla="*/ 0 h 892"/>
                  <a:gd name="T4" fmla="*/ 0 w 3065"/>
                  <a:gd name="T5" fmla="*/ 101 h 892"/>
                  <a:gd name="T6" fmla="*/ 0 w 3065"/>
                  <a:gd name="T7" fmla="*/ 232 h 892"/>
                  <a:gd name="T8" fmla="*/ 144 w 3065"/>
                  <a:gd name="T9" fmla="*/ 154 h 892"/>
                  <a:gd name="T10" fmla="*/ 144 w 3065"/>
                  <a:gd name="T11" fmla="*/ 778 h 892"/>
                  <a:gd name="T12" fmla="*/ 5 w 3065"/>
                  <a:gd name="T13" fmla="*/ 778 h 892"/>
                  <a:gd name="T14" fmla="*/ 5 w 3065"/>
                  <a:gd name="T15" fmla="*/ 892 h 892"/>
                  <a:gd name="T16" fmla="*/ 199 w 3065"/>
                  <a:gd name="T17" fmla="*/ 892 h 892"/>
                  <a:gd name="T18" fmla="*/ 421 w 3065"/>
                  <a:gd name="T19" fmla="*/ 892 h 892"/>
                  <a:gd name="T20" fmla="*/ 3065 w 3065"/>
                  <a:gd name="T21" fmla="*/ 892 h 892"/>
                  <a:gd name="T22" fmla="*/ 3065 w 3065"/>
                  <a:gd name="T23" fmla="*/ 0 h 892"/>
                  <a:gd name="T24" fmla="*/ 300 w 3065"/>
                  <a:gd name="T25" fmla="*/ 0 h 892"/>
                  <a:gd name="T26" fmla="*/ 199 w 3065"/>
                  <a:gd name="T27" fmla="*/ 0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65" h="892">
                    <a:moveTo>
                      <a:pt x="199" y="0"/>
                    </a:moveTo>
                    <a:lnTo>
                      <a:pt x="185" y="0"/>
                    </a:lnTo>
                    <a:lnTo>
                      <a:pt x="0" y="101"/>
                    </a:lnTo>
                    <a:lnTo>
                      <a:pt x="0" y="232"/>
                    </a:lnTo>
                    <a:lnTo>
                      <a:pt x="144" y="154"/>
                    </a:lnTo>
                    <a:lnTo>
                      <a:pt x="144" y="778"/>
                    </a:lnTo>
                    <a:lnTo>
                      <a:pt x="5" y="778"/>
                    </a:lnTo>
                    <a:lnTo>
                      <a:pt x="5" y="892"/>
                    </a:lnTo>
                    <a:lnTo>
                      <a:pt x="199" y="892"/>
                    </a:lnTo>
                    <a:lnTo>
                      <a:pt x="421" y="892"/>
                    </a:lnTo>
                    <a:lnTo>
                      <a:pt x="3065" y="892"/>
                    </a:lnTo>
                    <a:lnTo>
                      <a:pt x="3065" y="0"/>
                    </a:lnTo>
                    <a:lnTo>
                      <a:pt x="300" y="0"/>
                    </a:lnTo>
                    <a:lnTo>
                      <a:pt x="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3"/>
              <p:cNvSpPr/>
              <p:nvPr/>
            </p:nvSpPr>
            <p:spPr>
              <a:xfrm>
                <a:off x="1502524" y="1875866"/>
                <a:ext cx="442135" cy="1267329"/>
              </a:xfrm>
              <a:custGeom>
                <a:avLst/>
                <a:gdLst>
                  <a:gd name="T0" fmla="*/ 202 w 202"/>
                  <a:gd name="T1" fmla="*/ 576 h 576"/>
                  <a:gd name="T2" fmla="*/ 0 w 202"/>
                  <a:gd name="T3" fmla="*/ 0 h 576"/>
                  <a:gd name="T4" fmla="*/ 0 w 202"/>
                  <a:gd name="T5" fmla="*/ 500 h 576"/>
                  <a:gd name="T6" fmla="*/ 79 w 202"/>
                  <a:gd name="T7" fmla="*/ 500 h 576"/>
                  <a:gd name="T8" fmla="*/ 79 w 202"/>
                  <a:gd name="T9" fmla="*/ 576 h 576"/>
                  <a:gd name="T10" fmla="*/ 202 w 202"/>
                  <a:gd name="T11" fmla="*/ 576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2" h="576">
                    <a:moveTo>
                      <a:pt x="202" y="576"/>
                    </a:moveTo>
                    <a:lnTo>
                      <a:pt x="0" y="0"/>
                    </a:lnTo>
                    <a:lnTo>
                      <a:pt x="0" y="500"/>
                    </a:lnTo>
                    <a:lnTo>
                      <a:pt x="79" y="500"/>
                    </a:lnTo>
                    <a:lnTo>
                      <a:pt x="79" y="576"/>
                    </a:lnTo>
                    <a:lnTo>
                      <a:pt x="202" y="5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2" name="Прямоугольник 91"/>
            <p:cNvSpPr/>
            <p:nvPr/>
          </p:nvSpPr>
          <p:spPr>
            <a:xfrm>
              <a:off x="4484973" y="1547399"/>
              <a:ext cx="4029069" cy="8602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Rectangle 127"/>
            <p:cNvSpPr/>
            <p:nvPr/>
          </p:nvSpPr>
          <p:spPr>
            <a:xfrm>
              <a:off x="8413241" y="1537848"/>
              <a:ext cx="87027" cy="8640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Группа 96"/>
          <p:cNvGrpSpPr/>
          <p:nvPr/>
        </p:nvGrpSpPr>
        <p:grpSpPr>
          <a:xfrm>
            <a:off x="617089" y="2480750"/>
            <a:ext cx="7887100" cy="865314"/>
            <a:chOff x="538531" y="2484545"/>
            <a:chExt cx="7965614" cy="865314"/>
          </a:xfrm>
          <a:solidFill>
            <a:srgbClr val="00B0F0"/>
          </a:solidFill>
        </p:grpSpPr>
        <p:grpSp>
          <p:nvGrpSpPr>
            <p:cNvPr id="15" name="Группа 94"/>
            <p:cNvGrpSpPr/>
            <p:nvPr/>
          </p:nvGrpSpPr>
          <p:grpSpPr>
            <a:xfrm>
              <a:off x="538531" y="2484545"/>
              <a:ext cx="7953952" cy="865314"/>
              <a:chOff x="538533" y="2484545"/>
              <a:chExt cx="7953994" cy="865314"/>
            </a:xfrm>
            <a:grpFill/>
          </p:grpSpPr>
          <p:grpSp>
            <p:nvGrpSpPr>
              <p:cNvPr id="16" name="Group 128"/>
              <p:cNvGrpSpPr/>
              <p:nvPr/>
            </p:nvGrpSpPr>
            <p:grpSpPr>
              <a:xfrm>
                <a:off x="538533" y="2484545"/>
                <a:ext cx="3949155" cy="864000"/>
                <a:chOff x="925513" y="3283639"/>
                <a:chExt cx="4516409" cy="1276130"/>
              </a:xfrm>
              <a:grpFill/>
            </p:grpSpPr>
            <p:sp>
              <p:nvSpPr>
                <p:cNvPr id="50" name="Freeform 37"/>
                <p:cNvSpPr/>
                <p:nvPr/>
              </p:nvSpPr>
              <p:spPr>
                <a:xfrm>
                  <a:off x="925513" y="3283639"/>
                  <a:ext cx="4516409" cy="1276130"/>
                </a:xfrm>
                <a:custGeom>
                  <a:avLst/>
                  <a:gdLst>
                    <a:gd name="T0" fmla="*/ 176 w 1850"/>
                    <a:gd name="T1" fmla="*/ 0 h 523"/>
                    <a:gd name="T2" fmla="*/ 105 w 1850"/>
                    <a:gd name="T3" fmla="*/ 13 h 523"/>
                    <a:gd name="T4" fmla="*/ 48 w 1850"/>
                    <a:gd name="T5" fmla="*/ 50 h 523"/>
                    <a:gd name="T6" fmla="*/ 13 w 1850"/>
                    <a:gd name="T7" fmla="*/ 104 h 523"/>
                    <a:gd name="T8" fmla="*/ 0 w 1850"/>
                    <a:gd name="T9" fmla="*/ 169 h 523"/>
                    <a:gd name="T10" fmla="*/ 103 w 1850"/>
                    <a:gd name="T11" fmla="*/ 169 h 523"/>
                    <a:gd name="T12" fmla="*/ 108 w 1850"/>
                    <a:gd name="T13" fmla="*/ 134 h 523"/>
                    <a:gd name="T14" fmla="*/ 122 w 1850"/>
                    <a:gd name="T15" fmla="*/ 107 h 523"/>
                    <a:gd name="T16" fmla="*/ 146 w 1850"/>
                    <a:gd name="T17" fmla="*/ 89 h 523"/>
                    <a:gd name="T18" fmla="*/ 178 w 1850"/>
                    <a:gd name="T19" fmla="*/ 82 h 523"/>
                    <a:gd name="T20" fmla="*/ 227 w 1850"/>
                    <a:gd name="T21" fmla="*/ 102 h 523"/>
                    <a:gd name="T22" fmla="*/ 245 w 1850"/>
                    <a:gd name="T23" fmla="*/ 156 h 523"/>
                    <a:gd name="T24" fmla="*/ 241 w 1850"/>
                    <a:gd name="T25" fmla="*/ 180 h 523"/>
                    <a:gd name="T26" fmla="*/ 230 w 1850"/>
                    <a:gd name="T27" fmla="*/ 206 h 523"/>
                    <a:gd name="T28" fmla="*/ 209 w 1850"/>
                    <a:gd name="T29" fmla="*/ 237 h 523"/>
                    <a:gd name="T30" fmla="*/ 177 w 1850"/>
                    <a:gd name="T31" fmla="*/ 275 h 523"/>
                    <a:gd name="T32" fmla="*/ 10 w 1850"/>
                    <a:gd name="T33" fmla="*/ 453 h 523"/>
                    <a:gd name="T34" fmla="*/ 10 w 1850"/>
                    <a:gd name="T35" fmla="*/ 523 h 523"/>
                    <a:gd name="T36" fmla="*/ 134 w 1850"/>
                    <a:gd name="T37" fmla="*/ 523 h 523"/>
                    <a:gd name="T38" fmla="*/ 356 w 1850"/>
                    <a:gd name="T39" fmla="*/ 523 h 523"/>
                    <a:gd name="T40" fmla="*/ 364 w 1850"/>
                    <a:gd name="T41" fmla="*/ 523 h 523"/>
                    <a:gd name="T42" fmla="*/ 1850 w 1850"/>
                    <a:gd name="T43" fmla="*/ 523 h 523"/>
                    <a:gd name="T44" fmla="*/ 1850 w 1850"/>
                    <a:gd name="T45" fmla="*/ 0 h 523"/>
                    <a:gd name="T46" fmla="*/ 171 w 1850"/>
                    <a:gd name="T47" fmla="*/ 0 h 523"/>
                    <a:gd name="T48" fmla="*/ 176 w 1850"/>
                    <a:gd name="T49" fmla="*/ 0 h 5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50" h="523">
                      <a:moveTo>
                        <a:pt x="176" y="0"/>
                      </a:moveTo>
                      <a:cubicBezTo>
                        <a:pt x="150" y="0"/>
                        <a:pt x="126" y="5"/>
                        <a:pt x="105" y="13"/>
                      </a:cubicBezTo>
                      <a:cubicBezTo>
                        <a:pt x="83" y="22"/>
                        <a:pt x="64" y="34"/>
                        <a:pt x="48" y="50"/>
                      </a:cubicBezTo>
                      <a:cubicBezTo>
                        <a:pt x="33" y="65"/>
                        <a:pt x="21" y="83"/>
                        <a:pt x="13" y="104"/>
                      </a:cubicBezTo>
                      <a:cubicBezTo>
                        <a:pt x="4" y="124"/>
                        <a:pt x="0" y="146"/>
                        <a:pt x="0" y="169"/>
                      </a:cubicBezTo>
                      <a:cubicBezTo>
                        <a:pt x="103" y="169"/>
                        <a:pt x="103" y="169"/>
                        <a:pt x="103" y="169"/>
                      </a:cubicBezTo>
                      <a:cubicBezTo>
                        <a:pt x="103" y="157"/>
                        <a:pt x="105" y="145"/>
                        <a:pt x="108" y="134"/>
                      </a:cubicBezTo>
                      <a:cubicBezTo>
                        <a:pt x="111" y="124"/>
                        <a:pt x="116" y="115"/>
                        <a:pt x="122" y="107"/>
                      </a:cubicBezTo>
                      <a:cubicBezTo>
                        <a:pt x="129" y="99"/>
                        <a:pt x="136" y="93"/>
                        <a:pt x="146" y="89"/>
                      </a:cubicBezTo>
                      <a:cubicBezTo>
                        <a:pt x="155" y="85"/>
                        <a:pt x="166" y="82"/>
                        <a:pt x="178" y="82"/>
                      </a:cubicBezTo>
                      <a:cubicBezTo>
                        <a:pt x="199" y="82"/>
                        <a:pt x="216" y="89"/>
                        <a:pt x="227" y="102"/>
                      </a:cubicBezTo>
                      <a:cubicBezTo>
                        <a:pt x="239" y="115"/>
                        <a:pt x="245" y="133"/>
                        <a:pt x="245" y="156"/>
                      </a:cubicBezTo>
                      <a:cubicBezTo>
                        <a:pt x="245" y="164"/>
                        <a:pt x="244" y="172"/>
                        <a:pt x="241" y="180"/>
                      </a:cubicBezTo>
                      <a:cubicBezTo>
                        <a:pt x="239" y="188"/>
                        <a:pt x="235" y="197"/>
                        <a:pt x="230" y="206"/>
                      </a:cubicBezTo>
                      <a:cubicBezTo>
                        <a:pt x="225" y="216"/>
                        <a:pt x="218" y="226"/>
                        <a:pt x="209" y="237"/>
                      </a:cubicBezTo>
                      <a:cubicBezTo>
                        <a:pt x="200" y="249"/>
                        <a:pt x="190" y="261"/>
                        <a:pt x="177" y="275"/>
                      </a:cubicBezTo>
                      <a:cubicBezTo>
                        <a:pt x="10" y="453"/>
                        <a:pt x="10" y="453"/>
                        <a:pt x="10" y="453"/>
                      </a:cubicBezTo>
                      <a:cubicBezTo>
                        <a:pt x="10" y="523"/>
                        <a:pt x="10" y="523"/>
                        <a:pt x="10" y="523"/>
                      </a:cubicBezTo>
                      <a:cubicBezTo>
                        <a:pt x="134" y="523"/>
                        <a:pt x="134" y="523"/>
                        <a:pt x="134" y="523"/>
                      </a:cubicBezTo>
                      <a:cubicBezTo>
                        <a:pt x="356" y="523"/>
                        <a:pt x="356" y="523"/>
                        <a:pt x="356" y="523"/>
                      </a:cubicBezTo>
                      <a:cubicBezTo>
                        <a:pt x="364" y="523"/>
                        <a:pt x="364" y="523"/>
                        <a:pt x="364" y="523"/>
                      </a:cubicBezTo>
                      <a:cubicBezTo>
                        <a:pt x="1850" y="523"/>
                        <a:pt x="1850" y="523"/>
                        <a:pt x="1850" y="523"/>
                      </a:cubicBezTo>
                      <a:cubicBezTo>
                        <a:pt x="1850" y="0"/>
                        <a:pt x="1850" y="0"/>
                        <a:pt x="1850" y="0"/>
                      </a:cubicBezTo>
                      <a:cubicBezTo>
                        <a:pt x="171" y="0"/>
                        <a:pt x="171" y="0"/>
                        <a:pt x="171" y="0"/>
                      </a:cubicBezTo>
                      <a:cubicBezTo>
                        <a:pt x="173" y="0"/>
                        <a:pt x="175" y="0"/>
                        <a:pt x="17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5"/>
                <p:cNvSpPr/>
                <p:nvPr/>
              </p:nvSpPr>
              <p:spPr>
                <a:xfrm>
                  <a:off x="1272702" y="3521633"/>
                  <a:ext cx="855815" cy="1029705"/>
                </a:xfrm>
                <a:custGeom>
                  <a:avLst/>
                  <a:gdLst>
                    <a:gd name="T0" fmla="*/ 228 w 228"/>
                    <a:gd name="T1" fmla="*/ 274 h 274"/>
                    <a:gd name="T2" fmla="*/ 131 w 228"/>
                    <a:gd name="T3" fmla="*/ 0 h 274"/>
                    <a:gd name="T4" fmla="*/ 134 w 228"/>
                    <a:gd name="T5" fmla="*/ 29 h 274"/>
                    <a:gd name="T6" fmla="*/ 129 w 228"/>
                    <a:gd name="T7" fmla="*/ 62 h 274"/>
                    <a:gd name="T8" fmla="*/ 114 w 228"/>
                    <a:gd name="T9" fmla="*/ 93 h 274"/>
                    <a:gd name="T10" fmla="*/ 90 w 228"/>
                    <a:gd name="T11" fmla="*/ 125 h 274"/>
                    <a:gd name="T12" fmla="*/ 60 w 228"/>
                    <a:gd name="T13" fmla="*/ 158 h 274"/>
                    <a:gd name="T14" fmla="*/ 0 w 228"/>
                    <a:gd name="T15" fmla="*/ 220 h 274"/>
                    <a:gd name="T16" fmla="*/ 145 w 228"/>
                    <a:gd name="T17" fmla="*/ 220 h 274"/>
                    <a:gd name="T18" fmla="*/ 145 w 228"/>
                    <a:gd name="T19" fmla="*/ 274 h 274"/>
                    <a:gd name="T20" fmla="*/ 228 w 228"/>
                    <a:gd name="T21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8" h="274">
                      <a:moveTo>
                        <a:pt x="228" y="274"/>
                      </a:moveTo>
                      <a:cubicBezTo>
                        <a:pt x="156" y="70"/>
                        <a:pt x="136" y="15"/>
                        <a:pt x="131" y="0"/>
                      </a:cubicBezTo>
                      <a:cubicBezTo>
                        <a:pt x="133" y="9"/>
                        <a:pt x="134" y="19"/>
                        <a:pt x="134" y="29"/>
                      </a:cubicBezTo>
                      <a:cubicBezTo>
                        <a:pt x="134" y="40"/>
                        <a:pt x="133" y="51"/>
                        <a:pt x="129" y="62"/>
                      </a:cubicBezTo>
                      <a:cubicBezTo>
                        <a:pt x="126" y="72"/>
                        <a:pt x="121" y="83"/>
                        <a:pt x="114" y="93"/>
                      </a:cubicBezTo>
                      <a:cubicBezTo>
                        <a:pt x="107" y="103"/>
                        <a:pt x="100" y="114"/>
                        <a:pt x="90" y="125"/>
                      </a:cubicBezTo>
                      <a:cubicBezTo>
                        <a:pt x="81" y="135"/>
                        <a:pt x="71" y="147"/>
                        <a:pt x="60" y="158"/>
                      </a:cubicBezTo>
                      <a:cubicBezTo>
                        <a:pt x="0" y="220"/>
                        <a:pt x="0" y="220"/>
                        <a:pt x="0" y="220"/>
                      </a:cubicBezTo>
                      <a:cubicBezTo>
                        <a:pt x="145" y="220"/>
                        <a:pt x="145" y="220"/>
                        <a:pt x="145" y="220"/>
                      </a:cubicBezTo>
                      <a:cubicBezTo>
                        <a:pt x="145" y="274"/>
                        <a:pt x="145" y="274"/>
                        <a:pt x="145" y="274"/>
                      </a:cubicBezTo>
                      <a:cubicBezTo>
                        <a:pt x="228" y="274"/>
                        <a:pt x="228" y="274"/>
                        <a:pt x="228" y="274"/>
                      </a:cubicBezTo>
                      <a:close/>
                    </a:path>
                  </a:pathLst>
                </a:custGeom>
                <a:solidFill>
                  <a:srgbClr val="008EC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4" name="Прямоугольник 93"/>
              <p:cNvSpPr/>
              <p:nvPr/>
            </p:nvSpPr>
            <p:spPr>
              <a:xfrm>
                <a:off x="4463458" y="2489653"/>
                <a:ext cx="4029069" cy="86020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6" name="Rectangle 131"/>
            <p:cNvSpPr/>
            <p:nvPr/>
          </p:nvSpPr>
          <p:spPr>
            <a:xfrm>
              <a:off x="8419836" y="2489653"/>
              <a:ext cx="84309" cy="856800"/>
            </a:xfrm>
            <a:prstGeom prst="rect">
              <a:avLst/>
            </a:prstGeom>
            <a:solidFill>
              <a:srgbClr val="008E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Группа 100"/>
          <p:cNvGrpSpPr/>
          <p:nvPr/>
        </p:nvGrpSpPr>
        <p:grpSpPr>
          <a:xfrm>
            <a:off x="617186" y="3419208"/>
            <a:ext cx="7896855" cy="867122"/>
            <a:chOff x="538534" y="3425878"/>
            <a:chExt cx="7975508" cy="867122"/>
          </a:xfrm>
          <a:solidFill>
            <a:srgbClr val="1D9A78"/>
          </a:solidFill>
        </p:grpSpPr>
        <p:grpSp>
          <p:nvGrpSpPr>
            <p:cNvPr id="18" name="Group 132"/>
            <p:cNvGrpSpPr/>
            <p:nvPr/>
          </p:nvGrpSpPr>
          <p:grpSpPr>
            <a:xfrm>
              <a:off x="538534" y="3427827"/>
              <a:ext cx="3947487" cy="863335"/>
              <a:chOff x="938352" y="4691412"/>
              <a:chExt cx="4503571" cy="1271490"/>
            </a:xfrm>
            <a:grpFill/>
          </p:grpSpPr>
          <p:sp>
            <p:nvSpPr>
              <p:cNvPr id="54" name="Freeform 35"/>
              <p:cNvSpPr/>
              <p:nvPr/>
            </p:nvSpPr>
            <p:spPr>
              <a:xfrm>
                <a:off x="938352" y="4691412"/>
                <a:ext cx="4503571" cy="1271490"/>
              </a:xfrm>
              <a:custGeom>
                <a:avLst/>
                <a:gdLst>
                  <a:gd name="T0" fmla="*/ 170 w 1845"/>
                  <a:gd name="T1" fmla="*/ 0 h 523"/>
                  <a:gd name="T2" fmla="*/ 108 w 1845"/>
                  <a:gd name="T3" fmla="*/ 10 h 523"/>
                  <a:gd name="T4" fmla="*/ 55 w 1845"/>
                  <a:gd name="T5" fmla="*/ 38 h 523"/>
                  <a:gd name="T6" fmla="*/ 20 w 1845"/>
                  <a:gd name="T7" fmla="*/ 82 h 523"/>
                  <a:gd name="T8" fmla="*/ 7 w 1845"/>
                  <a:gd name="T9" fmla="*/ 139 h 523"/>
                  <a:gd name="T10" fmla="*/ 108 w 1845"/>
                  <a:gd name="T11" fmla="*/ 139 h 523"/>
                  <a:gd name="T12" fmla="*/ 113 w 1845"/>
                  <a:gd name="T13" fmla="*/ 115 h 523"/>
                  <a:gd name="T14" fmla="*/ 128 w 1845"/>
                  <a:gd name="T15" fmla="*/ 97 h 523"/>
                  <a:gd name="T16" fmla="*/ 150 w 1845"/>
                  <a:gd name="T17" fmla="*/ 86 h 523"/>
                  <a:gd name="T18" fmla="*/ 176 w 1845"/>
                  <a:gd name="T19" fmla="*/ 82 h 523"/>
                  <a:gd name="T20" fmla="*/ 206 w 1845"/>
                  <a:gd name="T21" fmla="*/ 87 h 523"/>
                  <a:gd name="T22" fmla="*/ 228 w 1845"/>
                  <a:gd name="T23" fmla="*/ 100 h 523"/>
                  <a:gd name="T24" fmla="*/ 241 w 1845"/>
                  <a:gd name="T25" fmla="*/ 121 h 523"/>
                  <a:gd name="T26" fmla="*/ 245 w 1845"/>
                  <a:gd name="T27" fmla="*/ 147 h 523"/>
                  <a:gd name="T28" fmla="*/ 226 w 1845"/>
                  <a:gd name="T29" fmla="*/ 198 h 523"/>
                  <a:gd name="T30" fmla="*/ 169 w 1845"/>
                  <a:gd name="T31" fmla="*/ 217 h 523"/>
                  <a:gd name="T32" fmla="*/ 115 w 1845"/>
                  <a:gd name="T33" fmla="*/ 217 h 523"/>
                  <a:gd name="T34" fmla="*/ 115 w 1845"/>
                  <a:gd name="T35" fmla="*/ 296 h 523"/>
                  <a:gd name="T36" fmla="*/ 169 w 1845"/>
                  <a:gd name="T37" fmla="*/ 296 h 523"/>
                  <a:gd name="T38" fmla="*/ 204 w 1845"/>
                  <a:gd name="T39" fmla="*/ 300 h 523"/>
                  <a:gd name="T40" fmla="*/ 230 w 1845"/>
                  <a:gd name="T41" fmla="*/ 314 h 523"/>
                  <a:gd name="T42" fmla="*/ 247 w 1845"/>
                  <a:gd name="T43" fmla="*/ 337 h 523"/>
                  <a:gd name="T44" fmla="*/ 253 w 1845"/>
                  <a:gd name="T45" fmla="*/ 372 h 523"/>
                  <a:gd name="T46" fmla="*/ 248 w 1845"/>
                  <a:gd name="T47" fmla="*/ 401 h 523"/>
                  <a:gd name="T48" fmla="*/ 232 w 1845"/>
                  <a:gd name="T49" fmla="*/ 423 h 523"/>
                  <a:gd name="T50" fmla="*/ 208 w 1845"/>
                  <a:gd name="T51" fmla="*/ 437 h 523"/>
                  <a:gd name="T52" fmla="*/ 176 w 1845"/>
                  <a:gd name="T53" fmla="*/ 442 h 523"/>
                  <a:gd name="T54" fmla="*/ 146 w 1845"/>
                  <a:gd name="T55" fmla="*/ 437 h 523"/>
                  <a:gd name="T56" fmla="*/ 123 w 1845"/>
                  <a:gd name="T57" fmla="*/ 423 h 523"/>
                  <a:gd name="T58" fmla="*/ 107 w 1845"/>
                  <a:gd name="T59" fmla="*/ 403 h 523"/>
                  <a:gd name="T60" fmla="*/ 101 w 1845"/>
                  <a:gd name="T61" fmla="*/ 377 h 523"/>
                  <a:gd name="T62" fmla="*/ 0 w 1845"/>
                  <a:gd name="T63" fmla="*/ 377 h 523"/>
                  <a:gd name="T64" fmla="*/ 15 w 1845"/>
                  <a:gd name="T65" fmla="*/ 442 h 523"/>
                  <a:gd name="T66" fmla="*/ 54 w 1845"/>
                  <a:gd name="T67" fmla="*/ 488 h 523"/>
                  <a:gd name="T68" fmla="*/ 110 w 1845"/>
                  <a:gd name="T69" fmla="*/ 514 h 523"/>
                  <a:gd name="T70" fmla="*/ 170 w 1845"/>
                  <a:gd name="T71" fmla="*/ 523 h 523"/>
                  <a:gd name="T72" fmla="*/ 170 w 1845"/>
                  <a:gd name="T73" fmla="*/ 523 h 523"/>
                  <a:gd name="T74" fmla="*/ 1845 w 1845"/>
                  <a:gd name="T75" fmla="*/ 523 h 523"/>
                  <a:gd name="T76" fmla="*/ 1845 w 1845"/>
                  <a:gd name="T77" fmla="*/ 0 h 523"/>
                  <a:gd name="T78" fmla="*/ 170 w 1845"/>
                  <a:gd name="T79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5" h="523">
                    <a:moveTo>
                      <a:pt x="170" y="0"/>
                    </a:moveTo>
                    <a:cubicBezTo>
                      <a:pt x="148" y="1"/>
                      <a:pt x="128" y="4"/>
                      <a:pt x="108" y="10"/>
                    </a:cubicBezTo>
                    <a:cubicBezTo>
                      <a:pt x="88" y="17"/>
                      <a:pt x="71" y="26"/>
                      <a:pt x="55" y="38"/>
                    </a:cubicBezTo>
                    <a:cubicBezTo>
                      <a:pt x="40" y="50"/>
                      <a:pt x="29" y="65"/>
                      <a:pt x="20" y="82"/>
                    </a:cubicBezTo>
                    <a:cubicBezTo>
                      <a:pt x="11" y="99"/>
                      <a:pt x="7" y="118"/>
                      <a:pt x="7" y="139"/>
                    </a:cubicBezTo>
                    <a:cubicBezTo>
                      <a:pt x="108" y="139"/>
                      <a:pt x="108" y="139"/>
                      <a:pt x="108" y="139"/>
                    </a:cubicBezTo>
                    <a:cubicBezTo>
                      <a:pt x="108" y="130"/>
                      <a:pt x="110" y="122"/>
                      <a:pt x="113" y="115"/>
                    </a:cubicBezTo>
                    <a:cubicBezTo>
                      <a:pt x="117" y="108"/>
                      <a:pt x="122" y="102"/>
                      <a:pt x="128" y="97"/>
                    </a:cubicBezTo>
                    <a:cubicBezTo>
                      <a:pt x="134" y="92"/>
                      <a:pt x="141" y="88"/>
                      <a:pt x="150" y="86"/>
                    </a:cubicBezTo>
                    <a:cubicBezTo>
                      <a:pt x="158" y="83"/>
                      <a:pt x="167" y="82"/>
                      <a:pt x="176" y="82"/>
                    </a:cubicBezTo>
                    <a:cubicBezTo>
                      <a:pt x="188" y="82"/>
                      <a:pt x="198" y="83"/>
                      <a:pt x="206" y="87"/>
                    </a:cubicBezTo>
                    <a:cubicBezTo>
                      <a:pt x="215" y="90"/>
                      <a:pt x="222" y="94"/>
                      <a:pt x="228" y="100"/>
                    </a:cubicBezTo>
                    <a:cubicBezTo>
                      <a:pt x="234" y="106"/>
                      <a:pt x="238" y="113"/>
                      <a:pt x="241" y="121"/>
                    </a:cubicBezTo>
                    <a:cubicBezTo>
                      <a:pt x="243" y="129"/>
                      <a:pt x="245" y="137"/>
                      <a:pt x="245" y="147"/>
                    </a:cubicBezTo>
                    <a:cubicBezTo>
                      <a:pt x="245" y="168"/>
                      <a:pt x="239" y="185"/>
                      <a:pt x="226" y="198"/>
                    </a:cubicBezTo>
                    <a:cubicBezTo>
                      <a:pt x="214" y="211"/>
                      <a:pt x="195" y="217"/>
                      <a:pt x="169" y="217"/>
                    </a:cubicBezTo>
                    <a:cubicBezTo>
                      <a:pt x="115" y="217"/>
                      <a:pt x="115" y="217"/>
                      <a:pt x="115" y="217"/>
                    </a:cubicBezTo>
                    <a:cubicBezTo>
                      <a:pt x="115" y="296"/>
                      <a:pt x="115" y="296"/>
                      <a:pt x="115" y="296"/>
                    </a:cubicBezTo>
                    <a:cubicBezTo>
                      <a:pt x="169" y="296"/>
                      <a:pt x="169" y="296"/>
                      <a:pt x="169" y="296"/>
                    </a:cubicBezTo>
                    <a:cubicBezTo>
                      <a:pt x="182" y="296"/>
                      <a:pt x="194" y="297"/>
                      <a:pt x="204" y="300"/>
                    </a:cubicBezTo>
                    <a:cubicBezTo>
                      <a:pt x="214" y="303"/>
                      <a:pt x="223" y="308"/>
                      <a:pt x="230" y="314"/>
                    </a:cubicBezTo>
                    <a:cubicBezTo>
                      <a:pt x="238" y="320"/>
                      <a:pt x="243" y="328"/>
                      <a:pt x="247" y="337"/>
                    </a:cubicBezTo>
                    <a:cubicBezTo>
                      <a:pt x="251" y="347"/>
                      <a:pt x="253" y="359"/>
                      <a:pt x="253" y="372"/>
                    </a:cubicBezTo>
                    <a:cubicBezTo>
                      <a:pt x="253" y="383"/>
                      <a:pt x="251" y="392"/>
                      <a:pt x="248" y="401"/>
                    </a:cubicBezTo>
                    <a:cubicBezTo>
                      <a:pt x="244" y="409"/>
                      <a:pt x="239" y="417"/>
                      <a:pt x="232" y="423"/>
                    </a:cubicBezTo>
                    <a:cubicBezTo>
                      <a:pt x="226" y="429"/>
                      <a:pt x="218" y="434"/>
                      <a:pt x="208" y="437"/>
                    </a:cubicBezTo>
                    <a:cubicBezTo>
                      <a:pt x="199" y="440"/>
                      <a:pt x="188" y="442"/>
                      <a:pt x="176" y="442"/>
                    </a:cubicBezTo>
                    <a:cubicBezTo>
                      <a:pt x="165" y="442"/>
                      <a:pt x="155" y="440"/>
                      <a:pt x="146" y="437"/>
                    </a:cubicBezTo>
                    <a:cubicBezTo>
                      <a:pt x="137" y="434"/>
                      <a:pt x="129" y="429"/>
                      <a:pt x="123" y="423"/>
                    </a:cubicBezTo>
                    <a:cubicBezTo>
                      <a:pt x="116" y="418"/>
                      <a:pt x="111" y="411"/>
                      <a:pt x="107" y="403"/>
                    </a:cubicBezTo>
                    <a:cubicBezTo>
                      <a:pt x="103" y="395"/>
                      <a:pt x="101" y="386"/>
                      <a:pt x="101" y="377"/>
                    </a:cubicBezTo>
                    <a:cubicBezTo>
                      <a:pt x="0" y="377"/>
                      <a:pt x="0" y="377"/>
                      <a:pt x="0" y="377"/>
                    </a:cubicBezTo>
                    <a:cubicBezTo>
                      <a:pt x="0" y="402"/>
                      <a:pt x="5" y="424"/>
                      <a:pt x="15" y="442"/>
                    </a:cubicBezTo>
                    <a:cubicBezTo>
                      <a:pt x="25" y="460"/>
                      <a:pt x="38" y="475"/>
                      <a:pt x="54" y="488"/>
                    </a:cubicBezTo>
                    <a:cubicBezTo>
                      <a:pt x="71" y="500"/>
                      <a:pt x="89" y="509"/>
                      <a:pt x="110" y="514"/>
                    </a:cubicBezTo>
                    <a:cubicBezTo>
                      <a:pt x="129" y="520"/>
                      <a:pt x="150" y="523"/>
                      <a:pt x="170" y="523"/>
                    </a:cubicBezTo>
                    <a:cubicBezTo>
                      <a:pt x="170" y="523"/>
                      <a:pt x="170" y="523"/>
                      <a:pt x="170" y="523"/>
                    </a:cubicBezTo>
                    <a:cubicBezTo>
                      <a:pt x="1845" y="523"/>
                      <a:pt x="1845" y="523"/>
                      <a:pt x="1845" y="523"/>
                    </a:cubicBezTo>
                    <a:cubicBezTo>
                      <a:pt x="1845" y="0"/>
                      <a:pt x="1845" y="0"/>
                      <a:pt x="1845" y="0"/>
                    </a:cubicBezTo>
                    <a:cubicBezTo>
                      <a:pt x="170" y="0"/>
                      <a:pt x="170" y="0"/>
                      <a:pt x="1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6"/>
              <p:cNvSpPr/>
              <p:nvPr/>
            </p:nvSpPr>
            <p:spPr>
              <a:xfrm>
                <a:off x="1362442" y="4960579"/>
                <a:ext cx="772642" cy="992698"/>
              </a:xfrm>
              <a:custGeom>
                <a:avLst/>
                <a:gdLst>
                  <a:gd name="T0" fmla="*/ 112 w 206"/>
                  <a:gd name="T1" fmla="*/ 0 h 267"/>
                  <a:gd name="T2" fmla="*/ 114 w 206"/>
                  <a:gd name="T3" fmla="*/ 21 h 267"/>
                  <a:gd name="T4" fmla="*/ 110 w 206"/>
                  <a:gd name="T5" fmla="*/ 43 h 267"/>
                  <a:gd name="T6" fmla="*/ 100 w 206"/>
                  <a:gd name="T7" fmla="*/ 62 h 267"/>
                  <a:gd name="T8" fmla="*/ 84 w 206"/>
                  <a:gd name="T9" fmla="*/ 79 h 267"/>
                  <a:gd name="T10" fmla="*/ 63 w 206"/>
                  <a:gd name="T11" fmla="*/ 93 h 267"/>
                  <a:gd name="T12" fmla="*/ 105 w 206"/>
                  <a:gd name="T13" fmla="*/ 122 h 267"/>
                  <a:gd name="T14" fmla="*/ 119 w 206"/>
                  <a:gd name="T15" fmla="*/ 170 h 267"/>
                  <a:gd name="T16" fmla="*/ 110 w 206"/>
                  <a:gd name="T17" fmla="*/ 211 h 267"/>
                  <a:gd name="T18" fmla="*/ 85 w 206"/>
                  <a:gd name="T19" fmla="*/ 241 h 267"/>
                  <a:gd name="T20" fmla="*/ 47 w 206"/>
                  <a:gd name="T21" fmla="*/ 260 h 267"/>
                  <a:gd name="T22" fmla="*/ 0 w 206"/>
                  <a:gd name="T23" fmla="*/ 267 h 267"/>
                  <a:gd name="T24" fmla="*/ 206 w 206"/>
                  <a:gd name="T25" fmla="*/ 267 h 267"/>
                  <a:gd name="T26" fmla="*/ 112 w 206"/>
                  <a:gd name="T27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6" h="267">
                    <a:moveTo>
                      <a:pt x="112" y="0"/>
                    </a:moveTo>
                    <a:cubicBezTo>
                      <a:pt x="113" y="7"/>
                      <a:pt x="114" y="14"/>
                      <a:pt x="114" y="21"/>
                    </a:cubicBezTo>
                    <a:cubicBezTo>
                      <a:pt x="114" y="28"/>
                      <a:pt x="112" y="35"/>
                      <a:pt x="110" y="43"/>
                    </a:cubicBezTo>
                    <a:cubicBezTo>
                      <a:pt x="108" y="50"/>
                      <a:pt x="104" y="56"/>
                      <a:pt x="100" y="62"/>
                    </a:cubicBezTo>
                    <a:cubicBezTo>
                      <a:pt x="96" y="68"/>
                      <a:pt x="91" y="74"/>
                      <a:pt x="84" y="79"/>
                    </a:cubicBezTo>
                    <a:cubicBezTo>
                      <a:pt x="78" y="84"/>
                      <a:pt x="71" y="89"/>
                      <a:pt x="63" y="93"/>
                    </a:cubicBezTo>
                    <a:cubicBezTo>
                      <a:pt x="81" y="99"/>
                      <a:pt x="96" y="109"/>
                      <a:pt x="105" y="122"/>
                    </a:cubicBezTo>
                    <a:cubicBezTo>
                      <a:pt x="114" y="135"/>
                      <a:pt x="119" y="152"/>
                      <a:pt x="119" y="170"/>
                    </a:cubicBezTo>
                    <a:cubicBezTo>
                      <a:pt x="119" y="185"/>
                      <a:pt x="116" y="199"/>
                      <a:pt x="110" y="211"/>
                    </a:cubicBezTo>
                    <a:cubicBezTo>
                      <a:pt x="104" y="223"/>
                      <a:pt x="95" y="233"/>
                      <a:pt x="85" y="241"/>
                    </a:cubicBezTo>
                    <a:cubicBezTo>
                      <a:pt x="74" y="250"/>
                      <a:pt x="62" y="256"/>
                      <a:pt x="47" y="260"/>
                    </a:cubicBezTo>
                    <a:cubicBezTo>
                      <a:pt x="33" y="265"/>
                      <a:pt x="17" y="267"/>
                      <a:pt x="0" y="267"/>
                    </a:cubicBezTo>
                    <a:cubicBezTo>
                      <a:pt x="206" y="267"/>
                      <a:pt x="206" y="267"/>
                      <a:pt x="206" y="267"/>
                    </a:cubicBezTo>
                    <a:cubicBezTo>
                      <a:pt x="143" y="88"/>
                      <a:pt x="120" y="23"/>
                      <a:pt x="112" y="0"/>
                    </a:cubicBezTo>
                    <a:close/>
                  </a:path>
                </a:pathLst>
              </a:custGeom>
              <a:solidFill>
                <a:srgbClr val="16745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9" name="Прямоугольник 98"/>
            <p:cNvSpPr/>
            <p:nvPr/>
          </p:nvSpPr>
          <p:spPr>
            <a:xfrm>
              <a:off x="4484973" y="3425878"/>
              <a:ext cx="4029069" cy="8670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Rectangle 135"/>
            <p:cNvSpPr/>
            <p:nvPr/>
          </p:nvSpPr>
          <p:spPr>
            <a:xfrm>
              <a:off x="8415654" y="3429000"/>
              <a:ext cx="84514" cy="864000"/>
            </a:xfrm>
            <a:prstGeom prst="rect">
              <a:avLst/>
            </a:prstGeom>
            <a:solidFill>
              <a:srgbClr val="1674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1366921" y="1718324"/>
            <a:ext cx="7032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100" b="1" dirty="0" smtClean="0">
                <a:solidFill>
                  <a:schemeClr val="bg1"/>
                </a:solidFill>
              </a:rPr>
              <a:t>Сохраняющийся </a:t>
            </a:r>
            <a:r>
              <a:rPr lang="ru-RU" altLang="ru-RU" sz="2100" b="1" dirty="0">
                <a:solidFill>
                  <a:schemeClr val="bg1"/>
                </a:solidFill>
              </a:rPr>
              <a:t>кадровый дефицит </a:t>
            </a:r>
            <a:endParaRPr lang="ru-RU" altLang="ru-RU" sz="2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424319" y="2695696"/>
            <a:ext cx="71598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 smtClean="0">
                <a:solidFill>
                  <a:schemeClr val="bg1"/>
                </a:solidFill>
              </a:rPr>
              <a:t>Невыполнение в полной мере действующих НПА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1412055" y="3618461"/>
            <a:ext cx="7032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2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320617" y="3660329"/>
            <a:ext cx="7032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100" b="1" dirty="0" smtClean="0">
                <a:solidFill>
                  <a:schemeClr val="bg1"/>
                </a:solidFill>
              </a:rPr>
              <a:t>Низкая </a:t>
            </a:r>
            <a:r>
              <a:rPr lang="ru-RU" altLang="ru-RU" sz="2100" b="1" dirty="0">
                <a:solidFill>
                  <a:schemeClr val="bg1"/>
                </a:solidFill>
              </a:rPr>
              <a:t>степень подготовки </a:t>
            </a:r>
            <a:r>
              <a:rPr lang="ru-RU" altLang="ru-RU" sz="2100" b="1" dirty="0" smtClean="0">
                <a:solidFill>
                  <a:schemeClr val="bg1"/>
                </a:solidFill>
              </a:rPr>
              <a:t>медперсонала</a:t>
            </a:r>
            <a:endParaRPr lang="ru-RU" sz="2100" b="1" dirty="0">
              <a:solidFill>
                <a:schemeClr val="bg1"/>
              </a:solidFill>
            </a:endParaRPr>
          </a:p>
        </p:txBody>
      </p:sp>
      <p:grpSp>
        <p:nvGrpSpPr>
          <p:cNvPr id="22" name="Группа 117"/>
          <p:cNvGrpSpPr/>
          <p:nvPr/>
        </p:nvGrpSpPr>
        <p:grpSpPr>
          <a:xfrm>
            <a:off x="709004" y="4786175"/>
            <a:ext cx="7875140" cy="1757499"/>
            <a:chOff x="625028" y="5308690"/>
            <a:chExt cx="7875140" cy="921436"/>
          </a:xfrm>
        </p:grpSpPr>
        <p:grpSp>
          <p:nvGrpSpPr>
            <p:cNvPr id="23" name="Группа 114"/>
            <p:cNvGrpSpPr/>
            <p:nvPr/>
          </p:nvGrpSpPr>
          <p:grpSpPr>
            <a:xfrm>
              <a:off x="625029" y="5308690"/>
              <a:ext cx="7875139" cy="864000"/>
              <a:chOff x="4524570" y="5308690"/>
              <a:chExt cx="3975598" cy="864000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4524570" y="5308690"/>
                <a:ext cx="3975598" cy="864000"/>
              </a:xfrm>
              <a:prstGeom prst="rect">
                <a:avLst/>
              </a:prstGeom>
              <a:solidFill>
                <a:srgbClr val="F229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Rectangle 143"/>
              <p:cNvSpPr/>
              <p:nvPr/>
            </p:nvSpPr>
            <p:spPr>
              <a:xfrm>
                <a:off x="8460056" y="5317096"/>
                <a:ext cx="36625" cy="846000"/>
              </a:xfrm>
              <a:prstGeom prst="rect">
                <a:avLst/>
              </a:prstGeom>
              <a:solidFill>
                <a:srgbClr val="B90B1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6" name="Rectangle 143"/>
            <p:cNvSpPr/>
            <p:nvPr/>
          </p:nvSpPr>
          <p:spPr>
            <a:xfrm>
              <a:off x="629102" y="5313768"/>
              <a:ext cx="82800" cy="846000"/>
            </a:xfrm>
            <a:prstGeom prst="rect">
              <a:avLst/>
            </a:prstGeom>
            <a:solidFill>
              <a:srgbClr val="B90B1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625028" y="5354438"/>
              <a:ext cx="7858155" cy="875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800" b="1" dirty="0" smtClean="0">
                  <a:solidFill>
                    <a:schemeClr val="bg1"/>
                  </a:solidFill>
                </a:rPr>
                <a:t>САМОУСТРАНЕНИЕ  </a:t>
              </a:r>
              <a:r>
                <a:rPr lang="ru-RU" altLang="ru-RU" sz="2800" b="1" dirty="0">
                  <a:solidFill>
                    <a:schemeClr val="bg1"/>
                  </a:solidFill>
                </a:rPr>
                <a:t>администраций муниципальных образований от имеющихся </a:t>
              </a:r>
              <a:r>
                <a:rPr lang="ru-RU" altLang="ru-RU" sz="2800" b="1" dirty="0" smtClean="0">
                  <a:solidFill>
                    <a:schemeClr val="bg1"/>
                  </a:solidFill>
                </a:rPr>
                <a:t>проблем</a:t>
              </a:r>
              <a:endParaRPr lang="ru-RU" altLang="ru-RU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97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838200" y="0"/>
            <a:ext cx="8305798" cy="7524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rgbClr val="0465A0"/>
                </a:solidFill>
                <a:latin typeface="+mj-lt"/>
              </a:rPr>
              <a:t>УЧАСТИЕ РОСТОВСКОЙ ОБЛАСТИ В УСТРАНЕНИИ</a:t>
            </a:r>
          </a:p>
          <a:p>
            <a:pPr algn="ctr"/>
            <a:r>
              <a:rPr lang="ru-RU" b="1" dirty="0" smtClean="0">
                <a:solidFill>
                  <a:srgbClr val="0465A0"/>
                </a:solidFill>
                <a:latin typeface="+mj-lt"/>
              </a:rPr>
              <a:t> КАДРОВОГО ДЕФИЦИТА/КАДРОВЫХ ДИСПРОПОРЦИЙ</a:t>
            </a:r>
            <a:endParaRPr lang="ru-RU" b="1" dirty="0">
              <a:solidFill>
                <a:srgbClr val="0465A0"/>
              </a:solidFill>
              <a:latin typeface="+mj-lt"/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211445" y="214555"/>
            <a:ext cx="665677" cy="439749"/>
            <a:chOff x="357253" y="255888"/>
            <a:chExt cx="665677" cy="43974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8199" y="260012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200" dirty="0">
                <a:solidFill>
                  <a:srgbClr val="0577C0"/>
                </a:solidFill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 rot="5400000">
            <a:off x="4549141" y="-3863073"/>
            <a:ext cx="45719" cy="9144000"/>
          </a:xfrm>
          <a:prstGeom prst="rect">
            <a:avLst/>
          </a:prstGeom>
          <a:gradFill>
            <a:gsLst>
              <a:gs pos="0">
                <a:srgbClr val="F2293A"/>
              </a:gs>
              <a:gs pos="56000">
                <a:srgbClr val="0577C0"/>
              </a:gs>
              <a:gs pos="100000">
                <a:srgbClr val="F2293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 l="32189" t="26251" r="44512" b="64007"/>
          <a:stretch>
            <a:fillRect/>
          </a:stretch>
        </p:blipFill>
        <p:spPr bwMode="auto">
          <a:xfrm>
            <a:off x="2918297" y="718427"/>
            <a:ext cx="3135437" cy="9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Стрелка углом вверх 31"/>
          <p:cNvSpPr/>
          <p:nvPr/>
        </p:nvSpPr>
        <p:spPr>
          <a:xfrm rot="5400000">
            <a:off x="4484451" y="1760706"/>
            <a:ext cx="850392" cy="731520"/>
          </a:xfrm>
          <a:prstGeom prst="bentUp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углом вверх 33"/>
          <p:cNvSpPr/>
          <p:nvPr/>
        </p:nvSpPr>
        <p:spPr>
          <a:xfrm rot="5400000" flipV="1">
            <a:off x="3701375" y="1774227"/>
            <a:ext cx="847378" cy="682006"/>
          </a:xfrm>
          <a:prstGeom prst="bentUpArrow">
            <a:avLst>
              <a:gd name="adj1" fmla="val 25000"/>
              <a:gd name="adj2" fmla="val 21676"/>
              <a:gd name="adj3" fmla="val 25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6891" t="21129" r="45513" b="30055"/>
          <a:stretch>
            <a:fillRect/>
          </a:stretch>
        </p:blipFill>
        <p:spPr bwMode="auto">
          <a:xfrm>
            <a:off x="1605063" y="2636196"/>
            <a:ext cx="2509737" cy="26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2003898" y="1828801"/>
            <a:ext cx="1741249" cy="91440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Полный цикл</a:t>
            </a:r>
          </a:p>
          <a:p>
            <a:pPr algn="ctr"/>
            <a:r>
              <a:rPr lang="ru-RU" sz="1400" b="1" dirty="0" smtClean="0">
                <a:latin typeface="Arial Narrow" pitchFamily="34" charset="0"/>
              </a:rPr>
              <a:t>Высшего/среднего образования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839184" y="2691319"/>
            <a:ext cx="1507787" cy="91440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Специализация по программам ординатуры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819727" y="4140740"/>
            <a:ext cx="1627761" cy="91440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Получение новой квалификации через переподготовку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052537" y="5025957"/>
            <a:ext cx="1767192" cy="91440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Непрерывное совершенствование навыков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6681" y="4053190"/>
            <a:ext cx="1507787" cy="91440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Возможность освоения «новых» специальностей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-1" y="2720500"/>
            <a:ext cx="1974715" cy="80091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Arial Narrow" pitchFamily="34" charset="0"/>
              </a:rPr>
              <a:t>Профориентационная</a:t>
            </a:r>
            <a:r>
              <a:rPr lang="ru-RU" sz="1400" b="1" dirty="0" smtClean="0">
                <a:latin typeface="Arial Narrow" pitchFamily="34" charset="0"/>
              </a:rPr>
              <a:t> работа</a:t>
            </a:r>
            <a:endParaRPr lang="ru-RU" sz="1400" b="1" dirty="0">
              <a:latin typeface="Arial Narrow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18696" t="43123" r="71755" b="45488"/>
          <a:stretch>
            <a:fillRect/>
          </a:stretch>
        </p:blipFill>
        <p:spPr bwMode="auto">
          <a:xfrm>
            <a:off x="2237362" y="3281430"/>
            <a:ext cx="1352144" cy="11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Знак запрета 34"/>
          <p:cNvSpPr/>
          <p:nvPr/>
        </p:nvSpPr>
        <p:spPr>
          <a:xfrm rot="18824386">
            <a:off x="6144006" y="1034023"/>
            <a:ext cx="2256664" cy="2151532"/>
          </a:xfrm>
          <a:prstGeom prst="noSmoking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B90B1C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58355" t="40268" r="33417" b="49582"/>
          <a:stretch>
            <a:fillRect/>
          </a:stretch>
        </p:blipFill>
        <p:spPr bwMode="auto">
          <a:xfrm>
            <a:off x="6648450" y="1476375"/>
            <a:ext cx="12477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" name="Схема 36"/>
          <p:cNvGraphicFramePr/>
          <p:nvPr/>
        </p:nvGraphicFramePr>
        <p:xfrm>
          <a:off x="5219700" y="3209924"/>
          <a:ext cx="3429000" cy="3381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6" y="894158"/>
            <a:ext cx="647229" cy="60860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6" y="1589483"/>
            <a:ext cx="647229" cy="60860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51" y="884633"/>
            <a:ext cx="647229" cy="60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2638" t="68959" r="43695" b="27343"/>
          <a:stretch>
            <a:fillRect/>
          </a:stretch>
        </p:blipFill>
        <p:spPr bwMode="auto">
          <a:xfrm>
            <a:off x="2038350" y="933450"/>
            <a:ext cx="513653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431" t="28823" r="20558" b="62644"/>
          <a:stretch>
            <a:fillRect/>
          </a:stretch>
        </p:blipFill>
        <p:spPr bwMode="auto">
          <a:xfrm>
            <a:off x="914400" y="0"/>
            <a:ext cx="8229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4"/>
          <p:cNvGrpSpPr/>
          <p:nvPr/>
        </p:nvGrpSpPr>
        <p:grpSpPr>
          <a:xfrm>
            <a:off x="211445" y="214555"/>
            <a:ext cx="665677" cy="439749"/>
            <a:chOff x="357253" y="255888"/>
            <a:chExt cx="665677" cy="43974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8199" y="260012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200" dirty="0">
                <a:solidFill>
                  <a:srgbClr val="0577C0"/>
                </a:solidFill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6358" t="71394" r="71020" b="19585"/>
          <a:stretch>
            <a:fillRect/>
          </a:stretch>
        </p:blipFill>
        <p:spPr bwMode="auto">
          <a:xfrm>
            <a:off x="0" y="1704975"/>
            <a:ext cx="217932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30630" t="71484" r="56676" b="20848"/>
          <a:stretch>
            <a:fillRect/>
          </a:stretch>
        </p:blipFill>
        <p:spPr bwMode="auto">
          <a:xfrm>
            <a:off x="2352676" y="1676401"/>
            <a:ext cx="212407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59604" t="71033" r="27989" b="20397"/>
          <a:stretch>
            <a:fillRect/>
          </a:stretch>
        </p:blipFill>
        <p:spPr bwMode="auto">
          <a:xfrm>
            <a:off x="7073065" y="1701233"/>
            <a:ext cx="2070935" cy="113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44902" t="71845" r="42333" b="20758"/>
          <a:stretch>
            <a:fillRect/>
          </a:stretch>
        </p:blipFill>
        <p:spPr bwMode="auto">
          <a:xfrm>
            <a:off x="4677155" y="1695451"/>
            <a:ext cx="2252628" cy="117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24101" t="41589" r="67227" b="45146"/>
          <a:stretch>
            <a:fillRect/>
          </a:stretch>
        </p:blipFill>
        <p:spPr bwMode="auto">
          <a:xfrm>
            <a:off x="161926" y="4280374"/>
            <a:ext cx="1000124" cy="108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l="51913" t="41589" r="36968" b="45146"/>
          <a:stretch>
            <a:fillRect/>
          </a:stretch>
        </p:blipFill>
        <p:spPr bwMode="auto">
          <a:xfrm>
            <a:off x="0" y="5686425"/>
            <a:ext cx="108782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 l="8537" t="41589" r="79493" b="45146"/>
          <a:stretch>
            <a:fillRect/>
          </a:stretch>
        </p:blipFill>
        <p:spPr bwMode="auto">
          <a:xfrm>
            <a:off x="0" y="2956398"/>
            <a:ext cx="1247775" cy="11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48464" t="71051" r="36848" b="19720"/>
          <a:stretch>
            <a:fillRect/>
          </a:stretch>
        </p:blipFill>
        <p:spPr bwMode="auto">
          <a:xfrm>
            <a:off x="6134100" y="4286250"/>
            <a:ext cx="23241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11349" t="41970" r="73880" b="52458"/>
          <a:stretch>
            <a:fillRect/>
          </a:stretch>
        </p:blipFill>
        <p:spPr bwMode="auto">
          <a:xfrm>
            <a:off x="1333500" y="3124199"/>
            <a:ext cx="25607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62605" t="39532" r="24973" b="50542"/>
          <a:stretch>
            <a:fillRect/>
          </a:stretch>
        </p:blipFill>
        <p:spPr bwMode="auto">
          <a:xfrm>
            <a:off x="1333500" y="5610225"/>
            <a:ext cx="19621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4090" t="54595" r="30754" b="34783"/>
          <a:stretch>
            <a:fillRect/>
          </a:stretch>
        </p:blipFill>
        <p:spPr bwMode="auto">
          <a:xfrm>
            <a:off x="1352550" y="4229100"/>
            <a:ext cx="18478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l="21746" t="56859" r="69426" b="37395"/>
          <a:stretch>
            <a:fillRect/>
          </a:stretch>
        </p:blipFill>
        <p:spPr bwMode="auto">
          <a:xfrm>
            <a:off x="6210300" y="5630455"/>
            <a:ext cx="2228850" cy="95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27058" t="71312" r="61692" b="20242"/>
          <a:stretch>
            <a:fillRect/>
          </a:stretch>
        </p:blipFill>
        <p:spPr bwMode="auto">
          <a:xfrm>
            <a:off x="6067424" y="3028950"/>
            <a:ext cx="2390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 l="23378" t="31715" r="50612" b="38265"/>
          <a:stretch>
            <a:fillRect/>
          </a:stretch>
        </p:blipFill>
        <p:spPr bwMode="auto">
          <a:xfrm>
            <a:off x="4360071" y="2953155"/>
            <a:ext cx="1402553" cy="129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 preferRelativeResize="0">
            <a:picLocks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00551"/>
            <a:ext cx="1085849" cy="904874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 l="21117" t="28194" r="50080" b="36686"/>
          <a:stretch>
            <a:fillRect/>
          </a:stretch>
        </p:blipFill>
        <p:spPr bwMode="auto">
          <a:xfrm>
            <a:off x="4552950" y="5671028"/>
            <a:ext cx="1095375" cy="98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2322" t="18238" r="29008" b="12418"/>
          <a:stretch>
            <a:fillRect/>
          </a:stretch>
        </p:blipFill>
        <p:spPr bwMode="auto">
          <a:xfrm>
            <a:off x="0" y="-1"/>
            <a:ext cx="6000750" cy="683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4176" t="11999" r="25115" b="26966"/>
          <a:stretch>
            <a:fillRect/>
          </a:stretch>
        </p:blipFill>
        <p:spPr bwMode="auto">
          <a:xfrm>
            <a:off x="2961464" y="0"/>
            <a:ext cx="6182536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096" t="29870" r="13615" b="47414"/>
          <a:stretch>
            <a:fillRect/>
          </a:stretch>
        </p:blipFill>
        <p:spPr bwMode="auto">
          <a:xfrm>
            <a:off x="733425" y="2447925"/>
            <a:ext cx="82867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29025" y="2590800"/>
            <a:ext cx="5300967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 относится к компетенции администрации города Ростова-на-Дону, а относится  к полномочиям Министерства здравоохранения Ростовской области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4157" t="17769" r="26046" b="59230"/>
          <a:stretch>
            <a:fillRect/>
          </a:stretch>
        </p:blipFill>
        <p:spPr bwMode="auto">
          <a:xfrm>
            <a:off x="3072809" y="4667250"/>
            <a:ext cx="6071191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144" t="8377" r="24800" b="12117"/>
          <a:stretch>
            <a:fillRect/>
          </a:stretch>
        </p:blipFill>
        <p:spPr bwMode="auto">
          <a:xfrm>
            <a:off x="1714500" y="0"/>
            <a:ext cx="6229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593" t="10853" r="16988" b="15826"/>
          <a:stretch>
            <a:fillRect/>
          </a:stretch>
        </p:blipFill>
        <p:spPr bwMode="auto">
          <a:xfrm>
            <a:off x="1924049" y="228600"/>
            <a:ext cx="5895975" cy="662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9045" t="20253" r="21854" b="40101"/>
          <a:stretch>
            <a:fillRect/>
          </a:stretch>
        </p:blipFill>
        <p:spPr bwMode="auto">
          <a:xfrm>
            <a:off x="0" y="0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996" t="20729" r="33661" b="72515"/>
          <a:stretch>
            <a:fillRect/>
          </a:stretch>
        </p:blipFill>
        <p:spPr bwMode="auto">
          <a:xfrm>
            <a:off x="1085851" y="5476064"/>
            <a:ext cx="7229474" cy="90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0" y="4506732"/>
            <a:ext cx="9144000" cy="23512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0" y="7"/>
            <a:ext cx="9144000" cy="334472"/>
            <a:chOff x="0" y="7"/>
            <a:chExt cx="9144000" cy="334472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0" y="7"/>
              <a:ext cx="9144000" cy="242887"/>
            </a:xfrm>
            <a:prstGeom prst="rect">
              <a:avLst/>
            </a:prstGeom>
            <a:solidFill>
              <a:srgbClr val="057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0" y="286852"/>
              <a:ext cx="9144000" cy="47627"/>
            </a:xfrm>
            <a:prstGeom prst="rect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762000" y="4414110"/>
            <a:ext cx="1620000" cy="13506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455384" y="4729279"/>
            <a:ext cx="423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577C0"/>
                </a:solidFill>
              </a:rPr>
              <a:t>МИНИСТЕРСТВО ЗДРАВООХРАНЕНИЯ </a:t>
            </a:r>
          </a:p>
          <a:p>
            <a:pPr algn="ctr"/>
            <a:r>
              <a:rPr lang="ru-RU" sz="2400" dirty="0">
                <a:solidFill>
                  <a:srgbClr val="0577C0"/>
                </a:solidFill>
              </a:rPr>
              <a:t>РОСТОВСКОЙ ОБЛАСТИ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89" y="2478132"/>
            <a:ext cx="1665507" cy="174812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61727" y="1295468"/>
            <a:ext cx="76893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БЛАГОДАРЮ ЗА ВНИМАНИЕ!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41" name="Группа 40"/>
          <p:cNvGrpSpPr/>
          <p:nvPr/>
        </p:nvGrpSpPr>
        <p:grpSpPr>
          <a:xfrm flipH="1" flipV="1">
            <a:off x="0" y="6523531"/>
            <a:ext cx="9144000" cy="334472"/>
            <a:chOff x="0" y="7"/>
            <a:chExt cx="9144000" cy="334472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0" y="7"/>
              <a:ext cx="9144000" cy="242887"/>
            </a:xfrm>
            <a:prstGeom prst="rect">
              <a:avLst/>
            </a:prstGeom>
            <a:solidFill>
              <a:srgbClr val="057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0" y="286852"/>
              <a:ext cx="9144000" cy="47627"/>
            </a:xfrm>
            <a:prstGeom prst="rect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443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475" t="28687" r="9508" b="17673"/>
          <a:stretch>
            <a:fillRect/>
          </a:stretch>
        </p:blipFill>
        <p:spPr bwMode="auto">
          <a:xfrm>
            <a:off x="0" y="914400"/>
            <a:ext cx="9144000" cy="57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3331" t="19324" r="9508" b="70837"/>
          <a:stretch>
            <a:fillRect/>
          </a:stretch>
        </p:blipFill>
        <p:spPr bwMode="auto">
          <a:xfrm>
            <a:off x="438150" y="0"/>
            <a:ext cx="8362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0370" t="49941" r="11519" b="46075"/>
          <a:stretch>
            <a:fillRect/>
          </a:stretch>
        </p:blipFill>
        <p:spPr bwMode="auto">
          <a:xfrm>
            <a:off x="6656151" y="3193712"/>
            <a:ext cx="2237361" cy="5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58025" y="3486150"/>
            <a:ext cx="99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БОЛЕЕ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4122" y="6416873"/>
            <a:ext cx="329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(из выступления В.И. Скворцовой)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473" t="22927" r="33350" b="35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727" t="19057" r="1291" b="71605"/>
          <a:stretch>
            <a:fillRect/>
          </a:stretch>
        </p:blipFill>
        <p:spPr bwMode="auto">
          <a:xfrm>
            <a:off x="209551" y="276225"/>
            <a:ext cx="893444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052" t="29062" r="3116" b="40924"/>
          <a:stretch>
            <a:fillRect/>
          </a:stretch>
        </p:blipFill>
        <p:spPr bwMode="auto">
          <a:xfrm>
            <a:off x="0" y="1543050"/>
            <a:ext cx="91440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flipV="1">
            <a:off x="0" y="91592"/>
            <a:ext cx="9144000" cy="242887"/>
          </a:xfrm>
          <a:prstGeom prst="rect">
            <a:avLst/>
          </a:prstGeom>
          <a:solidFill>
            <a:srgbClr val="05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0" y="7"/>
            <a:ext cx="9144000" cy="47627"/>
          </a:xfrm>
          <a:prstGeom prst="rect">
            <a:avLst/>
          </a:prstGeom>
          <a:solidFill>
            <a:srgbClr val="F22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0" y="91592"/>
            <a:ext cx="9144000" cy="242887"/>
          </a:xfrm>
          <a:prstGeom prst="rect">
            <a:avLst/>
          </a:prstGeom>
          <a:solidFill>
            <a:srgbClr val="05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0" y="7"/>
            <a:ext cx="9144000" cy="47627"/>
          </a:xfrm>
          <a:prstGeom prst="rect">
            <a:avLst/>
          </a:prstGeom>
          <a:solidFill>
            <a:srgbClr val="F22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4585" t="18807" r="6806" b="71741"/>
          <a:stretch>
            <a:fillRect/>
          </a:stretch>
        </p:blipFill>
        <p:spPr bwMode="auto">
          <a:xfrm>
            <a:off x="1038225" y="342900"/>
            <a:ext cx="7019926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7270" t="29118" r="6806" b="23279"/>
          <a:stretch>
            <a:fillRect/>
          </a:stretch>
        </p:blipFill>
        <p:spPr bwMode="auto">
          <a:xfrm>
            <a:off x="142875" y="1457325"/>
            <a:ext cx="8791576" cy="527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0" y="91592"/>
            <a:ext cx="9144000" cy="242887"/>
          </a:xfrm>
          <a:prstGeom prst="rect">
            <a:avLst/>
          </a:prstGeom>
          <a:solidFill>
            <a:srgbClr val="05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0" y="7"/>
            <a:ext cx="9144000" cy="47627"/>
          </a:xfrm>
          <a:prstGeom prst="rect">
            <a:avLst/>
          </a:prstGeom>
          <a:solidFill>
            <a:srgbClr val="F22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8063" t="20014" r="40213" b="70250"/>
          <a:stretch>
            <a:fillRect/>
          </a:stretch>
        </p:blipFill>
        <p:spPr bwMode="auto">
          <a:xfrm>
            <a:off x="1724025" y="383656"/>
            <a:ext cx="5295900" cy="79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8063" t="49502" r="17328" b="28620"/>
          <a:stretch>
            <a:fillRect/>
          </a:stretch>
        </p:blipFill>
        <p:spPr bwMode="auto">
          <a:xfrm>
            <a:off x="0" y="3438525"/>
            <a:ext cx="90011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8063" t="30447" r="44678" b="51645"/>
          <a:stretch>
            <a:fillRect/>
          </a:stretch>
        </p:blipFill>
        <p:spPr bwMode="auto">
          <a:xfrm>
            <a:off x="0" y="1209676"/>
            <a:ext cx="4857751" cy="221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43001" y="1304925"/>
            <a:ext cx="3048000" cy="45720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ПРИКАЗ №543н от 15.05.2012 (в ред. от 21.03.2019)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52" y="4019550"/>
            <a:ext cx="1571624" cy="533399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ПРИКАЗ №124н </a:t>
            </a:r>
          </a:p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от 21.03.2017 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0175" y="4667249"/>
            <a:ext cx="1866900" cy="177165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Об утверждении Порядка и сроков проведения профилактических медицинских осмотров граждан в целях выявления туберкулеза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33875" y="3962400"/>
            <a:ext cx="1609725" cy="55245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ПРИКАЗ №173н от29.03.2019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9127" y="4686300"/>
            <a:ext cx="1523998" cy="156210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Об утверждении Порядка диспансерного наблюдения за взрослыми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6127" y="3952875"/>
            <a:ext cx="1571624" cy="533399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ПРИКАЗ №124н </a:t>
            </a:r>
          </a:p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От 13.03.2019 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15176" y="4657724"/>
            <a:ext cx="2028824" cy="195262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Об утверждении Порядка проведения профилактического медицинского осмотра и диспансеризации определенных групп взрослого населения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8063" t="30447" r="44678" b="51645"/>
          <a:stretch>
            <a:fillRect/>
          </a:stretch>
        </p:blipFill>
        <p:spPr bwMode="auto">
          <a:xfrm>
            <a:off x="4286249" y="1190626"/>
            <a:ext cx="4857751" cy="221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438776" y="1352551"/>
            <a:ext cx="3048000" cy="36195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ПРИКАЗ №92н от 07.03.2019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95925" y="1866899"/>
            <a:ext cx="3514725" cy="1219201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Об утверждении Положения об организации оказания первичной медико-санитарной помощи детям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43001" y="1924051"/>
            <a:ext cx="3171824" cy="112395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Black" pitchFamily="34" charset="0"/>
                <a:cs typeface="Aharoni" pitchFamily="2" charset="-79"/>
              </a:rPr>
              <a:t>Об утверждении Положения об организации оказания первичной медико-санитарной помощи взрослому населению</a:t>
            </a:r>
            <a:endParaRPr lang="ru-RU" sz="1200" b="1" dirty="0"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-2604977" y="-408138"/>
            <a:ext cx="9144000" cy="242887"/>
          </a:xfrm>
          <a:prstGeom prst="rect">
            <a:avLst/>
          </a:prstGeom>
          <a:solidFill>
            <a:srgbClr val="05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0" y="7"/>
            <a:ext cx="9144000" cy="47627"/>
          </a:xfrm>
          <a:prstGeom prst="rect">
            <a:avLst/>
          </a:prstGeom>
          <a:solidFill>
            <a:srgbClr val="F22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3344" t="19918" r="10075" b="70978"/>
          <a:stretch>
            <a:fillRect/>
          </a:stretch>
        </p:blipFill>
        <p:spPr bwMode="auto">
          <a:xfrm>
            <a:off x="1238250" y="323850"/>
            <a:ext cx="69437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4748" t="40214" r="56149" b="46781"/>
          <a:stretch>
            <a:fillRect/>
          </a:stretch>
        </p:blipFill>
        <p:spPr bwMode="auto">
          <a:xfrm>
            <a:off x="0" y="1464014"/>
            <a:ext cx="3684107" cy="180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4433" t="65802" r="56149" b="21950"/>
          <a:stretch>
            <a:fillRect/>
          </a:stretch>
        </p:blipFill>
        <p:spPr bwMode="auto">
          <a:xfrm>
            <a:off x="0" y="4895850"/>
            <a:ext cx="3695699" cy="168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5052" t="52599" r="56149" b="33497"/>
          <a:stretch>
            <a:fillRect/>
          </a:stretch>
        </p:blipFill>
        <p:spPr bwMode="auto">
          <a:xfrm>
            <a:off x="0" y="3208102"/>
            <a:ext cx="3667125" cy="193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43793" t="41463" r="14267" b="47639"/>
          <a:stretch>
            <a:fillRect/>
          </a:stretch>
        </p:blipFill>
        <p:spPr bwMode="auto">
          <a:xfrm>
            <a:off x="3657601" y="1609725"/>
            <a:ext cx="5486400" cy="153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3793" t="66313" r="12376" b="21950"/>
          <a:stretch>
            <a:fillRect/>
          </a:stretch>
        </p:blipFill>
        <p:spPr bwMode="auto">
          <a:xfrm>
            <a:off x="3724275" y="5128134"/>
            <a:ext cx="5419725" cy="158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43793" t="53247" r="11649" b="36677"/>
          <a:stretch>
            <a:fillRect/>
          </a:stretch>
        </p:blipFill>
        <p:spPr bwMode="auto">
          <a:xfrm>
            <a:off x="3671342" y="3311879"/>
            <a:ext cx="5472658" cy="166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11445" y="214555"/>
            <a:ext cx="3598979" cy="465789"/>
            <a:chOff x="357253" y="255888"/>
            <a:chExt cx="3598977" cy="46578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8199" y="260012"/>
              <a:ext cx="311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577C0"/>
                  </a:solidFill>
                </a:rPr>
                <a:t>МИНИСТЕРСТВО ЗДРАВООХРАНЕНИЯ </a:t>
              </a:r>
            </a:p>
            <a:p>
              <a:r>
                <a:rPr lang="ru-RU" sz="1200" dirty="0">
                  <a:solidFill>
                    <a:srgbClr val="0577C0"/>
                  </a:solidFill>
                </a:rPr>
                <a:t>РОСТОВСКОЙ ОБЛАСТИ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/>
          <p:cNvSpPr/>
          <p:nvPr/>
        </p:nvSpPr>
        <p:spPr>
          <a:xfrm rot="5400000">
            <a:off x="4549141" y="-3863073"/>
            <a:ext cx="45719" cy="9144000"/>
          </a:xfrm>
          <a:prstGeom prst="rect">
            <a:avLst/>
          </a:prstGeom>
          <a:gradFill>
            <a:gsLst>
              <a:gs pos="0">
                <a:srgbClr val="F2293A"/>
              </a:gs>
              <a:gs pos="56000">
                <a:srgbClr val="0577C0"/>
              </a:gs>
              <a:gs pos="100000">
                <a:srgbClr val="F2293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8514042" y="986875"/>
            <a:ext cx="88105" cy="5220000"/>
            <a:chOff x="814205" y="1045892"/>
            <a:chExt cx="97353" cy="5279589"/>
          </a:xfrm>
        </p:grpSpPr>
        <p:cxnSp>
          <p:nvCxnSpPr>
            <p:cNvPr id="42" name="Straight Connector 110"/>
            <p:cNvCxnSpPr/>
            <p:nvPr/>
          </p:nvCxnSpPr>
          <p:spPr>
            <a:xfrm flipH="1">
              <a:off x="862882" y="1045892"/>
              <a:ext cx="22940" cy="5208648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Блок-схема: узел 42"/>
            <p:cNvSpPr/>
            <p:nvPr/>
          </p:nvSpPr>
          <p:spPr>
            <a:xfrm>
              <a:off x="814205" y="6248657"/>
              <a:ext cx="97353" cy="76824"/>
            </a:xfrm>
            <a:prstGeom prst="flowChartConnector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Straight Connector 110"/>
            <p:cNvCxnSpPr/>
            <p:nvPr/>
          </p:nvCxnSpPr>
          <p:spPr>
            <a:xfrm>
              <a:off x="885822" y="1045892"/>
              <a:ext cx="0" cy="565670"/>
            </a:xfrm>
            <a:prstGeom prst="line">
              <a:avLst/>
            </a:prstGeom>
            <a:solidFill>
              <a:srgbClr val="CB3334"/>
            </a:solidFill>
            <a:ln w="44450">
              <a:solidFill>
                <a:srgbClr val="057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Прямоугольник 57"/>
          <p:cNvSpPr/>
          <p:nvPr/>
        </p:nvSpPr>
        <p:spPr>
          <a:xfrm>
            <a:off x="3053755" y="4847177"/>
            <a:ext cx="3171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chemeClr val="bg1"/>
                </a:solidFill>
              </a:rPr>
              <a:t>Более </a:t>
            </a:r>
            <a:r>
              <a:rPr lang="ru-RU" altLang="ru-RU" b="1" dirty="0" smtClean="0">
                <a:solidFill>
                  <a:schemeClr val="bg1"/>
                </a:solidFill>
              </a:rPr>
              <a:t>1,173 млн. </a:t>
            </a:r>
            <a:r>
              <a:rPr lang="ru-RU" altLang="ru-RU" b="1" dirty="0">
                <a:solidFill>
                  <a:schemeClr val="bg1"/>
                </a:solidFill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</a:rPr>
              <a:t>      </a:t>
            </a:r>
            <a:r>
              <a:rPr lang="ru-RU" altLang="ru-RU" dirty="0" smtClean="0">
                <a:solidFill>
                  <a:schemeClr val="bg1"/>
                </a:solidFill>
              </a:rPr>
              <a:t>случаев /</a:t>
            </a:r>
            <a:r>
              <a:rPr lang="ru-RU" altLang="ru-RU" dirty="0">
                <a:solidFill>
                  <a:schemeClr val="bg1"/>
                </a:solidFill>
              </a:rPr>
              <a:t>год</a:t>
            </a:r>
          </a:p>
        </p:txBody>
      </p:sp>
      <p:pic>
        <p:nvPicPr>
          <p:cNvPr id="54" name="Picture 2" descr="C:\Users\User\Desktop\С телефона август 19\Screenshots\Screenshot_20190710-074043_Yand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8" y="718457"/>
            <a:ext cx="8257592" cy="59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17187" y="757130"/>
            <a:ext cx="7912280" cy="4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rgbClr val="0465A0"/>
              </a:solidFill>
              <a:latin typeface="+mj-lt"/>
            </a:endParaRPr>
          </a:p>
        </p:txBody>
      </p:sp>
      <p:grpSp>
        <p:nvGrpSpPr>
          <p:cNvPr id="4" name="Группа 21"/>
          <p:cNvGrpSpPr/>
          <p:nvPr/>
        </p:nvGrpSpPr>
        <p:grpSpPr>
          <a:xfrm>
            <a:off x="211445" y="214555"/>
            <a:ext cx="3598979" cy="465789"/>
            <a:chOff x="357253" y="255888"/>
            <a:chExt cx="3598977" cy="46578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3" y="255888"/>
              <a:ext cx="418968" cy="4397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38199" y="260012"/>
              <a:ext cx="311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577C0"/>
                  </a:solidFill>
                </a:rPr>
                <a:t>МИНИСТЕРСТВО ЗДРАВООХРАНЕНИЯ </a:t>
              </a:r>
            </a:p>
            <a:p>
              <a:r>
                <a:rPr lang="ru-RU" sz="1200" dirty="0">
                  <a:solidFill>
                    <a:srgbClr val="0577C0"/>
                  </a:solidFill>
                </a:rPr>
                <a:t>РОСТОВСКОЙ ОБЛАСТИ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838200" y="320736"/>
              <a:ext cx="0" cy="324372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0" name="Прямоугольник 69"/>
          <p:cNvSpPr/>
          <p:nvPr/>
        </p:nvSpPr>
        <p:spPr>
          <a:xfrm>
            <a:off x="625029" y="802209"/>
            <a:ext cx="7893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465A0"/>
                </a:solidFill>
              </a:rPr>
              <a:t>РЕГИОНАЛЬНЫЕ </a:t>
            </a:r>
            <a:r>
              <a:rPr lang="ru-RU" b="1" dirty="0">
                <a:solidFill>
                  <a:srgbClr val="0465A0"/>
                </a:solidFill>
              </a:rPr>
              <a:t>НОРМАТИВЫ</a:t>
            </a:r>
            <a:endParaRPr lang="ru-RU" dirty="0">
              <a:solidFill>
                <a:srgbClr val="0465A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 rot="5400000">
            <a:off x="4549141" y="-3863073"/>
            <a:ext cx="45719" cy="9144000"/>
          </a:xfrm>
          <a:prstGeom prst="rect">
            <a:avLst/>
          </a:prstGeom>
          <a:gradFill>
            <a:gsLst>
              <a:gs pos="0">
                <a:srgbClr val="F2293A"/>
              </a:gs>
              <a:gs pos="56000">
                <a:srgbClr val="0577C0"/>
              </a:gs>
              <a:gs pos="100000">
                <a:srgbClr val="F2293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40"/>
          <p:cNvGrpSpPr/>
          <p:nvPr/>
        </p:nvGrpSpPr>
        <p:grpSpPr>
          <a:xfrm>
            <a:off x="8514042" y="986875"/>
            <a:ext cx="88105" cy="5220000"/>
            <a:chOff x="814205" y="1045892"/>
            <a:chExt cx="97353" cy="5279589"/>
          </a:xfrm>
        </p:grpSpPr>
        <p:cxnSp>
          <p:nvCxnSpPr>
            <p:cNvPr id="42" name="Straight Connector 110"/>
            <p:cNvCxnSpPr/>
            <p:nvPr/>
          </p:nvCxnSpPr>
          <p:spPr>
            <a:xfrm flipH="1">
              <a:off x="862882" y="1045892"/>
              <a:ext cx="22940" cy="5208648"/>
            </a:xfrm>
            <a:prstGeom prst="line">
              <a:avLst/>
            </a:prstGeom>
            <a:ln w="28575">
              <a:solidFill>
                <a:srgbClr val="F2293A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Блок-схема: узел 42"/>
            <p:cNvSpPr/>
            <p:nvPr/>
          </p:nvSpPr>
          <p:spPr>
            <a:xfrm>
              <a:off x="814205" y="6248657"/>
              <a:ext cx="97353" cy="76824"/>
            </a:xfrm>
            <a:prstGeom prst="flowChartConnector">
              <a:avLst/>
            </a:prstGeom>
            <a:solidFill>
              <a:srgbClr val="F22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Straight Connector 110"/>
            <p:cNvCxnSpPr/>
            <p:nvPr/>
          </p:nvCxnSpPr>
          <p:spPr>
            <a:xfrm>
              <a:off x="885822" y="1045892"/>
              <a:ext cx="0" cy="565670"/>
            </a:xfrm>
            <a:prstGeom prst="line">
              <a:avLst/>
            </a:prstGeom>
            <a:solidFill>
              <a:srgbClr val="CB3334"/>
            </a:solidFill>
            <a:ln w="44450">
              <a:solidFill>
                <a:srgbClr val="057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1180055" y="1486633"/>
            <a:ext cx="7318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b="1" dirty="0">
                <a:cs typeface="Times New Roman" panose="02020603050405020304" pitchFamily="18" charset="0"/>
              </a:rPr>
              <a:t>Приказ МЗ </a:t>
            </a:r>
            <a:r>
              <a:rPr lang="ru-RU" altLang="ru-RU" b="1" dirty="0" smtClean="0">
                <a:cs typeface="Times New Roman" panose="02020603050405020304" pitchFamily="18" charset="0"/>
              </a:rPr>
              <a:t>РО </a:t>
            </a:r>
            <a:r>
              <a:rPr lang="ru-RU" altLang="ru-RU" b="1" dirty="0">
                <a:cs typeface="Times New Roman" panose="02020603050405020304" pitchFamily="18" charset="0"/>
              </a:rPr>
              <a:t>от </a:t>
            </a:r>
            <a:r>
              <a:rPr lang="ru-RU" altLang="ru-RU" b="1" dirty="0" smtClean="0">
                <a:cs typeface="Times New Roman" panose="02020603050405020304" pitchFamily="18" charset="0"/>
              </a:rPr>
              <a:t>31.01.2019 </a:t>
            </a:r>
            <a:r>
              <a:rPr lang="ru-RU" altLang="ru-RU" b="1" dirty="0">
                <a:cs typeface="Times New Roman" panose="02020603050405020304" pitchFamily="18" charset="0"/>
              </a:rPr>
              <a:t>N </a:t>
            </a:r>
            <a:r>
              <a:rPr lang="ru-RU" altLang="ru-RU" b="1" dirty="0" smtClean="0">
                <a:cs typeface="Times New Roman" panose="02020603050405020304" pitchFamily="18" charset="0"/>
              </a:rPr>
              <a:t>268 </a:t>
            </a:r>
            <a:r>
              <a:rPr lang="ru-RU" altLang="ru-RU" b="1" dirty="0">
                <a:cs typeface="Times New Roman" panose="02020603050405020304" pitchFamily="18" charset="0"/>
              </a:rPr>
              <a:t>«Об утверждении </a:t>
            </a:r>
            <a:r>
              <a:rPr lang="ru-RU" altLang="ru-RU" b="1" dirty="0" smtClean="0">
                <a:cs typeface="Times New Roman" panose="02020603050405020304" pitchFamily="18" charset="0"/>
              </a:rPr>
              <a:t>перечня медицинских организаций»</a:t>
            </a:r>
            <a:endParaRPr lang="ru-RU" altLang="ru-RU" b="1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21" y="5179951"/>
            <a:ext cx="1763559" cy="10269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8579" t="20310" r="81093" b="63288"/>
          <a:stretch>
            <a:fillRect/>
          </a:stretch>
        </p:blipFill>
        <p:spPr bwMode="auto">
          <a:xfrm>
            <a:off x="343534" y="1390650"/>
            <a:ext cx="742316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8579" t="20310" r="81093" b="63288"/>
          <a:stretch>
            <a:fillRect/>
          </a:stretch>
        </p:blipFill>
        <p:spPr bwMode="auto">
          <a:xfrm>
            <a:off x="353059" y="3028950"/>
            <a:ext cx="742316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227680" y="3020158"/>
            <a:ext cx="7318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b="1" dirty="0">
                <a:cs typeface="Times New Roman" panose="02020603050405020304" pitchFamily="18" charset="0"/>
              </a:rPr>
              <a:t>Приказ МЗ </a:t>
            </a:r>
            <a:r>
              <a:rPr lang="ru-RU" altLang="ru-RU" b="1" dirty="0" smtClean="0">
                <a:cs typeface="Times New Roman" panose="02020603050405020304" pitchFamily="18" charset="0"/>
              </a:rPr>
              <a:t>РО </a:t>
            </a:r>
            <a:r>
              <a:rPr lang="ru-RU" altLang="ru-RU" b="1" dirty="0">
                <a:cs typeface="Times New Roman" panose="02020603050405020304" pitchFamily="18" charset="0"/>
              </a:rPr>
              <a:t>от </a:t>
            </a:r>
            <a:r>
              <a:rPr lang="ru-RU" altLang="ru-RU" b="1" dirty="0" smtClean="0">
                <a:cs typeface="Times New Roman" panose="02020603050405020304" pitchFamily="18" charset="0"/>
              </a:rPr>
              <a:t>07.05.2019 </a:t>
            </a:r>
            <a:r>
              <a:rPr lang="ru-RU" altLang="ru-RU" b="1" dirty="0">
                <a:cs typeface="Times New Roman" panose="02020603050405020304" pitchFamily="18" charset="0"/>
              </a:rPr>
              <a:t>N </a:t>
            </a:r>
            <a:r>
              <a:rPr lang="ru-RU" altLang="ru-RU" b="1" dirty="0" smtClean="0">
                <a:cs typeface="Times New Roman" panose="02020603050405020304" pitchFamily="18" charset="0"/>
              </a:rPr>
              <a:t>1246 </a:t>
            </a:r>
            <a:r>
              <a:rPr lang="ru-RU" altLang="ru-RU" b="1" dirty="0">
                <a:cs typeface="Times New Roman" panose="02020603050405020304" pitchFamily="18" charset="0"/>
              </a:rPr>
              <a:t>«</a:t>
            </a:r>
            <a:r>
              <a:rPr lang="ru-RU" altLang="ru-RU" b="1" dirty="0" smtClean="0">
                <a:cs typeface="Times New Roman" panose="02020603050405020304" pitchFamily="18" charset="0"/>
              </a:rPr>
              <a:t>О создании регионального проектного офиса (регионального центра первичной медико-санитарной помощи) в Ростовской области»</a:t>
            </a:r>
            <a:endParaRPr lang="ru-RU" altLang="ru-RU" b="1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9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6">
      <a:majorFont>
        <a:latin typeface="Gill Sans "/>
        <a:ea typeface=""/>
        <a:cs typeface=""/>
      </a:majorFont>
      <a:minorFont>
        <a:latin typeface="Gill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5300</TotalTime>
  <Words>292</Words>
  <Application>Microsoft Office PowerPoint</Application>
  <PresentationFormat>Экран (4:3)</PresentationFormat>
  <Paragraphs>66</Paragraphs>
  <Slides>19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gukep</cp:lastModifiedBy>
  <cp:revision>610</cp:revision>
  <dcterms:created xsi:type="dcterms:W3CDTF">2019-03-23T12:09:10Z</dcterms:created>
  <dcterms:modified xsi:type="dcterms:W3CDTF">2019-09-23T18:34:20Z</dcterms:modified>
</cp:coreProperties>
</file>