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2" r:id="rId3"/>
    <p:sldId id="283" r:id="rId4"/>
    <p:sldId id="284" r:id="rId5"/>
    <p:sldId id="305" r:id="rId6"/>
    <p:sldId id="270" r:id="rId7"/>
    <p:sldId id="274" r:id="rId8"/>
    <p:sldId id="285" r:id="rId9"/>
    <p:sldId id="257" r:id="rId10"/>
    <p:sldId id="259" r:id="rId11"/>
    <p:sldId id="258" r:id="rId12"/>
    <p:sldId id="261" r:id="rId13"/>
    <p:sldId id="262" r:id="rId14"/>
    <p:sldId id="298" r:id="rId15"/>
    <p:sldId id="293" r:id="rId16"/>
    <p:sldId id="295" r:id="rId17"/>
    <p:sldId id="297" r:id="rId18"/>
    <p:sldId id="266" r:id="rId19"/>
    <p:sldId id="264" r:id="rId20"/>
    <p:sldId id="267" r:id="rId21"/>
    <p:sldId id="269" r:id="rId22"/>
    <p:sldId id="268" r:id="rId23"/>
    <p:sldId id="276" r:id="rId24"/>
    <p:sldId id="273" r:id="rId25"/>
    <p:sldId id="299" r:id="rId26"/>
    <p:sldId id="300" r:id="rId27"/>
    <p:sldId id="304" r:id="rId28"/>
    <p:sldId id="302" r:id="rId29"/>
    <p:sldId id="286" r:id="rId30"/>
    <p:sldId id="306" r:id="rId31"/>
    <p:sldId id="289" r:id="rId32"/>
    <p:sldId id="291" r:id="rId33"/>
    <p:sldId id="303" r:id="rId34"/>
    <p:sldId id="288" r:id="rId35"/>
    <p:sldId id="290" r:id="rId36"/>
    <p:sldId id="307" r:id="rId37"/>
    <p:sldId id="287" r:id="rId38"/>
    <p:sldId id="308" r:id="rId39"/>
    <p:sldId id="29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4657158579789"/>
          <c:y val="4.9117421335379892E-2"/>
          <c:w val="0.73768640595225643"/>
          <c:h val="0.93068303914044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7542693159543943E-2"/>
                  <c:y val="1.534919416730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ВИЧ+tbc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5045001205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Онко + ССЗ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5045001205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"Потерянные"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2294447501626E-2"/>
                  <c:y val="-9.2095165003837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267712"/>
        <c:axId val="103281792"/>
        <c:axId val="0"/>
      </c:bar3DChart>
      <c:catAx>
        <c:axId val="10326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3281792"/>
        <c:crosses val="autoZero"/>
        <c:auto val="1"/>
        <c:lblAlgn val="ctr"/>
        <c:lblOffset val="100"/>
        <c:noMultiLvlLbl val="0"/>
      </c:catAx>
      <c:valAx>
        <c:axId val="1032817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326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04496937007396"/>
          <c:y val="0.27968794000519698"/>
          <c:w val="0.22188300141438855"/>
          <c:h val="0.40992548993540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94657158579789"/>
          <c:y val="4.9117421335379892E-2"/>
          <c:w val="0.73768640595225643"/>
          <c:h val="0.93068303914044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7542693159543943E-2"/>
                  <c:y val="1.534919416730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ВИЧ+tbc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5045001205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Онко + ССЗ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50450012051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"Потерянные"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2294447501626E-2"/>
                  <c:y val="-9.2095165003837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9359104"/>
        <c:axId val="109360640"/>
        <c:axId val="0"/>
      </c:bar3DChart>
      <c:catAx>
        <c:axId val="10935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9360640"/>
        <c:crosses val="autoZero"/>
        <c:auto val="1"/>
        <c:lblAlgn val="ctr"/>
        <c:lblOffset val="100"/>
        <c:noMultiLvlLbl val="0"/>
      </c:catAx>
      <c:valAx>
        <c:axId val="10936064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0935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04496937007396"/>
          <c:y val="0.27968794000519698"/>
          <c:w val="0.22188300141438855"/>
          <c:h val="0.40992548993540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FA30C-18AF-4201-A1DC-F7D511BE24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F3B37A-B332-41EC-B519-2841B0AC4E46}">
      <dgm:prSet phldrT="[Текст]"/>
      <dgm:spPr/>
      <dgm:t>
        <a:bodyPr/>
        <a:lstStyle/>
        <a:p>
          <a:r>
            <a:rPr lang="ru-RU" dirty="0" smtClean="0"/>
            <a:t>2006-2015</a:t>
          </a:r>
          <a:endParaRPr lang="ru-RU" dirty="0"/>
        </a:p>
      </dgm:t>
    </dgm:pt>
    <dgm:pt modelId="{29AC8853-F2B2-496C-B8A9-C26734DECDC9}" type="parTrans" cxnId="{4E043E4B-421F-42C3-917C-466F02EA249E}">
      <dgm:prSet/>
      <dgm:spPr/>
      <dgm:t>
        <a:bodyPr/>
        <a:lstStyle/>
        <a:p>
          <a:endParaRPr lang="ru-RU"/>
        </a:p>
      </dgm:t>
    </dgm:pt>
    <dgm:pt modelId="{43FBF0D2-F051-45CE-A38A-054AEFE35BBE}" type="sibTrans" cxnId="{4E043E4B-421F-42C3-917C-466F02EA249E}">
      <dgm:prSet/>
      <dgm:spPr/>
      <dgm:t>
        <a:bodyPr/>
        <a:lstStyle/>
        <a:p>
          <a:endParaRPr lang="ru-RU"/>
        </a:p>
      </dgm:t>
    </dgm:pt>
    <dgm:pt modelId="{0C57EDDC-5372-41B0-A8A2-E8DDBFE857C4}">
      <dgm:prSet phldrT="[Текст]" custT="1"/>
      <dgm:spPr/>
      <dgm:t>
        <a:bodyPr/>
        <a:lstStyle/>
        <a:p>
          <a:r>
            <a:rPr lang="ru-RU" sz="1400" b="1" dirty="0" smtClean="0"/>
            <a:t>Существенно снижена частота передачи ВИЧ от матери к ребенку</a:t>
          </a:r>
          <a:endParaRPr lang="ru-RU" sz="1400" b="1" dirty="0"/>
        </a:p>
      </dgm:t>
    </dgm:pt>
    <dgm:pt modelId="{E3C9402D-E153-4F42-990E-BE4D8F6E372E}" type="parTrans" cxnId="{1B4822A0-0240-4E67-82FD-352F56A0DA60}">
      <dgm:prSet/>
      <dgm:spPr/>
      <dgm:t>
        <a:bodyPr/>
        <a:lstStyle/>
        <a:p>
          <a:endParaRPr lang="ru-RU"/>
        </a:p>
      </dgm:t>
    </dgm:pt>
    <dgm:pt modelId="{0282C937-C9BC-4830-9822-028AD43686C2}" type="sibTrans" cxnId="{1B4822A0-0240-4E67-82FD-352F56A0DA60}">
      <dgm:prSet/>
      <dgm:spPr/>
      <dgm:t>
        <a:bodyPr/>
        <a:lstStyle/>
        <a:p>
          <a:endParaRPr lang="ru-RU"/>
        </a:p>
      </dgm:t>
    </dgm:pt>
    <dgm:pt modelId="{FC214F1E-97E6-4FC9-9EC1-F23DB67D40C1}">
      <dgm:prSet phldrT="[Текст]" custT="1"/>
      <dgm:spPr/>
      <dgm:t>
        <a:bodyPr/>
        <a:lstStyle/>
        <a:p>
          <a:r>
            <a:rPr lang="ru-RU" sz="1400" b="1" dirty="0" smtClean="0"/>
            <a:t>Все нуждающиеся пациенты получили доступ к специфическому лечению</a:t>
          </a:r>
          <a:endParaRPr lang="ru-RU" sz="1400" b="1" dirty="0"/>
        </a:p>
      </dgm:t>
    </dgm:pt>
    <dgm:pt modelId="{58CEC41D-5E2C-42AF-B265-20ABC88786C4}" type="parTrans" cxnId="{D5B9FEB6-1BB8-4F60-9D3F-D48A9A94D724}">
      <dgm:prSet/>
      <dgm:spPr/>
      <dgm:t>
        <a:bodyPr/>
        <a:lstStyle/>
        <a:p>
          <a:endParaRPr lang="ru-RU"/>
        </a:p>
      </dgm:t>
    </dgm:pt>
    <dgm:pt modelId="{137E5159-21E4-4509-9A6D-4CF9F298E05D}" type="sibTrans" cxnId="{D5B9FEB6-1BB8-4F60-9D3F-D48A9A94D724}">
      <dgm:prSet/>
      <dgm:spPr/>
      <dgm:t>
        <a:bodyPr/>
        <a:lstStyle/>
        <a:p>
          <a:endParaRPr lang="ru-RU"/>
        </a:p>
      </dgm:t>
    </dgm:pt>
    <dgm:pt modelId="{60183022-630E-4969-B11C-251AF8109126}">
      <dgm:prSet phldrT="[Текст]" custT="1"/>
      <dgm:spPr/>
      <dgm:t>
        <a:bodyPr/>
        <a:lstStyle/>
        <a:p>
          <a:r>
            <a:rPr lang="ru-RU" sz="1400" b="1" dirty="0" smtClean="0"/>
            <a:t>Растет объем скрининговых исследований населения на ВИЧ-инфекцию</a:t>
          </a:r>
          <a:endParaRPr lang="ru-RU" sz="1400" b="1" dirty="0"/>
        </a:p>
      </dgm:t>
    </dgm:pt>
    <dgm:pt modelId="{C1328890-07F2-447A-988F-9117EEDA888C}" type="parTrans" cxnId="{9FD57DB1-A61C-4906-8067-90B968489604}">
      <dgm:prSet/>
      <dgm:spPr/>
      <dgm:t>
        <a:bodyPr/>
        <a:lstStyle/>
        <a:p>
          <a:endParaRPr lang="ru-RU"/>
        </a:p>
      </dgm:t>
    </dgm:pt>
    <dgm:pt modelId="{6AE69A0A-FAC0-47CA-8017-1453EF786EB3}" type="sibTrans" cxnId="{9FD57DB1-A61C-4906-8067-90B968489604}">
      <dgm:prSet/>
      <dgm:spPr/>
      <dgm:t>
        <a:bodyPr/>
        <a:lstStyle/>
        <a:p>
          <a:endParaRPr lang="ru-RU"/>
        </a:p>
      </dgm:t>
    </dgm:pt>
    <dgm:pt modelId="{7C63279A-4BE0-461F-A499-FFEEE6D3E851}">
      <dgm:prSet phldrT="[Текст]" custT="1"/>
      <dgm:spPr/>
      <dgm:t>
        <a:bodyPr/>
        <a:lstStyle/>
        <a:p>
          <a:r>
            <a:rPr lang="ru-RU" sz="1400" b="1" dirty="0" smtClean="0"/>
            <a:t>Создан Межведомственный совет по борьбе с ВИЧ-инфекцией</a:t>
          </a:r>
          <a:endParaRPr lang="ru-RU" sz="1400" b="1" dirty="0"/>
        </a:p>
      </dgm:t>
    </dgm:pt>
    <dgm:pt modelId="{8131749F-7729-42F9-8202-C107548C9AEB}" type="parTrans" cxnId="{4AA8751E-810D-434B-9031-5BF27F0DAF50}">
      <dgm:prSet/>
      <dgm:spPr/>
      <dgm:t>
        <a:bodyPr/>
        <a:lstStyle/>
        <a:p>
          <a:endParaRPr lang="ru-RU"/>
        </a:p>
      </dgm:t>
    </dgm:pt>
    <dgm:pt modelId="{F1799941-BE13-494B-A869-2E22EC460B80}" type="sibTrans" cxnId="{4AA8751E-810D-434B-9031-5BF27F0DAF50}">
      <dgm:prSet/>
      <dgm:spPr/>
      <dgm:t>
        <a:bodyPr/>
        <a:lstStyle/>
        <a:p>
          <a:endParaRPr lang="ru-RU"/>
        </a:p>
      </dgm:t>
    </dgm:pt>
    <dgm:pt modelId="{945E9566-10BD-46FF-9475-7D2E5E4B369A}">
      <dgm:prSet phldrT="[Текст]" custT="1"/>
      <dgm:spPr/>
      <dgm:t>
        <a:bodyPr/>
        <a:lstStyle/>
        <a:p>
          <a:r>
            <a:rPr lang="ru-RU" sz="1400" b="1" dirty="0" smtClean="0"/>
            <a:t>Началась реализация  Национального проекта «Здоровье»</a:t>
          </a:r>
        </a:p>
        <a:p>
          <a:r>
            <a:rPr lang="ru-RU" sz="1400" b="1" dirty="0" smtClean="0"/>
            <a:t>- составляющая  «Борьба с ВИЧ-инфекцией»</a:t>
          </a:r>
          <a:endParaRPr lang="ru-RU" sz="1400" b="1" dirty="0"/>
        </a:p>
      </dgm:t>
    </dgm:pt>
    <dgm:pt modelId="{835E4C7D-0150-4632-9D05-0F02E668F2F8}" type="sibTrans" cxnId="{7A3A83DB-8E39-44F9-8C2F-42A1BA2B5529}">
      <dgm:prSet/>
      <dgm:spPr/>
      <dgm:t>
        <a:bodyPr/>
        <a:lstStyle/>
        <a:p>
          <a:endParaRPr lang="ru-RU"/>
        </a:p>
      </dgm:t>
    </dgm:pt>
    <dgm:pt modelId="{4BF4751B-F847-4288-B83B-2BE7923212FE}" type="parTrans" cxnId="{7A3A83DB-8E39-44F9-8C2F-42A1BA2B5529}">
      <dgm:prSet/>
      <dgm:spPr/>
      <dgm:t>
        <a:bodyPr/>
        <a:lstStyle/>
        <a:p>
          <a:endParaRPr lang="ru-RU"/>
        </a:p>
      </dgm:t>
    </dgm:pt>
    <dgm:pt modelId="{D720A04A-D1D6-4174-A1B7-0C84C285C8C3}" type="pres">
      <dgm:prSet presAssocID="{60FFA30C-18AF-4201-A1DC-F7D511BE24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FE5A8-63F2-44E0-8DEC-2FE72CA5A0A6}" type="pres">
      <dgm:prSet presAssocID="{52F3B37A-B332-41EC-B519-2841B0AC4E46}" presName="root1" presStyleCnt="0"/>
      <dgm:spPr/>
      <dgm:t>
        <a:bodyPr/>
        <a:lstStyle/>
        <a:p>
          <a:endParaRPr lang="ru-RU"/>
        </a:p>
      </dgm:t>
    </dgm:pt>
    <dgm:pt modelId="{0B7115BA-EEC9-4101-9E8F-19E37CCCA501}" type="pres">
      <dgm:prSet presAssocID="{52F3B37A-B332-41EC-B519-2841B0AC4E46}" presName="LevelOneTextNode" presStyleLbl="node0" presStyleIdx="0" presStyleCnt="1" custScaleY="110327" custLinFactX="-71884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2322D-67FF-40AF-BD00-EBFEF66A5E34}" type="pres">
      <dgm:prSet presAssocID="{52F3B37A-B332-41EC-B519-2841B0AC4E46}" presName="level2hierChild" presStyleCnt="0"/>
      <dgm:spPr/>
      <dgm:t>
        <a:bodyPr/>
        <a:lstStyle/>
        <a:p>
          <a:endParaRPr lang="ru-RU"/>
        </a:p>
      </dgm:t>
    </dgm:pt>
    <dgm:pt modelId="{7FFDA132-0E57-4B93-86BC-C98E1C443DDA}" type="pres">
      <dgm:prSet presAssocID="{4BF4751B-F847-4288-B83B-2BE7923212F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1125A3B-B484-44C9-8D08-91C34A423178}" type="pres">
      <dgm:prSet presAssocID="{4BF4751B-F847-4288-B83B-2BE7923212F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1923412-C773-4AEF-87CB-1467AEAA2B07}" type="pres">
      <dgm:prSet presAssocID="{945E9566-10BD-46FF-9475-7D2E5E4B369A}" presName="root2" presStyleCnt="0"/>
      <dgm:spPr/>
      <dgm:t>
        <a:bodyPr/>
        <a:lstStyle/>
        <a:p>
          <a:endParaRPr lang="ru-RU"/>
        </a:p>
      </dgm:t>
    </dgm:pt>
    <dgm:pt modelId="{0C9FC327-47C0-4C60-8339-041D6D411BD5}" type="pres">
      <dgm:prSet presAssocID="{945E9566-10BD-46FF-9475-7D2E5E4B369A}" presName="LevelTwoTextNode" presStyleLbl="node2" presStyleIdx="0" presStyleCnt="5" custScaleX="248448" custLinFactNeighborX="-535" custLinFactNeighborY="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B694B-2605-4C30-90F0-580816E89883}" type="pres">
      <dgm:prSet presAssocID="{945E9566-10BD-46FF-9475-7D2E5E4B369A}" presName="level3hierChild" presStyleCnt="0"/>
      <dgm:spPr/>
      <dgm:t>
        <a:bodyPr/>
        <a:lstStyle/>
        <a:p>
          <a:endParaRPr lang="ru-RU"/>
        </a:p>
      </dgm:t>
    </dgm:pt>
    <dgm:pt modelId="{12589A94-4B04-45EC-9549-EACA641FF095}" type="pres">
      <dgm:prSet presAssocID="{8131749F-7729-42F9-8202-C107548C9AE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6BAE984D-5E4A-4FB5-A8AA-C41C53A0559D}" type="pres">
      <dgm:prSet presAssocID="{8131749F-7729-42F9-8202-C107548C9AE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11AF322-C3B3-41ED-B137-8272F027CC41}" type="pres">
      <dgm:prSet presAssocID="{7C63279A-4BE0-461F-A499-FFEEE6D3E851}" presName="root2" presStyleCnt="0"/>
      <dgm:spPr/>
      <dgm:t>
        <a:bodyPr/>
        <a:lstStyle/>
        <a:p>
          <a:endParaRPr lang="ru-RU"/>
        </a:p>
      </dgm:t>
    </dgm:pt>
    <dgm:pt modelId="{20DBECF1-9263-448A-B0CE-9B18BA77F9F4}" type="pres">
      <dgm:prSet presAssocID="{7C63279A-4BE0-461F-A499-FFEEE6D3E851}" presName="LevelTwoTextNode" presStyleLbl="node2" presStyleIdx="1" presStyleCnt="5" custScaleX="251529" custLinFactNeighborX="3137" custLinFactNeighborY="-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9A752D-FCFB-4A77-896C-98B7083D62FA}" type="pres">
      <dgm:prSet presAssocID="{7C63279A-4BE0-461F-A499-FFEEE6D3E851}" presName="level3hierChild" presStyleCnt="0"/>
      <dgm:spPr/>
      <dgm:t>
        <a:bodyPr/>
        <a:lstStyle/>
        <a:p>
          <a:endParaRPr lang="ru-RU"/>
        </a:p>
      </dgm:t>
    </dgm:pt>
    <dgm:pt modelId="{FFA5A321-4E03-4CA2-B4E9-EC557A66A8BF}" type="pres">
      <dgm:prSet presAssocID="{E3C9402D-E153-4F42-990E-BE4D8F6E372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59B0B9D-A593-45AC-8755-44F87B2A2878}" type="pres">
      <dgm:prSet presAssocID="{E3C9402D-E153-4F42-990E-BE4D8F6E372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BEE797C-6BD0-4508-882F-42D17AB2F37C}" type="pres">
      <dgm:prSet presAssocID="{0C57EDDC-5372-41B0-A8A2-E8DDBFE857C4}" presName="root2" presStyleCnt="0"/>
      <dgm:spPr/>
      <dgm:t>
        <a:bodyPr/>
        <a:lstStyle/>
        <a:p>
          <a:endParaRPr lang="ru-RU"/>
        </a:p>
      </dgm:t>
    </dgm:pt>
    <dgm:pt modelId="{751435FA-05E4-44F3-99A7-FEAB67640A23}" type="pres">
      <dgm:prSet presAssocID="{0C57EDDC-5372-41B0-A8A2-E8DDBFE857C4}" presName="LevelTwoTextNode" presStyleLbl="node2" presStyleIdx="2" presStyleCnt="5" custScaleX="245533" custLinFactNeighborX="-16200" custLinFactNeighborY="7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FB8651-2E83-4A16-80C7-281816C11F34}" type="pres">
      <dgm:prSet presAssocID="{0C57EDDC-5372-41B0-A8A2-E8DDBFE857C4}" presName="level3hierChild" presStyleCnt="0"/>
      <dgm:spPr/>
      <dgm:t>
        <a:bodyPr/>
        <a:lstStyle/>
        <a:p>
          <a:endParaRPr lang="ru-RU"/>
        </a:p>
      </dgm:t>
    </dgm:pt>
    <dgm:pt modelId="{9D8FCE29-A8F2-459E-BB00-B647F7D08CF0}" type="pres">
      <dgm:prSet presAssocID="{C1328890-07F2-447A-988F-9117EEDA888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5F140D5-7E7A-4706-A200-159295432B66}" type="pres">
      <dgm:prSet presAssocID="{C1328890-07F2-447A-988F-9117EEDA888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EC706AD-FC29-479B-9373-E66B712E230D}" type="pres">
      <dgm:prSet presAssocID="{60183022-630E-4969-B11C-251AF8109126}" presName="root2" presStyleCnt="0"/>
      <dgm:spPr/>
      <dgm:t>
        <a:bodyPr/>
        <a:lstStyle/>
        <a:p>
          <a:endParaRPr lang="ru-RU"/>
        </a:p>
      </dgm:t>
    </dgm:pt>
    <dgm:pt modelId="{6BC178E8-E744-4F44-B845-DD4D23433586}" type="pres">
      <dgm:prSet presAssocID="{60183022-630E-4969-B11C-251AF8109126}" presName="LevelTwoTextNode" presStyleLbl="node2" presStyleIdx="3" presStyleCnt="5" custScaleX="249061" custLinFactNeighborX="-18644" custLinFactNeighborY="9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7C462-FA59-4D50-9C61-2FC382B07F01}" type="pres">
      <dgm:prSet presAssocID="{60183022-630E-4969-B11C-251AF8109126}" presName="level3hierChild" presStyleCnt="0"/>
      <dgm:spPr/>
      <dgm:t>
        <a:bodyPr/>
        <a:lstStyle/>
        <a:p>
          <a:endParaRPr lang="ru-RU"/>
        </a:p>
      </dgm:t>
    </dgm:pt>
    <dgm:pt modelId="{7339E6F3-35DB-4223-8A9A-AC23A5F89DAA}" type="pres">
      <dgm:prSet presAssocID="{58CEC41D-5E2C-42AF-B265-20ABC88786C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3420947-2A12-45C5-8C42-94DF0A3DBA6A}" type="pres">
      <dgm:prSet presAssocID="{58CEC41D-5E2C-42AF-B265-20ABC88786C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9E4B757-19BE-4587-8FFE-B3B8B75D8329}" type="pres">
      <dgm:prSet presAssocID="{FC214F1E-97E6-4FC9-9EC1-F23DB67D40C1}" presName="root2" presStyleCnt="0"/>
      <dgm:spPr/>
      <dgm:t>
        <a:bodyPr/>
        <a:lstStyle/>
        <a:p>
          <a:endParaRPr lang="ru-RU"/>
        </a:p>
      </dgm:t>
    </dgm:pt>
    <dgm:pt modelId="{7A6F4CB2-17D8-4B52-A92D-BB5585A9F8BD}" type="pres">
      <dgm:prSet presAssocID="{FC214F1E-97E6-4FC9-9EC1-F23DB67D40C1}" presName="LevelTwoTextNode" presStyleLbl="node2" presStyleIdx="4" presStyleCnt="5" custScaleX="249086" custLinFactNeighborX="702" custLinFactNeighborY="6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19B49-6989-4E72-9952-E656462E6715}" type="pres">
      <dgm:prSet presAssocID="{FC214F1E-97E6-4FC9-9EC1-F23DB67D40C1}" presName="level3hierChild" presStyleCnt="0"/>
      <dgm:spPr/>
      <dgm:t>
        <a:bodyPr/>
        <a:lstStyle/>
        <a:p>
          <a:endParaRPr lang="ru-RU"/>
        </a:p>
      </dgm:t>
    </dgm:pt>
  </dgm:ptLst>
  <dgm:cxnLst>
    <dgm:cxn modelId="{97FAF038-D311-4265-BF7C-AA0C2A9E467F}" type="presOf" srcId="{58CEC41D-5E2C-42AF-B265-20ABC88786C4}" destId="{53420947-2A12-45C5-8C42-94DF0A3DBA6A}" srcOrd="1" destOrd="0" presId="urn:microsoft.com/office/officeart/2008/layout/HorizontalMultiLevelHierarchy"/>
    <dgm:cxn modelId="{471AB137-FE12-4951-8D11-D3FDF99E8A9C}" type="presOf" srcId="{60183022-630E-4969-B11C-251AF8109126}" destId="{6BC178E8-E744-4F44-B845-DD4D23433586}" srcOrd="0" destOrd="0" presId="urn:microsoft.com/office/officeart/2008/layout/HorizontalMultiLevelHierarchy"/>
    <dgm:cxn modelId="{9FD57DB1-A61C-4906-8067-90B968489604}" srcId="{52F3B37A-B332-41EC-B519-2841B0AC4E46}" destId="{60183022-630E-4969-B11C-251AF8109126}" srcOrd="3" destOrd="0" parTransId="{C1328890-07F2-447A-988F-9117EEDA888C}" sibTransId="{6AE69A0A-FAC0-47CA-8017-1453EF786EB3}"/>
    <dgm:cxn modelId="{DEE478FA-0C4D-4AF2-9B95-35B434758213}" type="presOf" srcId="{945E9566-10BD-46FF-9475-7D2E5E4B369A}" destId="{0C9FC327-47C0-4C60-8339-041D6D411BD5}" srcOrd="0" destOrd="0" presId="urn:microsoft.com/office/officeart/2008/layout/HorizontalMultiLevelHierarchy"/>
    <dgm:cxn modelId="{F02C666A-9BD5-4C24-8FBB-BB2F4D4AF058}" type="presOf" srcId="{4BF4751B-F847-4288-B83B-2BE7923212FE}" destId="{7FFDA132-0E57-4B93-86BC-C98E1C443DDA}" srcOrd="0" destOrd="0" presId="urn:microsoft.com/office/officeart/2008/layout/HorizontalMultiLevelHierarchy"/>
    <dgm:cxn modelId="{D5B9FEB6-1BB8-4F60-9D3F-D48A9A94D724}" srcId="{52F3B37A-B332-41EC-B519-2841B0AC4E46}" destId="{FC214F1E-97E6-4FC9-9EC1-F23DB67D40C1}" srcOrd="4" destOrd="0" parTransId="{58CEC41D-5E2C-42AF-B265-20ABC88786C4}" sibTransId="{137E5159-21E4-4509-9A6D-4CF9F298E05D}"/>
    <dgm:cxn modelId="{4815AEE1-5DAD-4A0F-9A3A-09A647CA1867}" type="presOf" srcId="{FC214F1E-97E6-4FC9-9EC1-F23DB67D40C1}" destId="{7A6F4CB2-17D8-4B52-A92D-BB5585A9F8BD}" srcOrd="0" destOrd="0" presId="urn:microsoft.com/office/officeart/2008/layout/HorizontalMultiLevelHierarchy"/>
    <dgm:cxn modelId="{A3F9920C-E528-45C2-9579-B43B64258590}" type="presOf" srcId="{8131749F-7729-42F9-8202-C107548C9AEB}" destId="{6BAE984D-5E4A-4FB5-A8AA-C41C53A0559D}" srcOrd="1" destOrd="0" presId="urn:microsoft.com/office/officeart/2008/layout/HorizontalMultiLevelHierarchy"/>
    <dgm:cxn modelId="{B7DCFE78-1152-40A2-A956-034BAB2272A0}" type="presOf" srcId="{8131749F-7729-42F9-8202-C107548C9AEB}" destId="{12589A94-4B04-45EC-9549-EACA641FF095}" srcOrd="0" destOrd="0" presId="urn:microsoft.com/office/officeart/2008/layout/HorizontalMultiLevelHierarchy"/>
    <dgm:cxn modelId="{765314A8-826B-40B7-93AC-18F571276DDC}" type="presOf" srcId="{C1328890-07F2-447A-988F-9117EEDA888C}" destId="{9D8FCE29-A8F2-459E-BB00-B647F7D08CF0}" srcOrd="0" destOrd="0" presId="urn:microsoft.com/office/officeart/2008/layout/HorizontalMultiLevelHierarchy"/>
    <dgm:cxn modelId="{2B894BDD-D1A1-4AE8-B8E9-69FF6D41813C}" type="presOf" srcId="{0C57EDDC-5372-41B0-A8A2-E8DDBFE857C4}" destId="{751435FA-05E4-44F3-99A7-FEAB67640A23}" srcOrd="0" destOrd="0" presId="urn:microsoft.com/office/officeart/2008/layout/HorizontalMultiLevelHierarchy"/>
    <dgm:cxn modelId="{4E043E4B-421F-42C3-917C-466F02EA249E}" srcId="{60FFA30C-18AF-4201-A1DC-F7D511BE24C4}" destId="{52F3B37A-B332-41EC-B519-2841B0AC4E46}" srcOrd="0" destOrd="0" parTransId="{29AC8853-F2B2-496C-B8A9-C26734DECDC9}" sibTransId="{43FBF0D2-F051-45CE-A38A-054AEFE35BBE}"/>
    <dgm:cxn modelId="{7A3A83DB-8E39-44F9-8C2F-42A1BA2B5529}" srcId="{52F3B37A-B332-41EC-B519-2841B0AC4E46}" destId="{945E9566-10BD-46FF-9475-7D2E5E4B369A}" srcOrd="0" destOrd="0" parTransId="{4BF4751B-F847-4288-B83B-2BE7923212FE}" sibTransId="{835E4C7D-0150-4632-9D05-0F02E668F2F8}"/>
    <dgm:cxn modelId="{D16D4B7E-5AA1-477C-8F28-308FCCFAD476}" type="presOf" srcId="{C1328890-07F2-447A-988F-9117EEDA888C}" destId="{45F140D5-7E7A-4706-A200-159295432B66}" srcOrd="1" destOrd="0" presId="urn:microsoft.com/office/officeart/2008/layout/HorizontalMultiLevelHierarchy"/>
    <dgm:cxn modelId="{9BACD83C-96F9-482A-B362-CDBFAB67F815}" type="presOf" srcId="{E3C9402D-E153-4F42-990E-BE4D8F6E372E}" destId="{FFA5A321-4E03-4CA2-B4E9-EC557A66A8BF}" srcOrd="0" destOrd="0" presId="urn:microsoft.com/office/officeart/2008/layout/HorizontalMultiLevelHierarchy"/>
    <dgm:cxn modelId="{73345004-4700-44DB-AAE6-A20505D49846}" type="presOf" srcId="{52F3B37A-B332-41EC-B519-2841B0AC4E46}" destId="{0B7115BA-EEC9-4101-9E8F-19E37CCCA501}" srcOrd="0" destOrd="0" presId="urn:microsoft.com/office/officeart/2008/layout/HorizontalMultiLevelHierarchy"/>
    <dgm:cxn modelId="{6ABD8763-E2FC-4ECF-B619-1C8E62ED8EA1}" type="presOf" srcId="{58CEC41D-5E2C-42AF-B265-20ABC88786C4}" destId="{7339E6F3-35DB-4223-8A9A-AC23A5F89DAA}" srcOrd="0" destOrd="0" presId="urn:microsoft.com/office/officeart/2008/layout/HorizontalMultiLevelHierarchy"/>
    <dgm:cxn modelId="{2F2461DE-E90D-4C0D-B9D3-1321A4484159}" type="presOf" srcId="{4BF4751B-F847-4288-B83B-2BE7923212FE}" destId="{21125A3B-B484-44C9-8D08-91C34A423178}" srcOrd="1" destOrd="0" presId="urn:microsoft.com/office/officeart/2008/layout/HorizontalMultiLevelHierarchy"/>
    <dgm:cxn modelId="{B14BD4BD-433F-4283-A14E-C42B44844CC2}" type="presOf" srcId="{E3C9402D-E153-4F42-990E-BE4D8F6E372E}" destId="{859B0B9D-A593-45AC-8755-44F87B2A2878}" srcOrd="1" destOrd="0" presId="urn:microsoft.com/office/officeart/2008/layout/HorizontalMultiLevelHierarchy"/>
    <dgm:cxn modelId="{4AA8751E-810D-434B-9031-5BF27F0DAF50}" srcId="{52F3B37A-B332-41EC-B519-2841B0AC4E46}" destId="{7C63279A-4BE0-461F-A499-FFEEE6D3E851}" srcOrd="1" destOrd="0" parTransId="{8131749F-7729-42F9-8202-C107548C9AEB}" sibTransId="{F1799941-BE13-494B-A869-2E22EC460B80}"/>
    <dgm:cxn modelId="{BF856D9D-3FB2-4F9B-BB4E-18314F28CA80}" type="presOf" srcId="{7C63279A-4BE0-461F-A499-FFEEE6D3E851}" destId="{20DBECF1-9263-448A-B0CE-9B18BA77F9F4}" srcOrd="0" destOrd="0" presId="urn:microsoft.com/office/officeart/2008/layout/HorizontalMultiLevelHierarchy"/>
    <dgm:cxn modelId="{1B4822A0-0240-4E67-82FD-352F56A0DA60}" srcId="{52F3B37A-B332-41EC-B519-2841B0AC4E46}" destId="{0C57EDDC-5372-41B0-A8A2-E8DDBFE857C4}" srcOrd="2" destOrd="0" parTransId="{E3C9402D-E153-4F42-990E-BE4D8F6E372E}" sibTransId="{0282C937-C9BC-4830-9822-028AD43686C2}"/>
    <dgm:cxn modelId="{5CD70034-551F-407C-A385-24E169D5952F}" type="presOf" srcId="{60FFA30C-18AF-4201-A1DC-F7D511BE24C4}" destId="{D720A04A-D1D6-4174-A1B7-0C84C285C8C3}" srcOrd="0" destOrd="0" presId="urn:microsoft.com/office/officeart/2008/layout/HorizontalMultiLevelHierarchy"/>
    <dgm:cxn modelId="{4FDDA92F-48FC-4705-B8BE-DA4ADF64197C}" type="presParOf" srcId="{D720A04A-D1D6-4174-A1B7-0C84C285C8C3}" destId="{34FFE5A8-63F2-44E0-8DEC-2FE72CA5A0A6}" srcOrd="0" destOrd="0" presId="urn:microsoft.com/office/officeart/2008/layout/HorizontalMultiLevelHierarchy"/>
    <dgm:cxn modelId="{26949404-5E94-4CF7-BAFB-A05FC95F5878}" type="presParOf" srcId="{34FFE5A8-63F2-44E0-8DEC-2FE72CA5A0A6}" destId="{0B7115BA-EEC9-4101-9E8F-19E37CCCA501}" srcOrd="0" destOrd="0" presId="urn:microsoft.com/office/officeart/2008/layout/HorizontalMultiLevelHierarchy"/>
    <dgm:cxn modelId="{9F4848FE-740B-4526-B091-0B54692621B2}" type="presParOf" srcId="{34FFE5A8-63F2-44E0-8DEC-2FE72CA5A0A6}" destId="{8592322D-67FF-40AF-BD00-EBFEF66A5E34}" srcOrd="1" destOrd="0" presId="urn:microsoft.com/office/officeart/2008/layout/HorizontalMultiLevelHierarchy"/>
    <dgm:cxn modelId="{CCBE99FC-5A0A-4EAF-AB43-B30B1DE74250}" type="presParOf" srcId="{8592322D-67FF-40AF-BD00-EBFEF66A5E34}" destId="{7FFDA132-0E57-4B93-86BC-C98E1C443DDA}" srcOrd="0" destOrd="0" presId="urn:microsoft.com/office/officeart/2008/layout/HorizontalMultiLevelHierarchy"/>
    <dgm:cxn modelId="{3433371A-F55B-40F9-A8D4-B68E47755573}" type="presParOf" srcId="{7FFDA132-0E57-4B93-86BC-C98E1C443DDA}" destId="{21125A3B-B484-44C9-8D08-91C34A423178}" srcOrd="0" destOrd="0" presId="urn:microsoft.com/office/officeart/2008/layout/HorizontalMultiLevelHierarchy"/>
    <dgm:cxn modelId="{FCADBBF7-494C-4B49-838A-7DE8C5384AB8}" type="presParOf" srcId="{8592322D-67FF-40AF-BD00-EBFEF66A5E34}" destId="{71923412-C773-4AEF-87CB-1467AEAA2B07}" srcOrd="1" destOrd="0" presId="urn:microsoft.com/office/officeart/2008/layout/HorizontalMultiLevelHierarchy"/>
    <dgm:cxn modelId="{2B891106-7B03-4E08-8BCB-291173127D45}" type="presParOf" srcId="{71923412-C773-4AEF-87CB-1467AEAA2B07}" destId="{0C9FC327-47C0-4C60-8339-041D6D411BD5}" srcOrd="0" destOrd="0" presId="urn:microsoft.com/office/officeart/2008/layout/HorizontalMultiLevelHierarchy"/>
    <dgm:cxn modelId="{7CDE30DA-915A-4014-8090-26E034E0BE73}" type="presParOf" srcId="{71923412-C773-4AEF-87CB-1467AEAA2B07}" destId="{31FB694B-2605-4C30-90F0-580816E89883}" srcOrd="1" destOrd="0" presId="urn:microsoft.com/office/officeart/2008/layout/HorizontalMultiLevelHierarchy"/>
    <dgm:cxn modelId="{895F15EE-4864-41C0-B93D-711238575E18}" type="presParOf" srcId="{8592322D-67FF-40AF-BD00-EBFEF66A5E34}" destId="{12589A94-4B04-45EC-9549-EACA641FF095}" srcOrd="2" destOrd="0" presId="urn:microsoft.com/office/officeart/2008/layout/HorizontalMultiLevelHierarchy"/>
    <dgm:cxn modelId="{A3A06248-DCEF-4433-90DE-36B13131D666}" type="presParOf" srcId="{12589A94-4B04-45EC-9549-EACA641FF095}" destId="{6BAE984D-5E4A-4FB5-A8AA-C41C53A0559D}" srcOrd="0" destOrd="0" presId="urn:microsoft.com/office/officeart/2008/layout/HorizontalMultiLevelHierarchy"/>
    <dgm:cxn modelId="{2D4B394A-335E-4298-B886-7F0C48859405}" type="presParOf" srcId="{8592322D-67FF-40AF-BD00-EBFEF66A5E34}" destId="{C11AF322-C3B3-41ED-B137-8272F027CC41}" srcOrd="3" destOrd="0" presId="urn:microsoft.com/office/officeart/2008/layout/HorizontalMultiLevelHierarchy"/>
    <dgm:cxn modelId="{9C1AC6E1-CF80-4A58-9AA2-114FDB652C92}" type="presParOf" srcId="{C11AF322-C3B3-41ED-B137-8272F027CC41}" destId="{20DBECF1-9263-448A-B0CE-9B18BA77F9F4}" srcOrd="0" destOrd="0" presId="urn:microsoft.com/office/officeart/2008/layout/HorizontalMultiLevelHierarchy"/>
    <dgm:cxn modelId="{622B7D33-B25C-4856-AEE8-48D29342D092}" type="presParOf" srcId="{C11AF322-C3B3-41ED-B137-8272F027CC41}" destId="{C59A752D-FCFB-4A77-896C-98B7083D62FA}" srcOrd="1" destOrd="0" presId="urn:microsoft.com/office/officeart/2008/layout/HorizontalMultiLevelHierarchy"/>
    <dgm:cxn modelId="{6C699E15-342E-46FC-81CE-426678C68E80}" type="presParOf" srcId="{8592322D-67FF-40AF-BD00-EBFEF66A5E34}" destId="{FFA5A321-4E03-4CA2-B4E9-EC557A66A8BF}" srcOrd="4" destOrd="0" presId="urn:microsoft.com/office/officeart/2008/layout/HorizontalMultiLevelHierarchy"/>
    <dgm:cxn modelId="{1163970D-C8A3-461C-8E63-16F5F70EE32D}" type="presParOf" srcId="{FFA5A321-4E03-4CA2-B4E9-EC557A66A8BF}" destId="{859B0B9D-A593-45AC-8755-44F87B2A2878}" srcOrd="0" destOrd="0" presId="urn:microsoft.com/office/officeart/2008/layout/HorizontalMultiLevelHierarchy"/>
    <dgm:cxn modelId="{DFC92AA5-0D1C-4E61-9725-11839DAB27F4}" type="presParOf" srcId="{8592322D-67FF-40AF-BD00-EBFEF66A5E34}" destId="{1BEE797C-6BD0-4508-882F-42D17AB2F37C}" srcOrd="5" destOrd="0" presId="urn:microsoft.com/office/officeart/2008/layout/HorizontalMultiLevelHierarchy"/>
    <dgm:cxn modelId="{FCE2BAA1-36B4-4BDB-8742-76AE4F4D8A1D}" type="presParOf" srcId="{1BEE797C-6BD0-4508-882F-42D17AB2F37C}" destId="{751435FA-05E4-44F3-99A7-FEAB67640A23}" srcOrd="0" destOrd="0" presId="urn:microsoft.com/office/officeart/2008/layout/HorizontalMultiLevelHierarchy"/>
    <dgm:cxn modelId="{2C40E2AC-9D99-43B8-BC3D-DBD07EB2DDFA}" type="presParOf" srcId="{1BEE797C-6BD0-4508-882F-42D17AB2F37C}" destId="{68FB8651-2E83-4A16-80C7-281816C11F34}" srcOrd="1" destOrd="0" presId="urn:microsoft.com/office/officeart/2008/layout/HorizontalMultiLevelHierarchy"/>
    <dgm:cxn modelId="{FDADA74F-3390-4EB5-8B42-2B121F4D5EFD}" type="presParOf" srcId="{8592322D-67FF-40AF-BD00-EBFEF66A5E34}" destId="{9D8FCE29-A8F2-459E-BB00-B647F7D08CF0}" srcOrd="6" destOrd="0" presId="urn:microsoft.com/office/officeart/2008/layout/HorizontalMultiLevelHierarchy"/>
    <dgm:cxn modelId="{DB992146-701D-446F-8748-1E51999D4BD9}" type="presParOf" srcId="{9D8FCE29-A8F2-459E-BB00-B647F7D08CF0}" destId="{45F140D5-7E7A-4706-A200-159295432B66}" srcOrd="0" destOrd="0" presId="urn:microsoft.com/office/officeart/2008/layout/HorizontalMultiLevelHierarchy"/>
    <dgm:cxn modelId="{0AB0C20B-CDB7-471C-A32C-43678AA44312}" type="presParOf" srcId="{8592322D-67FF-40AF-BD00-EBFEF66A5E34}" destId="{CEC706AD-FC29-479B-9373-E66B712E230D}" srcOrd="7" destOrd="0" presId="urn:microsoft.com/office/officeart/2008/layout/HorizontalMultiLevelHierarchy"/>
    <dgm:cxn modelId="{F53BFC43-5385-489D-9849-BB32A188C8A7}" type="presParOf" srcId="{CEC706AD-FC29-479B-9373-E66B712E230D}" destId="{6BC178E8-E744-4F44-B845-DD4D23433586}" srcOrd="0" destOrd="0" presId="urn:microsoft.com/office/officeart/2008/layout/HorizontalMultiLevelHierarchy"/>
    <dgm:cxn modelId="{735F0758-B0FE-424C-962D-8501E2F4CB09}" type="presParOf" srcId="{CEC706AD-FC29-479B-9373-E66B712E230D}" destId="{6FD7C462-FA59-4D50-9C61-2FC382B07F01}" srcOrd="1" destOrd="0" presId="urn:microsoft.com/office/officeart/2008/layout/HorizontalMultiLevelHierarchy"/>
    <dgm:cxn modelId="{392C20D1-C9A7-432F-9846-7A006D4E6D14}" type="presParOf" srcId="{8592322D-67FF-40AF-BD00-EBFEF66A5E34}" destId="{7339E6F3-35DB-4223-8A9A-AC23A5F89DAA}" srcOrd="8" destOrd="0" presId="urn:microsoft.com/office/officeart/2008/layout/HorizontalMultiLevelHierarchy"/>
    <dgm:cxn modelId="{4CE3B0A6-F4ED-4CF8-B524-2B1E1A58486E}" type="presParOf" srcId="{7339E6F3-35DB-4223-8A9A-AC23A5F89DAA}" destId="{53420947-2A12-45C5-8C42-94DF0A3DBA6A}" srcOrd="0" destOrd="0" presId="urn:microsoft.com/office/officeart/2008/layout/HorizontalMultiLevelHierarchy"/>
    <dgm:cxn modelId="{4F4FA7CF-8621-40B4-A0F0-088647CAD3A9}" type="presParOf" srcId="{8592322D-67FF-40AF-BD00-EBFEF66A5E34}" destId="{B9E4B757-19BE-4587-8FFE-B3B8B75D8329}" srcOrd="9" destOrd="0" presId="urn:microsoft.com/office/officeart/2008/layout/HorizontalMultiLevelHierarchy"/>
    <dgm:cxn modelId="{89A57D7C-8CC3-493E-96AE-47B6772B1268}" type="presParOf" srcId="{B9E4B757-19BE-4587-8FFE-B3B8B75D8329}" destId="{7A6F4CB2-17D8-4B52-A92D-BB5585A9F8BD}" srcOrd="0" destOrd="0" presId="urn:microsoft.com/office/officeart/2008/layout/HorizontalMultiLevelHierarchy"/>
    <dgm:cxn modelId="{496268BA-83D0-418A-8DB2-7CCC9BC5FF29}" type="presParOf" srcId="{B9E4B757-19BE-4587-8FFE-B3B8B75D8329}" destId="{19E19B49-6989-4E72-9952-E656462E67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FA30C-18AF-4201-A1DC-F7D511BE24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F3B37A-B332-41EC-B519-2841B0AC4E46}">
      <dgm:prSet phldrT="[Текст]"/>
      <dgm:spPr/>
      <dgm:t>
        <a:bodyPr/>
        <a:lstStyle/>
        <a:p>
          <a:r>
            <a:rPr lang="ru-RU" dirty="0" smtClean="0"/>
            <a:t>2016-2020  «Окно возможностей»</a:t>
          </a:r>
          <a:endParaRPr lang="ru-RU" dirty="0"/>
        </a:p>
      </dgm:t>
    </dgm:pt>
    <dgm:pt modelId="{29AC8853-F2B2-496C-B8A9-C26734DECDC9}" type="parTrans" cxnId="{4E043E4B-421F-42C3-917C-466F02EA249E}">
      <dgm:prSet/>
      <dgm:spPr/>
      <dgm:t>
        <a:bodyPr/>
        <a:lstStyle/>
        <a:p>
          <a:endParaRPr lang="ru-RU"/>
        </a:p>
      </dgm:t>
    </dgm:pt>
    <dgm:pt modelId="{43FBF0D2-F051-45CE-A38A-054AEFE35BBE}" type="sibTrans" cxnId="{4E043E4B-421F-42C3-917C-466F02EA249E}">
      <dgm:prSet/>
      <dgm:spPr/>
      <dgm:t>
        <a:bodyPr/>
        <a:lstStyle/>
        <a:p>
          <a:endParaRPr lang="ru-RU"/>
        </a:p>
      </dgm:t>
    </dgm:pt>
    <dgm:pt modelId="{945E9566-10BD-46FF-9475-7D2E5E4B369A}">
      <dgm:prSet phldrT="[Текст]" custT="1"/>
      <dgm:spPr/>
      <dgm:t>
        <a:bodyPr/>
        <a:lstStyle/>
        <a:p>
          <a:r>
            <a:rPr lang="ru-RU" sz="1400" b="1" dirty="0" smtClean="0"/>
            <a:t>Стартовала реализация Государственной стратегии: Цель -  «переломить» вектор развития эпидемии при активной совместной работе</a:t>
          </a:r>
          <a:endParaRPr lang="ru-RU" sz="1400" b="1" dirty="0"/>
        </a:p>
      </dgm:t>
    </dgm:pt>
    <dgm:pt modelId="{4BF4751B-F847-4288-B83B-2BE7923212FE}" type="parTrans" cxnId="{7A3A83DB-8E39-44F9-8C2F-42A1BA2B5529}">
      <dgm:prSet/>
      <dgm:spPr/>
      <dgm:t>
        <a:bodyPr/>
        <a:lstStyle/>
        <a:p>
          <a:endParaRPr lang="ru-RU"/>
        </a:p>
      </dgm:t>
    </dgm:pt>
    <dgm:pt modelId="{835E4C7D-0150-4632-9D05-0F02E668F2F8}" type="sibTrans" cxnId="{7A3A83DB-8E39-44F9-8C2F-42A1BA2B5529}">
      <dgm:prSet/>
      <dgm:spPr/>
      <dgm:t>
        <a:bodyPr/>
        <a:lstStyle/>
        <a:p>
          <a:endParaRPr lang="ru-RU"/>
        </a:p>
      </dgm:t>
    </dgm:pt>
    <dgm:pt modelId="{0C57EDDC-5372-41B0-A8A2-E8DDBFE857C4}">
      <dgm:prSet phldrT="[Текст]" custT="1"/>
      <dgm:spPr/>
      <dgm:t>
        <a:bodyPr/>
        <a:lstStyle/>
        <a:p>
          <a:r>
            <a:rPr lang="ru-RU" sz="1400" b="1" dirty="0" smtClean="0"/>
            <a:t>Установлены национальные и региональные индикаторы борьбы с ВИЧ/СПИДом</a:t>
          </a:r>
          <a:endParaRPr lang="ru-RU" sz="1400" b="1" dirty="0"/>
        </a:p>
      </dgm:t>
    </dgm:pt>
    <dgm:pt modelId="{E3C9402D-E153-4F42-990E-BE4D8F6E372E}" type="parTrans" cxnId="{1B4822A0-0240-4E67-82FD-352F56A0DA60}">
      <dgm:prSet/>
      <dgm:spPr/>
      <dgm:t>
        <a:bodyPr/>
        <a:lstStyle/>
        <a:p>
          <a:endParaRPr lang="ru-RU"/>
        </a:p>
      </dgm:t>
    </dgm:pt>
    <dgm:pt modelId="{0282C937-C9BC-4830-9822-028AD43686C2}" type="sibTrans" cxnId="{1B4822A0-0240-4E67-82FD-352F56A0DA60}">
      <dgm:prSet/>
      <dgm:spPr/>
      <dgm:t>
        <a:bodyPr/>
        <a:lstStyle/>
        <a:p>
          <a:endParaRPr lang="ru-RU"/>
        </a:p>
      </dgm:t>
    </dgm:pt>
    <dgm:pt modelId="{FC214F1E-97E6-4FC9-9EC1-F23DB67D40C1}">
      <dgm:prSet phldrT="[Текст]" custT="1"/>
      <dgm:spPr/>
      <dgm:t>
        <a:bodyPr/>
        <a:lstStyle/>
        <a:p>
          <a:r>
            <a:rPr lang="ru-RU" sz="1400" b="1" dirty="0" smtClean="0"/>
            <a:t>Ликвидировать передачу вируса от матери к ребенку</a:t>
          </a:r>
          <a:endParaRPr lang="ru-RU" sz="1400" b="1" dirty="0"/>
        </a:p>
      </dgm:t>
    </dgm:pt>
    <dgm:pt modelId="{58CEC41D-5E2C-42AF-B265-20ABC88786C4}" type="parTrans" cxnId="{D5B9FEB6-1BB8-4F60-9D3F-D48A9A94D724}">
      <dgm:prSet/>
      <dgm:spPr/>
      <dgm:t>
        <a:bodyPr/>
        <a:lstStyle/>
        <a:p>
          <a:endParaRPr lang="ru-RU"/>
        </a:p>
      </dgm:t>
    </dgm:pt>
    <dgm:pt modelId="{137E5159-21E4-4509-9A6D-4CF9F298E05D}" type="sibTrans" cxnId="{D5B9FEB6-1BB8-4F60-9D3F-D48A9A94D724}">
      <dgm:prSet/>
      <dgm:spPr/>
      <dgm:t>
        <a:bodyPr/>
        <a:lstStyle/>
        <a:p>
          <a:endParaRPr lang="ru-RU"/>
        </a:p>
      </dgm:t>
    </dgm:pt>
    <dgm:pt modelId="{60183022-630E-4969-B11C-251AF8109126}">
      <dgm:prSet phldrT="[Текст]" custT="1"/>
      <dgm:spPr/>
      <dgm:t>
        <a:bodyPr/>
        <a:lstStyle/>
        <a:p>
          <a:r>
            <a:rPr lang="ru-RU" sz="1400" b="1" dirty="0" smtClean="0"/>
            <a:t>Добиться снижения числа смертей от СПИДа</a:t>
          </a:r>
          <a:endParaRPr lang="ru-RU" sz="1400" b="1" dirty="0"/>
        </a:p>
      </dgm:t>
    </dgm:pt>
    <dgm:pt modelId="{C1328890-07F2-447A-988F-9117EEDA888C}" type="parTrans" cxnId="{9FD57DB1-A61C-4906-8067-90B968489604}">
      <dgm:prSet/>
      <dgm:spPr/>
      <dgm:t>
        <a:bodyPr/>
        <a:lstStyle/>
        <a:p>
          <a:endParaRPr lang="ru-RU"/>
        </a:p>
      </dgm:t>
    </dgm:pt>
    <dgm:pt modelId="{6AE69A0A-FAC0-47CA-8017-1453EF786EB3}" type="sibTrans" cxnId="{9FD57DB1-A61C-4906-8067-90B968489604}">
      <dgm:prSet/>
      <dgm:spPr/>
      <dgm:t>
        <a:bodyPr/>
        <a:lstStyle/>
        <a:p>
          <a:endParaRPr lang="ru-RU"/>
        </a:p>
      </dgm:t>
    </dgm:pt>
    <dgm:pt modelId="{D720A04A-D1D6-4174-A1B7-0C84C285C8C3}" type="pres">
      <dgm:prSet presAssocID="{60FFA30C-18AF-4201-A1DC-F7D511BE24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FE5A8-63F2-44E0-8DEC-2FE72CA5A0A6}" type="pres">
      <dgm:prSet presAssocID="{52F3B37A-B332-41EC-B519-2841B0AC4E46}" presName="root1" presStyleCnt="0"/>
      <dgm:spPr/>
      <dgm:t>
        <a:bodyPr/>
        <a:lstStyle/>
        <a:p>
          <a:endParaRPr lang="ru-RU"/>
        </a:p>
      </dgm:t>
    </dgm:pt>
    <dgm:pt modelId="{0B7115BA-EEC9-4101-9E8F-19E37CCCA501}" type="pres">
      <dgm:prSet presAssocID="{52F3B37A-B332-41EC-B519-2841B0AC4E46}" presName="LevelOneTextNode" presStyleLbl="node0" presStyleIdx="0" presStyleCnt="1" custScaleY="110327" custLinFactX="-71884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92322D-67FF-40AF-BD00-EBFEF66A5E34}" type="pres">
      <dgm:prSet presAssocID="{52F3B37A-B332-41EC-B519-2841B0AC4E46}" presName="level2hierChild" presStyleCnt="0"/>
      <dgm:spPr/>
      <dgm:t>
        <a:bodyPr/>
        <a:lstStyle/>
        <a:p>
          <a:endParaRPr lang="ru-RU"/>
        </a:p>
      </dgm:t>
    </dgm:pt>
    <dgm:pt modelId="{7FFDA132-0E57-4B93-86BC-C98E1C443DDA}" type="pres">
      <dgm:prSet presAssocID="{4BF4751B-F847-4288-B83B-2BE7923212F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1125A3B-B484-44C9-8D08-91C34A423178}" type="pres">
      <dgm:prSet presAssocID="{4BF4751B-F847-4288-B83B-2BE7923212F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1923412-C773-4AEF-87CB-1467AEAA2B07}" type="pres">
      <dgm:prSet presAssocID="{945E9566-10BD-46FF-9475-7D2E5E4B369A}" presName="root2" presStyleCnt="0"/>
      <dgm:spPr/>
      <dgm:t>
        <a:bodyPr/>
        <a:lstStyle/>
        <a:p>
          <a:endParaRPr lang="ru-RU"/>
        </a:p>
      </dgm:t>
    </dgm:pt>
    <dgm:pt modelId="{0C9FC327-47C0-4C60-8339-041D6D411BD5}" type="pres">
      <dgm:prSet presAssocID="{945E9566-10BD-46FF-9475-7D2E5E4B369A}" presName="LevelTwoTextNode" presStyleLbl="node2" presStyleIdx="0" presStyleCnt="4" custScaleX="248448" custLinFactNeighborX="-13493" custLinFactNeighborY="-15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FB694B-2605-4C30-90F0-580816E89883}" type="pres">
      <dgm:prSet presAssocID="{945E9566-10BD-46FF-9475-7D2E5E4B369A}" presName="level3hierChild" presStyleCnt="0"/>
      <dgm:spPr/>
      <dgm:t>
        <a:bodyPr/>
        <a:lstStyle/>
        <a:p>
          <a:endParaRPr lang="ru-RU"/>
        </a:p>
      </dgm:t>
    </dgm:pt>
    <dgm:pt modelId="{FFA5A321-4E03-4CA2-B4E9-EC557A66A8BF}" type="pres">
      <dgm:prSet presAssocID="{E3C9402D-E153-4F42-990E-BE4D8F6E372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59B0B9D-A593-45AC-8755-44F87B2A2878}" type="pres">
      <dgm:prSet presAssocID="{E3C9402D-E153-4F42-990E-BE4D8F6E372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BEE797C-6BD0-4508-882F-42D17AB2F37C}" type="pres">
      <dgm:prSet presAssocID="{0C57EDDC-5372-41B0-A8A2-E8DDBFE857C4}" presName="root2" presStyleCnt="0"/>
      <dgm:spPr/>
      <dgm:t>
        <a:bodyPr/>
        <a:lstStyle/>
        <a:p>
          <a:endParaRPr lang="ru-RU"/>
        </a:p>
      </dgm:t>
    </dgm:pt>
    <dgm:pt modelId="{751435FA-05E4-44F3-99A7-FEAB67640A23}" type="pres">
      <dgm:prSet presAssocID="{0C57EDDC-5372-41B0-A8A2-E8DDBFE857C4}" presName="LevelTwoTextNode" presStyleLbl="node2" presStyleIdx="1" presStyleCnt="4" custScaleX="245533" custLinFactNeighborX="14705" custLinFactNeighborY="7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FB8651-2E83-4A16-80C7-281816C11F34}" type="pres">
      <dgm:prSet presAssocID="{0C57EDDC-5372-41B0-A8A2-E8DDBFE857C4}" presName="level3hierChild" presStyleCnt="0"/>
      <dgm:spPr/>
      <dgm:t>
        <a:bodyPr/>
        <a:lstStyle/>
        <a:p>
          <a:endParaRPr lang="ru-RU"/>
        </a:p>
      </dgm:t>
    </dgm:pt>
    <dgm:pt modelId="{9D8FCE29-A8F2-459E-BB00-B647F7D08CF0}" type="pres">
      <dgm:prSet presAssocID="{C1328890-07F2-447A-988F-9117EEDA888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5F140D5-7E7A-4706-A200-159295432B66}" type="pres">
      <dgm:prSet presAssocID="{C1328890-07F2-447A-988F-9117EEDA888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EC706AD-FC29-479B-9373-E66B712E230D}" type="pres">
      <dgm:prSet presAssocID="{60183022-630E-4969-B11C-251AF8109126}" presName="root2" presStyleCnt="0"/>
      <dgm:spPr/>
      <dgm:t>
        <a:bodyPr/>
        <a:lstStyle/>
        <a:p>
          <a:endParaRPr lang="ru-RU"/>
        </a:p>
      </dgm:t>
    </dgm:pt>
    <dgm:pt modelId="{6BC178E8-E744-4F44-B845-DD4D23433586}" type="pres">
      <dgm:prSet presAssocID="{60183022-630E-4969-B11C-251AF8109126}" presName="LevelTwoTextNode" presStyleLbl="node2" presStyleIdx="2" presStyleCnt="4" custScaleX="249061" custLinFactNeighborX="14705" custLinFactNeighborY="21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7C462-FA59-4D50-9C61-2FC382B07F01}" type="pres">
      <dgm:prSet presAssocID="{60183022-630E-4969-B11C-251AF8109126}" presName="level3hierChild" presStyleCnt="0"/>
      <dgm:spPr/>
      <dgm:t>
        <a:bodyPr/>
        <a:lstStyle/>
        <a:p>
          <a:endParaRPr lang="ru-RU"/>
        </a:p>
      </dgm:t>
    </dgm:pt>
    <dgm:pt modelId="{7339E6F3-35DB-4223-8A9A-AC23A5F89DAA}" type="pres">
      <dgm:prSet presAssocID="{58CEC41D-5E2C-42AF-B265-20ABC88786C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3420947-2A12-45C5-8C42-94DF0A3DBA6A}" type="pres">
      <dgm:prSet presAssocID="{58CEC41D-5E2C-42AF-B265-20ABC88786C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9E4B757-19BE-4587-8FFE-B3B8B75D8329}" type="pres">
      <dgm:prSet presAssocID="{FC214F1E-97E6-4FC9-9EC1-F23DB67D40C1}" presName="root2" presStyleCnt="0"/>
      <dgm:spPr/>
      <dgm:t>
        <a:bodyPr/>
        <a:lstStyle/>
        <a:p>
          <a:endParaRPr lang="ru-RU"/>
        </a:p>
      </dgm:t>
    </dgm:pt>
    <dgm:pt modelId="{7A6F4CB2-17D8-4B52-A92D-BB5585A9F8BD}" type="pres">
      <dgm:prSet presAssocID="{FC214F1E-97E6-4FC9-9EC1-F23DB67D40C1}" presName="LevelTwoTextNode" presStyleLbl="node2" presStyleIdx="3" presStyleCnt="4" custScaleX="249086" custLinFactNeighborX="-10673" custLinFactNeighborY="44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19B49-6989-4E72-9952-E656462E6715}" type="pres">
      <dgm:prSet presAssocID="{FC214F1E-97E6-4FC9-9EC1-F23DB67D40C1}" presName="level3hierChild" presStyleCnt="0"/>
      <dgm:spPr/>
      <dgm:t>
        <a:bodyPr/>
        <a:lstStyle/>
        <a:p>
          <a:endParaRPr lang="ru-RU"/>
        </a:p>
      </dgm:t>
    </dgm:pt>
  </dgm:ptLst>
  <dgm:cxnLst>
    <dgm:cxn modelId="{50BC9684-3BFB-4AEB-B9DA-FF3AB1514822}" type="presOf" srcId="{58CEC41D-5E2C-42AF-B265-20ABC88786C4}" destId="{7339E6F3-35DB-4223-8A9A-AC23A5F89DAA}" srcOrd="0" destOrd="0" presId="urn:microsoft.com/office/officeart/2008/layout/HorizontalMultiLevelHierarchy"/>
    <dgm:cxn modelId="{9FD57DB1-A61C-4906-8067-90B968489604}" srcId="{52F3B37A-B332-41EC-B519-2841B0AC4E46}" destId="{60183022-630E-4969-B11C-251AF8109126}" srcOrd="2" destOrd="0" parTransId="{C1328890-07F2-447A-988F-9117EEDA888C}" sibTransId="{6AE69A0A-FAC0-47CA-8017-1453EF786EB3}"/>
    <dgm:cxn modelId="{BF5C9AD4-7FB0-4C32-9131-471F9D5236EF}" type="presOf" srcId="{60183022-630E-4969-B11C-251AF8109126}" destId="{6BC178E8-E744-4F44-B845-DD4D23433586}" srcOrd="0" destOrd="0" presId="urn:microsoft.com/office/officeart/2008/layout/HorizontalMultiLevelHierarchy"/>
    <dgm:cxn modelId="{D5B9FEB6-1BB8-4F60-9D3F-D48A9A94D724}" srcId="{52F3B37A-B332-41EC-B519-2841B0AC4E46}" destId="{FC214F1E-97E6-4FC9-9EC1-F23DB67D40C1}" srcOrd="3" destOrd="0" parTransId="{58CEC41D-5E2C-42AF-B265-20ABC88786C4}" sibTransId="{137E5159-21E4-4509-9A6D-4CF9F298E05D}"/>
    <dgm:cxn modelId="{023672A4-F53B-4A70-A006-BB2006B21EC7}" type="presOf" srcId="{E3C9402D-E153-4F42-990E-BE4D8F6E372E}" destId="{859B0B9D-A593-45AC-8755-44F87B2A2878}" srcOrd="1" destOrd="0" presId="urn:microsoft.com/office/officeart/2008/layout/HorizontalMultiLevelHierarchy"/>
    <dgm:cxn modelId="{CF60C967-9D1D-4FB7-97F8-3020BB384EF8}" type="presOf" srcId="{945E9566-10BD-46FF-9475-7D2E5E4B369A}" destId="{0C9FC327-47C0-4C60-8339-041D6D411BD5}" srcOrd="0" destOrd="0" presId="urn:microsoft.com/office/officeart/2008/layout/HorizontalMultiLevelHierarchy"/>
    <dgm:cxn modelId="{2885389C-BB53-4B44-9708-819087252E11}" type="presOf" srcId="{E3C9402D-E153-4F42-990E-BE4D8F6E372E}" destId="{FFA5A321-4E03-4CA2-B4E9-EC557A66A8BF}" srcOrd="0" destOrd="0" presId="urn:microsoft.com/office/officeart/2008/layout/HorizontalMultiLevelHierarchy"/>
    <dgm:cxn modelId="{6FD96C10-7AA9-4B98-ACED-D11E844066A1}" type="presOf" srcId="{FC214F1E-97E6-4FC9-9EC1-F23DB67D40C1}" destId="{7A6F4CB2-17D8-4B52-A92D-BB5585A9F8BD}" srcOrd="0" destOrd="0" presId="urn:microsoft.com/office/officeart/2008/layout/HorizontalMultiLevelHierarchy"/>
    <dgm:cxn modelId="{4E043E4B-421F-42C3-917C-466F02EA249E}" srcId="{60FFA30C-18AF-4201-A1DC-F7D511BE24C4}" destId="{52F3B37A-B332-41EC-B519-2841B0AC4E46}" srcOrd="0" destOrd="0" parTransId="{29AC8853-F2B2-496C-B8A9-C26734DECDC9}" sibTransId="{43FBF0D2-F051-45CE-A38A-054AEFE35BBE}"/>
    <dgm:cxn modelId="{A6E6D437-984C-4775-8829-5F8412D438C3}" type="presOf" srcId="{58CEC41D-5E2C-42AF-B265-20ABC88786C4}" destId="{53420947-2A12-45C5-8C42-94DF0A3DBA6A}" srcOrd="1" destOrd="0" presId="urn:microsoft.com/office/officeart/2008/layout/HorizontalMultiLevelHierarchy"/>
    <dgm:cxn modelId="{7A3A83DB-8E39-44F9-8C2F-42A1BA2B5529}" srcId="{52F3B37A-B332-41EC-B519-2841B0AC4E46}" destId="{945E9566-10BD-46FF-9475-7D2E5E4B369A}" srcOrd="0" destOrd="0" parTransId="{4BF4751B-F847-4288-B83B-2BE7923212FE}" sibTransId="{835E4C7D-0150-4632-9D05-0F02E668F2F8}"/>
    <dgm:cxn modelId="{696D8576-D78D-4359-ABF2-5901EF68187C}" type="presOf" srcId="{4BF4751B-F847-4288-B83B-2BE7923212FE}" destId="{7FFDA132-0E57-4B93-86BC-C98E1C443DDA}" srcOrd="0" destOrd="0" presId="urn:microsoft.com/office/officeart/2008/layout/HorizontalMultiLevelHierarchy"/>
    <dgm:cxn modelId="{06856C31-4D8C-42E7-B740-137C10646540}" type="presOf" srcId="{C1328890-07F2-447A-988F-9117EEDA888C}" destId="{45F140D5-7E7A-4706-A200-159295432B66}" srcOrd="1" destOrd="0" presId="urn:microsoft.com/office/officeart/2008/layout/HorizontalMultiLevelHierarchy"/>
    <dgm:cxn modelId="{04CF158C-EB53-4B50-BAD1-2CF7C4AEA9D6}" type="presOf" srcId="{52F3B37A-B332-41EC-B519-2841B0AC4E46}" destId="{0B7115BA-EEC9-4101-9E8F-19E37CCCA501}" srcOrd="0" destOrd="0" presId="urn:microsoft.com/office/officeart/2008/layout/HorizontalMultiLevelHierarchy"/>
    <dgm:cxn modelId="{6310F4A9-94F4-46D7-98D5-F0BD8F465EB2}" type="presOf" srcId="{0C57EDDC-5372-41B0-A8A2-E8DDBFE857C4}" destId="{751435FA-05E4-44F3-99A7-FEAB67640A23}" srcOrd="0" destOrd="0" presId="urn:microsoft.com/office/officeart/2008/layout/HorizontalMultiLevelHierarchy"/>
    <dgm:cxn modelId="{6635CEF7-A97B-44A8-A4FF-716C25E39AC5}" type="presOf" srcId="{60FFA30C-18AF-4201-A1DC-F7D511BE24C4}" destId="{D720A04A-D1D6-4174-A1B7-0C84C285C8C3}" srcOrd="0" destOrd="0" presId="urn:microsoft.com/office/officeart/2008/layout/HorizontalMultiLevelHierarchy"/>
    <dgm:cxn modelId="{4232FDFD-8B91-4137-B829-B575348EA45F}" type="presOf" srcId="{4BF4751B-F847-4288-B83B-2BE7923212FE}" destId="{21125A3B-B484-44C9-8D08-91C34A423178}" srcOrd="1" destOrd="0" presId="urn:microsoft.com/office/officeart/2008/layout/HorizontalMultiLevelHierarchy"/>
    <dgm:cxn modelId="{5710CDD0-3CF9-496F-805C-4D87828032CB}" type="presOf" srcId="{C1328890-07F2-447A-988F-9117EEDA888C}" destId="{9D8FCE29-A8F2-459E-BB00-B647F7D08CF0}" srcOrd="0" destOrd="0" presId="urn:microsoft.com/office/officeart/2008/layout/HorizontalMultiLevelHierarchy"/>
    <dgm:cxn modelId="{1B4822A0-0240-4E67-82FD-352F56A0DA60}" srcId="{52F3B37A-B332-41EC-B519-2841B0AC4E46}" destId="{0C57EDDC-5372-41B0-A8A2-E8DDBFE857C4}" srcOrd="1" destOrd="0" parTransId="{E3C9402D-E153-4F42-990E-BE4D8F6E372E}" sibTransId="{0282C937-C9BC-4830-9822-028AD43686C2}"/>
    <dgm:cxn modelId="{DFB37684-5EF6-4D5B-8528-E861DBC4D8A4}" type="presParOf" srcId="{D720A04A-D1D6-4174-A1B7-0C84C285C8C3}" destId="{34FFE5A8-63F2-44E0-8DEC-2FE72CA5A0A6}" srcOrd="0" destOrd="0" presId="urn:microsoft.com/office/officeart/2008/layout/HorizontalMultiLevelHierarchy"/>
    <dgm:cxn modelId="{F48D015A-98E9-4337-A8D8-5BA02DC70E6D}" type="presParOf" srcId="{34FFE5A8-63F2-44E0-8DEC-2FE72CA5A0A6}" destId="{0B7115BA-EEC9-4101-9E8F-19E37CCCA501}" srcOrd="0" destOrd="0" presId="urn:microsoft.com/office/officeart/2008/layout/HorizontalMultiLevelHierarchy"/>
    <dgm:cxn modelId="{47BB98AC-0B37-42BB-AB4E-FB5AD5D03E61}" type="presParOf" srcId="{34FFE5A8-63F2-44E0-8DEC-2FE72CA5A0A6}" destId="{8592322D-67FF-40AF-BD00-EBFEF66A5E34}" srcOrd="1" destOrd="0" presId="urn:microsoft.com/office/officeart/2008/layout/HorizontalMultiLevelHierarchy"/>
    <dgm:cxn modelId="{D7FA4D65-15FF-4116-B53C-D2CDBF0F09B0}" type="presParOf" srcId="{8592322D-67FF-40AF-BD00-EBFEF66A5E34}" destId="{7FFDA132-0E57-4B93-86BC-C98E1C443DDA}" srcOrd="0" destOrd="0" presId="urn:microsoft.com/office/officeart/2008/layout/HorizontalMultiLevelHierarchy"/>
    <dgm:cxn modelId="{4E1C6CEA-2F4F-4B56-BA5A-A51845D68755}" type="presParOf" srcId="{7FFDA132-0E57-4B93-86BC-C98E1C443DDA}" destId="{21125A3B-B484-44C9-8D08-91C34A423178}" srcOrd="0" destOrd="0" presId="urn:microsoft.com/office/officeart/2008/layout/HorizontalMultiLevelHierarchy"/>
    <dgm:cxn modelId="{EC84C421-2AFB-442E-8857-2E165EA6C710}" type="presParOf" srcId="{8592322D-67FF-40AF-BD00-EBFEF66A5E34}" destId="{71923412-C773-4AEF-87CB-1467AEAA2B07}" srcOrd="1" destOrd="0" presId="urn:microsoft.com/office/officeart/2008/layout/HorizontalMultiLevelHierarchy"/>
    <dgm:cxn modelId="{5995C39B-E789-43DA-B2E2-3EE16C0F647E}" type="presParOf" srcId="{71923412-C773-4AEF-87CB-1467AEAA2B07}" destId="{0C9FC327-47C0-4C60-8339-041D6D411BD5}" srcOrd="0" destOrd="0" presId="urn:microsoft.com/office/officeart/2008/layout/HorizontalMultiLevelHierarchy"/>
    <dgm:cxn modelId="{53422903-5151-40E9-B47A-F65C0141AE40}" type="presParOf" srcId="{71923412-C773-4AEF-87CB-1467AEAA2B07}" destId="{31FB694B-2605-4C30-90F0-580816E89883}" srcOrd="1" destOrd="0" presId="urn:microsoft.com/office/officeart/2008/layout/HorizontalMultiLevelHierarchy"/>
    <dgm:cxn modelId="{E52C2B6A-226E-4DA9-BF7E-8F017866DC0D}" type="presParOf" srcId="{8592322D-67FF-40AF-BD00-EBFEF66A5E34}" destId="{FFA5A321-4E03-4CA2-B4E9-EC557A66A8BF}" srcOrd="2" destOrd="0" presId="urn:microsoft.com/office/officeart/2008/layout/HorizontalMultiLevelHierarchy"/>
    <dgm:cxn modelId="{6370E516-7CF1-4EFE-84A8-C30A692F6C4A}" type="presParOf" srcId="{FFA5A321-4E03-4CA2-B4E9-EC557A66A8BF}" destId="{859B0B9D-A593-45AC-8755-44F87B2A2878}" srcOrd="0" destOrd="0" presId="urn:microsoft.com/office/officeart/2008/layout/HorizontalMultiLevelHierarchy"/>
    <dgm:cxn modelId="{7CD4E820-7FB7-4D7B-AD6B-1934A030A03B}" type="presParOf" srcId="{8592322D-67FF-40AF-BD00-EBFEF66A5E34}" destId="{1BEE797C-6BD0-4508-882F-42D17AB2F37C}" srcOrd="3" destOrd="0" presId="urn:microsoft.com/office/officeart/2008/layout/HorizontalMultiLevelHierarchy"/>
    <dgm:cxn modelId="{699E1908-D14D-4E38-B1D0-0E705E51FA35}" type="presParOf" srcId="{1BEE797C-6BD0-4508-882F-42D17AB2F37C}" destId="{751435FA-05E4-44F3-99A7-FEAB67640A23}" srcOrd="0" destOrd="0" presId="urn:microsoft.com/office/officeart/2008/layout/HorizontalMultiLevelHierarchy"/>
    <dgm:cxn modelId="{E0AF6AE2-2892-4333-83BD-F2AE3247B263}" type="presParOf" srcId="{1BEE797C-6BD0-4508-882F-42D17AB2F37C}" destId="{68FB8651-2E83-4A16-80C7-281816C11F34}" srcOrd="1" destOrd="0" presId="urn:microsoft.com/office/officeart/2008/layout/HorizontalMultiLevelHierarchy"/>
    <dgm:cxn modelId="{3A880AA6-BAB7-4708-B729-3F13FFD095D6}" type="presParOf" srcId="{8592322D-67FF-40AF-BD00-EBFEF66A5E34}" destId="{9D8FCE29-A8F2-459E-BB00-B647F7D08CF0}" srcOrd="4" destOrd="0" presId="urn:microsoft.com/office/officeart/2008/layout/HorizontalMultiLevelHierarchy"/>
    <dgm:cxn modelId="{2E0AF625-3B6E-4BEF-97D0-097AC9BAFF85}" type="presParOf" srcId="{9D8FCE29-A8F2-459E-BB00-B647F7D08CF0}" destId="{45F140D5-7E7A-4706-A200-159295432B66}" srcOrd="0" destOrd="0" presId="urn:microsoft.com/office/officeart/2008/layout/HorizontalMultiLevelHierarchy"/>
    <dgm:cxn modelId="{7791046E-B29B-40BC-B25E-85D5A302BBC2}" type="presParOf" srcId="{8592322D-67FF-40AF-BD00-EBFEF66A5E34}" destId="{CEC706AD-FC29-479B-9373-E66B712E230D}" srcOrd="5" destOrd="0" presId="urn:microsoft.com/office/officeart/2008/layout/HorizontalMultiLevelHierarchy"/>
    <dgm:cxn modelId="{F8D9911E-054A-48E7-9EE0-2ECA5DEEA036}" type="presParOf" srcId="{CEC706AD-FC29-479B-9373-E66B712E230D}" destId="{6BC178E8-E744-4F44-B845-DD4D23433586}" srcOrd="0" destOrd="0" presId="urn:microsoft.com/office/officeart/2008/layout/HorizontalMultiLevelHierarchy"/>
    <dgm:cxn modelId="{088A709B-05A5-4226-A512-1D4DD9C96190}" type="presParOf" srcId="{CEC706AD-FC29-479B-9373-E66B712E230D}" destId="{6FD7C462-FA59-4D50-9C61-2FC382B07F01}" srcOrd="1" destOrd="0" presId="urn:microsoft.com/office/officeart/2008/layout/HorizontalMultiLevelHierarchy"/>
    <dgm:cxn modelId="{E6353763-7882-4183-90D9-4D743BC1EF6D}" type="presParOf" srcId="{8592322D-67FF-40AF-BD00-EBFEF66A5E34}" destId="{7339E6F3-35DB-4223-8A9A-AC23A5F89DAA}" srcOrd="6" destOrd="0" presId="urn:microsoft.com/office/officeart/2008/layout/HorizontalMultiLevelHierarchy"/>
    <dgm:cxn modelId="{FD8C4A68-A66C-4C03-8DA6-4F08A8E05F73}" type="presParOf" srcId="{7339E6F3-35DB-4223-8A9A-AC23A5F89DAA}" destId="{53420947-2A12-45C5-8C42-94DF0A3DBA6A}" srcOrd="0" destOrd="0" presId="urn:microsoft.com/office/officeart/2008/layout/HorizontalMultiLevelHierarchy"/>
    <dgm:cxn modelId="{4993B554-B42F-47DB-B3D1-825F4841FACE}" type="presParOf" srcId="{8592322D-67FF-40AF-BD00-EBFEF66A5E34}" destId="{B9E4B757-19BE-4587-8FFE-B3B8B75D8329}" srcOrd="7" destOrd="0" presId="urn:microsoft.com/office/officeart/2008/layout/HorizontalMultiLevelHierarchy"/>
    <dgm:cxn modelId="{65615D3E-521C-4C61-898D-49C505B078F2}" type="presParOf" srcId="{B9E4B757-19BE-4587-8FFE-B3B8B75D8329}" destId="{7A6F4CB2-17D8-4B52-A92D-BB5585A9F8BD}" srcOrd="0" destOrd="0" presId="urn:microsoft.com/office/officeart/2008/layout/HorizontalMultiLevelHierarchy"/>
    <dgm:cxn modelId="{7963A233-0154-47FB-B6B8-D7CF184685FD}" type="presParOf" srcId="{B9E4B757-19BE-4587-8FFE-B3B8B75D8329}" destId="{19E19B49-6989-4E72-9952-E656462E67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CD48AD-1FC2-4634-B407-30D9564675DB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E7029-3A11-490B-82AC-A2819BAD820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НОЛЬ случаев ВИЧ-инфекции у детей</a:t>
          </a:r>
          <a:endParaRPr lang="ru-RU" b="1" dirty="0">
            <a:solidFill>
              <a:schemeClr val="tx1"/>
            </a:solidFill>
          </a:endParaRPr>
        </a:p>
      </dgm:t>
    </dgm:pt>
    <dgm:pt modelId="{8E19A1AA-0D77-4285-A7AE-916C509400A7}" type="parTrans" cxnId="{F5D69C12-212F-48ED-A4BC-3F49724A7097}">
      <dgm:prSet/>
      <dgm:spPr/>
      <dgm:t>
        <a:bodyPr/>
        <a:lstStyle/>
        <a:p>
          <a:endParaRPr lang="ru-RU"/>
        </a:p>
      </dgm:t>
    </dgm:pt>
    <dgm:pt modelId="{55614261-6F98-423B-A729-DD55D15D92DF}" type="sibTrans" cxnId="{F5D69C12-212F-48ED-A4BC-3F49724A7097}">
      <dgm:prSet/>
      <dgm:spPr/>
      <dgm:t>
        <a:bodyPr/>
        <a:lstStyle/>
        <a:p>
          <a:endParaRPr lang="ru-RU"/>
        </a:p>
      </dgm:t>
    </dgm:pt>
    <dgm:pt modelId="{EB5D9679-921C-4012-A8C0-1772ABE3A76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Тотальное информирование населения</a:t>
          </a:r>
          <a:endParaRPr lang="ru-RU" b="1" dirty="0">
            <a:solidFill>
              <a:schemeClr val="tx1"/>
            </a:solidFill>
          </a:endParaRPr>
        </a:p>
      </dgm:t>
    </dgm:pt>
    <dgm:pt modelId="{E40E2E20-748A-4EFE-8334-AD1D050C08A7}" type="parTrans" cxnId="{E45B52A7-A841-4FAF-8F7E-979A33F1CCE4}">
      <dgm:prSet/>
      <dgm:spPr/>
      <dgm:t>
        <a:bodyPr/>
        <a:lstStyle/>
        <a:p>
          <a:endParaRPr lang="ru-RU"/>
        </a:p>
      </dgm:t>
    </dgm:pt>
    <dgm:pt modelId="{954FF885-44B7-486F-BE66-93686768A9D2}" type="sibTrans" cxnId="{E45B52A7-A841-4FAF-8F7E-979A33F1CCE4}">
      <dgm:prSet/>
      <dgm:spPr/>
      <dgm:t>
        <a:bodyPr/>
        <a:lstStyle/>
        <a:p>
          <a:endParaRPr lang="ru-RU"/>
        </a:p>
      </dgm:t>
    </dgm:pt>
    <dgm:pt modelId="{F6B477BB-162F-475C-8ECD-9B66FA33790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всех источников инфекции при тестировании</a:t>
          </a:r>
          <a:endParaRPr lang="ru-RU" b="1" dirty="0">
            <a:solidFill>
              <a:schemeClr val="tx1"/>
            </a:solidFill>
          </a:endParaRPr>
        </a:p>
      </dgm:t>
    </dgm:pt>
    <dgm:pt modelId="{6DB01C38-7164-4DD5-A0C9-3D24BC64A70D}" type="parTrans" cxnId="{6B61B638-39A5-49CD-B781-76987893537B}">
      <dgm:prSet/>
      <dgm:spPr/>
      <dgm:t>
        <a:bodyPr/>
        <a:lstStyle/>
        <a:p>
          <a:endParaRPr lang="ru-RU"/>
        </a:p>
      </dgm:t>
    </dgm:pt>
    <dgm:pt modelId="{05758D68-ADF5-413D-8814-5F582CA5AC85}" type="sibTrans" cxnId="{6B61B638-39A5-49CD-B781-76987893537B}">
      <dgm:prSet/>
      <dgm:spPr/>
      <dgm:t>
        <a:bodyPr/>
        <a:lstStyle/>
        <a:p>
          <a:endParaRPr lang="ru-RU"/>
        </a:p>
      </dgm:t>
    </dgm:pt>
    <dgm:pt modelId="{9577F686-7833-4B47-9594-045D7E4CA8F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Лечение всех выявленных с достижением неопределяемой вирусной нагрузки</a:t>
          </a:r>
          <a:endParaRPr lang="ru-RU" b="1" dirty="0">
            <a:solidFill>
              <a:schemeClr val="tx1"/>
            </a:solidFill>
          </a:endParaRPr>
        </a:p>
      </dgm:t>
    </dgm:pt>
    <dgm:pt modelId="{1068E9CB-5081-46DF-99F6-7F97B93520EE}" type="parTrans" cxnId="{23D05D01-A29C-4BBC-A58C-5B24B0018BAA}">
      <dgm:prSet/>
      <dgm:spPr/>
      <dgm:t>
        <a:bodyPr/>
        <a:lstStyle/>
        <a:p>
          <a:endParaRPr lang="ru-RU"/>
        </a:p>
      </dgm:t>
    </dgm:pt>
    <dgm:pt modelId="{AAF40614-4975-4331-AA58-850FBCF425CB}" type="sibTrans" cxnId="{23D05D01-A29C-4BBC-A58C-5B24B0018BAA}">
      <dgm:prSet/>
      <dgm:spPr/>
      <dgm:t>
        <a:bodyPr/>
        <a:lstStyle/>
        <a:p>
          <a:endParaRPr lang="ru-RU"/>
        </a:p>
      </dgm:t>
    </dgm:pt>
    <dgm:pt modelId="{96C40DFF-D290-490B-A2A1-E60F92E4D9C1}" type="pres">
      <dgm:prSet presAssocID="{DACD48AD-1FC2-4634-B407-30D9564675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7B1F9-36C6-4869-B304-ABC778367A03}" type="pres">
      <dgm:prSet presAssocID="{A5EE7029-3A11-490B-82AC-A2819BAD8207}" presName="centerShape" presStyleLbl="node0" presStyleIdx="0" presStyleCnt="1"/>
      <dgm:spPr/>
      <dgm:t>
        <a:bodyPr/>
        <a:lstStyle/>
        <a:p>
          <a:endParaRPr lang="ru-RU"/>
        </a:p>
      </dgm:t>
    </dgm:pt>
    <dgm:pt modelId="{E5FE5CC2-B7EE-42FB-AA80-2FB0292797B7}" type="pres">
      <dgm:prSet presAssocID="{E40E2E20-748A-4EFE-8334-AD1D050C08A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19FE35F-E58E-4A7A-9A05-3F11CF0C5CB7}" type="pres">
      <dgm:prSet presAssocID="{EB5D9679-921C-4012-A8C0-1772ABE3A763}" presName="node" presStyleLbl="node1" presStyleIdx="0" presStyleCnt="3" custRadScaleRad="116116" custRadScaleInc="-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B7AFA-BA21-473A-B74F-4BA49FA2DBD1}" type="pres">
      <dgm:prSet presAssocID="{6DB01C38-7164-4DD5-A0C9-3D24BC64A70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B8A981A-AE5F-432D-9299-6BBA219454A0}" type="pres">
      <dgm:prSet presAssocID="{F6B477BB-162F-475C-8ECD-9B66FA3379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A867-B7E6-4508-A9AB-B2F812EA6CC4}" type="pres">
      <dgm:prSet presAssocID="{1068E9CB-5081-46DF-99F6-7F97B93520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5FE5DF8-3770-4573-93C6-E3E3DEF8887E}" type="pres">
      <dgm:prSet presAssocID="{9577F686-7833-4B47-9594-045D7E4CA8FE}" presName="node" presStyleLbl="node1" presStyleIdx="2" presStyleCnt="3" custRadScaleRad="119924" custRadScaleInc="1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B52A7-A841-4FAF-8F7E-979A33F1CCE4}" srcId="{A5EE7029-3A11-490B-82AC-A2819BAD8207}" destId="{EB5D9679-921C-4012-A8C0-1772ABE3A763}" srcOrd="0" destOrd="0" parTransId="{E40E2E20-748A-4EFE-8334-AD1D050C08A7}" sibTransId="{954FF885-44B7-486F-BE66-93686768A9D2}"/>
    <dgm:cxn modelId="{04028F17-FB82-447D-BAD8-815F3D2627C1}" type="presOf" srcId="{DACD48AD-1FC2-4634-B407-30D9564675DB}" destId="{96C40DFF-D290-490B-A2A1-E60F92E4D9C1}" srcOrd="0" destOrd="0" presId="urn:microsoft.com/office/officeart/2005/8/layout/radial4"/>
    <dgm:cxn modelId="{F5D69C12-212F-48ED-A4BC-3F49724A7097}" srcId="{DACD48AD-1FC2-4634-B407-30D9564675DB}" destId="{A5EE7029-3A11-490B-82AC-A2819BAD8207}" srcOrd="0" destOrd="0" parTransId="{8E19A1AA-0D77-4285-A7AE-916C509400A7}" sibTransId="{55614261-6F98-423B-A729-DD55D15D92DF}"/>
    <dgm:cxn modelId="{20D95B6C-1C9E-4AAC-8E37-B9E475DA7F5B}" type="presOf" srcId="{EB5D9679-921C-4012-A8C0-1772ABE3A763}" destId="{819FE35F-E58E-4A7A-9A05-3F11CF0C5CB7}" srcOrd="0" destOrd="0" presId="urn:microsoft.com/office/officeart/2005/8/layout/radial4"/>
    <dgm:cxn modelId="{08278F01-4BFB-4203-B5F9-97FF2B48ADB2}" type="presOf" srcId="{9577F686-7833-4B47-9594-045D7E4CA8FE}" destId="{E5FE5DF8-3770-4573-93C6-E3E3DEF8887E}" srcOrd="0" destOrd="0" presId="urn:microsoft.com/office/officeart/2005/8/layout/radial4"/>
    <dgm:cxn modelId="{23D05D01-A29C-4BBC-A58C-5B24B0018BAA}" srcId="{A5EE7029-3A11-490B-82AC-A2819BAD8207}" destId="{9577F686-7833-4B47-9594-045D7E4CA8FE}" srcOrd="2" destOrd="0" parTransId="{1068E9CB-5081-46DF-99F6-7F97B93520EE}" sibTransId="{AAF40614-4975-4331-AA58-850FBCF425CB}"/>
    <dgm:cxn modelId="{F8773E1B-CA51-4544-9BA9-7761FD94F776}" type="presOf" srcId="{1068E9CB-5081-46DF-99F6-7F97B93520EE}" destId="{D744A867-B7E6-4508-A9AB-B2F812EA6CC4}" srcOrd="0" destOrd="0" presId="urn:microsoft.com/office/officeart/2005/8/layout/radial4"/>
    <dgm:cxn modelId="{3E28B8DB-44DE-40F9-B62D-8CEA78856950}" type="presOf" srcId="{A5EE7029-3A11-490B-82AC-A2819BAD8207}" destId="{E9A7B1F9-36C6-4869-B304-ABC778367A03}" srcOrd="0" destOrd="0" presId="urn:microsoft.com/office/officeart/2005/8/layout/radial4"/>
    <dgm:cxn modelId="{C4D45AF7-6449-4606-B8AD-534C1DD88E94}" type="presOf" srcId="{F6B477BB-162F-475C-8ECD-9B66FA337903}" destId="{4B8A981A-AE5F-432D-9299-6BBA219454A0}" srcOrd="0" destOrd="0" presId="urn:microsoft.com/office/officeart/2005/8/layout/radial4"/>
    <dgm:cxn modelId="{E701A592-0825-4DDA-A1FE-FFAAF42D27DE}" type="presOf" srcId="{6DB01C38-7164-4DD5-A0C9-3D24BC64A70D}" destId="{5F5B7AFA-BA21-473A-B74F-4BA49FA2DBD1}" srcOrd="0" destOrd="0" presId="urn:microsoft.com/office/officeart/2005/8/layout/radial4"/>
    <dgm:cxn modelId="{37804796-A36B-4E5C-8CBD-B8D12849BE2E}" type="presOf" srcId="{E40E2E20-748A-4EFE-8334-AD1D050C08A7}" destId="{E5FE5CC2-B7EE-42FB-AA80-2FB0292797B7}" srcOrd="0" destOrd="0" presId="urn:microsoft.com/office/officeart/2005/8/layout/radial4"/>
    <dgm:cxn modelId="{6B61B638-39A5-49CD-B781-76987893537B}" srcId="{A5EE7029-3A11-490B-82AC-A2819BAD8207}" destId="{F6B477BB-162F-475C-8ECD-9B66FA337903}" srcOrd="1" destOrd="0" parTransId="{6DB01C38-7164-4DD5-A0C9-3D24BC64A70D}" sibTransId="{05758D68-ADF5-413D-8814-5F582CA5AC85}"/>
    <dgm:cxn modelId="{D2CF83AF-6E27-4A68-96B1-9A4AD0757F2F}" type="presParOf" srcId="{96C40DFF-D290-490B-A2A1-E60F92E4D9C1}" destId="{E9A7B1F9-36C6-4869-B304-ABC778367A03}" srcOrd="0" destOrd="0" presId="urn:microsoft.com/office/officeart/2005/8/layout/radial4"/>
    <dgm:cxn modelId="{ADAD7605-49A7-45FE-B597-495F6B0173B7}" type="presParOf" srcId="{96C40DFF-D290-490B-A2A1-E60F92E4D9C1}" destId="{E5FE5CC2-B7EE-42FB-AA80-2FB0292797B7}" srcOrd="1" destOrd="0" presId="urn:microsoft.com/office/officeart/2005/8/layout/radial4"/>
    <dgm:cxn modelId="{86EBDA4D-42A8-42C3-BF95-729A2A8D2450}" type="presParOf" srcId="{96C40DFF-D290-490B-A2A1-E60F92E4D9C1}" destId="{819FE35F-E58E-4A7A-9A05-3F11CF0C5CB7}" srcOrd="2" destOrd="0" presId="urn:microsoft.com/office/officeart/2005/8/layout/radial4"/>
    <dgm:cxn modelId="{869F8975-0264-43C7-95D4-1A620E788E29}" type="presParOf" srcId="{96C40DFF-D290-490B-A2A1-E60F92E4D9C1}" destId="{5F5B7AFA-BA21-473A-B74F-4BA49FA2DBD1}" srcOrd="3" destOrd="0" presId="urn:microsoft.com/office/officeart/2005/8/layout/radial4"/>
    <dgm:cxn modelId="{35C406E3-BA6A-41C4-818D-291DD8BBA3A6}" type="presParOf" srcId="{96C40DFF-D290-490B-A2A1-E60F92E4D9C1}" destId="{4B8A981A-AE5F-432D-9299-6BBA219454A0}" srcOrd="4" destOrd="0" presId="urn:microsoft.com/office/officeart/2005/8/layout/radial4"/>
    <dgm:cxn modelId="{F0674886-7390-49C8-91B9-EBA62A40D249}" type="presParOf" srcId="{96C40DFF-D290-490B-A2A1-E60F92E4D9C1}" destId="{D744A867-B7E6-4508-A9AB-B2F812EA6CC4}" srcOrd="5" destOrd="0" presId="urn:microsoft.com/office/officeart/2005/8/layout/radial4"/>
    <dgm:cxn modelId="{50A854FF-C75B-461A-AF8C-975AE69CF9EC}" type="presParOf" srcId="{96C40DFF-D290-490B-A2A1-E60F92E4D9C1}" destId="{E5FE5DF8-3770-4573-93C6-E3E3DEF888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424BE-30A3-41AD-B18B-04735F1B5EAC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B32A2C-7F48-4A04-94FC-DCF8859496F2}">
      <dgm:prSet phldrT="[Текст]"/>
      <dgm:spPr/>
      <dgm:t>
        <a:bodyPr/>
        <a:lstStyle/>
        <a:p>
          <a:r>
            <a:rPr lang="ru-RU" b="1" dirty="0" smtClean="0"/>
            <a:t>Цель скрининга</a:t>
          </a:r>
          <a:endParaRPr lang="ru-RU" b="1" dirty="0"/>
        </a:p>
      </dgm:t>
    </dgm:pt>
    <dgm:pt modelId="{F6355819-322A-434E-B57F-DBEE12D97E3D}" type="parTrans" cxnId="{83B2C453-9E08-418F-9DEE-C093243BA1F3}">
      <dgm:prSet/>
      <dgm:spPr/>
      <dgm:t>
        <a:bodyPr/>
        <a:lstStyle/>
        <a:p>
          <a:endParaRPr lang="ru-RU"/>
        </a:p>
      </dgm:t>
    </dgm:pt>
    <dgm:pt modelId="{B33CCD85-3E51-47B1-8915-88C015B82964}" type="sibTrans" cxnId="{83B2C453-9E08-418F-9DEE-C093243BA1F3}">
      <dgm:prSet/>
      <dgm:spPr/>
      <dgm:t>
        <a:bodyPr/>
        <a:lstStyle/>
        <a:p>
          <a:endParaRPr lang="ru-RU"/>
        </a:p>
      </dgm:t>
    </dgm:pt>
    <dgm:pt modelId="{6F489EC5-F59F-46AB-877E-735CA7FC0D67}">
      <dgm:prSet phldrT="[Текст]"/>
      <dgm:spPr/>
      <dgm:t>
        <a:bodyPr/>
        <a:lstStyle/>
        <a:p>
          <a:r>
            <a:rPr lang="ru-RU" dirty="0" smtClean="0"/>
            <a:t>Каждый житель региона должен знать свой ВИЧ-статус</a:t>
          </a:r>
          <a:endParaRPr lang="ru-RU" dirty="0"/>
        </a:p>
      </dgm:t>
    </dgm:pt>
    <dgm:pt modelId="{FC779DE5-72EB-4314-8417-D94718D92259}" type="parTrans" cxnId="{A6ACF06B-6233-43F6-B68E-06F79B54B984}">
      <dgm:prSet/>
      <dgm:spPr/>
      <dgm:t>
        <a:bodyPr/>
        <a:lstStyle/>
        <a:p>
          <a:endParaRPr lang="ru-RU"/>
        </a:p>
      </dgm:t>
    </dgm:pt>
    <dgm:pt modelId="{8AE55017-4781-4E78-8FF9-19F54E601AD1}" type="sibTrans" cxnId="{A6ACF06B-6233-43F6-B68E-06F79B54B984}">
      <dgm:prSet/>
      <dgm:spPr/>
      <dgm:t>
        <a:bodyPr/>
        <a:lstStyle/>
        <a:p>
          <a:endParaRPr lang="ru-RU"/>
        </a:p>
      </dgm:t>
    </dgm:pt>
    <dgm:pt modelId="{E31CDE27-97B9-415A-A775-C9852125A5A3}">
      <dgm:prSet phldrT="[Текст]" custT="1"/>
      <dgm:spPr/>
      <dgm:t>
        <a:bodyPr/>
        <a:lstStyle/>
        <a:p>
          <a:r>
            <a:rPr lang="ru-RU" sz="1800" b="1" dirty="0" smtClean="0">
              <a:effectLst/>
            </a:rPr>
            <a:t>Противоэпидемический эффект</a:t>
          </a:r>
          <a:endParaRPr lang="ru-RU" sz="1800" b="1" dirty="0">
            <a:effectLst/>
          </a:endParaRPr>
        </a:p>
      </dgm:t>
    </dgm:pt>
    <dgm:pt modelId="{22AD0A15-B9C4-45B6-90AC-E54E5BFE15F4}" type="parTrans" cxnId="{D017D9C2-AE1B-467A-A112-8A17031F6FDB}">
      <dgm:prSet/>
      <dgm:spPr/>
      <dgm:t>
        <a:bodyPr/>
        <a:lstStyle/>
        <a:p>
          <a:endParaRPr lang="ru-RU"/>
        </a:p>
      </dgm:t>
    </dgm:pt>
    <dgm:pt modelId="{39548C3D-6DAE-4DC5-BCF3-1A0D0E3583AE}" type="sibTrans" cxnId="{D017D9C2-AE1B-467A-A112-8A17031F6FDB}">
      <dgm:prSet/>
      <dgm:spPr/>
      <dgm:t>
        <a:bodyPr/>
        <a:lstStyle/>
        <a:p>
          <a:endParaRPr lang="ru-RU"/>
        </a:p>
      </dgm:t>
    </dgm:pt>
    <dgm:pt modelId="{6F221BA6-B8B3-4FEB-9B42-58C96EDB3482}">
      <dgm:prSet phldrT="[Текст]" custT="1"/>
      <dgm:spPr/>
      <dgm:t>
        <a:bodyPr/>
        <a:lstStyle/>
        <a:p>
          <a:r>
            <a:rPr lang="ru-RU" sz="1600" dirty="0" smtClean="0"/>
            <a:t>Раннее выявление источников инфекции</a:t>
          </a:r>
          <a:endParaRPr lang="ru-RU" sz="1600" dirty="0"/>
        </a:p>
      </dgm:t>
    </dgm:pt>
    <dgm:pt modelId="{C24FF41D-9410-4D27-A3A0-81257A7BD54D}" type="parTrans" cxnId="{DBCB7C2C-D492-480E-87B0-204889580902}">
      <dgm:prSet/>
      <dgm:spPr/>
      <dgm:t>
        <a:bodyPr/>
        <a:lstStyle/>
        <a:p>
          <a:endParaRPr lang="ru-RU"/>
        </a:p>
      </dgm:t>
    </dgm:pt>
    <dgm:pt modelId="{4B5B192A-F03A-433E-9034-5A0C8B0F0A1D}" type="sibTrans" cxnId="{DBCB7C2C-D492-480E-87B0-204889580902}">
      <dgm:prSet/>
      <dgm:spPr/>
      <dgm:t>
        <a:bodyPr/>
        <a:lstStyle/>
        <a:p>
          <a:endParaRPr lang="ru-RU"/>
        </a:p>
      </dgm:t>
    </dgm:pt>
    <dgm:pt modelId="{27879AA1-EBD5-47A8-881E-BF5102A70ECC}">
      <dgm:prSet phldrT="[Текст]" custT="1"/>
      <dgm:spPr/>
      <dgm:t>
        <a:bodyPr/>
        <a:lstStyle/>
        <a:p>
          <a:r>
            <a:rPr lang="ru-RU" sz="1600" dirty="0" smtClean="0"/>
            <a:t>Изменение поведения пациента на менее рискованное</a:t>
          </a:r>
          <a:endParaRPr lang="ru-RU" sz="1600" dirty="0"/>
        </a:p>
      </dgm:t>
    </dgm:pt>
    <dgm:pt modelId="{5AF831A8-7A93-4598-B562-4C161770D190}" type="parTrans" cxnId="{A4E2FF4C-F1ED-4AD9-AE5D-A8C35777F3CC}">
      <dgm:prSet/>
      <dgm:spPr/>
      <dgm:t>
        <a:bodyPr/>
        <a:lstStyle/>
        <a:p>
          <a:endParaRPr lang="ru-RU"/>
        </a:p>
      </dgm:t>
    </dgm:pt>
    <dgm:pt modelId="{E96F4523-3907-4EBF-B070-E40918AEB721}" type="sibTrans" cxnId="{A4E2FF4C-F1ED-4AD9-AE5D-A8C35777F3CC}">
      <dgm:prSet/>
      <dgm:spPr/>
      <dgm:t>
        <a:bodyPr/>
        <a:lstStyle/>
        <a:p>
          <a:endParaRPr lang="ru-RU"/>
        </a:p>
      </dgm:t>
    </dgm:pt>
    <dgm:pt modelId="{6CA4279A-A45C-4158-BC5F-E45CC8FA3DF0}">
      <dgm:prSet phldrT="[Текст]"/>
      <dgm:spPr/>
      <dgm:t>
        <a:bodyPr/>
        <a:lstStyle/>
        <a:p>
          <a:r>
            <a:rPr lang="ru-RU" b="1" dirty="0" smtClean="0"/>
            <a:t>Значимость высокого охвата скринингом</a:t>
          </a:r>
          <a:endParaRPr lang="ru-RU" b="1" dirty="0"/>
        </a:p>
      </dgm:t>
    </dgm:pt>
    <dgm:pt modelId="{2B1C6B2B-C360-48B8-99EC-36B4E46D1F85}" type="parTrans" cxnId="{DEEADC77-3904-4CC2-BA56-E13BF5992BBA}">
      <dgm:prSet/>
      <dgm:spPr/>
      <dgm:t>
        <a:bodyPr/>
        <a:lstStyle/>
        <a:p>
          <a:endParaRPr lang="ru-RU"/>
        </a:p>
      </dgm:t>
    </dgm:pt>
    <dgm:pt modelId="{9797E7A3-AEAF-4DB0-A45C-0CCB202FE155}" type="sibTrans" cxnId="{DEEADC77-3904-4CC2-BA56-E13BF5992BBA}">
      <dgm:prSet/>
      <dgm:spPr/>
      <dgm:t>
        <a:bodyPr/>
        <a:lstStyle/>
        <a:p>
          <a:endParaRPr lang="ru-RU"/>
        </a:p>
      </dgm:t>
    </dgm:pt>
    <dgm:pt modelId="{DACA63ED-80B6-4555-BD24-ED69140B2DE6}">
      <dgm:prSet phldrT="[Текст]"/>
      <dgm:spPr/>
      <dgm:t>
        <a:bodyPr/>
        <a:lstStyle/>
        <a:p>
          <a:r>
            <a:rPr lang="ru-RU" dirty="0" smtClean="0"/>
            <a:t>При охвате скринингом 30-35% на поздних стадиях выявляются только 17% пациентов </a:t>
          </a:r>
          <a:endParaRPr lang="ru-RU" dirty="0"/>
        </a:p>
      </dgm:t>
    </dgm:pt>
    <dgm:pt modelId="{2A6883FE-2955-40ED-A46B-3B3B3AC5374E}" type="parTrans" cxnId="{5AAB6BCD-7619-4B52-92AF-23434F0CDFB9}">
      <dgm:prSet/>
      <dgm:spPr/>
      <dgm:t>
        <a:bodyPr/>
        <a:lstStyle/>
        <a:p>
          <a:endParaRPr lang="ru-RU"/>
        </a:p>
      </dgm:t>
    </dgm:pt>
    <dgm:pt modelId="{B5E3FD43-A8DD-4BE7-BB64-7E317CE6381A}" type="sibTrans" cxnId="{5AAB6BCD-7619-4B52-92AF-23434F0CDFB9}">
      <dgm:prSet/>
      <dgm:spPr/>
      <dgm:t>
        <a:bodyPr/>
        <a:lstStyle/>
        <a:p>
          <a:endParaRPr lang="ru-RU"/>
        </a:p>
      </dgm:t>
    </dgm:pt>
    <dgm:pt modelId="{E8E40CE8-1489-4A43-908A-6DACBB352E1B}">
      <dgm:prSet phldrT="[Текст]"/>
      <dgm:spPr/>
      <dgm:t>
        <a:bodyPr/>
        <a:lstStyle/>
        <a:p>
          <a:r>
            <a:rPr lang="ru-RU" dirty="0" smtClean="0"/>
            <a:t>При низком скрининге до 30% зараженных остаются невыявленными</a:t>
          </a:r>
          <a:endParaRPr lang="ru-RU" dirty="0"/>
        </a:p>
      </dgm:t>
    </dgm:pt>
    <dgm:pt modelId="{A00FE761-A185-41DE-B722-6151292E4BFB}" type="parTrans" cxnId="{9E9F8306-DD1F-4A40-96AC-0BD8A24708CC}">
      <dgm:prSet/>
      <dgm:spPr/>
      <dgm:t>
        <a:bodyPr/>
        <a:lstStyle/>
        <a:p>
          <a:endParaRPr lang="ru-RU"/>
        </a:p>
      </dgm:t>
    </dgm:pt>
    <dgm:pt modelId="{A68B5BC9-B181-48D3-AA6A-9BE84BB2A42D}" type="sibTrans" cxnId="{9E9F8306-DD1F-4A40-96AC-0BD8A24708CC}">
      <dgm:prSet/>
      <dgm:spPr/>
      <dgm:t>
        <a:bodyPr/>
        <a:lstStyle/>
        <a:p>
          <a:endParaRPr lang="ru-RU"/>
        </a:p>
      </dgm:t>
    </dgm:pt>
    <dgm:pt modelId="{D3A18B51-525D-4049-B56D-D72AE8D5B44B}" type="pres">
      <dgm:prSet presAssocID="{67A424BE-30A3-41AD-B18B-04735F1B5EA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1346D-B92C-499A-9ED2-1B47B00886DC}" type="pres">
      <dgm:prSet presAssocID="{3AB32A2C-7F48-4A04-94FC-DCF8859496F2}" presName="circle1" presStyleLbl="node1" presStyleIdx="0" presStyleCnt="3"/>
      <dgm:spPr/>
    </dgm:pt>
    <dgm:pt modelId="{C633F068-4610-433F-A5B1-A39E264AD446}" type="pres">
      <dgm:prSet presAssocID="{3AB32A2C-7F48-4A04-94FC-DCF8859496F2}" presName="space" presStyleCnt="0"/>
      <dgm:spPr/>
    </dgm:pt>
    <dgm:pt modelId="{6E320D55-CE10-4B60-B5C2-42C6A270A02E}" type="pres">
      <dgm:prSet presAssocID="{3AB32A2C-7F48-4A04-94FC-DCF8859496F2}" presName="rect1" presStyleLbl="alignAcc1" presStyleIdx="0" presStyleCnt="3" custLinFactNeighborX="1" custLinFactNeighborY="-472"/>
      <dgm:spPr/>
      <dgm:t>
        <a:bodyPr/>
        <a:lstStyle/>
        <a:p>
          <a:endParaRPr lang="ru-RU"/>
        </a:p>
      </dgm:t>
    </dgm:pt>
    <dgm:pt modelId="{62AD3B33-D535-4763-963C-70EF9D49DD90}" type="pres">
      <dgm:prSet presAssocID="{E31CDE27-97B9-415A-A775-C9852125A5A3}" presName="vertSpace2" presStyleLbl="node1" presStyleIdx="0" presStyleCnt="3"/>
      <dgm:spPr/>
    </dgm:pt>
    <dgm:pt modelId="{617D4E6F-1990-4687-88EB-C5842CB15210}" type="pres">
      <dgm:prSet presAssocID="{E31CDE27-97B9-415A-A775-C9852125A5A3}" presName="circle2" presStyleLbl="node1" presStyleIdx="1" presStyleCnt="3"/>
      <dgm:spPr/>
    </dgm:pt>
    <dgm:pt modelId="{6585C260-038A-4512-8CD8-F297AE2E1256}" type="pres">
      <dgm:prSet presAssocID="{E31CDE27-97B9-415A-A775-C9852125A5A3}" presName="rect2" presStyleLbl="alignAcc1" presStyleIdx="1" presStyleCnt="3" custScaleY="111011"/>
      <dgm:spPr/>
      <dgm:t>
        <a:bodyPr/>
        <a:lstStyle/>
        <a:p>
          <a:endParaRPr lang="ru-RU"/>
        </a:p>
      </dgm:t>
    </dgm:pt>
    <dgm:pt modelId="{3FBD61D9-1EE9-4C73-A992-75D4B6127329}" type="pres">
      <dgm:prSet presAssocID="{6CA4279A-A45C-4158-BC5F-E45CC8FA3DF0}" presName="vertSpace3" presStyleLbl="node1" presStyleIdx="1" presStyleCnt="3"/>
      <dgm:spPr/>
    </dgm:pt>
    <dgm:pt modelId="{31BEE99F-1AF2-4976-8677-60B2FD5E61F4}" type="pres">
      <dgm:prSet presAssocID="{6CA4279A-A45C-4158-BC5F-E45CC8FA3DF0}" presName="circle3" presStyleLbl="node1" presStyleIdx="2" presStyleCnt="3"/>
      <dgm:spPr/>
    </dgm:pt>
    <dgm:pt modelId="{52F3A69F-2F0A-482C-A40F-17CF04030897}" type="pres">
      <dgm:prSet presAssocID="{6CA4279A-A45C-4158-BC5F-E45CC8FA3DF0}" presName="rect3" presStyleLbl="alignAcc1" presStyleIdx="2" presStyleCnt="3"/>
      <dgm:spPr/>
      <dgm:t>
        <a:bodyPr/>
        <a:lstStyle/>
        <a:p>
          <a:endParaRPr lang="ru-RU"/>
        </a:p>
      </dgm:t>
    </dgm:pt>
    <dgm:pt modelId="{A207E392-425C-46C4-8302-AF56F5C64021}" type="pres">
      <dgm:prSet presAssocID="{3AB32A2C-7F48-4A04-94FC-DCF8859496F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506E2-58FF-4EAF-BA62-4147AC776BEB}" type="pres">
      <dgm:prSet presAssocID="{3AB32A2C-7F48-4A04-94FC-DCF8859496F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BCC09-9383-4D43-BF18-52D1CC63C6FD}" type="pres">
      <dgm:prSet presAssocID="{E31CDE27-97B9-415A-A775-C9852125A5A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90491-E6BB-4DC9-A235-F694BEAAB297}" type="pres">
      <dgm:prSet presAssocID="{E31CDE27-97B9-415A-A775-C9852125A5A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B7996-B1E7-4AA7-8A50-CBFF6D4EEA5B}" type="pres">
      <dgm:prSet presAssocID="{6CA4279A-A45C-4158-BC5F-E45CC8FA3D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3EEF5-F536-4B6F-B2C4-A469654E96FB}" type="pres">
      <dgm:prSet presAssocID="{6CA4279A-A45C-4158-BC5F-E45CC8FA3DF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ADC77-3904-4CC2-BA56-E13BF5992BBA}" srcId="{67A424BE-30A3-41AD-B18B-04735F1B5EAC}" destId="{6CA4279A-A45C-4158-BC5F-E45CC8FA3DF0}" srcOrd="2" destOrd="0" parTransId="{2B1C6B2B-C360-48B8-99EC-36B4E46D1F85}" sibTransId="{9797E7A3-AEAF-4DB0-A45C-0CCB202FE155}"/>
    <dgm:cxn modelId="{83B2C453-9E08-418F-9DEE-C093243BA1F3}" srcId="{67A424BE-30A3-41AD-B18B-04735F1B5EAC}" destId="{3AB32A2C-7F48-4A04-94FC-DCF8859496F2}" srcOrd="0" destOrd="0" parTransId="{F6355819-322A-434E-B57F-DBEE12D97E3D}" sibTransId="{B33CCD85-3E51-47B1-8915-88C015B82964}"/>
    <dgm:cxn modelId="{0ADCD15B-5A1B-4F18-ABE1-84904A01722D}" type="presOf" srcId="{6CA4279A-A45C-4158-BC5F-E45CC8FA3DF0}" destId="{52F3A69F-2F0A-482C-A40F-17CF04030897}" srcOrd="0" destOrd="0" presId="urn:microsoft.com/office/officeart/2005/8/layout/target3"/>
    <dgm:cxn modelId="{C282904B-9D0D-42DC-AA94-09E60DDE6031}" type="presOf" srcId="{3AB32A2C-7F48-4A04-94FC-DCF8859496F2}" destId="{6E320D55-CE10-4B60-B5C2-42C6A270A02E}" srcOrd="0" destOrd="0" presId="urn:microsoft.com/office/officeart/2005/8/layout/target3"/>
    <dgm:cxn modelId="{FB9CD281-BF95-4C0B-A3AB-92375B54CB4C}" type="presOf" srcId="{6F489EC5-F59F-46AB-877E-735CA7FC0D67}" destId="{B0B506E2-58FF-4EAF-BA62-4147AC776BEB}" srcOrd="0" destOrd="0" presId="urn:microsoft.com/office/officeart/2005/8/layout/target3"/>
    <dgm:cxn modelId="{DCA75716-5840-4ECE-8C4E-E5ABC2A70251}" type="presOf" srcId="{6F221BA6-B8B3-4FEB-9B42-58C96EDB3482}" destId="{6BC90491-E6BB-4DC9-A235-F694BEAAB297}" srcOrd="0" destOrd="0" presId="urn:microsoft.com/office/officeart/2005/8/layout/target3"/>
    <dgm:cxn modelId="{55BA0C60-1AEA-4703-BF2F-1E1E08FFAE7B}" type="presOf" srcId="{E31CDE27-97B9-415A-A775-C9852125A5A3}" destId="{6585C260-038A-4512-8CD8-F297AE2E1256}" srcOrd="0" destOrd="0" presId="urn:microsoft.com/office/officeart/2005/8/layout/target3"/>
    <dgm:cxn modelId="{AED89ED7-02D4-4BB1-A9FD-83B4F960B9CF}" type="presOf" srcId="{DACA63ED-80B6-4555-BD24-ED69140B2DE6}" destId="{E103EEF5-F536-4B6F-B2C4-A469654E96FB}" srcOrd="0" destOrd="0" presId="urn:microsoft.com/office/officeart/2005/8/layout/target3"/>
    <dgm:cxn modelId="{DBCB7C2C-D492-480E-87B0-204889580902}" srcId="{E31CDE27-97B9-415A-A775-C9852125A5A3}" destId="{6F221BA6-B8B3-4FEB-9B42-58C96EDB3482}" srcOrd="0" destOrd="0" parTransId="{C24FF41D-9410-4D27-A3A0-81257A7BD54D}" sibTransId="{4B5B192A-F03A-433E-9034-5A0C8B0F0A1D}"/>
    <dgm:cxn modelId="{A4E2FF4C-F1ED-4AD9-AE5D-A8C35777F3CC}" srcId="{E31CDE27-97B9-415A-A775-C9852125A5A3}" destId="{27879AA1-EBD5-47A8-881E-BF5102A70ECC}" srcOrd="1" destOrd="0" parTransId="{5AF831A8-7A93-4598-B562-4C161770D190}" sibTransId="{E96F4523-3907-4EBF-B070-E40918AEB721}"/>
    <dgm:cxn modelId="{A6ACF06B-6233-43F6-B68E-06F79B54B984}" srcId="{3AB32A2C-7F48-4A04-94FC-DCF8859496F2}" destId="{6F489EC5-F59F-46AB-877E-735CA7FC0D67}" srcOrd="0" destOrd="0" parTransId="{FC779DE5-72EB-4314-8417-D94718D92259}" sibTransId="{8AE55017-4781-4E78-8FF9-19F54E601AD1}"/>
    <dgm:cxn modelId="{9E9F8306-DD1F-4A40-96AC-0BD8A24708CC}" srcId="{6CA4279A-A45C-4158-BC5F-E45CC8FA3DF0}" destId="{E8E40CE8-1489-4A43-908A-6DACBB352E1B}" srcOrd="1" destOrd="0" parTransId="{A00FE761-A185-41DE-B722-6151292E4BFB}" sibTransId="{A68B5BC9-B181-48D3-AA6A-9BE84BB2A42D}"/>
    <dgm:cxn modelId="{4EAAE7AB-8039-4BBF-8177-5B2DA5A8E3B5}" type="presOf" srcId="{E31CDE27-97B9-415A-A775-C9852125A5A3}" destId="{9E2BCC09-9383-4D43-BF18-52D1CC63C6FD}" srcOrd="1" destOrd="0" presId="urn:microsoft.com/office/officeart/2005/8/layout/target3"/>
    <dgm:cxn modelId="{39D67EDF-C273-4C10-A07F-12BB87A2AF87}" type="presOf" srcId="{6CA4279A-A45C-4158-BC5F-E45CC8FA3DF0}" destId="{A78B7996-B1E7-4AA7-8A50-CBFF6D4EEA5B}" srcOrd="1" destOrd="0" presId="urn:microsoft.com/office/officeart/2005/8/layout/target3"/>
    <dgm:cxn modelId="{C1B628C1-EAA2-4B08-8EF7-F606A529BCDD}" type="presOf" srcId="{E8E40CE8-1489-4A43-908A-6DACBB352E1B}" destId="{E103EEF5-F536-4B6F-B2C4-A469654E96FB}" srcOrd="0" destOrd="1" presId="urn:microsoft.com/office/officeart/2005/8/layout/target3"/>
    <dgm:cxn modelId="{2D8C83B1-0A12-4E03-B90D-BA76876E2338}" type="presOf" srcId="{3AB32A2C-7F48-4A04-94FC-DCF8859496F2}" destId="{A207E392-425C-46C4-8302-AF56F5C64021}" srcOrd="1" destOrd="0" presId="urn:microsoft.com/office/officeart/2005/8/layout/target3"/>
    <dgm:cxn modelId="{D017D9C2-AE1B-467A-A112-8A17031F6FDB}" srcId="{67A424BE-30A3-41AD-B18B-04735F1B5EAC}" destId="{E31CDE27-97B9-415A-A775-C9852125A5A3}" srcOrd="1" destOrd="0" parTransId="{22AD0A15-B9C4-45B6-90AC-E54E5BFE15F4}" sibTransId="{39548C3D-6DAE-4DC5-BCF3-1A0D0E3583AE}"/>
    <dgm:cxn modelId="{10009D5F-F026-4103-BD57-C3EA71B12696}" type="presOf" srcId="{27879AA1-EBD5-47A8-881E-BF5102A70ECC}" destId="{6BC90491-E6BB-4DC9-A235-F694BEAAB297}" srcOrd="0" destOrd="1" presId="urn:microsoft.com/office/officeart/2005/8/layout/target3"/>
    <dgm:cxn modelId="{2538FF3F-B47D-4CCC-88E8-273EC28ECFB3}" type="presOf" srcId="{67A424BE-30A3-41AD-B18B-04735F1B5EAC}" destId="{D3A18B51-525D-4049-B56D-D72AE8D5B44B}" srcOrd="0" destOrd="0" presId="urn:microsoft.com/office/officeart/2005/8/layout/target3"/>
    <dgm:cxn modelId="{5AAB6BCD-7619-4B52-92AF-23434F0CDFB9}" srcId="{6CA4279A-A45C-4158-BC5F-E45CC8FA3DF0}" destId="{DACA63ED-80B6-4555-BD24-ED69140B2DE6}" srcOrd="0" destOrd="0" parTransId="{2A6883FE-2955-40ED-A46B-3B3B3AC5374E}" sibTransId="{B5E3FD43-A8DD-4BE7-BB64-7E317CE6381A}"/>
    <dgm:cxn modelId="{408F5B74-5428-4581-A302-E13C968E9A76}" type="presParOf" srcId="{D3A18B51-525D-4049-B56D-D72AE8D5B44B}" destId="{9971346D-B92C-499A-9ED2-1B47B00886DC}" srcOrd="0" destOrd="0" presId="urn:microsoft.com/office/officeart/2005/8/layout/target3"/>
    <dgm:cxn modelId="{8302B766-BA0F-493B-A952-684755AD6ED2}" type="presParOf" srcId="{D3A18B51-525D-4049-B56D-D72AE8D5B44B}" destId="{C633F068-4610-433F-A5B1-A39E264AD446}" srcOrd="1" destOrd="0" presId="urn:microsoft.com/office/officeart/2005/8/layout/target3"/>
    <dgm:cxn modelId="{2DCEC4A3-3A10-4FA0-9D9F-6D597D2E8C10}" type="presParOf" srcId="{D3A18B51-525D-4049-B56D-D72AE8D5B44B}" destId="{6E320D55-CE10-4B60-B5C2-42C6A270A02E}" srcOrd="2" destOrd="0" presId="urn:microsoft.com/office/officeart/2005/8/layout/target3"/>
    <dgm:cxn modelId="{552479ED-B153-4EC5-B7FB-95D27745DC90}" type="presParOf" srcId="{D3A18B51-525D-4049-B56D-D72AE8D5B44B}" destId="{62AD3B33-D535-4763-963C-70EF9D49DD90}" srcOrd="3" destOrd="0" presId="urn:microsoft.com/office/officeart/2005/8/layout/target3"/>
    <dgm:cxn modelId="{2B0E001D-F36C-4E91-B28B-06BDD7F910F1}" type="presParOf" srcId="{D3A18B51-525D-4049-B56D-D72AE8D5B44B}" destId="{617D4E6F-1990-4687-88EB-C5842CB15210}" srcOrd="4" destOrd="0" presId="urn:microsoft.com/office/officeart/2005/8/layout/target3"/>
    <dgm:cxn modelId="{72914AD5-594B-4912-8E19-2F78D097AE32}" type="presParOf" srcId="{D3A18B51-525D-4049-B56D-D72AE8D5B44B}" destId="{6585C260-038A-4512-8CD8-F297AE2E1256}" srcOrd="5" destOrd="0" presId="urn:microsoft.com/office/officeart/2005/8/layout/target3"/>
    <dgm:cxn modelId="{F7364CA8-CE37-4C0E-9958-AE22441C0F46}" type="presParOf" srcId="{D3A18B51-525D-4049-B56D-D72AE8D5B44B}" destId="{3FBD61D9-1EE9-4C73-A992-75D4B6127329}" srcOrd="6" destOrd="0" presId="urn:microsoft.com/office/officeart/2005/8/layout/target3"/>
    <dgm:cxn modelId="{0D3F43F1-54FB-49C8-869F-3D5D4D3C39E8}" type="presParOf" srcId="{D3A18B51-525D-4049-B56D-D72AE8D5B44B}" destId="{31BEE99F-1AF2-4976-8677-60B2FD5E61F4}" srcOrd="7" destOrd="0" presId="urn:microsoft.com/office/officeart/2005/8/layout/target3"/>
    <dgm:cxn modelId="{6CE90D59-AE1A-4BE4-83A4-E9CA36EA7496}" type="presParOf" srcId="{D3A18B51-525D-4049-B56D-D72AE8D5B44B}" destId="{52F3A69F-2F0A-482C-A40F-17CF04030897}" srcOrd="8" destOrd="0" presId="urn:microsoft.com/office/officeart/2005/8/layout/target3"/>
    <dgm:cxn modelId="{8583DAD0-C8EB-4A7B-8718-51843D9582FE}" type="presParOf" srcId="{D3A18B51-525D-4049-B56D-D72AE8D5B44B}" destId="{A207E392-425C-46C4-8302-AF56F5C64021}" srcOrd="9" destOrd="0" presId="urn:microsoft.com/office/officeart/2005/8/layout/target3"/>
    <dgm:cxn modelId="{FC581B24-3FC6-474E-AB7A-2138C9330B8F}" type="presParOf" srcId="{D3A18B51-525D-4049-B56D-D72AE8D5B44B}" destId="{B0B506E2-58FF-4EAF-BA62-4147AC776BEB}" srcOrd="10" destOrd="0" presId="urn:microsoft.com/office/officeart/2005/8/layout/target3"/>
    <dgm:cxn modelId="{CA69C3D3-9368-49C2-AA95-533DDE6D8324}" type="presParOf" srcId="{D3A18B51-525D-4049-B56D-D72AE8D5B44B}" destId="{9E2BCC09-9383-4D43-BF18-52D1CC63C6FD}" srcOrd="11" destOrd="0" presId="urn:microsoft.com/office/officeart/2005/8/layout/target3"/>
    <dgm:cxn modelId="{86FC5F81-A5DD-4D8D-9CDD-E1A3EABCBA05}" type="presParOf" srcId="{D3A18B51-525D-4049-B56D-D72AE8D5B44B}" destId="{6BC90491-E6BB-4DC9-A235-F694BEAAB297}" srcOrd="12" destOrd="0" presId="urn:microsoft.com/office/officeart/2005/8/layout/target3"/>
    <dgm:cxn modelId="{C96E605D-FA9A-48DE-95C5-3BB3C9AFB5B9}" type="presParOf" srcId="{D3A18B51-525D-4049-B56D-D72AE8D5B44B}" destId="{A78B7996-B1E7-4AA7-8A50-CBFF6D4EEA5B}" srcOrd="13" destOrd="0" presId="urn:microsoft.com/office/officeart/2005/8/layout/target3"/>
    <dgm:cxn modelId="{2364304F-DF32-4A55-B6C1-1FA4A47915DF}" type="presParOf" srcId="{D3A18B51-525D-4049-B56D-D72AE8D5B44B}" destId="{E103EEF5-F536-4B6F-B2C4-A469654E96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C2C2A-1DD0-40D7-B592-45675EC2DE91}" type="doc">
      <dgm:prSet loTypeId="urn:microsoft.com/office/officeart/2005/8/layout/hList7" loCatId="list" qsTypeId="urn:microsoft.com/office/officeart/2005/8/quickstyle/simple1" qsCatId="simple" csTypeId="urn:microsoft.com/office/officeart/2005/8/colors/accent1_5" csCatId="accent1" phldr="1"/>
      <dgm:spPr/>
    </dgm:pt>
    <dgm:pt modelId="{3657F467-87BE-4CC6-A4A8-C0F40CA1D21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Адекватное финансирование</a:t>
          </a:r>
          <a:endParaRPr lang="ru-RU" dirty="0">
            <a:solidFill>
              <a:schemeClr val="tx1"/>
            </a:solidFill>
          </a:endParaRPr>
        </a:p>
      </dgm:t>
    </dgm:pt>
    <dgm:pt modelId="{93804DD4-BBC2-467C-807E-FE37AD90AC1B}" type="parTrans" cxnId="{9C74E7C2-889F-40CA-83DA-F043B505AC74}">
      <dgm:prSet/>
      <dgm:spPr/>
      <dgm:t>
        <a:bodyPr/>
        <a:lstStyle/>
        <a:p>
          <a:endParaRPr lang="ru-RU"/>
        </a:p>
      </dgm:t>
    </dgm:pt>
    <dgm:pt modelId="{905D6D94-FC35-4EAC-805B-6E2667A421BF}" type="sibTrans" cxnId="{9C74E7C2-889F-40CA-83DA-F043B505AC74}">
      <dgm:prSet/>
      <dgm:spPr/>
      <dgm:t>
        <a:bodyPr/>
        <a:lstStyle/>
        <a:p>
          <a:endParaRPr lang="ru-RU"/>
        </a:p>
      </dgm:t>
    </dgm:pt>
    <dgm:pt modelId="{45B9B353-B757-4516-8965-1182DCCE5FF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Наличие тест-систем в достаточном количестве</a:t>
          </a:r>
          <a:endParaRPr lang="ru-RU" dirty="0">
            <a:solidFill>
              <a:schemeClr val="tx1"/>
            </a:solidFill>
          </a:endParaRPr>
        </a:p>
      </dgm:t>
    </dgm:pt>
    <dgm:pt modelId="{67D7FC23-B229-4B7F-B587-23F38266EC80}" type="parTrans" cxnId="{E9AC2785-2BD5-4905-9CB9-0E4659AD827B}">
      <dgm:prSet/>
      <dgm:spPr/>
      <dgm:t>
        <a:bodyPr/>
        <a:lstStyle/>
        <a:p>
          <a:endParaRPr lang="ru-RU"/>
        </a:p>
      </dgm:t>
    </dgm:pt>
    <dgm:pt modelId="{90ACEDFA-3082-492B-A85E-9AE078CF7974}" type="sibTrans" cxnId="{E9AC2785-2BD5-4905-9CB9-0E4659AD827B}">
      <dgm:prSet/>
      <dgm:spPr/>
      <dgm:t>
        <a:bodyPr/>
        <a:lstStyle/>
        <a:p>
          <a:endParaRPr lang="ru-RU"/>
        </a:p>
      </dgm:t>
    </dgm:pt>
    <dgm:pt modelId="{12D9AED1-55D8-49D6-AF24-97ABCC2B49F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Организация процесса обследования</a:t>
          </a:r>
          <a:endParaRPr lang="ru-RU" dirty="0">
            <a:solidFill>
              <a:schemeClr val="tx1"/>
            </a:solidFill>
          </a:endParaRPr>
        </a:p>
      </dgm:t>
    </dgm:pt>
    <dgm:pt modelId="{12D1C28E-6073-4BD4-93C0-27DB763506C7}" type="parTrans" cxnId="{08E4ECC5-5FC5-4783-A64A-4E068E7FDD6C}">
      <dgm:prSet/>
      <dgm:spPr/>
      <dgm:t>
        <a:bodyPr/>
        <a:lstStyle/>
        <a:p>
          <a:endParaRPr lang="ru-RU"/>
        </a:p>
      </dgm:t>
    </dgm:pt>
    <dgm:pt modelId="{12CC38F1-2F1C-4AFB-A4E2-ED58BB82A81A}" type="sibTrans" cxnId="{08E4ECC5-5FC5-4783-A64A-4E068E7FDD6C}">
      <dgm:prSet/>
      <dgm:spPr/>
      <dgm:t>
        <a:bodyPr/>
        <a:lstStyle/>
        <a:p>
          <a:endParaRPr lang="ru-RU"/>
        </a:p>
      </dgm:t>
    </dgm:pt>
    <dgm:pt modelId="{C1C0E43B-B753-4154-9BE7-1AFBF15B9438}" type="pres">
      <dgm:prSet presAssocID="{568C2C2A-1DD0-40D7-B592-45675EC2DE91}" presName="Name0" presStyleCnt="0">
        <dgm:presLayoutVars>
          <dgm:dir/>
          <dgm:resizeHandles val="exact"/>
        </dgm:presLayoutVars>
      </dgm:prSet>
      <dgm:spPr/>
    </dgm:pt>
    <dgm:pt modelId="{481AE3A0-E235-402A-BA5E-7834613841D5}" type="pres">
      <dgm:prSet presAssocID="{568C2C2A-1DD0-40D7-B592-45675EC2DE91}" presName="fgShape" presStyleLbl="fgShp" presStyleIdx="0" presStyleCnt="1"/>
      <dgm:spPr/>
    </dgm:pt>
    <dgm:pt modelId="{A0B5066D-3B18-4B76-AA57-9A297B07631D}" type="pres">
      <dgm:prSet presAssocID="{568C2C2A-1DD0-40D7-B592-45675EC2DE91}" presName="linComp" presStyleCnt="0"/>
      <dgm:spPr/>
    </dgm:pt>
    <dgm:pt modelId="{746BBCF5-437D-477C-869B-DD70B9E9F971}" type="pres">
      <dgm:prSet presAssocID="{3657F467-87BE-4CC6-A4A8-C0F40CA1D21C}" presName="compNode" presStyleCnt="0"/>
      <dgm:spPr/>
    </dgm:pt>
    <dgm:pt modelId="{BEBA0A6A-3853-4475-AE38-C3EF6145FBFA}" type="pres">
      <dgm:prSet presAssocID="{3657F467-87BE-4CC6-A4A8-C0F40CA1D21C}" presName="bkgdShape" presStyleLbl="node1" presStyleIdx="0" presStyleCnt="3"/>
      <dgm:spPr/>
      <dgm:t>
        <a:bodyPr/>
        <a:lstStyle/>
        <a:p>
          <a:endParaRPr lang="ru-RU"/>
        </a:p>
      </dgm:t>
    </dgm:pt>
    <dgm:pt modelId="{F94210B3-49D6-47F7-9CF0-E8A87C707180}" type="pres">
      <dgm:prSet presAssocID="{3657F467-87BE-4CC6-A4A8-C0F40CA1D21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FCA31-CA92-487E-A524-E2963C97EC31}" type="pres">
      <dgm:prSet presAssocID="{3657F467-87BE-4CC6-A4A8-C0F40CA1D21C}" presName="invisiNode" presStyleLbl="node1" presStyleIdx="0" presStyleCnt="3"/>
      <dgm:spPr/>
    </dgm:pt>
    <dgm:pt modelId="{DF073A9F-37A8-485C-A8DB-C7A28A31C064}" type="pres">
      <dgm:prSet presAssocID="{3657F467-87BE-4CC6-A4A8-C0F40CA1D21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ABCE896-0282-45D0-BE4D-788DA973D1E4}" type="pres">
      <dgm:prSet presAssocID="{905D6D94-FC35-4EAC-805B-6E2667A421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972619-57C4-4E0E-8EC6-CF9D513B6AEB}" type="pres">
      <dgm:prSet presAssocID="{45B9B353-B757-4516-8965-1182DCCE5FF2}" presName="compNode" presStyleCnt="0"/>
      <dgm:spPr/>
    </dgm:pt>
    <dgm:pt modelId="{9450659E-8622-46B6-8CB8-3309799DE300}" type="pres">
      <dgm:prSet presAssocID="{45B9B353-B757-4516-8965-1182DCCE5FF2}" presName="bkgdShape" presStyleLbl="node1" presStyleIdx="1" presStyleCnt="3"/>
      <dgm:spPr/>
      <dgm:t>
        <a:bodyPr/>
        <a:lstStyle/>
        <a:p>
          <a:endParaRPr lang="ru-RU"/>
        </a:p>
      </dgm:t>
    </dgm:pt>
    <dgm:pt modelId="{4B189F94-777D-4C62-9C6D-D44D568099CD}" type="pres">
      <dgm:prSet presAssocID="{45B9B353-B757-4516-8965-1182DCCE5FF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CE8E-67B8-447D-993C-BC85753FB06C}" type="pres">
      <dgm:prSet presAssocID="{45B9B353-B757-4516-8965-1182DCCE5FF2}" presName="invisiNode" presStyleLbl="node1" presStyleIdx="1" presStyleCnt="3"/>
      <dgm:spPr/>
    </dgm:pt>
    <dgm:pt modelId="{F544142E-FEC8-4836-A14A-A29CB6CC5760}" type="pres">
      <dgm:prSet presAssocID="{45B9B353-B757-4516-8965-1182DCCE5FF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C5913D9-37D8-472E-9CE7-BE5D5016AA14}" type="pres">
      <dgm:prSet presAssocID="{90ACEDFA-3082-492B-A85E-9AE078CF79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9A9435-111C-4C03-9183-29EA8C5AA04E}" type="pres">
      <dgm:prSet presAssocID="{12D9AED1-55D8-49D6-AF24-97ABCC2B49F4}" presName="compNode" presStyleCnt="0"/>
      <dgm:spPr/>
    </dgm:pt>
    <dgm:pt modelId="{72A6F840-1977-492B-A651-95FA96BAF3E8}" type="pres">
      <dgm:prSet presAssocID="{12D9AED1-55D8-49D6-AF24-97ABCC2B49F4}" presName="bkgdShape" presStyleLbl="node1" presStyleIdx="2" presStyleCnt="3"/>
      <dgm:spPr/>
      <dgm:t>
        <a:bodyPr/>
        <a:lstStyle/>
        <a:p>
          <a:endParaRPr lang="ru-RU"/>
        </a:p>
      </dgm:t>
    </dgm:pt>
    <dgm:pt modelId="{4B3A42D7-E45E-4797-B008-B7C73B728B45}" type="pres">
      <dgm:prSet presAssocID="{12D9AED1-55D8-49D6-AF24-97ABCC2B49F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BF925-DA28-4738-B613-E60B274C66F7}" type="pres">
      <dgm:prSet presAssocID="{12D9AED1-55D8-49D6-AF24-97ABCC2B49F4}" presName="invisiNode" presStyleLbl="node1" presStyleIdx="2" presStyleCnt="3"/>
      <dgm:spPr/>
    </dgm:pt>
    <dgm:pt modelId="{C57D1C09-0667-4CC4-90AA-EC17F6F11868}" type="pres">
      <dgm:prSet presAssocID="{12D9AED1-55D8-49D6-AF24-97ABCC2B49F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40F4EB5-C7C2-4356-9600-F4FD6D8C2224}" type="presOf" srcId="{3657F467-87BE-4CC6-A4A8-C0F40CA1D21C}" destId="{BEBA0A6A-3853-4475-AE38-C3EF6145FBFA}" srcOrd="0" destOrd="0" presId="urn:microsoft.com/office/officeart/2005/8/layout/hList7"/>
    <dgm:cxn modelId="{1D87E49F-E42F-412A-8250-FDB99D9F01C9}" type="presOf" srcId="{568C2C2A-1DD0-40D7-B592-45675EC2DE91}" destId="{C1C0E43B-B753-4154-9BE7-1AFBF15B9438}" srcOrd="0" destOrd="0" presId="urn:microsoft.com/office/officeart/2005/8/layout/hList7"/>
    <dgm:cxn modelId="{270E64A7-0C52-44D5-AB2F-ABEFFB9B1E56}" type="presOf" srcId="{45B9B353-B757-4516-8965-1182DCCE5FF2}" destId="{9450659E-8622-46B6-8CB8-3309799DE300}" srcOrd="0" destOrd="0" presId="urn:microsoft.com/office/officeart/2005/8/layout/hList7"/>
    <dgm:cxn modelId="{34B5BFAC-830E-4F35-ACC2-34167598C761}" type="presOf" srcId="{90ACEDFA-3082-492B-A85E-9AE078CF7974}" destId="{8C5913D9-37D8-472E-9CE7-BE5D5016AA14}" srcOrd="0" destOrd="0" presId="urn:microsoft.com/office/officeart/2005/8/layout/hList7"/>
    <dgm:cxn modelId="{27D0A7AB-0C7C-4D5B-AD75-E52E942DFADC}" type="presOf" srcId="{12D9AED1-55D8-49D6-AF24-97ABCC2B49F4}" destId="{4B3A42D7-E45E-4797-B008-B7C73B728B45}" srcOrd="1" destOrd="0" presId="urn:microsoft.com/office/officeart/2005/8/layout/hList7"/>
    <dgm:cxn modelId="{08E4ECC5-5FC5-4783-A64A-4E068E7FDD6C}" srcId="{568C2C2A-1DD0-40D7-B592-45675EC2DE91}" destId="{12D9AED1-55D8-49D6-AF24-97ABCC2B49F4}" srcOrd="2" destOrd="0" parTransId="{12D1C28E-6073-4BD4-93C0-27DB763506C7}" sibTransId="{12CC38F1-2F1C-4AFB-A4E2-ED58BB82A81A}"/>
    <dgm:cxn modelId="{119233EA-25F3-4698-89F8-51D99CA1D58E}" type="presOf" srcId="{905D6D94-FC35-4EAC-805B-6E2667A421BF}" destId="{2ABCE896-0282-45D0-BE4D-788DA973D1E4}" srcOrd="0" destOrd="0" presId="urn:microsoft.com/office/officeart/2005/8/layout/hList7"/>
    <dgm:cxn modelId="{9C74E7C2-889F-40CA-83DA-F043B505AC74}" srcId="{568C2C2A-1DD0-40D7-B592-45675EC2DE91}" destId="{3657F467-87BE-4CC6-A4A8-C0F40CA1D21C}" srcOrd="0" destOrd="0" parTransId="{93804DD4-BBC2-467C-807E-FE37AD90AC1B}" sibTransId="{905D6D94-FC35-4EAC-805B-6E2667A421BF}"/>
    <dgm:cxn modelId="{90A1F8DE-F0C8-4486-BEAB-FBE8FFD778EB}" type="presOf" srcId="{12D9AED1-55D8-49D6-AF24-97ABCC2B49F4}" destId="{72A6F840-1977-492B-A651-95FA96BAF3E8}" srcOrd="0" destOrd="0" presId="urn:microsoft.com/office/officeart/2005/8/layout/hList7"/>
    <dgm:cxn modelId="{A594F93A-EE37-4530-8C54-EB6E64D9C7DB}" type="presOf" srcId="{45B9B353-B757-4516-8965-1182DCCE5FF2}" destId="{4B189F94-777D-4C62-9C6D-D44D568099CD}" srcOrd="1" destOrd="0" presId="urn:microsoft.com/office/officeart/2005/8/layout/hList7"/>
    <dgm:cxn modelId="{1D283603-6563-4D97-8627-2CCEB6EBEC47}" type="presOf" srcId="{3657F467-87BE-4CC6-A4A8-C0F40CA1D21C}" destId="{F94210B3-49D6-47F7-9CF0-E8A87C707180}" srcOrd="1" destOrd="0" presId="urn:microsoft.com/office/officeart/2005/8/layout/hList7"/>
    <dgm:cxn modelId="{E9AC2785-2BD5-4905-9CB9-0E4659AD827B}" srcId="{568C2C2A-1DD0-40D7-B592-45675EC2DE91}" destId="{45B9B353-B757-4516-8965-1182DCCE5FF2}" srcOrd="1" destOrd="0" parTransId="{67D7FC23-B229-4B7F-B587-23F38266EC80}" sibTransId="{90ACEDFA-3082-492B-A85E-9AE078CF7974}"/>
    <dgm:cxn modelId="{D2ED938C-6FF2-41C0-897F-FDCCE1898431}" type="presParOf" srcId="{C1C0E43B-B753-4154-9BE7-1AFBF15B9438}" destId="{481AE3A0-E235-402A-BA5E-7834613841D5}" srcOrd="0" destOrd="0" presId="urn:microsoft.com/office/officeart/2005/8/layout/hList7"/>
    <dgm:cxn modelId="{7C2E9C37-B78A-4FF9-9301-D3387B7E74C0}" type="presParOf" srcId="{C1C0E43B-B753-4154-9BE7-1AFBF15B9438}" destId="{A0B5066D-3B18-4B76-AA57-9A297B07631D}" srcOrd="1" destOrd="0" presId="urn:microsoft.com/office/officeart/2005/8/layout/hList7"/>
    <dgm:cxn modelId="{DDE64A8E-A909-4BA0-B13F-7A6CA12E366A}" type="presParOf" srcId="{A0B5066D-3B18-4B76-AA57-9A297B07631D}" destId="{746BBCF5-437D-477C-869B-DD70B9E9F971}" srcOrd="0" destOrd="0" presId="urn:microsoft.com/office/officeart/2005/8/layout/hList7"/>
    <dgm:cxn modelId="{E3283B75-FCB3-4FF0-8EAC-DE14DD491F31}" type="presParOf" srcId="{746BBCF5-437D-477C-869B-DD70B9E9F971}" destId="{BEBA0A6A-3853-4475-AE38-C3EF6145FBFA}" srcOrd="0" destOrd="0" presId="urn:microsoft.com/office/officeart/2005/8/layout/hList7"/>
    <dgm:cxn modelId="{CA16BE50-7028-4931-989C-4622017AB1BA}" type="presParOf" srcId="{746BBCF5-437D-477C-869B-DD70B9E9F971}" destId="{F94210B3-49D6-47F7-9CF0-E8A87C707180}" srcOrd="1" destOrd="0" presId="urn:microsoft.com/office/officeart/2005/8/layout/hList7"/>
    <dgm:cxn modelId="{E633C92C-D9C0-4824-AF72-4918299D701E}" type="presParOf" srcId="{746BBCF5-437D-477C-869B-DD70B9E9F971}" destId="{640FCA31-CA92-487E-A524-E2963C97EC31}" srcOrd="2" destOrd="0" presId="urn:microsoft.com/office/officeart/2005/8/layout/hList7"/>
    <dgm:cxn modelId="{9E84969D-3AD1-437C-9E76-FD3117B1253E}" type="presParOf" srcId="{746BBCF5-437D-477C-869B-DD70B9E9F971}" destId="{DF073A9F-37A8-485C-A8DB-C7A28A31C064}" srcOrd="3" destOrd="0" presId="urn:microsoft.com/office/officeart/2005/8/layout/hList7"/>
    <dgm:cxn modelId="{53B14641-3B09-4D2E-A6B2-CF2B0D365014}" type="presParOf" srcId="{A0B5066D-3B18-4B76-AA57-9A297B07631D}" destId="{2ABCE896-0282-45D0-BE4D-788DA973D1E4}" srcOrd="1" destOrd="0" presId="urn:microsoft.com/office/officeart/2005/8/layout/hList7"/>
    <dgm:cxn modelId="{74834581-1493-423D-BCAA-D2BAA0C232F5}" type="presParOf" srcId="{A0B5066D-3B18-4B76-AA57-9A297B07631D}" destId="{95972619-57C4-4E0E-8EC6-CF9D513B6AEB}" srcOrd="2" destOrd="0" presId="urn:microsoft.com/office/officeart/2005/8/layout/hList7"/>
    <dgm:cxn modelId="{48AFD529-D048-4F70-8A9B-8EFF01F637CA}" type="presParOf" srcId="{95972619-57C4-4E0E-8EC6-CF9D513B6AEB}" destId="{9450659E-8622-46B6-8CB8-3309799DE300}" srcOrd="0" destOrd="0" presId="urn:microsoft.com/office/officeart/2005/8/layout/hList7"/>
    <dgm:cxn modelId="{1F3FD50D-56A6-40CE-B7BA-DB3CE7863717}" type="presParOf" srcId="{95972619-57C4-4E0E-8EC6-CF9D513B6AEB}" destId="{4B189F94-777D-4C62-9C6D-D44D568099CD}" srcOrd="1" destOrd="0" presId="urn:microsoft.com/office/officeart/2005/8/layout/hList7"/>
    <dgm:cxn modelId="{9F5FD549-480C-40D0-A4E4-ECA7E351CAED}" type="presParOf" srcId="{95972619-57C4-4E0E-8EC6-CF9D513B6AEB}" destId="{A366CE8E-67B8-447D-993C-BC85753FB06C}" srcOrd="2" destOrd="0" presId="urn:microsoft.com/office/officeart/2005/8/layout/hList7"/>
    <dgm:cxn modelId="{843D392F-443C-4D19-AAB8-3ED535877712}" type="presParOf" srcId="{95972619-57C4-4E0E-8EC6-CF9D513B6AEB}" destId="{F544142E-FEC8-4836-A14A-A29CB6CC5760}" srcOrd="3" destOrd="0" presId="urn:microsoft.com/office/officeart/2005/8/layout/hList7"/>
    <dgm:cxn modelId="{695E15F0-F53E-4AE5-B517-788BA87DAE6A}" type="presParOf" srcId="{A0B5066D-3B18-4B76-AA57-9A297B07631D}" destId="{8C5913D9-37D8-472E-9CE7-BE5D5016AA14}" srcOrd="3" destOrd="0" presId="urn:microsoft.com/office/officeart/2005/8/layout/hList7"/>
    <dgm:cxn modelId="{E5024269-4061-44C2-A742-C79FD3E4CB09}" type="presParOf" srcId="{A0B5066D-3B18-4B76-AA57-9A297B07631D}" destId="{919A9435-111C-4C03-9183-29EA8C5AA04E}" srcOrd="4" destOrd="0" presId="urn:microsoft.com/office/officeart/2005/8/layout/hList7"/>
    <dgm:cxn modelId="{39C5BC83-32A0-4F09-8CA1-8D9072FCE4AC}" type="presParOf" srcId="{919A9435-111C-4C03-9183-29EA8C5AA04E}" destId="{72A6F840-1977-492B-A651-95FA96BAF3E8}" srcOrd="0" destOrd="0" presId="urn:microsoft.com/office/officeart/2005/8/layout/hList7"/>
    <dgm:cxn modelId="{8A7A0780-1B38-4752-BF8E-F38C4E04E1BA}" type="presParOf" srcId="{919A9435-111C-4C03-9183-29EA8C5AA04E}" destId="{4B3A42D7-E45E-4797-B008-B7C73B728B45}" srcOrd="1" destOrd="0" presId="urn:microsoft.com/office/officeart/2005/8/layout/hList7"/>
    <dgm:cxn modelId="{8ED839F6-B4A7-42DD-811C-DC6FEC18A597}" type="presParOf" srcId="{919A9435-111C-4C03-9183-29EA8C5AA04E}" destId="{AA4BF925-DA28-4738-B613-E60B274C66F7}" srcOrd="2" destOrd="0" presId="urn:microsoft.com/office/officeart/2005/8/layout/hList7"/>
    <dgm:cxn modelId="{FBE21118-5E99-4682-AF4C-B7408DEE88D2}" type="presParOf" srcId="{919A9435-111C-4C03-9183-29EA8C5AA04E}" destId="{C57D1C09-0667-4CC4-90AA-EC17F6F118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C2859-0F79-49CE-97DE-7DB4B393D5AD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D0D6C-0343-4E78-A361-0C7DD821B483}">
      <dgm:prSet phldrT="[Текст]" phldr="1"/>
      <dgm:spPr/>
      <dgm:t>
        <a:bodyPr/>
        <a:lstStyle/>
        <a:p>
          <a:endParaRPr lang="ru-RU" dirty="0"/>
        </a:p>
      </dgm:t>
    </dgm:pt>
    <dgm:pt modelId="{E78FF2ED-03E2-48D4-8BB0-ADCEB4FE5447}" type="parTrans" cxnId="{9C50EC85-185D-4789-84E8-6B77171A8FF4}">
      <dgm:prSet/>
      <dgm:spPr/>
      <dgm:t>
        <a:bodyPr/>
        <a:lstStyle/>
        <a:p>
          <a:endParaRPr lang="ru-RU"/>
        </a:p>
      </dgm:t>
    </dgm:pt>
    <dgm:pt modelId="{B8C957C1-8CFE-4369-8996-6EFC0F544FC7}" type="sibTrans" cxnId="{9C50EC85-185D-4789-84E8-6B77171A8FF4}">
      <dgm:prSet/>
      <dgm:spPr/>
      <dgm:t>
        <a:bodyPr/>
        <a:lstStyle/>
        <a:p>
          <a:endParaRPr lang="ru-RU"/>
        </a:p>
      </dgm:t>
    </dgm:pt>
    <dgm:pt modelId="{194D69B0-4C74-4814-9A70-8C1279659C1A}">
      <dgm:prSet phldrT="[Текст]"/>
      <dgm:spPr/>
      <dgm:t>
        <a:bodyPr/>
        <a:lstStyle/>
        <a:p>
          <a:r>
            <a:rPr lang="ru-RU" dirty="0" smtClean="0"/>
            <a:t>Расширение обследования по клиническим показаниям</a:t>
          </a:r>
          <a:endParaRPr lang="ru-RU" dirty="0"/>
        </a:p>
      </dgm:t>
    </dgm:pt>
    <dgm:pt modelId="{08EC4F95-8FCC-455A-A30F-6E3107874853}" type="parTrans" cxnId="{8751EDE7-6910-41D3-9A88-CD3970EADC81}">
      <dgm:prSet/>
      <dgm:spPr/>
      <dgm:t>
        <a:bodyPr/>
        <a:lstStyle/>
        <a:p>
          <a:endParaRPr lang="ru-RU"/>
        </a:p>
      </dgm:t>
    </dgm:pt>
    <dgm:pt modelId="{9240C057-A2FE-4956-80F4-41B7CC04525F}" type="sibTrans" cxnId="{8751EDE7-6910-41D3-9A88-CD3970EADC81}">
      <dgm:prSet/>
      <dgm:spPr/>
      <dgm:t>
        <a:bodyPr/>
        <a:lstStyle/>
        <a:p>
          <a:endParaRPr lang="ru-RU"/>
        </a:p>
      </dgm:t>
    </dgm:pt>
    <dgm:pt modelId="{3EDB9046-3FE6-44FB-987D-A4E24B0515BB}">
      <dgm:prSet phldrT="[Текст]" phldr="1"/>
      <dgm:spPr/>
      <dgm:t>
        <a:bodyPr/>
        <a:lstStyle/>
        <a:p>
          <a:endParaRPr lang="ru-RU"/>
        </a:p>
      </dgm:t>
    </dgm:pt>
    <dgm:pt modelId="{4A3EF596-8856-4EFC-BB9B-9BFCC35F2E4F}" type="parTrans" cxnId="{78AB10A8-8894-49CB-86BF-8B9C0FF51C90}">
      <dgm:prSet/>
      <dgm:spPr/>
      <dgm:t>
        <a:bodyPr/>
        <a:lstStyle/>
        <a:p>
          <a:endParaRPr lang="ru-RU"/>
        </a:p>
      </dgm:t>
    </dgm:pt>
    <dgm:pt modelId="{3AAA20FA-970A-4570-A8F1-A820D2132152}" type="sibTrans" cxnId="{78AB10A8-8894-49CB-86BF-8B9C0FF51C90}">
      <dgm:prSet/>
      <dgm:spPr/>
      <dgm:t>
        <a:bodyPr/>
        <a:lstStyle/>
        <a:p>
          <a:endParaRPr lang="ru-RU"/>
        </a:p>
      </dgm:t>
    </dgm:pt>
    <dgm:pt modelId="{926DCE8C-43C0-4F90-B10C-7C308AC6E811}">
      <dgm:prSet phldrT="[Текст]"/>
      <dgm:spPr/>
      <dgm:t>
        <a:bodyPr/>
        <a:lstStyle/>
        <a:p>
          <a:r>
            <a:rPr lang="ru-RU" dirty="0" smtClean="0"/>
            <a:t>Обеспечение 100% обследования половых партнеров беременных женщин (приказ МЗ РО от 16.04.2015 г. №507)</a:t>
          </a:r>
          <a:endParaRPr lang="ru-RU" dirty="0"/>
        </a:p>
      </dgm:t>
    </dgm:pt>
    <dgm:pt modelId="{493F6AD2-19FA-458B-BC91-3A9F631CDEFA}" type="parTrans" cxnId="{C27E9AAF-41A0-487B-AEFA-D6C38800D62F}">
      <dgm:prSet/>
      <dgm:spPr/>
      <dgm:t>
        <a:bodyPr/>
        <a:lstStyle/>
        <a:p>
          <a:endParaRPr lang="ru-RU"/>
        </a:p>
      </dgm:t>
    </dgm:pt>
    <dgm:pt modelId="{C91FBEEE-6BA1-46CA-A159-943E25BA4CA6}" type="sibTrans" cxnId="{C27E9AAF-41A0-487B-AEFA-D6C38800D62F}">
      <dgm:prSet/>
      <dgm:spPr/>
      <dgm:t>
        <a:bodyPr/>
        <a:lstStyle/>
        <a:p>
          <a:endParaRPr lang="ru-RU"/>
        </a:p>
      </dgm:t>
    </dgm:pt>
    <dgm:pt modelId="{296597AD-CB45-4898-AF31-203C0A30E1AC}">
      <dgm:prSet phldrT="[Текст]" phldr="1"/>
      <dgm:spPr/>
      <dgm:t>
        <a:bodyPr/>
        <a:lstStyle/>
        <a:p>
          <a:endParaRPr lang="ru-RU" dirty="0"/>
        </a:p>
      </dgm:t>
    </dgm:pt>
    <dgm:pt modelId="{EE05BB92-2E31-492F-AC05-65CE9FDD12EE}" type="parTrans" cxnId="{58BE21A3-7344-484C-90C9-CB839E551E80}">
      <dgm:prSet/>
      <dgm:spPr/>
      <dgm:t>
        <a:bodyPr/>
        <a:lstStyle/>
        <a:p>
          <a:endParaRPr lang="ru-RU"/>
        </a:p>
      </dgm:t>
    </dgm:pt>
    <dgm:pt modelId="{14105838-F003-470B-8C1B-03E710B3992B}" type="sibTrans" cxnId="{58BE21A3-7344-484C-90C9-CB839E551E80}">
      <dgm:prSet/>
      <dgm:spPr/>
      <dgm:t>
        <a:bodyPr/>
        <a:lstStyle/>
        <a:p>
          <a:endParaRPr lang="ru-RU"/>
        </a:p>
      </dgm:t>
    </dgm:pt>
    <dgm:pt modelId="{84401F44-DD75-4831-BA92-2CE615202AD9}">
      <dgm:prSet phldrT="[Текст]"/>
      <dgm:spPr/>
      <dgm:t>
        <a:bodyPr/>
        <a:lstStyle/>
        <a:p>
          <a:r>
            <a:rPr lang="ru-RU" dirty="0" smtClean="0"/>
            <a:t>Организация обследования на ВИЧ в трудовых коллективах на рабочих местах совместно с работодателями</a:t>
          </a:r>
          <a:endParaRPr lang="ru-RU" dirty="0"/>
        </a:p>
      </dgm:t>
    </dgm:pt>
    <dgm:pt modelId="{59E8DFA7-D99C-4B93-8B9B-557DE9374AA2}" type="parTrans" cxnId="{78AA2125-1792-4DDC-9598-F5206D20DB07}">
      <dgm:prSet/>
      <dgm:spPr/>
      <dgm:t>
        <a:bodyPr/>
        <a:lstStyle/>
        <a:p>
          <a:endParaRPr lang="ru-RU"/>
        </a:p>
      </dgm:t>
    </dgm:pt>
    <dgm:pt modelId="{37064042-BBDE-44E0-A892-C8D7A37F67CD}" type="sibTrans" cxnId="{78AA2125-1792-4DDC-9598-F5206D20DB07}">
      <dgm:prSet/>
      <dgm:spPr/>
      <dgm:t>
        <a:bodyPr/>
        <a:lstStyle/>
        <a:p>
          <a:endParaRPr lang="ru-RU"/>
        </a:p>
      </dgm:t>
    </dgm:pt>
    <dgm:pt modelId="{B062CAB8-CBA1-4967-ABBF-522F28FF52C7}">
      <dgm:prSet phldrT="[Текст]"/>
      <dgm:spPr/>
      <dgm:t>
        <a:bodyPr/>
        <a:lstStyle/>
        <a:p>
          <a:endParaRPr lang="ru-RU" dirty="0"/>
        </a:p>
      </dgm:t>
    </dgm:pt>
    <dgm:pt modelId="{C909518A-5C76-46E7-98F3-D4438960E25C}" type="parTrans" cxnId="{77540B17-BDA5-4297-9ABE-DA6E5250E8B0}">
      <dgm:prSet/>
      <dgm:spPr/>
      <dgm:t>
        <a:bodyPr/>
        <a:lstStyle/>
        <a:p>
          <a:endParaRPr lang="ru-RU"/>
        </a:p>
      </dgm:t>
    </dgm:pt>
    <dgm:pt modelId="{28E3E92D-9BC9-4CC6-89BA-B6EED29372A3}" type="sibTrans" cxnId="{77540B17-BDA5-4297-9ABE-DA6E5250E8B0}">
      <dgm:prSet/>
      <dgm:spPr/>
      <dgm:t>
        <a:bodyPr/>
        <a:lstStyle/>
        <a:p>
          <a:endParaRPr lang="ru-RU"/>
        </a:p>
      </dgm:t>
    </dgm:pt>
    <dgm:pt modelId="{7F1E6245-05B6-4C49-879A-ED5BB26694C4}">
      <dgm:prSet phldrT="[Текст]"/>
      <dgm:spPr/>
      <dgm:t>
        <a:bodyPr/>
        <a:lstStyle/>
        <a:p>
          <a:endParaRPr lang="ru-RU" dirty="0"/>
        </a:p>
      </dgm:t>
    </dgm:pt>
    <dgm:pt modelId="{3580BB2F-6399-4AEC-85DA-08A8AC1CD193}" type="parTrans" cxnId="{46B111B1-CC1A-4687-AC8A-F8CC5A3AD664}">
      <dgm:prSet/>
      <dgm:spPr/>
      <dgm:t>
        <a:bodyPr/>
        <a:lstStyle/>
        <a:p>
          <a:endParaRPr lang="ru-RU"/>
        </a:p>
      </dgm:t>
    </dgm:pt>
    <dgm:pt modelId="{BEF12D5D-5248-4DF6-8497-FEAAE23E3C4C}" type="sibTrans" cxnId="{46B111B1-CC1A-4687-AC8A-F8CC5A3AD664}">
      <dgm:prSet/>
      <dgm:spPr/>
      <dgm:t>
        <a:bodyPr/>
        <a:lstStyle/>
        <a:p>
          <a:endParaRPr lang="ru-RU"/>
        </a:p>
      </dgm:t>
    </dgm:pt>
    <dgm:pt modelId="{6214A063-DEAE-4C62-9135-78F5D3DB8ECC}">
      <dgm:prSet/>
      <dgm:spPr/>
      <dgm:t>
        <a:bodyPr/>
        <a:lstStyle/>
        <a:p>
          <a:r>
            <a:rPr lang="ru-RU" dirty="0" smtClean="0"/>
            <a:t>Организация обследования при диспансеризации</a:t>
          </a:r>
          <a:r>
            <a:rPr lang="en-US" dirty="0" smtClean="0"/>
            <a:t> </a:t>
          </a:r>
          <a:r>
            <a:rPr lang="ru-RU" dirty="0" smtClean="0"/>
            <a:t>– рекомендации приказа МЗ РФ от 9 декабря 2016 года № 946н</a:t>
          </a:r>
          <a:endParaRPr lang="ru-RU" dirty="0"/>
        </a:p>
      </dgm:t>
    </dgm:pt>
    <dgm:pt modelId="{2326BA55-A253-4FC4-9ABC-E6234322649D}" type="parTrans" cxnId="{736B5ED1-6CE2-4163-9EB3-9A4F3921C80C}">
      <dgm:prSet/>
      <dgm:spPr/>
      <dgm:t>
        <a:bodyPr/>
        <a:lstStyle/>
        <a:p>
          <a:endParaRPr lang="ru-RU"/>
        </a:p>
      </dgm:t>
    </dgm:pt>
    <dgm:pt modelId="{E94741F6-080D-4217-AF29-EA6EC7DE4E42}" type="sibTrans" cxnId="{736B5ED1-6CE2-4163-9EB3-9A4F3921C80C}">
      <dgm:prSet/>
      <dgm:spPr/>
      <dgm:t>
        <a:bodyPr/>
        <a:lstStyle/>
        <a:p>
          <a:endParaRPr lang="ru-RU"/>
        </a:p>
      </dgm:t>
    </dgm:pt>
    <dgm:pt modelId="{CFC67CD1-D2E7-42E7-80DA-B6951D1B4C79}">
      <dgm:prSet/>
      <dgm:spPr/>
      <dgm:t>
        <a:bodyPr/>
        <a:lstStyle/>
        <a:p>
          <a:r>
            <a:rPr lang="ru-RU" dirty="0" smtClean="0"/>
            <a:t>Привлечение к обследованию при проведении специальных профилактических акций</a:t>
          </a:r>
          <a:endParaRPr lang="ru-RU" dirty="0"/>
        </a:p>
      </dgm:t>
    </dgm:pt>
    <dgm:pt modelId="{A92110FD-0CC2-4622-A5FF-706B54C8D2D5}" type="parTrans" cxnId="{BA6CC406-0876-4845-A482-F8484B1B852F}">
      <dgm:prSet/>
      <dgm:spPr/>
      <dgm:t>
        <a:bodyPr/>
        <a:lstStyle/>
        <a:p>
          <a:endParaRPr lang="ru-RU"/>
        </a:p>
      </dgm:t>
    </dgm:pt>
    <dgm:pt modelId="{5B974C4C-9069-42F3-B4BE-57836961CE7C}" type="sibTrans" cxnId="{BA6CC406-0876-4845-A482-F8484B1B852F}">
      <dgm:prSet/>
      <dgm:spPr/>
      <dgm:t>
        <a:bodyPr/>
        <a:lstStyle/>
        <a:p>
          <a:endParaRPr lang="ru-RU"/>
        </a:p>
      </dgm:t>
    </dgm:pt>
    <dgm:pt modelId="{9F55EE05-C8DD-4C0C-8EB6-3DB201D8C136}" type="pres">
      <dgm:prSet presAssocID="{844C2859-0F79-49CE-97DE-7DB4B393D5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0D0C1-2211-4868-A060-8BB8FA78576D}" type="pres">
      <dgm:prSet presAssocID="{469D0D6C-0343-4E78-A361-0C7DD821B483}" presName="composite" presStyleCnt="0"/>
      <dgm:spPr/>
    </dgm:pt>
    <dgm:pt modelId="{FAB1E5F1-4C97-40D6-9999-C3F6E9683213}" type="pres">
      <dgm:prSet presAssocID="{469D0D6C-0343-4E78-A361-0C7DD821B48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9551C-2B01-41EA-B312-8C6E08984CC6}" type="pres">
      <dgm:prSet presAssocID="{469D0D6C-0343-4E78-A361-0C7DD821B48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C8B53-B0DB-407C-8396-60480C0F6334}" type="pres">
      <dgm:prSet presAssocID="{B8C957C1-8CFE-4369-8996-6EFC0F544FC7}" presName="sp" presStyleCnt="0"/>
      <dgm:spPr/>
    </dgm:pt>
    <dgm:pt modelId="{9CAFCF74-147D-41A1-B2F0-115C2B46A3F9}" type="pres">
      <dgm:prSet presAssocID="{3EDB9046-3FE6-44FB-987D-A4E24B0515BB}" presName="composite" presStyleCnt="0"/>
      <dgm:spPr/>
    </dgm:pt>
    <dgm:pt modelId="{7421DD21-CD34-4EFB-8ECA-96FF4C4C77D6}" type="pres">
      <dgm:prSet presAssocID="{3EDB9046-3FE6-44FB-987D-A4E24B0515B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E46C7-7CB5-4C94-910D-C4939ED98009}" type="pres">
      <dgm:prSet presAssocID="{3EDB9046-3FE6-44FB-987D-A4E24B0515B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14072-A13E-40E1-95B3-EFB0A4C17AF7}" type="pres">
      <dgm:prSet presAssocID="{3AAA20FA-970A-4570-A8F1-A820D2132152}" presName="sp" presStyleCnt="0"/>
      <dgm:spPr/>
    </dgm:pt>
    <dgm:pt modelId="{D7FDB105-CF23-44D7-A519-774DC173E0D1}" type="pres">
      <dgm:prSet presAssocID="{296597AD-CB45-4898-AF31-203C0A30E1AC}" presName="composite" presStyleCnt="0"/>
      <dgm:spPr/>
    </dgm:pt>
    <dgm:pt modelId="{BD2982D7-A107-4FF9-B6B0-BD85C498903C}" type="pres">
      <dgm:prSet presAssocID="{296597AD-CB45-4898-AF31-203C0A30E1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DC375-E0C5-421F-B3EE-16C5549EE5D3}" type="pres">
      <dgm:prSet presAssocID="{296597AD-CB45-4898-AF31-203C0A30E1A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45D99-15C5-41C7-8759-7C98172549AE}" type="pres">
      <dgm:prSet presAssocID="{14105838-F003-470B-8C1B-03E710B3992B}" presName="sp" presStyleCnt="0"/>
      <dgm:spPr/>
    </dgm:pt>
    <dgm:pt modelId="{5D5024B7-6311-4E5A-8E3E-01E88B7DED50}" type="pres">
      <dgm:prSet presAssocID="{7F1E6245-05B6-4C49-879A-ED5BB26694C4}" presName="composite" presStyleCnt="0"/>
      <dgm:spPr/>
    </dgm:pt>
    <dgm:pt modelId="{FBFA9056-B9F5-4D6C-A2B5-ABF1CF473D71}" type="pres">
      <dgm:prSet presAssocID="{7F1E6245-05B6-4C49-879A-ED5BB26694C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E0A72-E15B-46E0-90AF-65430E84EF53}" type="pres">
      <dgm:prSet presAssocID="{7F1E6245-05B6-4C49-879A-ED5BB26694C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69632-EF8E-48D8-9102-819C782FC31C}" type="pres">
      <dgm:prSet presAssocID="{BEF12D5D-5248-4DF6-8497-FEAAE23E3C4C}" presName="sp" presStyleCnt="0"/>
      <dgm:spPr/>
    </dgm:pt>
    <dgm:pt modelId="{6EA73243-25C0-4AD3-8E1D-C8973A8D9781}" type="pres">
      <dgm:prSet presAssocID="{B062CAB8-CBA1-4967-ABBF-522F28FF52C7}" presName="composite" presStyleCnt="0"/>
      <dgm:spPr/>
    </dgm:pt>
    <dgm:pt modelId="{63E2ABA3-8B99-4787-AD43-073C2A422EE6}" type="pres">
      <dgm:prSet presAssocID="{B062CAB8-CBA1-4967-ABBF-522F28FF52C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6ED21-FE31-4599-81C6-4827F2C1E7F6}" type="pres">
      <dgm:prSet presAssocID="{B062CAB8-CBA1-4967-ABBF-522F28FF52C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F6132-9FC4-44A4-B156-4901DD1201D4}" type="presOf" srcId="{844C2859-0F79-49CE-97DE-7DB4B393D5AD}" destId="{9F55EE05-C8DD-4C0C-8EB6-3DB201D8C136}" srcOrd="0" destOrd="0" presId="urn:microsoft.com/office/officeart/2005/8/layout/chevron2"/>
    <dgm:cxn modelId="{DE4C7EE2-9BC6-4D22-8371-14EA978C3803}" type="presOf" srcId="{3EDB9046-3FE6-44FB-987D-A4E24B0515BB}" destId="{7421DD21-CD34-4EFB-8ECA-96FF4C4C77D6}" srcOrd="0" destOrd="0" presId="urn:microsoft.com/office/officeart/2005/8/layout/chevron2"/>
    <dgm:cxn modelId="{58BE21A3-7344-484C-90C9-CB839E551E80}" srcId="{844C2859-0F79-49CE-97DE-7DB4B393D5AD}" destId="{296597AD-CB45-4898-AF31-203C0A30E1AC}" srcOrd="2" destOrd="0" parTransId="{EE05BB92-2E31-492F-AC05-65CE9FDD12EE}" sibTransId="{14105838-F003-470B-8C1B-03E710B3992B}"/>
    <dgm:cxn modelId="{016A3801-F9AE-4033-89F9-5F83458665C8}" type="presOf" srcId="{7F1E6245-05B6-4C49-879A-ED5BB26694C4}" destId="{FBFA9056-B9F5-4D6C-A2B5-ABF1CF473D71}" srcOrd="0" destOrd="0" presId="urn:microsoft.com/office/officeart/2005/8/layout/chevron2"/>
    <dgm:cxn modelId="{585E2473-3862-465D-B84D-9DC1529E0F40}" type="presOf" srcId="{B062CAB8-CBA1-4967-ABBF-522F28FF52C7}" destId="{63E2ABA3-8B99-4787-AD43-073C2A422EE6}" srcOrd="0" destOrd="0" presId="urn:microsoft.com/office/officeart/2005/8/layout/chevron2"/>
    <dgm:cxn modelId="{BA6CC406-0876-4845-A482-F8484B1B852F}" srcId="{7F1E6245-05B6-4C49-879A-ED5BB26694C4}" destId="{CFC67CD1-D2E7-42E7-80DA-B6951D1B4C79}" srcOrd="0" destOrd="0" parTransId="{A92110FD-0CC2-4622-A5FF-706B54C8D2D5}" sibTransId="{5B974C4C-9069-42F3-B4BE-57836961CE7C}"/>
    <dgm:cxn modelId="{78AB10A8-8894-49CB-86BF-8B9C0FF51C90}" srcId="{844C2859-0F79-49CE-97DE-7DB4B393D5AD}" destId="{3EDB9046-3FE6-44FB-987D-A4E24B0515BB}" srcOrd="1" destOrd="0" parTransId="{4A3EF596-8856-4EFC-BB9B-9BFCC35F2E4F}" sibTransId="{3AAA20FA-970A-4570-A8F1-A820D2132152}"/>
    <dgm:cxn modelId="{736B5ED1-6CE2-4163-9EB3-9A4F3921C80C}" srcId="{296597AD-CB45-4898-AF31-203C0A30E1AC}" destId="{6214A063-DEAE-4C62-9135-78F5D3DB8ECC}" srcOrd="0" destOrd="0" parTransId="{2326BA55-A253-4FC4-9ABC-E6234322649D}" sibTransId="{E94741F6-080D-4217-AF29-EA6EC7DE4E42}"/>
    <dgm:cxn modelId="{E3C4F2DA-91FF-4E15-9614-E6101CB59EF8}" type="presOf" srcId="{6214A063-DEAE-4C62-9135-78F5D3DB8ECC}" destId="{77EDC375-E0C5-421F-B3EE-16C5549EE5D3}" srcOrd="0" destOrd="0" presId="urn:microsoft.com/office/officeart/2005/8/layout/chevron2"/>
    <dgm:cxn modelId="{56ACB3FA-C8D7-4D56-B99E-466C2C3D89C0}" type="presOf" srcId="{194D69B0-4C74-4814-9A70-8C1279659C1A}" destId="{B869551C-2B01-41EA-B312-8C6E08984CC6}" srcOrd="0" destOrd="0" presId="urn:microsoft.com/office/officeart/2005/8/layout/chevron2"/>
    <dgm:cxn modelId="{46B111B1-CC1A-4687-AC8A-F8CC5A3AD664}" srcId="{844C2859-0F79-49CE-97DE-7DB4B393D5AD}" destId="{7F1E6245-05B6-4C49-879A-ED5BB26694C4}" srcOrd="3" destOrd="0" parTransId="{3580BB2F-6399-4AEC-85DA-08A8AC1CD193}" sibTransId="{BEF12D5D-5248-4DF6-8497-FEAAE23E3C4C}"/>
    <dgm:cxn modelId="{8751EDE7-6910-41D3-9A88-CD3970EADC81}" srcId="{469D0D6C-0343-4E78-A361-0C7DD821B483}" destId="{194D69B0-4C74-4814-9A70-8C1279659C1A}" srcOrd="0" destOrd="0" parTransId="{08EC4F95-8FCC-455A-A30F-6E3107874853}" sibTransId="{9240C057-A2FE-4956-80F4-41B7CC04525F}"/>
    <dgm:cxn modelId="{C27E9AAF-41A0-487B-AEFA-D6C38800D62F}" srcId="{3EDB9046-3FE6-44FB-987D-A4E24B0515BB}" destId="{926DCE8C-43C0-4F90-B10C-7C308AC6E811}" srcOrd="0" destOrd="0" parTransId="{493F6AD2-19FA-458B-BC91-3A9F631CDEFA}" sibTransId="{C91FBEEE-6BA1-46CA-A159-943E25BA4CA6}"/>
    <dgm:cxn modelId="{2820037A-375D-4D9F-9801-FB53512D10AE}" type="presOf" srcId="{296597AD-CB45-4898-AF31-203C0A30E1AC}" destId="{BD2982D7-A107-4FF9-B6B0-BD85C498903C}" srcOrd="0" destOrd="0" presId="urn:microsoft.com/office/officeart/2005/8/layout/chevron2"/>
    <dgm:cxn modelId="{9C50EC85-185D-4789-84E8-6B77171A8FF4}" srcId="{844C2859-0F79-49CE-97DE-7DB4B393D5AD}" destId="{469D0D6C-0343-4E78-A361-0C7DD821B483}" srcOrd="0" destOrd="0" parTransId="{E78FF2ED-03E2-48D4-8BB0-ADCEB4FE5447}" sibTransId="{B8C957C1-8CFE-4369-8996-6EFC0F544FC7}"/>
    <dgm:cxn modelId="{C44BDDFA-C66B-44BF-B3AE-C7C3F1BE5263}" type="presOf" srcId="{CFC67CD1-D2E7-42E7-80DA-B6951D1B4C79}" destId="{6E9E0A72-E15B-46E0-90AF-65430E84EF53}" srcOrd="0" destOrd="0" presId="urn:microsoft.com/office/officeart/2005/8/layout/chevron2"/>
    <dgm:cxn modelId="{78AA2125-1792-4DDC-9598-F5206D20DB07}" srcId="{B062CAB8-CBA1-4967-ABBF-522F28FF52C7}" destId="{84401F44-DD75-4831-BA92-2CE615202AD9}" srcOrd="0" destOrd="0" parTransId="{59E8DFA7-D99C-4B93-8B9B-557DE9374AA2}" sibTransId="{37064042-BBDE-44E0-A892-C8D7A37F67CD}"/>
    <dgm:cxn modelId="{BD0ECA65-89F2-4886-9052-FFDFC594E8BF}" type="presOf" srcId="{84401F44-DD75-4831-BA92-2CE615202AD9}" destId="{4E86ED21-FE31-4599-81C6-4827F2C1E7F6}" srcOrd="0" destOrd="0" presId="urn:microsoft.com/office/officeart/2005/8/layout/chevron2"/>
    <dgm:cxn modelId="{A1E263C1-E684-4C9D-8912-5BB2CC8FB942}" type="presOf" srcId="{926DCE8C-43C0-4F90-B10C-7C308AC6E811}" destId="{7C7E46C7-7CB5-4C94-910D-C4939ED98009}" srcOrd="0" destOrd="0" presId="urn:microsoft.com/office/officeart/2005/8/layout/chevron2"/>
    <dgm:cxn modelId="{77540B17-BDA5-4297-9ABE-DA6E5250E8B0}" srcId="{844C2859-0F79-49CE-97DE-7DB4B393D5AD}" destId="{B062CAB8-CBA1-4967-ABBF-522F28FF52C7}" srcOrd="4" destOrd="0" parTransId="{C909518A-5C76-46E7-98F3-D4438960E25C}" sibTransId="{28E3E92D-9BC9-4CC6-89BA-B6EED29372A3}"/>
    <dgm:cxn modelId="{BA33BAD5-406C-4ACB-B2E1-F29D8B3506F0}" type="presOf" srcId="{469D0D6C-0343-4E78-A361-0C7DD821B483}" destId="{FAB1E5F1-4C97-40D6-9999-C3F6E9683213}" srcOrd="0" destOrd="0" presId="urn:microsoft.com/office/officeart/2005/8/layout/chevron2"/>
    <dgm:cxn modelId="{E9BC9B6A-49CC-4ABE-919E-167E5CD1AF59}" type="presParOf" srcId="{9F55EE05-C8DD-4C0C-8EB6-3DB201D8C136}" destId="{55F0D0C1-2211-4868-A060-8BB8FA78576D}" srcOrd="0" destOrd="0" presId="urn:microsoft.com/office/officeart/2005/8/layout/chevron2"/>
    <dgm:cxn modelId="{B7F7DB36-AC95-4AED-8FF3-9502711491CB}" type="presParOf" srcId="{55F0D0C1-2211-4868-A060-8BB8FA78576D}" destId="{FAB1E5F1-4C97-40D6-9999-C3F6E9683213}" srcOrd="0" destOrd="0" presId="urn:microsoft.com/office/officeart/2005/8/layout/chevron2"/>
    <dgm:cxn modelId="{D0BC2540-DE37-4596-AAA6-D4419B38D324}" type="presParOf" srcId="{55F0D0C1-2211-4868-A060-8BB8FA78576D}" destId="{B869551C-2B01-41EA-B312-8C6E08984CC6}" srcOrd="1" destOrd="0" presId="urn:microsoft.com/office/officeart/2005/8/layout/chevron2"/>
    <dgm:cxn modelId="{86B556AD-AD9D-4488-9143-E54B3CB644C8}" type="presParOf" srcId="{9F55EE05-C8DD-4C0C-8EB6-3DB201D8C136}" destId="{2C3C8B53-B0DB-407C-8396-60480C0F6334}" srcOrd="1" destOrd="0" presId="urn:microsoft.com/office/officeart/2005/8/layout/chevron2"/>
    <dgm:cxn modelId="{761BE890-AA79-4977-90DA-6BD9DBC802BF}" type="presParOf" srcId="{9F55EE05-C8DD-4C0C-8EB6-3DB201D8C136}" destId="{9CAFCF74-147D-41A1-B2F0-115C2B46A3F9}" srcOrd="2" destOrd="0" presId="urn:microsoft.com/office/officeart/2005/8/layout/chevron2"/>
    <dgm:cxn modelId="{38FD6380-9A63-458F-AFA9-CA88FF2D4FF4}" type="presParOf" srcId="{9CAFCF74-147D-41A1-B2F0-115C2B46A3F9}" destId="{7421DD21-CD34-4EFB-8ECA-96FF4C4C77D6}" srcOrd="0" destOrd="0" presId="urn:microsoft.com/office/officeart/2005/8/layout/chevron2"/>
    <dgm:cxn modelId="{2E83F0F5-7A4E-41FE-9678-0CD8A43BA74F}" type="presParOf" srcId="{9CAFCF74-147D-41A1-B2F0-115C2B46A3F9}" destId="{7C7E46C7-7CB5-4C94-910D-C4939ED98009}" srcOrd="1" destOrd="0" presId="urn:microsoft.com/office/officeart/2005/8/layout/chevron2"/>
    <dgm:cxn modelId="{4BBBA2B2-3174-4465-AFEB-AB7DAA867BED}" type="presParOf" srcId="{9F55EE05-C8DD-4C0C-8EB6-3DB201D8C136}" destId="{54214072-A13E-40E1-95B3-EFB0A4C17AF7}" srcOrd="3" destOrd="0" presId="urn:microsoft.com/office/officeart/2005/8/layout/chevron2"/>
    <dgm:cxn modelId="{AB9DF210-1F06-40D8-9E65-EC0B247DE060}" type="presParOf" srcId="{9F55EE05-C8DD-4C0C-8EB6-3DB201D8C136}" destId="{D7FDB105-CF23-44D7-A519-774DC173E0D1}" srcOrd="4" destOrd="0" presId="urn:microsoft.com/office/officeart/2005/8/layout/chevron2"/>
    <dgm:cxn modelId="{D4B3FC9E-4179-4E9F-82A4-40E3EBF52DF5}" type="presParOf" srcId="{D7FDB105-CF23-44D7-A519-774DC173E0D1}" destId="{BD2982D7-A107-4FF9-B6B0-BD85C498903C}" srcOrd="0" destOrd="0" presId="urn:microsoft.com/office/officeart/2005/8/layout/chevron2"/>
    <dgm:cxn modelId="{D7565A87-1B52-4086-8C10-CA8CEAE65DAF}" type="presParOf" srcId="{D7FDB105-CF23-44D7-A519-774DC173E0D1}" destId="{77EDC375-E0C5-421F-B3EE-16C5549EE5D3}" srcOrd="1" destOrd="0" presId="urn:microsoft.com/office/officeart/2005/8/layout/chevron2"/>
    <dgm:cxn modelId="{9FB73EE8-F8D3-40F0-A314-88DC28423259}" type="presParOf" srcId="{9F55EE05-C8DD-4C0C-8EB6-3DB201D8C136}" destId="{22F45D99-15C5-41C7-8759-7C98172549AE}" srcOrd="5" destOrd="0" presId="urn:microsoft.com/office/officeart/2005/8/layout/chevron2"/>
    <dgm:cxn modelId="{719165E2-F1B8-4ABC-9C4B-3F2A12508CBF}" type="presParOf" srcId="{9F55EE05-C8DD-4C0C-8EB6-3DB201D8C136}" destId="{5D5024B7-6311-4E5A-8E3E-01E88B7DED50}" srcOrd="6" destOrd="0" presId="urn:microsoft.com/office/officeart/2005/8/layout/chevron2"/>
    <dgm:cxn modelId="{49D4D2F5-CE23-4C46-AA7D-36AD10973162}" type="presParOf" srcId="{5D5024B7-6311-4E5A-8E3E-01E88B7DED50}" destId="{FBFA9056-B9F5-4D6C-A2B5-ABF1CF473D71}" srcOrd="0" destOrd="0" presId="urn:microsoft.com/office/officeart/2005/8/layout/chevron2"/>
    <dgm:cxn modelId="{57B84E7F-A970-4833-B9EA-83568A4DD6AB}" type="presParOf" srcId="{5D5024B7-6311-4E5A-8E3E-01E88B7DED50}" destId="{6E9E0A72-E15B-46E0-90AF-65430E84EF53}" srcOrd="1" destOrd="0" presId="urn:microsoft.com/office/officeart/2005/8/layout/chevron2"/>
    <dgm:cxn modelId="{BFA3DFCD-06D2-41BE-869A-4E98F595B6B6}" type="presParOf" srcId="{9F55EE05-C8DD-4C0C-8EB6-3DB201D8C136}" destId="{AB169632-EF8E-48D8-9102-819C782FC31C}" srcOrd="7" destOrd="0" presId="urn:microsoft.com/office/officeart/2005/8/layout/chevron2"/>
    <dgm:cxn modelId="{02EE4157-0173-4DAD-A46C-726137C5FCF6}" type="presParOf" srcId="{9F55EE05-C8DD-4C0C-8EB6-3DB201D8C136}" destId="{6EA73243-25C0-4AD3-8E1D-C8973A8D9781}" srcOrd="8" destOrd="0" presId="urn:microsoft.com/office/officeart/2005/8/layout/chevron2"/>
    <dgm:cxn modelId="{F0A6DCA5-E296-4F6A-B47D-B45C210884BE}" type="presParOf" srcId="{6EA73243-25C0-4AD3-8E1D-C8973A8D9781}" destId="{63E2ABA3-8B99-4787-AD43-073C2A422EE6}" srcOrd="0" destOrd="0" presId="urn:microsoft.com/office/officeart/2005/8/layout/chevron2"/>
    <dgm:cxn modelId="{8F6D67E0-6C00-48CA-A944-19EDD60282D3}" type="presParOf" srcId="{6EA73243-25C0-4AD3-8E1D-C8973A8D9781}" destId="{4E86ED21-FE31-4599-81C6-4827F2C1E7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A439DA-1D3F-4850-818B-143ABFCA932A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17D669-8FAD-4D2D-837F-A52A0323274E}">
      <dgm:prSet phldrT="[Текст]" custT="1"/>
      <dgm:spPr/>
      <dgm:t>
        <a:bodyPr/>
        <a:lstStyle/>
        <a:p>
          <a:r>
            <a:rPr lang="ru-RU" sz="1600" b="1" dirty="0" smtClean="0"/>
            <a:t>Милютинский р-н – 100%</a:t>
          </a:r>
        </a:p>
        <a:p>
          <a:r>
            <a:rPr lang="ru-RU" sz="1600" b="1" dirty="0" smtClean="0"/>
            <a:t>Верхнедонской р-н – 100%</a:t>
          </a:r>
        </a:p>
        <a:p>
          <a:r>
            <a:rPr lang="ru-RU" sz="1600" b="1" dirty="0" smtClean="0"/>
            <a:t>Усть-Донецкий р-н – 96,8%</a:t>
          </a:r>
        </a:p>
        <a:p>
          <a:r>
            <a:rPr lang="ru-RU" sz="1600" b="1" dirty="0" smtClean="0"/>
            <a:t>Шолоховский р-н – 95,8%</a:t>
          </a:r>
        </a:p>
        <a:p>
          <a:r>
            <a:rPr lang="ru-RU" sz="1600" b="1" dirty="0" smtClean="0"/>
            <a:t>Боковский р-н – 93,3%</a:t>
          </a:r>
        </a:p>
        <a:p>
          <a:r>
            <a:rPr lang="ru-RU" sz="1600" b="1" dirty="0" smtClean="0"/>
            <a:t>Аксайский р-н – 90,9%</a:t>
          </a:r>
        </a:p>
        <a:p>
          <a:endParaRPr lang="ru-RU" sz="1300" dirty="0"/>
        </a:p>
      </dgm:t>
    </dgm:pt>
    <dgm:pt modelId="{2DDEF0F1-82C2-4015-B1B3-79CA2999067A}" type="parTrans" cxnId="{A099E63F-3D57-49C5-A647-E5EF2B936BD9}">
      <dgm:prSet/>
      <dgm:spPr/>
      <dgm:t>
        <a:bodyPr/>
        <a:lstStyle/>
        <a:p>
          <a:endParaRPr lang="ru-RU"/>
        </a:p>
      </dgm:t>
    </dgm:pt>
    <dgm:pt modelId="{94FD3F4C-EB1E-40FF-95CD-5B3BC6EBE792}" type="sibTrans" cxnId="{A099E63F-3D57-49C5-A647-E5EF2B936BD9}">
      <dgm:prSet/>
      <dgm:spPr/>
      <dgm:t>
        <a:bodyPr/>
        <a:lstStyle/>
        <a:p>
          <a:endParaRPr lang="ru-RU"/>
        </a:p>
      </dgm:t>
    </dgm:pt>
    <dgm:pt modelId="{8DF3DE58-2EAE-467B-97AB-4DD542D3F0CF}">
      <dgm:prSet phldrT="[Текст]"/>
      <dgm:spPr/>
      <dgm:t>
        <a:bodyPr/>
        <a:lstStyle/>
        <a:p>
          <a:r>
            <a:rPr lang="ru-RU" b="1" dirty="0" smtClean="0"/>
            <a:t>Ремонтненский р-н – 0%</a:t>
          </a:r>
        </a:p>
        <a:p>
          <a:r>
            <a:rPr lang="ru-RU" b="1" dirty="0" smtClean="0"/>
            <a:t>Целинский р-н – 2,5%</a:t>
          </a:r>
        </a:p>
        <a:p>
          <a:r>
            <a:rPr lang="ru-RU" b="1" dirty="0" smtClean="0"/>
            <a:t>Багаевский р-н – 17,9%</a:t>
          </a:r>
        </a:p>
        <a:p>
          <a:r>
            <a:rPr lang="ru-RU" b="1" dirty="0" smtClean="0"/>
            <a:t>Тацинский р-н – 29,3%</a:t>
          </a:r>
        </a:p>
        <a:p>
          <a:r>
            <a:rPr lang="ru-RU" b="1" dirty="0" smtClean="0"/>
            <a:t>г. Гуково – 34,7% </a:t>
          </a:r>
        </a:p>
        <a:p>
          <a:r>
            <a:rPr lang="ru-RU" b="1" dirty="0" smtClean="0"/>
            <a:t>Миллеровский р-н – 34,5%</a:t>
          </a:r>
        </a:p>
        <a:p>
          <a:r>
            <a:rPr lang="ru-RU" b="1" dirty="0" smtClean="0"/>
            <a:t>Азовский р-н – 42,0%</a:t>
          </a:r>
        </a:p>
        <a:p>
          <a:r>
            <a:rPr lang="ru-RU" b="1" dirty="0" smtClean="0"/>
            <a:t>Г. Зверево – 42,2%</a:t>
          </a:r>
        </a:p>
        <a:p>
          <a:r>
            <a:rPr lang="ru-RU" b="1" dirty="0" smtClean="0"/>
            <a:t>Белокалитвенский р-н – 46,7%</a:t>
          </a:r>
        </a:p>
        <a:p>
          <a:r>
            <a:rPr lang="ru-RU" b="1" dirty="0" smtClean="0"/>
            <a:t>Родионово-Несветаевский – 48,1%</a:t>
          </a:r>
          <a:endParaRPr lang="ru-RU" b="1" dirty="0"/>
        </a:p>
      </dgm:t>
    </dgm:pt>
    <dgm:pt modelId="{607FE9B4-B5EE-4D84-962A-4D9CF1B33FBE}" type="parTrans" cxnId="{44CA5D5E-5D69-451E-B249-17E207FA8FD4}">
      <dgm:prSet/>
      <dgm:spPr/>
      <dgm:t>
        <a:bodyPr/>
        <a:lstStyle/>
        <a:p>
          <a:endParaRPr lang="ru-RU"/>
        </a:p>
      </dgm:t>
    </dgm:pt>
    <dgm:pt modelId="{CD712AE1-30A8-4722-9B5F-5C99D0E7F8B7}" type="sibTrans" cxnId="{44CA5D5E-5D69-451E-B249-17E207FA8FD4}">
      <dgm:prSet/>
      <dgm:spPr/>
      <dgm:t>
        <a:bodyPr/>
        <a:lstStyle/>
        <a:p>
          <a:endParaRPr lang="ru-RU"/>
        </a:p>
      </dgm:t>
    </dgm:pt>
    <dgm:pt modelId="{7584F920-A303-4CC5-A422-D649201ED624}" type="pres">
      <dgm:prSet presAssocID="{B0A439DA-1D3F-4850-818B-143ABFCA932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F5D5B-E992-4E7B-838E-D156F5B2B228}" type="pres">
      <dgm:prSet presAssocID="{B0A439DA-1D3F-4850-818B-143ABFCA932A}" presName="Background" presStyleLbl="bgImgPlace1" presStyleIdx="0" presStyleCnt="1"/>
      <dgm:spPr/>
    </dgm:pt>
    <dgm:pt modelId="{54BAEBDC-5EAB-4251-91EC-23E8F3FC52DC}" type="pres">
      <dgm:prSet presAssocID="{B0A439DA-1D3F-4850-818B-143ABFCA932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C461-0054-4F98-9CA1-0DD27D8B2535}" type="pres">
      <dgm:prSet presAssocID="{B0A439DA-1D3F-4850-818B-143ABFCA932A}" presName="ParentText2" presStyleLbl="revTx" presStyleIdx="1" presStyleCnt="2" custLinFactNeighborX="-33" custLinFactNeighborY="-4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6B35-98C2-4736-880C-807E73F25C67}" type="pres">
      <dgm:prSet presAssocID="{B0A439DA-1D3F-4850-818B-143ABFCA932A}" presName="Plus" presStyleLbl="alignNode1" presStyleIdx="0" presStyleCnt="2" custScaleX="47051" custScaleY="49218"/>
      <dgm:spPr/>
    </dgm:pt>
    <dgm:pt modelId="{0227123F-6168-4FA6-88C9-B903FABA0D4B}" type="pres">
      <dgm:prSet presAssocID="{B0A439DA-1D3F-4850-818B-143ABFCA932A}" presName="Minus" presStyleLbl="alignNode1" presStyleIdx="1" presStyleCnt="2" custScaleX="49997" custScaleY="23766"/>
      <dgm:spPr/>
    </dgm:pt>
    <dgm:pt modelId="{84176315-9B65-4042-B6B4-5FC8075C6D6D}" type="pres">
      <dgm:prSet presAssocID="{B0A439DA-1D3F-4850-818B-143ABFCA932A}" presName="Divider" presStyleLbl="parChTrans1D1" presStyleIdx="0" presStyleCnt="1"/>
      <dgm:spPr/>
    </dgm:pt>
  </dgm:ptLst>
  <dgm:cxnLst>
    <dgm:cxn modelId="{B43E08A8-A8DE-40BC-BBF0-9849DC438FEF}" type="presOf" srcId="{7C17D669-8FAD-4D2D-837F-A52A0323274E}" destId="{54BAEBDC-5EAB-4251-91EC-23E8F3FC52DC}" srcOrd="0" destOrd="0" presId="urn:microsoft.com/office/officeart/2009/3/layout/PlusandMinus"/>
    <dgm:cxn modelId="{44CA5D5E-5D69-451E-B249-17E207FA8FD4}" srcId="{B0A439DA-1D3F-4850-818B-143ABFCA932A}" destId="{8DF3DE58-2EAE-467B-97AB-4DD542D3F0CF}" srcOrd="1" destOrd="0" parTransId="{607FE9B4-B5EE-4D84-962A-4D9CF1B33FBE}" sibTransId="{CD712AE1-30A8-4722-9B5F-5C99D0E7F8B7}"/>
    <dgm:cxn modelId="{018916BC-9B10-4238-BCA9-B2FF09EA4B6E}" type="presOf" srcId="{B0A439DA-1D3F-4850-818B-143ABFCA932A}" destId="{7584F920-A303-4CC5-A422-D649201ED624}" srcOrd="0" destOrd="0" presId="urn:microsoft.com/office/officeart/2009/3/layout/PlusandMinus"/>
    <dgm:cxn modelId="{A099E63F-3D57-49C5-A647-E5EF2B936BD9}" srcId="{B0A439DA-1D3F-4850-818B-143ABFCA932A}" destId="{7C17D669-8FAD-4D2D-837F-A52A0323274E}" srcOrd="0" destOrd="0" parTransId="{2DDEF0F1-82C2-4015-B1B3-79CA2999067A}" sibTransId="{94FD3F4C-EB1E-40FF-95CD-5B3BC6EBE792}"/>
    <dgm:cxn modelId="{DD8AA141-0C12-4F40-8946-88ACF440B5B6}" type="presOf" srcId="{8DF3DE58-2EAE-467B-97AB-4DD542D3F0CF}" destId="{9000C461-0054-4F98-9CA1-0DD27D8B2535}" srcOrd="0" destOrd="0" presId="urn:microsoft.com/office/officeart/2009/3/layout/PlusandMinus"/>
    <dgm:cxn modelId="{7023C460-AC6A-4D2F-866E-3F6938433CAB}" type="presParOf" srcId="{7584F920-A303-4CC5-A422-D649201ED624}" destId="{870F5D5B-E992-4E7B-838E-D156F5B2B228}" srcOrd="0" destOrd="0" presId="urn:microsoft.com/office/officeart/2009/3/layout/PlusandMinus"/>
    <dgm:cxn modelId="{3A804ACF-F165-45DC-91CA-F73EC4345476}" type="presParOf" srcId="{7584F920-A303-4CC5-A422-D649201ED624}" destId="{54BAEBDC-5EAB-4251-91EC-23E8F3FC52DC}" srcOrd="1" destOrd="0" presId="urn:microsoft.com/office/officeart/2009/3/layout/PlusandMinus"/>
    <dgm:cxn modelId="{8BD6D8F2-925C-4EE8-AFF1-2E370DA0E859}" type="presParOf" srcId="{7584F920-A303-4CC5-A422-D649201ED624}" destId="{9000C461-0054-4F98-9CA1-0DD27D8B2535}" srcOrd="2" destOrd="0" presId="urn:microsoft.com/office/officeart/2009/3/layout/PlusandMinus"/>
    <dgm:cxn modelId="{B847DE5A-F50E-4F72-A779-D1C0D3F4FB20}" type="presParOf" srcId="{7584F920-A303-4CC5-A422-D649201ED624}" destId="{A2EB6B35-98C2-4736-880C-807E73F25C67}" srcOrd="3" destOrd="0" presId="urn:microsoft.com/office/officeart/2009/3/layout/PlusandMinus"/>
    <dgm:cxn modelId="{7D44CFEA-8F87-4131-8B62-B3EA63ACBB2D}" type="presParOf" srcId="{7584F920-A303-4CC5-A422-D649201ED624}" destId="{0227123F-6168-4FA6-88C9-B903FABA0D4B}" srcOrd="4" destOrd="0" presId="urn:microsoft.com/office/officeart/2009/3/layout/PlusandMinus"/>
    <dgm:cxn modelId="{E1CB7933-75CE-43CF-B369-EA48B236EC91}" type="presParOf" srcId="{7584F920-A303-4CC5-A422-D649201ED624}" destId="{84176315-9B65-4042-B6B4-5FC8075C6D6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DF28FD-B1B1-4EED-93DF-70794C6D517A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5893A-B666-4703-B5B0-4EF7183DFFC1}">
      <dgm:prSet phldrT="[Текст]"/>
      <dgm:spPr/>
      <dgm:t>
        <a:bodyPr/>
        <a:lstStyle/>
        <a:p>
          <a:r>
            <a:rPr lang="ru-RU" b="1" dirty="0" smtClean="0"/>
            <a:t>Волгодонск -  98,7%</a:t>
          </a:r>
        </a:p>
        <a:p>
          <a:r>
            <a:rPr lang="ru-RU" b="1" dirty="0" smtClean="0"/>
            <a:t>Ростов-на-Дону – 83,2%</a:t>
          </a:r>
        </a:p>
        <a:p>
          <a:r>
            <a:rPr lang="ru-RU" b="1" dirty="0" smtClean="0"/>
            <a:t>Шахты – 80,0%</a:t>
          </a:r>
        </a:p>
        <a:p>
          <a:r>
            <a:rPr lang="ru-RU" b="1" dirty="0" smtClean="0"/>
            <a:t>Белокалитвенский район – 93,3%</a:t>
          </a:r>
        </a:p>
        <a:p>
          <a:r>
            <a:rPr lang="ru-RU" b="1" dirty="0" smtClean="0"/>
            <a:t>Зерноградский район – 81,3%</a:t>
          </a:r>
        </a:p>
        <a:p>
          <a:r>
            <a:rPr lang="ru-RU" b="1" dirty="0" smtClean="0"/>
            <a:t>Егорлыкский район – 83,4%</a:t>
          </a:r>
        </a:p>
        <a:p>
          <a:r>
            <a:rPr lang="ru-RU" b="1" dirty="0" smtClean="0"/>
            <a:t>Мясниковский район – 84,0%</a:t>
          </a:r>
        </a:p>
        <a:p>
          <a:endParaRPr lang="ru-RU" dirty="0" smtClean="0"/>
        </a:p>
        <a:p>
          <a:endParaRPr lang="ru-RU" dirty="0"/>
        </a:p>
      </dgm:t>
    </dgm:pt>
    <dgm:pt modelId="{747C177E-A756-4C9B-A886-4F2746409280}" type="parTrans" cxnId="{930B8B75-8E40-4D79-B049-02D4C47298CF}">
      <dgm:prSet/>
      <dgm:spPr/>
      <dgm:t>
        <a:bodyPr/>
        <a:lstStyle/>
        <a:p>
          <a:endParaRPr lang="ru-RU"/>
        </a:p>
      </dgm:t>
    </dgm:pt>
    <dgm:pt modelId="{6828FE8F-A4CC-4CE9-AD7F-C9F5FE8CBDA5}" type="sibTrans" cxnId="{930B8B75-8E40-4D79-B049-02D4C47298CF}">
      <dgm:prSet/>
      <dgm:spPr/>
      <dgm:t>
        <a:bodyPr/>
        <a:lstStyle/>
        <a:p>
          <a:endParaRPr lang="ru-RU"/>
        </a:p>
      </dgm:t>
    </dgm:pt>
    <dgm:pt modelId="{3C72F179-A7A4-45DD-956F-8AB1DB57E63B}">
      <dgm:prSet phldrT="[Текст]"/>
      <dgm:spPr/>
      <dgm:t>
        <a:bodyPr/>
        <a:lstStyle/>
        <a:p>
          <a:r>
            <a:rPr lang="ru-RU" b="1" dirty="0" smtClean="0"/>
            <a:t>Чертковский район – 14,4%</a:t>
          </a:r>
        </a:p>
        <a:p>
          <a:r>
            <a:rPr lang="ru-RU" b="1" dirty="0" smtClean="0"/>
            <a:t>Пролетарский район – 27,6%</a:t>
          </a:r>
        </a:p>
        <a:p>
          <a:r>
            <a:rPr lang="ru-RU" b="1" dirty="0" smtClean="0"/>
            <a:t>Советский район -30,4%</a:t>
          </a:r>
        </a:p>
        <a:p>
          <a:r>
            <a:rPr lang="ru-RU" b="1" dirty="0" smtClean="0"/>
            <a:t>г. Азов – 33,0%</a:t>
          </a:r>
        </a:p>
        <a:p>
          <a:r>
            <a:rPr lang="ru-RU" b="1" dirty="0" smtClean="0"/>
            <a:t>Волгодонской район – 43,3%</a:t>
          </a:r>
        </a:p>
        <a:p>
          <a:r>
            <a:rPr lang="ru-RU" b="1" dirty="0" smtClean="0"/>
            <a:t>Веселовский район – 48,0%</a:t>
          </a:r>
        </a:p>
        <a:p>
          <a:r>
            <a:rPr lang="ru-RU" b="1" dirty="0" smtClean="0"/>
            <a:t>Верхнедонской район – 49,9%</a:t>
          </a:r>
        </a:p>
        <a:p>
          <a:r>
            <a:rPr lang="ru-RU" b="1" dirty="0" smtClean="0"/>
            <a:t>Сальский район – 52,5%</a:t>
          </a:r>
          <a:endParaRPr lang="ru-RU" b="1" dirty="0"/>
        </a:p>
      </dgm:t>
    </dgm:pt>
    <dgm:pt modelId="{A444D6FA-DBC6-41F4-8004-6BA37079949B}" type="parTrans" cxnId="{CE7BB75D-815B-48DD-AD84-D257952B2EFB}">
      <dgm:prSet/>
      <dgm:spPr/>
      <dgm:t>
        <a:bodyPr/>
        <a:lstStyle/>
        <a:p>
          <a:endParaRPr lang="ru-RU"/>
        </a:p>
      </dgm:t>
    </dgm:pt>
    <dgm:pt modelId="{4BE6FAB8-46D6-4E24-AD79-6783517ABE46}" type="sibTrans" cxnId="{CE7BB75D-815B-48DD-AD84-D257952B2EFB}">
      <dgm:prSet/>
      <dgm:spPr/>
      <dgm:t>
        <a:bodyPr/>
        <a:lstStyle/>
        <a:p>
          <a:endParaRPr lang="ru-RU"/>
        </a:p>
      </dgm:t>
    </dgm:pt>
    <dgm:pt modelId="{D17975B3-D976-4082-A209-95CFF5DDC27F}" type="pres">
      <dgm:prSet presAssocID="{4EDF28FD-B1B1-4EED-93DF-70794C6D517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70B5A-0B57-4C10-BC61-07C4F39BF218}" type="pres">
      <dgm:prSet presAssocID="{4EDF28FD-B1B1-4EED-93DF-70794C6D517A}" presName="Background" presStyleLbl="bgImgPlace1" presStyleIdx="0" presStyleCnt="1" custLinFactNeighborX="1041" custLinFactNeighborY="-9104"/>
      <dgm:spPr/>
    </dgm:pt>
    <dgm:pt modelId="{44F5466B-D8A6-4CB1-A35B-93A6CF7E7D37}" type="pres">
      <dgm:prSet presAssocID="{4EDF28FD-B1B1-4EED-93DF-70794C6D517A}" presName="ParentText1" presStyleLbl="revTx" presStyleIdx="0" presStyleCnt="2" custLinFactNeighborX="2934" custLinFactNeighborY="-13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807E7-9821-4BED-B29D-AF313DE0AE15}" type="pres">
      <dgm:prSet presAssocID="{4EDF28FD-B1B1-4EED-93DF-70794C6D517A}" presName="ParentText2" presStyleLbl="revTx" presStyleIdx="1" presStyleCnt="2" custLinFactNeighborX="5210" custLinFactNeighborY="-16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37421-A3F2-48E4-9540-D7BC04A8791F}" type="pres">
      <dgm:prSet presAssocID="{4EDF28FD-B1B1-4EED-93DF-70794C6D517A}" presName="Plus" presStyleLbl="alignNode1" presStyleIdx="0" presStyleCnt="2" custScaleX="45594" custScaleY="43817" custLinFactNeighborX="9010" custLinFactNeighborY="-16836"/>
      <dgm:spPr/>
    </dgm:pt>
    <dgm:pt modelId="{A17908D8-8EAC-4BEC-9675-426AFF9A2157}" type="pres">
      <dgm:prSet presAssocID="{4EDF28FD-B1B1-4EED-93DF-70794C6D517A}" presName="Minus" presStyleLbl="alignNode1" presStyleIdx="1" presStyleCnt="2" custScaleX="61708" custScaleY="29794" custLinFactNeighborX="21281" custLinFactNeighborY="-63832"/>
      <dgm:spPr/>
    </dgm:pt>
    <dgm:pt modelId="{68E575BD-4A12-4C65-936F-53EF462DBCE8}" type="pres">
      <dgm:prSet presAssocID="{4EDF28FD-B1B1-4EED-93DF-70794C6D517A}" presName="Divider" presStyleLbl="parChTrans1D1" presStyleIdx="0" presStyleCnt="1"/>
      <dgm:spPr/>
    </dgm:pt>
  </dgm:ptLst>
  <dgm:cxnLst>
    <dgm:cxn modelId="{BC8133F6-5443-48D6-90F8-ABEA7100C91E}" type="presOf" srcId="{3BD5893A-B666-4703-B5B0-4EF7183DFFC1}" destId="{44F5466B-D8A6-4CB1-A35B-93A6CF7E7D37}" srcOrd="0" destOrd="0" presId="urn:microsoft.com/office/officeart/2009/3/layout/PlusandMinus"/>
    <dgm:cxn modelId="{930B8B75-8E40-4D79-B049-02D4C47298CF}" srcId="{4EDF28FD-B1B1-4EED-93DF-70794C6D517A}" destId="{3BD5893A-B666-4703-B5B0-4EF7183DFFC1}" srcOrd="0" destOrd="0" parTransId="{747C177E-A756-4C9B-A886-4F2746409280}" sibTransId="{6828FE8F-A4CC-4CE9-AD7F-C9F5FE8CBDA5}"/>
    <dgm:cxn modelId="{0A6EF614-1EA1-4B20-A715-047A09C6BB8B}" type="presOf" srcId="{3C72F179-A7A4-45DD-956F-8AB1DB57E63B}" destId="{588807E7-9821-4BED-B29D-AF313DE0AE15}" srcOrd="0" destOrd="0" presId="urn:microsoft.com/office/officeart/2009/3/layout/PlusandMinus"/>
    <dgm:cxn modelId="{0A3D2724-D3B2-42A3-AE4D-3C507EDB4FB2}" type="presOf" srcId="{4EDF28FD-B1B1-4EED-93DF-70794C6D517A}" destId="{D17975B3-D976-4082-A209-95CFF5DDC27F}" srcOrd="0" destOrd="0" presId="urn:microsoft.com/office/officeart/2009/3/layout/PlusandMinus"/>
    <dgm:cxn modelId="{CE7BB75D-815B-48DD-AD84-D257952B2EFB}" srcId="{4EDF28FD-B1B1-4EED-93DF-70794C6D517A}" destId="{3C72F179-A7A4-45DD-956F-8AB1DB57E63B}" srcOrd="1" destOrd="0" parTransId="{A444D6FA-DBC6-41F4-8004-6BA37079949B}" sibTransId="{4BE6FAB8-46D6-4E24-AD79-6783517ABE46}"/>
    <dgm:cxn modelId="{77364DE2-F3E2-424D-9883-57D6DFF1F2C2}" type="presParOf" srcId="{D17975B3-D976-4082-A209-95CFF5DDC27F}" destId="{9F670B5A-0B57-4C10-BC61-07C4F39BF218}" srcOrd="0" destOrd="0" presId="urn:microsoft.com/office/officeart/2009/3/layout/PlusandMinus"/>
    <dgm:cxn modelId="{967960B4-FC7C-466C-B3F3-0298ED3094F4}" type="presParOf" srcId="{D17975B3-D976-4082-A209-95CFF5DDC27F}" destId="{44F5466B-D8A6-4CB1-A35B-93A6CF7E7D37}" srcOrd="1" destOrd="0" presId="urn:microsoft.com/office/officeart/2009/3/layout/PlusandMinus"/>
    <dgm:cxn modelId="{67002162-D04A-4C0D-9957-9A32BBF775D4}" type="presParOf" srcId="{D17975B3-D976-4082-A209-95CFF5DDC27F}" destId="{588807E7-9821-4BED-B29D-AF313DE0AE15}" srcOrd="2" destOrd="0" presId="urn:microsoft.com/office/officeart/2009/3/layout/PlusandMinus"/>
    <dgm:cxn modelId="{6C04356E-67B0-4078-9048-2875C58959FD}" type="presParOf" srcId="{D17975B3-D976-4082-A209-95CFF5DDC27F}" destId="{8FA37421-A3F2-48E4-9540-D7BC04A8791F}" srcOrd="3" destOrd="0" presId="urn:microsoft.com/office/officeart/2009/3/layout/PlusandMinus"/>
    <dgm:cxn modelId="{3590F21F-B64E-4059-A004-5FE6E43D5D35}" type="presParOf" srcId="{D17975B3-D976-4082-A209-95CFF5DDC27F}" destId="{A17908D8-8EAC-4BEC-9675-426AFF9A2157}" srcOrd="4" destOrd="0" presId="urn:microsoft.com/office/officeart/2009/3/layout/PlusandMinus"/>
    <dgm:cxn modelId="{2B13C583-C999-473C-8A80-616966B4489F}" type="presParOf" srcId="{D17975B3-D976-4082-A209-95CFF5DDC27F}" destId="{68E575BD-4A12-4C65-936F-53EF462DBCE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E6F3-35DB-4223-8A9A-AC23A5F89DAA}">
      <dsp:nvSpPr>
        <dsp:cNvPr id="0" name=""/>
        <dsp:cNvSpPr/>
      </dsp:nvSpPr>
      <dsp:spPr>
        <a:xfrm>
          <a:off x="753384" y="2262981"/>
          <a:ext cx="894797" cy="188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7398" y="0"/>
              </a:lnTo>
              <a:lnTo>
                <a:pt x="447398" y="1886288"/>
              </a:lnTo>
              <a:lnTo>
                <a:pt x="894797" y="1886288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8589" y="3153931"/>
        <a:ext cx="104388" cy="104388"/>
      </dsp:txXfrm>
    </dsp:sp>
    <dsp:sp modelId="{9D8FCE29-A8F2-459E-BB00-B647F7D08CF0}">
      <dsp:nvSpPr>
        <dsp:cNvPr id="0" name=""/>
        <dsp:cNvSpPr/>
      </dsp:nvSpPr>
      <dsp:spPr>
        <a:xfrm>
          <a:off x="753384" y="2262981"/>
          <a:ext cx="416738" cy="101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369" y="0"/>
              </a:lnTo>
              <a:lnTo>
                <a:pt x="208369" y="1013083"/>
              </a:lnTo>
              <a:lnTo>
                <a:pt x="416738" y="101308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4367" y="2742136"/>
        <a:ext cx="54772" cy="54772"/>
      </dsp:txXfrm>
    </dsp:sp>
    <dsp:sp modelId="{FFA5A321-4E03-4CA2-B4E9-EC557A66A8BF}">
      <dsp:nvSpPr>
        <dsp:cNvPr id="0" name=""/>
        <dsp:cNvSpPr/>
      </dsp:nvSpPr>
      <dsp:spPr>
        <a:xfrm>
          <a:off x="753384" y="2217260"/>
          <a:ext cx="4771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566" y="45720"/>
              </a:lnTo>
              <a:lnTo>
                <a:pt x="238566" y="101357"/>
              </a:lnTo>
              <a:lnTo>
                <a:pt x="477132" y="101357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79941" y="2250971"/>
        <a:ext cx="24018" cy="24018"/>
      </dsp:txXfrm>
    </dsp:sp>
    <dsp:sp modelId="{12589A94-4B04-45EC-9549-EACA641FF095}">
      <dsp:nvSpPr>
        <dsp:cNvPr id="0" name=""/>
        <dsp:cNvSpPr/>
      </dsp:nvSpPr>
      <dsp:spPr>
        <a:xfrm>
          <a:off x="753384" y="1316444"/>
          <a:ext cx="954969" cy="946536"/>
        </a:xfrm>
        <a:custGeom>
          <a:avLst/>
          <a:gdLst/>
          <a:ahLst/>
          <a:cxnLst/>
          <a:rect l="0" t="0" r="0" b="0"/>
          <a:pathLst>
            <a:path>
              <a:moveTo>
                <a:pt x="0" y="946536"/>
              </a:moveTo>
              <a:lnTo>
                <a:pt x="477484" y="946536"/>
              </a:lnTo>
              <a:lnTo>
                <a:pt x="477484" y="0"/>
              </a:lnTo>
              <a:lnTo>
                <a:pt x="954969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7254" y="1756097"/>
        <a:ext cx="67229" cy="67229"/>
      </dsp:txXfrm>
    </dsp:sp>
    <dsp:sp modelId="{7FFDA132-0E57-4B93-86BC-C98E1C443DDA}">
      <dsp:nvSpPr>
        <dsp:cNvPr id="0" name=""/>
        <dsp:cNvSpPr/>
      </dsp:nvSpPr>
      <dsp:spPr>
        <a:xfrm>
          <a:off x="753384" y="380341"/>
          <a:ext cx="864230" cy="1882639"/>
        </a:xfrm>
        <a:custGeom>
          <a:avLst/>
          <a:gdLst/>
          <a:ahLst/>
          <a:cxnLst/>
          <a:rect l="0" t="0" r="0" b="0"/>
          <a:pathLst>
            <a:path>
              <a:moveTo>
                <a:pt x="0" y="1882639"/>
              </a:moveTo>
              <a:lnTo>
                <a:pt x="432115" y="1882639"/>
              </a:lnTo>
              <a:lnTo>
                <a:pt x="432115" y="0"/>
              </a:lnTo>
              <a:lnTo>
                <a:pt x="864230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3711" y="1269873"/>
        <a:ext cx="103576" cy="103576"/>
      </dsp:txXfrm>
    </dsp:sp>
    <dsp:sp modelId="{0B7115BA-EEC9-4101-9E8F-19E37CCCA501}">
      <dsp:nvSpPr>
        <dsp:cNvPr id="0" name=""/>
        <dsp:cNvSpPr/>
      </dsp:nvSpPr>
      <dsp:spPr>
        <a:xfrm rot="16200000">
          <a:off x="-1810640" y="1886288"/>
          <a:ext cx="4374664" cy="753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2006-2015</a:t>
          </a:r>
          <a:endParaRPr lang="ru-RU" sz="3900" kern="1200" dirty="0"/>
        </a:p>
      </dsp:txBody>
      <dsp:txXfrm>
        <a:off x="-1810640" y="1886288"/>
        <a:ext cx="4374664" cy="753384"/>
      </dsp:txXfrm>
    </dsp:sp>
    <dsp:sp modelId="{0C9FC327-47C0-4C60-8339-041D6D411BD5}">
      <dsp:nvSpPr>
        <dsp:cNvPr id="0" name=""/>
        <dsp:cNvSpPr/>
      </dsp:nvSpPr>
      <dsp:spPr>
        <a:xfrm>
          <a:off x="1617614" y="3649"/>
          <a:ext cx="6139399" cy="75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Началась реализация  Национального проекта «Здоровье»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составляющая  «Борьба с ВИЧ-инфекцией»</a:t>
          </a:r>
          <a:endParaRPr lang="ru-RU" sz="1400" b="1" kern="1200" dirty="0"/>
        </a:p>
      </dsp:txBody>
      <dsp:txXfrm>
        <a:off x="1617614" y="3649"/>
        <a:ext cx="6139399" cy="753384"/>
      </dsp:txXfrm>
    </dsp:sp>
    <dsp:sp modelId="{20DBECF1-9263-448A-B0CE-9B18BA77F9F4}">
      <dsp:nvSpPr>
        <dsp:cNvPr id="0" name=""/>
        <dsp:cNvSpPr/>
      </dsp:nvSpPr>
      <dsp:spPr>
        <a:xfrm>
          <a:off x="1708353" y="939751"/>
          <a:ext cx="6215534" cy="75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 Межведомственный совет по борьбе с ВИЧ-инфекцией</a:t>
          </a:r>
          <a:endParaRPr lang="ru-RU" sz="1400" b="1" kern="1200" dirty="0"/>
        </a:p>
      </dsp:txBody>
      <dsp:txXfrm>
        <a:off x="1708353" y="939751"/>
        <a:ext cx="6215534" cy="753384"/>
      </dsp:txXfrm>
    </dsp:sp>
    <dsp:sp modelId="{751435FA-05E4-44F3-99A7-FEAB67640A23}">
      <dsp:nvSpPr>
        <dsp:cNvPr id="0" name=""/>
        <dsp:cNvSpPr/>
      </dsp:nvSpPr>
      <dsp:spPr>
        <a:xfrm>
          <a:off x="1230516" y="1941926"/>
          <a:ext cx="6067367" cy="75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Существенно снижена частота передачи ВИЧ от матери к ребенку</a:t>
          </a:r>
          <a:endParaRPr lang="ru-RU" sz="1400" b="1" kern="1200" dirty="0"/>
        </a:p>
      </dsp:txBody>
      <dsp:txXfrm>
        <a:off x="1230516" y="1941926"/>
        <a:ext cx="6067367" cy="753384"/>
      </dsp:txXfrm>
    </dsp:sp>
    <dsp:sp modelId="{6BC178E8-E744-4F44-B845-DD4D23433586}">
      <dsp:nvSpPr>
        <dsp:cNvPr id="0" name=""/>
        <dsp:cNvSpPr/>
      </dsp:nvSpPr>
      <dsp:spPr>
        <a:xfrm>
          <a:off x="1170123" y="2899372"/>
          <a:ext cx="6154547" cy="75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Растет объем скрининговых исследований населения на ВИЧ-инфекцию</a:t>
          </a:r>
          <a:endParaRPr lang="ru-RU" sz="1400" b="1" kern="1200" dirty="0"/>
        </a:p>
      </dsp:txBody>
      <dsp:txXfrm>
        <a:off x="1170123" y="2899372"/>
        <a:ext cx="6154547" cy="753384"/>
      </dsp:txXfrm>
    </dsp:sp>
    <dsp:sp modelId="{7A6F4CB2-17D8-4B52-A92D-BB5585A9F8BD}">
      <dsp:nvSpPr>
        <dsp:cNvPr id="0" name=""/>
        <dsp:cNvSpPr/>
      </dsp:nvSpPr>
      <dsp:spPr>
        <a:xfrm>
          <a:off x="1648182" y="3772577"/>
          <a:ext cx="6155165" cy="7533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 нуждающиеся пациенты получили доступ к специфическому лечению</a:t>
          </a:r>
          <a:endParaRPr lang="ru-RU" sz="1400" b="1" kern="1200" dirty="0"/>
        </a:p>
      </dsp:txBody>
      <dsp:txXfrm>
        <a:off x="1648182" y="3772577"/>
        <a:ext cx="6155165" cy="75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E6F3-35DB-4223-8A9A-AC23A5F89DAA}">
      <dsp:nvSpPr>
        <dsp:cNvPr id="0" name=""/>
        <dsp:cNvSpPr/>
      </dsp:nvSpPr>
      <dsp:spPr>
        <a:xfrm>
          <a:off x="778553" y="2262981"/>
          <a:ext cx="527940" cy="180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970" y="0"/>
              </a:lnTo>
              <a:lnTo>
                <a:pt x="263970" y="1802350"/>
              </a:lnTo>
              <a:lnTo>
                <a:pt x="527940" y="180235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95571" y="3117204"/>
        <a:ext cx="93904" cy="93904"/>
      </dsp:txXfrm>
    </dsp:sp>
    <dsp:sp modelId="{9D8FCE29-A8F2-459E-BB00-B647F7D08CF0}">
      <dsp:nvSpPr>
        <dsp:cNvPr id="0" name=""/>
        <dsp:cNvSpPr/>
      </dsp:nvSpPr>
      <dsp:spPr>
        <a:xfrm>
          <a:off x="778553" y="2262981"/>
          <a:ext cx="1090890" cy="650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445" y="0"/>
              </a:lnTo>
              <a:lnTo>
                <a:pt x="545445" y="650224"/>
              </a:lnTo>
              <a:lnTo>
                <a:pt x="1090890" y="65022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2249" y="2556343"/>
        <a:ext cx="63498" cy="63498"/>
      </dsp:txXfrm>
    </dsp:sp>
    <dsp:sp modelId="{FFA5A321-4E03-4CA2-B4E9-EC557A66A8BF}">
      <dsp:nvSpPr>
        <dsp:cNvPr id="0" name=""/>
        <dsp:cNvSpPr/>
      </dsp:nvSpPr>
      <dsp:spPr>
        <a:xfrm>
          <a:off x="778553" y="1833079"/>
          <a:ext cx="1176006" cy="429901"/>
        </a:xfrm>
        <a:custGeom>
          <a:avLst/>
          <a:gdLst/>
          <a:ahLst/>
          <a:cxnLst/>
          <a:rect l="0" t="0" r="0" b="0"/>
          <a:pathLst>
            <a:path>
              <a:moveTo>
                <a:pt x="0" y="429901"/>
              </a:moveTo>
              <a:lnTo>
                <a:pt x="588003" y="429901"/>
              </a:lnTo>
              <a:lnTo>
                <a:pt x="588003" y="0"/>
              </a:lnTo>
              <a:lnTo>
                <a:pt x="1176006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5253" y="2016727"/>
        <a:ext cx="62606" cy="62606"/>
      </dsp:txXfrm>
    </dsp:sp>
    <dsp:sp modelId="{7FFDA132-0E57-4B93-86BC-C98E1C443DDA}">
      <dsp:nvSpPr>
        <dsp:cNvPr id="0" name=""/>
        <dsp:cNvSpPr/>
      </dsp:nvSpPr>
      <dsp:spPr>
        <a:xfrm>
          <a:off x="778553" y="680953"/>
          <a:ext cx="455927" cy="1582027"/>
        </a:xfrm>
        <a:custGeom>
          <a:avLst/>
          <a:gdLst/>
          <a:ahLst/>
          <a:cxnLst/>
          <a:rect l="0" t="0" r="0" b="0"/>
          <a:pathLst>
            <a:path>
              <a:moveTo>
                <a:pt x="0" y="1582027"/>
              </a:moveTo>
              <a:lnTo>
                <a:pt x="227963" y="1582027"/>
              </a:lnTo>
              <a:lnTo>
                <a:pt x="227963" y="0"/>
              </a:lnTo>
              <a:lnTo>
                <a:pt x="455927" y="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65356" y="1430806"/>
        <a:ext cx="82320" cy="82320"/>
      </dsp:txXfrm>
    </dsp:sp>
    <dsp:sp modelId="{0B7115BA-EEC9-4101-9E8F-19E37CCCA501}">
      <dsp:nvSpPr>
        <dsp:cNvPr id="0" name=""/>
        <dsp:cNvSpPr/>
      </dsp:nvSpPr>
      <dsp:spPr>
        <a:xfrm rot="16200000">
          <a:off x="-1871129" y="1873704"/>
          <a:ext cx="4520811" cy="778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2016-2020  «Окно возможностей»</a:t>
          </a:r>
          <a:endParaRPr lang="ru-RU" sz="2100" kern="1200" dirty="0"/>
        </a:p>
      </dsp:txBody>
      <dsp:txXfrm>
        <a:off x="-1871129" y="1873704"/>
        <a:ext cx="4520811" cy="778553"/>
      </dsp:txXfrm>
    </dsp:sp>
    <dsp:sp modelId="{0C9FC327-47C0-4C60-8339-041D6D411BD5}">
      <dsp:nvSpPr>
        <dsp:cNvPr id="0" name=""/>
        <dsp:cNvSpPr/>
      </dsp:nvSpPr>
      <dsp:spPr>
        <a:xfrm>
          <a:off x="1234480" y="291676"/>
          <a:ext cx="6344502" cy="778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Стартовала реализация Государственной стратегии: Цель -  «переломить» вектор развития эпидемии при активной совместной работе</a:t>
          </a:r>
          <a:endParaRPr lang="ru-RU" sz="1400" b="1" kern="1200" dirty="0"/>
        </a:p>
      </dsp:txBody>
      <dsp:txXfrm>
        <a:off x="1234480" y="291676"/>
        <a:ext cx="6344502" cy="778553"/>
      </dsp:txXfrm>
    </dsp:sp>
    <dsp:sp modelId="{751435FA-05E4-44F3-99A7-FEAB67640A23}">
      <dsp:nvSpPr>
        <dsp:cNvPr id="0" name=""/>
        <dsp:cNvSpPr/>
      </dsp:nvSpPr>
      <dsp:spPr>
        <a:xfrm>
          <a:off x="1954559" y="1443803"/>
          <a:ext cx="6270063" cy="778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Установлены национальные и региональные индикаторы борьбы с ВИЧ/СПИДом</a:t>
          </a:r>
          <a:endParaRPr lang="ru-RU" sz="1400" b="1" kern="1200" dirty="0"/>
        </a:p>
      </dsp:txBody>
      <dsp:txXfrm>
        <a:off x="1954559" y="1443803"/>
        <a:ext cx="6270063" cy="778553"/>
      </dsp:txXfrm>
    </dsp:sp>
    <dsp:sp modelId="{6BC178E8-E744-4F44-B845-DD4D23433586}">
      <dsp:nvSpPr>
        <dsp:cNvPr id="0" name=""/>
        <dsp:cNvSpPr/>
      </dsp:nvSpPr>
      <dsp:spPr>
        <a:xfrm>
          <a:off x="1869443" y="2523928"/>
          <a:ext cx="6360156" cy="778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Добиться снижения числа смертей от СПИДа</a:t>
          </a:r>
          <a:endParaRPr lang="ru-RU" sz="1400" b="1" kern="1200" dirty="0"/>
        </a:p>
      </dsp:txBody>
      <dsp:txXfrm>
        <a:off x="1869443" y="2523928"/>
        <a:ext cx="6360156" cy="778553"/>
      </dsp:txXfrm>
    </dsp:sp>
    <dsp:sp modelId="{7A6F4CB2-17D8-4B52-A92D-BB5585A9F8BD}">
      <dsp:nvSpPr>
        <dsp:cNvPr id="0" name=""/>
        <dsp:cNvSpPr/>
      </dsp:nvSpPr>
      <dsp:spPr>
        <a:xfrm>
          <a:off x="1306493" y="3676054"/>
          <a:ext cx="6360794" cy="7785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Ликвидировать передачу вируса от матери к ребенку</a:t>
          </a:r>
          <a:endParaRPr lang="ru-RU" sz="1400" b="1" kern="1200" dirty="0"/>
        </a:p>
      </dsp:txBody>
      <dsp:txXfrm>
        <a:off x="1306493" y="3676054"/>
        <a:ext cx="6360794" cy="778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7B1F9-36C6-4869-B304-ABC778367A03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НОЛЬ случаев ВИЧ-инфекции у детей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385210" y="2763755"/>
        <a:ext cx="1459178" cy="1459178"/>
      </dsp:txXfrm>
    </dsp:sp>
    <dsp:sp modelId="{E5FE5CC2-B7EE-42FB-AA80-2FB0292797B7}">
      <dsp:nvSpPr>
        <dsp:cNvPr id="0" name=""/>
        <dsp:cNvSpPr/>
      </dsp:nvSpPr>
      <dsp:spPr>
        <a:xfrm rot="12667296">
          <a:off x="1278893" y="2089890"/>
          <a:ext cx="1996824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FE35F-E58E-4A7A-9A05-3F11CF0C5CB7}">
      <dsp:nvSpPr>
        <dsp:cNvPr id="0" name=""/>
        <dsp:cNvSpPr/>
      </dsp:nvSpPr>
      <dsp:spPr>
        <a:xfrm>
          <a:off x="442388" y="1083753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Тотальное информирование населения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88323" y="1129688"/>
        <a:ext cx="1868538" cy="1476457"/>
      </dsp:txXfrm>
    </dsp:sp>
    <dsp:sp modelId="{5F5B7AFA-BA21-473A-B74F-4BA49FA2DBD1}">
      <dsp:nvSpPr>
        <dsp:cNvPr id="0" name=""/>
        <dsp:cNvSpPr/>
      </dsp:nvSpPr>
      <dsp:spPr>
        <a:xfrm rot="16200000">
          <a:off x="3322624" y="1283101"/>
          <a:ext cx="1584351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A981A-AE5F-432D-9299-6BBA219454A0}">
      <dsp:nvSpPr>
        <dsp:cNvPr id="0" name=""/>
        <dsp:cNvSpPr/>
      </dsp:nvSpPr>
      <dsp:spPr>
        <a:xfrm>
          <a:off x="3134595" y="823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Выявление всех источников инфекции при тестировании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180530" y="46758"/>
        <a:ext cx="1868538" cy="1476457"/>
      </dsp:txXfrm>
    </dsp:sp>
    <dsp:sp modelId="{D744A867-B7E6-4508-A9AB-B2F812EA6CC4}">
      <dsp:nvSpPr>
        <dsp:cNvPr id="0" name=""/>
        <dsp:cNvSpPr/>
      </dsp:nvSpPr>
      <dsp:spPr>
        <a:xfrm rot="19885668">
          <a:off x="5000456" y="2146702"/>
          <a:ext cx="2094286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E5DF8-3770-4573-93C6-E3E3DEF8887E}">
      <dsp:nvSpPr>
        <dsp:cNvPr id="0" name=""/>
        <dsp:cNvSpPr/>
      </dsp:nvSpPr>
      <dsp:spPr>
        <a:xfrm>
          <a:off x="5987012" y="1155787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Лечение всех выявленных с достижением неопределяемой вирусной нагрузки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6032947" y="1201722"/>
        <a:ext cx="1868538" cy="1476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1346D-B92C-499A-9ED2-1B47B00886DC}">
      <dsp:nvSpPr>
        <dsp:cNvPr id="0" name=""/>
        <dsp:cNvSpPr/>
      </dsp:nvSpPr>
      <dsp:spPr>
        <a:xfrm>
          <a:off x="0" y="565759"/>
          <a:ext cx="5061168" cy="50611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20D55-CE10-4B60-B5C2-42C6A270A02E}">
      <dsp:nvSpPr>
        <dsp:cNvPr id="0" name=""/>
        <dsp:cNvSpPr/>
      </dsp:nvSpPr>
      <dsp:spPr>
        <a:xfrm>
          <a:off x="2530584" y="541871"/>
          <a:ext cx="5904695" cy="50611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скрининга</a:t>
          </a:r>
          <a:endParaRPr lang="ru-RU" sz="2400" b="1" kern="1200" dirty="0"/>
        </a:p>
      </dsp:txBody>
      <dsp:txXfrm>
        <a:off x="2530584" y="541871"/>
        <a:ext cx="2952347" cy="1518353"/>
      </dsp:txXfrm>
    </dsp:sp>
    <dsp:sp modelId="{617D4E6F-1990-4687-88EB-C5842CB15210}">
      <dsp:nvSpPr>
        <dsp:cNvPr id="0" name=""/>
        <dsp:cNvSpPr/>
      </dsp:nvSpPr>
      <dsp:spPr>
        <a:xfrm>
          <a:off x="885706" y="2084113"/>
          <a:ext cx="3289755" cy="32897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C260-038A-4512-8CD8-F297AE2E1256}">
      <dsp:nvSpPr>
        <dsp:cNvPr id="0" name=""/>
        <dsp:cNvSpPr/>
      </dsp:nvSpPr>
      <dsp:spPr>
        <a:xfrm>
          <a:off x="2530584" y="1902996"/>
          <a:ext cx="5904695" cy="3651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Противоэпидемический эффект</a:t>
          </a:r>
          <a:endParaRPr lang="ru-RU" sz="1800" b="1" kern="1200" dirty="0">
            <a:effectLst/>
          </a:endParaRPr>
        </a:p>
      </dsp:txBody>
      <dsp:txXfrm>
        <a:off x="2530584" y="1902996"/>
        <a:ext cx="2952347" cy="1685533"/>
      </dsp:txXfrm>
    </dsp:sp>
    <dsp:sp modelId="{31BEE99F-1AF2-4976-8677-60B2FD5E61F4}">
      <dsp:nvSpPr>
        <dsp:cNvPr id="0" name=""/>
        <dsp:cNvSpPr/>
      </dsp:nvSpPr>
      <dsp:spPr>
        <a:xfrm>
          <a:off x="1771409" y="3602462"/>
          <a:ext cx="1518348" cy="15183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3A69F-2F0A-482C-A40F-17CF04030897}">
      <dsp:nvSpPr>
        <dsp:cNvPr id="0" name=""/>
        <dsp:cNvSpPr/>
      </dsp:nvSpPr>
      <dsp:spPr>
        <a:xfrm>
          <a:off x="2530584" y="3602462"/>
          <a:ext cx="5904695" cy="1518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Значимость высокого охвата скринингом</a:t>
          </a:r>
          <a:endParaRPr lang="ru-RU" sz="2400" b="1" kern="1200" dirty="0"/>
        </a:p>
      </dsp:txBody>
      <dsp:txXfrm>
        <a:off x="2530584" y="3602462"/>
        <a:ext cx="2952347" cy="1518348"/>
      </dsp:txXfrm>
    </dsp:sp>
    <dsp:sp modelId="{B0B506E2-58FF-4EAF-BA62-4147AC776BEB}">
      <dsp:nvSpPr>
        <dsp:cNvPr id="0" name=""/>
        <dsp:cNvSpPr/>
      </dsp:nvSpPr>
      <dsp:spPr>
        <a:xfrm>
          <a:off x="5482932" y="565759"/>
          <a:ext cx="2952347" cy="151835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Каждый житель региона должен знать свой ВИЧ-статус</a:t>
          </a:r>
          <a:endParaRPr lang="ru-RU" sz="1300" kern="1200" dirty="0"/>
        </a:p>
      </dsp:txBody>
      <dsp:txXfrm>
        <a:off x="5482932" y="565759"/>
        <a:ext cx="2952347" cy="1518353"/>
      </dsp:txXfrm>
    </dsp:sp>
    <dsp:sp modelId="{6BC90491-E6BB-4DC9-A235-F694BEAAB297}">
      <dsp:nvSpPr>
        <dsp:cNvPr id="0" name=""/>
        <dsp:cNvSpPr/>
      </dsp:nvSpPr>
      <dsp:spPr>
        <a:xfrm>
          <a:off x="5482932" y="2084113"/>
          <a:ext cx="2952347" cy="151834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Раннее выявление источников инфекции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Изменение поведения пациента на менее рискованное</a:t>
          </a:r>
          <a:endParaRPr lang="ru-RU" sz="1600" kern="1200" dirty="0"/>
        </a:p>
      </dsp:txBody>
      <dsp:txXfrm>
        <a:off x="5482932" y="2084113"/>
        <a:ext cx="2952347" cy="1518348"/>
      </dsp:txXfrm>
    </dsp:sp>
    <dsp:sp modelId="{E103EEF5-F536-4B6F-B2C4-A469654E96FB}">
      <dsp:nvSpPr>
        <dsp:cNvPr id="0" name=""/>
        <dsp:cNvSpPr/>
      </dsp:nvSpPr>
      <dsp:spPr>
        <a:xfrm>
          <a:off x="5482932" y="3602462"/>
          <a:ext cx="2952347" cy="151834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При охвате скринингом 30-35% на поздних стадиях выявляются только 17% пациентов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При низком скрининге до 30% зараженных остаются невыявленными</a:t>
          </a:r>
          <a:endParaRPr lang="ru-RU" sz="1300" kern="1200" dirty="0"/>
        </a:p>
      </dsp:txBody>
      <dsp:txXfrm>
        <a:off x="5482932" y="3602462"/>
        <a:ext cx="2952347" cy="1518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A0A6A-3853-4475-AE38-C3EF6145FBFA}">
      <dsp:nvSpPr>
        <dsp:cNvPr id="0" name=""/>
        <dsp:cNvSpPr/>
      </dsp:nvSpPr>
      <dsp:spPr>
        <a:xfrm>
          <a:off x="1727" y="0"/>
          <a:ext cx="2688282" cy="4525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Адекватное финансирование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27" y="1810384"/>
        <a:ext cx="2688282" cy="1810384"/>
      </dsp:txXfrm>
    </dsp:sp>
    <dsp:sp modelId="{DF073A9F-37A8-485C-A8DB-C7A28A31C064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0659E-8622-46B6-8CB8-3309799DE300}">
      <dsp:nvSpPr>
        <dsp:cNvPr id="0" name=""/>
        <dsp:cNvSpPr/>
      </dsp:nvSpPr>
      <dsp:spPr>
        <a:xfrm>
          <a:off x="2770658" y="0"/>
          <a:ext cx="2688282" cy="4525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Наличие тест-систем в достаточном количестве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770658" y="1810384"/>
        <a:ext cx="2688282" cy="1810384"/>
      </dsp:txXfrm>
    </dsp:sp>
    <dsp:sp modelId="{F544142E-FEC8-4836-A14A-A29CB6CC5760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6F840-1977-492B-A651-95FA96BAF3E8}">
      <dsp:nvSpPr>
        <dsp:cNvPr id="0" name=""/>
        <dsp:cNvSpPr/>
      </dsp:nvSpPr>
      <dsp:spPr>
        <a:xfrm>
          <a:off x="5539589" y="0"/>
          <a:ext cx="2688282" cy="4525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Организация процесса обследования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539589" y="1810384"/>
        <a:ext cx="2688282" cy="1810384"/>
      </dsp:txXfrm>
    </dsp:sp>
    <dsp:sp modelId="{C57D1C09-0667-4CC4-90AA-EC17F6F11868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AE3A0-E235-402A-BA5E-7834613841D5}">
      <dsp:nvSpPr>
        <dsp:cNvPr id="0" name=""/>
        <dsp:cNvSpPr/>
      </dsp:nvSpPr>
      <dsp:spPr>
        <a:xfrm>
          <a:off x="329183" y="3620769"/>
          <a:ext cx="7571232" cy="678894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1E5F1-4C97-40D6-9999-C3F6E9683213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1811"/>
        <a:ext cx="699225" cy="299668"/>
      </dsp:txXfrm>
    </dsp:sp>
    <dsp:sp modelId="{B869551C-2B01-41EA-B312-8C6E08984CC6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Расширение обследования по клиническим показаниям</a:t>
          </a:r>
          <a:endParaRPr lang="ru-RU" sz="1500" kern="1200" dirty="0"/>
        </a:p>
      </dsp:txBody>
      <dsp:txXfrm rot="-5400000">
        <a:off x="699226" y="33894"/>
        <a:ext cx="7498679" cy="585891"/>
      </dsp:txXfrm>
    </dsp:sp>
    <dsp:sp modelId="{7421DD21-CD34-4EFB-8ECA-96FF4C4C77D6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1" y="1232479"/>
        <a:ext cx="699225" cy="299668"/>
      </dsp:txXfrm>
    </dsp:sp>
    <dsp:sp modelId="{7C7E46C7-7CB5-4C94-910D-C4939ED98009}">
      <dsp:nvSpPr>
        <dsp:cNvPr id="0" name=""/>
        <dsp:cNvSpPr/>
      </dsp:nvSpPr>
      <dsp:spPr>
        <a:xfrm rot="5400000">
          <a:off x="4139772" y="-2557680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100% обследования половых партнеров беременных женщин (приказ МЗ РО от 16.04.2015 г. №507)</a:t>
          </a:r>
          <a:endParaRPr lang="ru-RU" sz="1500" kern="1200" dirty="0"/>
        </a:p>
      </dsp:txBody>
      <dsp:txXfrm rot="-5400000">
        <a:off x="699226" y="914561"/>
        <a:ext cx="7498679" cy="585891"/>
      </dsp:txXfrm>
    </dsp:sp>
    <dsp:sp modelId="{BD2982D7-A107-4FF9-B6B0-BD85C498903C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113147"/>
        <a:ext cx="699225" cy="299668"/>
      </dsp:txXfrm>
    </dsp:sp>
    <dsp:sp modelId="{77EDC375-E0C5-421F-B3EE-16C5549EE5D3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Организация обследования при диспансеризации</a:t>
          </a:r>
          <a:r>
            <a:rPr lang="en-US" sz="1500" kern="1200" dirty="0" smtClean="0"/>
            <a:t> </a:t>
          </a:r>
          <a:r>
            <a:rPr lang="ru-RU" sz="1500" kern="1200" dirty="0" smtClean="0"/>
            <a:t>– рекомендации приказа МЗ РФ от 9 декабря 2016 года № 946н</a:t>
          </a:r>
          <a:endParaRPr lang="ru-RU" sz="1500" kern="1200" dirty="0"/>
        </a:p>
      </dsp:txBody>
      <dsp:txXfrm rot="-5400000">
        <a:off x="699226" y="1795229"/>
        <a:ext cx="7498679" cy="585891"/>
      </dsp:txXfrm>
    </dsp:sp>
    <dsp:sp modelId="{FBFA9056-B9F5-4D6C-A2B5-ABF1CF473D71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993814"/>
        <a:ext cx="699225" cy="299668"/>
      </dsp:txXfrm>
    </dsp:sp>
    <dsp:sp modelId="{6E9E0A72-E15B-46E0-90AF-65430E84EF53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Привлечение к обследованию при проведении специальных профилактических акций</a:t>
          </a:r>
          <a:endParaRPr lang="ru-RU" sz="1500" kern="1200" dirty="0"/>
        </a:p>
      </dsp:txBody>
      <dsp:txXfrm rot="-5400000">
        <a:off x="699226" y="2675897"/>
        <a:ext cx="7498679" cy="585891"/>
      </dsp:txXfrm>
    </dsp:sp>
    <dsp:sp modelId="{63E2ABA3-8B99-4787-AD43-073C2A422EE6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874482"/>
        <a:ext cx="699225" cy="299668"/>
      </dsp:txXfrm>
    </dsp:sp>
    <dsp:sp modelId="{4E86ED21-FE31-4599-81C6-4827F2C1E7F6}">
      <dsp:nvSpPr>
        <dsp:cNvPr id="0" name=""/>
        <dsp:cNvSpPr/>
      </dsp:nvSpPr>
      <dsp:spPr>
        <a:xfrm rot="5400000">
          <a:off x="4139772" y="8432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Организация обследования на ВИЧ в трудовых коллективах на рабочих местах совместно с работодателями</a:t>
          </a:r>
          <a:endParaRPr lang="ru-RU" sz="1500" kern="1200" dirty="0"/>
        </a:p>
      </dsp:txBody>
      <dsp:txXfrm rot="-5400000">
        <a:off x="699226" y="3556564"/>
        <a:ext cx="7498679" cy="585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F5D5B-E992-4E7B-838E-D156F5B2B228}">
      <dsp:nvSpPr>
        <dsp:cNvPr id="0" name=""/>
        <dsp:cNvSpPr/>
      </dsp:nvSpPr>
      <dsp:spPr>
        <a:xfrm>
          <a:off x="720062" y="927808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BAEBDC-5EAB-4251-91EC-23E8F3FC52DC}">
      <dsp:nvSpPr>
        <dsp:cNvPr id="0" name=""/>
        <dsp:cNvSpPr/>
      </dsp:nvSpPr>
      <dsp:spPr>
        <a:xfrm>
          <a:off x="934032" y="1360541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Милютинский р-н – 100%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Верхнедонской р-н – 100%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Усть-Донецкий р-н – 96,8%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Шолоховский р-н – 95,8%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Боковский р-н – 93,3%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Аксайский р-н – 90,9%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934032" y="1360541"/>
        <a:ext cx="3324758" cy="3165404"/>
      </dsp:txXfrm>
    </dsp:sp>
    <dsp:sp modelId="{9000C461-0054-4F98-9CA1-0DD27D8B2535}">
      <dsp:nvSpPr>
        <dsp:cNvPr id="0" name=""/>
        <dsp:cNvSpPr/>
      </dsp:nvSpPr>
      <dsp:spPr>
        <a:xfrm>
          <a:off x="4331759" y="1224239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Ремонтненский р-н – 0%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Целинский р-н – 2,5%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Багаевский р-н – 17,9%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Тацинский р-н – 29,3%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г. Гуково – 34,7%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Миллеровский р-н – 34,5%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Азовский р-н – 42,0%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Г. Зверево – 42,2%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Белокалитвенский р-н – 46,7%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Родионово-Несветаевский – 48,1%</a:t>
          </a:r>
          <a:endParaRPr lang="ru-RU" sz="1300" b="1" kern="1200" dirty="0"/>
        </a:p>
      </dsp:txBody>
      <dsp:txXfrm>
        <a:off x="4331759" y="1224239"/>
        <a:ext cx="3324758" cy="3165404"/>
      </dsp:txXfrm>
    </dsp:sp>
    <dsp:sp modelId="{A2EB6B35-98C2-4736-880C-807E73F25C67}">
      <dsp:nvSpPr>
        <dsp:cNvPr id="0" name=""/>
        <dsp:cNvSpPr/>
      </dsp:nvSpPr>
      <dsp:spPr>
        <a:xfrm>
          <a:off x="349785" y="542562"/>
          <a:ext cx="658258" cy="688575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27123F-6168-4FA6-88C9-B903FABA0D4B}">
      <dsp:nvSpPr>
        <dsp:cNvPr id="0" name=""/>
        <dsp:cNvSpPr/>
      </dsp:nvSpPr>
      <dsp:spPr>
        <a:xfrm>
          <a:off x="7221466" y="862456"/>
          <a:ext cx="658328" cy="107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176315-9B65-4042-B6B4-5FC8075C6D6D}">
      <dsp:nvSpPr>
        <dsp:cNvPr id="0" name=""/>
        <dsp:cNvSpPr/>
      </dsp:nvSpPr>
      <dsp:spPr>
        <a:xfrm>
          <a:off x="4299938" y="1367310"/>
          <a:ext cx="822" cy="3023265"/>
        </a:xfrm>
        <a:prstGeom prst="line">
          <a:avLst/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0B5A-0B57-4C10-BC61-07C4F39BF218}">
      <dsp:nvSpPr>
        <dsp:cNvPr id="0" name=""/>
        <dsp:cNvSpPr/>
      </dsp:nvSpPr>
      <dsp:spPr>
        <a:xfrm>
          <a:off x="750958" y="249797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F5466B-D8A6-4CB1-A35B-93A6CF7E7D37}">
      <dsp:nvSpPr>
        <dsp:cNvPr id="0" name=""/>
        <dsp:cNvSpPr/>
      </dsp:nvSpPr>
      <dsp:spPr>
        <a:xfrm>
          <a:off x="987943" y="579714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Волгодонск -  98,7%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Ростов-на-Дону – 83,2%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Шахты – 80,0%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Белокалитвенский район – 93,3%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Зерноградский район – 81,3%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Егорлыкский район – 83,4%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Мясниковский район – 84,0%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987943" y="579714"/>
        <a:ext cx="3324758" cy="3165404"/>
      </dsp:txXfrm>
    </dsp:sp>
    <dsp:sp modelId="{588807E7-9821-4BED-B29D-AF313DE0AE15}">
      <dsp:nvSpPr>
        <dsp:cNvPr id="0" name=""/>
        <dsp:cNvSpPr/>
      </dsp:nvSpPr>
      <dsp:spPr>
        <a:xfrm>
          <a:off x="4462440" y="507701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Чертковский район – 14,4%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Пролетарский район – 27,6%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Советский район -30,4%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г. Азов – 33,0%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Волгодонской район – 43,3%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Веселовский район – 48,0%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Верхнедонской район – 49,9%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Сальский район – 52,5%</a:t>
          </a:r>
          <a:endParaRPr lang="ru-RU" sz="1400" b="1" kern="1200" dirty="0"/>
        </a:p>
      </dsp:txBody>
      <dsp:txXfrm>
        <a:off x="4462440" y="507701"/>
        <a:ext cx="3324758" cy="3165404"/>
      </dsp:txXfrm>
    </dsp:sp>
    <dsp:sp modelId="{8FA37421-A3F2-48E4-9540-D7BC04A8791F}">
      <dsp:nvSpPr>
        <dsp:cNvPr id="0" name=""/>
        <dsp:cNvSpPr/>
      </dsp:nvSpPr>
      <dsp:spPr>
        <a:xfrm>
          <a:off x="442393" y="3649"/>
          <a:ext cx="637874" cy="613013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7908D8-8EAC-4BEC-9675-426AFF9A2157}">
      <dsp:nvSpPr>
        <dsp:cNvPr id="0" name=""/>
        <dsp:cNvSpPr/>
      </dsp:nvSpPr>
      <dsp:spPr>
        <a:xfrm>
          <a:off x="7380942" y="219671"/>
          <a:ext cx="812531" cy="134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E575BD-4A12-4C65-936F-53EF462DBCE8}">
      <dsp:nvSpPr>
        <dsp:cNvPr id="0" name=""/>
        <dsp:cNvSpPr/>
      </dsp:nvSpPr>
      <dsp:spPr>
        <a:xfrm>
          <a:off x="4256301" y="1026157"/>
          <a:ext cx="822" cy="3023265"/>
        </a:xfrm>
        <a:prstGeom prst="line">
          <a:avLst/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0.28714</cdr:x>
      <cdr:y>0.19146</cdr:y>
    </cdr:from>
    <cdr:to>
      <cdr:x>0.40964</cdr:x>
      <cdr:y>0.88769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>
          <a:off x="2525453" y="792088"/>
          <a:ext cx="1077426" cy="2880321"/>
        </a:xfrm>
        <a:prstGeom xmlns:a="http://schemas.openxmlformats.org/drawingml/2006/main" prst="leftBrac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0.09751</cdr:x>
      <cdr:y>0.64394</cdr:y>
    </cdr:from>
    <cdr:to>
      <cdr:x>0.20862</cdr:x>
      <cdr:y>0.86497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2432" y="26639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0.70125</cdr:x>
      <cdr:y>0.64394</cdr:y>
    </cdr:from>
    <cdr:to>
      <cdr:x>0.97249</cdr:x>
      <cdr:y>0.86497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70984" y="2663998"/>
          <a:ext cx="22322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0.28714</cdr:x>
      <cdr:y>0.19146</cdr:y>
    </cdr:from>
    <cdr:to>
      <cdr:x>0.40964</cdr:x>
      <cdr:y>0.88769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>
          <a:off x="2525453" y="792088"/>
          <a:ext cx="1077426" cy="2880321"/>
        </a:xfrm>
        <a:prstGeom xmlns:a="http://schemas.openxmlformats.org/drawingml/2006/main" prst="leftBrac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0.09751</cdr:x>
      <cdr:y>0.64394</cdr:y>
    </cdr:from>
    <cdr:to>
      <cdr:x>0.20862</cdr:x>
      <cdr:y>0.86497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02432" y="26639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0.70125</cdr:x>
      <cdr:y>0.64394</cdr:y>
    </cdr:from>
    <cdr:to>
      <cdr:x>0.97249</cdr:x>
      <cdr:y>0.86497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70984" y="2663998"/>
          <a:ext cx="22322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1989-998A-4FC6-B499-037568ADC271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DC86-A0C3-4655-BE9B-E8E556BBF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6FD4-9C43-4FB6-B826-9188157C2F2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9658-EA3B-44D9-BDA1-95901CB5F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9658-EA3B-44D9-BDA1-95901CB5F7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9658-EA3B-44D9-BDA1-95901CB5F7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8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9658-EA3B-44D9-BDA1-95901CB5F7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8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9658-EA3B-44D9-BDA1-95901CB5F7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8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39658-EA3B-44D9-BDA1-95901CB5F7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8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7ED-993A-4A9F-9C7F-E4D1B2AB24A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7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7ED-993A-4A9F-9C7F-E4D1B2AB24A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72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26E3E-BDC5-480C-9D07-DC91680BE16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0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332103-6B23-4FD5-B9A9-10BFEB2716E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FA3CDE-EE9C-4049-A8C6-74BFAF67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0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F2D6-AC54-4389-BAFB-A853B7F946E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9105-BD93-4F94-8CCF-DF2AF7D78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B0DA-7821-4C7B-BD2A-4EF108CEB774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E89C-7FBF-4344-AACA-76AF40F2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7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6D76-2FFC-40F4-9C3A-AFBFC0059026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01C8-5B74-4542-91AF-1D6228684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3053AE-B3E9-4EAE-9798-10FBBA753D28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7F501-BF14-489E-A3DE-E197DD08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4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202A09-0E7C-4C5E-9109-4E77DC2D3E2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B6D71-0859-4926-8F6B-524301711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1615D4-650D-4476-BC45-222B9D8427AC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919B6-DA0C-4416-9854-8BBBF5DB3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779D5-D445-4D54-A18D-9C9D68F90C6E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800FE-086A-4FDE-9642-A2CA80AD1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83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15D4-A910-42F4-96AE-6FD17C85D8B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A39F-5706-4B0D-B42F-2596B1C6F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7E30E6-EC0D-480D-BD93-D095B861798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8A32FA-AE41-45E7-BB05-B6A6E3CC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2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8091E6-579A-4A89-8193-F038F166975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0FE13B-C6EC-441B-B5B6-3D3646974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51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2BBC46A-8FBE-44CC-A0C7-058FA07ECB0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A04F1A-E66B-41DD-A46D-1DE7C8DDB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effectLst/>
              </a:rPr>
              <a:t>«Об итогах исполнения основных показателей Регионального плана противодействия распространению ВИЧ-инфекции в муниципальных образованиях в 2016 году и недостатках организации медицинской помощи ВИЧ-инфицированным</a:t>
            </a:r>
            <a:r>
              <a:rPr lang="ru-RU" sz="2800" dirty="0" smtClean="0">
                <a:effectLst/>
              </a:rPr>
              <a:t>»</a:t>
            </a:r>
            <a:endParaRPr lang="ru-RU" sz="2800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ru-RU" sz="2000" dirty="0" smtClean="0"/>
              <a:t>Главный внештатный специалист, </a:t>
            </a:r>
          </a:p>
          <a:p>
            <a:pPr marR="0"/>
            <a:r>
              <a:rPr lang="ru-RU" sz="2000" dirty="0" smtClean="0"/>
              <a:t>главный врач ГБУ РО «ЦП и Б со СПИД», д.м.н. </a:t>
            </a:r>
          </a:p>
          <a:p>
            <a:pPr marR="0"/>
            <a:r>
              <a:rPr lang="ru-RU" sz="2000" dirty="0" smtClean="0"/>
              <a:t>Е.В. Бекетова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Охват населения скринингом на ВИЧ: 15-19%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4040188" cy="762000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Объект 9"/>
          <p:cNvSpPr>
            <a:spLocks noGrp="1"/>
          </p:cNvSpPr>
          <p:nvPr>
            <p:ph sz="quarter" idx="4294967295"/>
          </p:nvPr>
        </p:nvSpPr>
        <p:spPr>
          <a:xfrm>
            <a:off x="0" y="2276475"/>
            <a:ext cx="4356100" cy="3941763"/>
          </a:xfrm>
        </p:spPr>
        <p:txBody>
          <a:bodyPr/>
          <a:lstStyle/>
          <a:p>
            <a:r>
              <a:rPr lang="ru-RU" sz="2800" b="1" smtClean="0"/>
              <a:t>Г. Ростов-на-Дону – 19,3%</a:t>
            </a:r>
          </a:p>
          <a:p>
            <a:r>
              <a:rPr lang="ru-RU" sz="2800" b="1" smtClean="0"/>
              <a:t>Г. Таганрог – 18,4%</a:t>
            </a:r>
          </a:p>
          <a:p>
            <a:r>
              <a:rPr lang="ru-RU" sz="2800" b="1" smtClean="0"/>
              <a:t>Г. Каменск-Шахтинский – 17,8%</a:t>
            </a:r>
          </a:p>
          <a:p>
            <a:r>
              <a:rPr lang="ru-RU" sz="2800" b="1" smtClean="0"/>
              <a:t>Г. Новошахтинск – 16,8%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716463" y="1484313"/>
            <a:ext cx="3887787" cy="762000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Объект 11"/>
          <p:cNvSpPr>
            <a:spLocks noGrp="1"/>
          </p:cNvSpPr>
          <p:nvPr>
            <p:ph sz="quarter" idx="4294967295"/>
          </p:nvPr>
        </p:nvSpPr>
        <p:spPr>
          <a:xfrm>
            <a:off x="4500563" y="2276475"/>
            <a:ext cx="4176712" cy="3973513"/>
          </a:xfrm>
        </p:spPr>
        <p:txBody>
          <a:bodyPr/>
          <a:lstStyle/>
          <a:p>
            <a:r>
              <a:rPr lang="ru-RU" sz="2800" b="1" smtClean="0"/>
              <a:t>Обливский р-н- 16,8%</a:t>
            </a:r>
          </a:p>
          <a:p>
            <a:r>
              <a:rPr lang="ru-RU" sz="2800" b="1" smtClean="0"/>
              <a:t>Зерноградский р-н – 16,0%</a:t>
            </a:r>
          </a:p>
          <a:p>
            <a:r>
              <a:rPr lang="ru-RU" sz="2800" b="1" smtClean="0"/>
              <a:t>Волгодонской р-н – 15,7%</a:t>
            </a:r>
          </a:p>
          <a:p>
            <a:endParaRPr lang="ru-RU" smtClean="0"/>
          </a:p>
        </p:txBody>
      </p:sp>
      <p:pic>
        <p:nvPicPr>
          <p:cNvPr id="7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Охват населения скринингом на ВИЧ: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r>
              <a:rPr lang="ru-RU" dirty="0" smtClean="0"/>
              <a:t>-14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684213" y="1712913"/>
            <a:ext cx="367188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sz="2000" b="1"/>
              <a:t>Г. Волгодонск – 14,6%</a:t>
            </a:r>
          </a:p>
          <a:p>
            <a:r>
              <a:rPr lang="ru-RU" sz="2000" b="1"/>
              <a:t>Г. Новочеркасск – 14,5%</a:t>
            </a:r>
          </a:p>
          <a:p>
            <a:r>
              <a:rPr lang="ru-RU" sz="2000" b="1"/>
              <a:t>Боковский район – 14,3%</a:t>
            </a:r>
          </a:p>
          <a:p>
            <a:r>
              <a:rPr lang="ru-RU" sz="2000" b="1"/>
              <a:t>Морозовский район – 13,8%</a:t>
            </a:r>
          </a:p>
          <a:p>
            <a:r>
              <a:rPr lang="ru-RU" sz="2000" b="1"/>
              <a:t>Белокалитвенский район – 13,4%</a:t>
            </a:r>
          </a:p>
          <a:p>
            <a:r>
              <a:rPr lang="ru-RU" sz="2000" b="1"/>
              <a:t>Г. Батайск – 13,2%</a:t>
            </a:r>
          </a:p>
          <a:p>
            <a:r>
              <a:rPr lang="ru-RU" sz="2000" b="1"/>
              <a:t>Родионово-Несветаевский район – 13,1%</a:t>
            </a:r>
          </a:p>
          <a:p>
            <a:r>
              <a:rPr lang="ru-RU" sz="2000" b="1"/>
              <a:t>Зимовниковский район – 12,9%</a:t>
            </a:r>
          </a:p>
          <a:p>
            <a:r>
              <a:rPr lang="ru-RU" sz="2000" b="1"/>
              <a:t>Г. Гуково – 12,8%</a:t>
            </a:r>
          </a:p>
          <a:p>
            <a:endParaRPr lang="ru-RU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4859338" y="1712913"/>
            <a:ext cx="35290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sz="2000" b="1"/>
              <a:t>Верхнедонской район – 12,6%</a:t>
            </a:r>
          </a:p>
          <a:p>
            <a:r>
              <a:rPr lang="ru-RU" sz="2000" b="1"/>
              <a:t>Тарасовский район – 12,0%</a:t>
            </a:r>
          </a:p>
          <a:p>
            <a:r>
              <a:rPr lang="ru-RU" sz="2000" b="1"/>
              <a:t>Чертковский район – 11,8%</a:t>
            </a:r>
          </a:p>
          <a:p>
            <a:r>
              <a:rPr lang="ru-RU" sz="2000" b="1"/>
              <a:t>Цимлянский район – 11,7%</a:t>
            </a:r>
          </a:p>
          <a:p>
            <a:r>
              <a:rPr lang="ru-RU" sz="2000" b="1"/>
              <a:t>Егорлыкский район – 10,9%</a:t>
            </a:r>
          </a:p>
          <a:p>
            <a:r>
              <a:rPr lang="ru-RU" sz="2000" b="1"/>
              <a:t>Константиновский район – 10,9%</a:t>
            </a:r>
          </a:p>
          <a:p>
            <a:r>
              <a:rPr lang="ru-RU" sz="2000" b="1"/>
              <a:t>Тацинский район – 10,8%</a:t>
            </a:r>
          </a:p>
          <a:p>
            <a:r>
              <a:rPr lang="ru-RU" sz="2000" b="1"/>
              <a:t>Аксайский район – 10,3%</a:t>
            </a:r>
          </a:p>
          <a:p>
            <a:r>
              <a:rPr lang="ru-RU" sz="2000" b="1"/>
              <a:t>Азовский район – 10,3%</a:t>
            </a:r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Охват населения скринингом на ВИЧ</a:t>
            </a:r>
            <a:r>
              <a:rPr lang="ru-RU" smtClean="0"/>
              <a:t>: </a:t>
            </a:r>
            <a:r>
              <a:rPr lang="ru-RU" smtClean="0"/>
              <a:t>менее 10%</a:t>
            </a:r>
            <a:endParaRPr lang="ru-RU" dirty="0"/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684213" y="1268413"/>
            <a:ext cx="367188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sz="2000" b="1" dirty="0"/>
              <a:t>Кашарский район – 9,9%</a:t>
            </a:r>
          </a:p>
          <a:p>
            <a:r>
              <a:rPr lang="ru-RU" sz="2000" b="1" dirty="0"/>
              <a:t>Багаевский район – 9,8%</a:t>
            </a:r>
          </a:p>
          <a:p>
            <a:r>
              <a:rPr lang="ru-RU" sz="2000" b="1" dirty="0"/>
              <a:t>Веселовский район – 9,7%</a:t>
            </a:r>
          </a:p>
          <a:p>
            <a:r>
              <a:rPr lang="ru-RU" sz="2000" b="1" dirty="0"/>
              <a:t>Кагальницкий район – 9,5%</a:t>
            </a:r>
          </a:p>
          <a:p>
            <a:r>
              <a:rPr lang="ru-RU" sz="2000" b="1" dirty="0"/>
              <a:t>Октябрьский район – 9,3%</a:t>
            </a:r>
          </a:p>
          <a:p>
            <a:r>
              <a:rPr lang="ru-RU" sz="2000" b="1" dirty="0"/>
              <a:t>Заветинский район – 9,3%</a:t>
            </a:r>
          </a:p>
          <a:p>
            <a:r>
              <a:rPr lang="ru-RU" sz="2000" b="1" dirty="0"/>
              <a:t>Пролетарский район – 8,9%</a:t>
            </a:r>
          </a:p>
          <a:p>
            <a:r>
              <a:rPr lang="ru-RU" sz="2000" b="1" dirty="0"/>
              <a:t>Каменский район – 8,9%</a:t>
            </a:r>
          </a:p>
          <a:p>
            <a:r>
              <a:rPr lang="ru-RU" sz="2000" b="1" dirty="0"/>
              <a:t>Дубовский район – 8,9%</a:t>
            </a:r>
          </a:p>
          <a:p>
            <a:r>
              <a:rPr lang="ru-RU" sz="2000" b="1" dirty="0"/>
              <a:t>Матвеево-Курганский район – 8,5%</a:t>
            </a:r>
          </a:p>
          <a:p>
            <a:r>
              <a:rPr lang="ru-RU" sz="2000" b="1" dirty="0"/>
              <a:t>Семикаракорский район – 8,4%</a:t>
            </a:r>
          </a:p>
          <a:p>
            <a:endParaRPr lang="ru-RU" sz="2000" b="1" dirty="0"/>
          </a:p>
          <a:p>
            <a:endParaRPr lang="ru-RU" dirty="0"/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4859338" y="1268413"/>
            <a:ext cx="38163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sz="2000" b="1" dirty="0"/>
              <a:t>Усть-Донецкий район – 8,4%</a:t>
            </a:r>
          </a:p>
          <a:p>
            <a:r>
              <a:rPr lang="ru-RU" sz="2000" b="1" dirty="0" smtClean="0"/>
              <a:t>Мясниковский </a:t>
            </a:r>
            <a:r>
              <a:rPr lang="ru-RU" sz="2000" b="1" dirty="0"/>
              <a:t>район – 8,2%</a:t>
            </a:r>
          </a:p>
          <a:p>
            <a:r>
              <a:rPr lang="ru-RU" sz="2000" b="1" dirty="0"/>
              <a:t>Песчанокопский район – 7,8%</a:t>
            </a:r>
          </a:p>
          <a:p>
            <a:r>
              <a:rPr lang="ru-RU" sz="2000" b="1" dirty="0"/>
              <a:t>Мартыновский район – 7,7%</a:t>
            </a:r>
          </a:p>
          <a:p>
            <a:r>
              <a:rPr lang="ru-RU" sz="2000" b="1" dirty="0"/>
              <a:t>Ремонтненский район – 7,0%</a:t>
            </a:r>
          </a:p>
          <a:p>
            <a:r>
              <a:rPr lang="ru-RU" sz="2000" b="1" dirty="0"/>
              <a:t>Неклиновский район – 6,9%</a:t>
            </a:r>
          </a:p>
          <a:p>
            <a:r>
              <a:rPr lang="ru-RU" sz="2000" b="1" dirty="0"/>
              <a:t>Советский район – 6,7%</a:t>
            </a:r>
          </a:p>
          <a:p>
            <a:r>
              <a:rPr lang="ru-RU" sz="2000" b="1" dirty="0"/>
              <a:t>Орловский район – 6,7%</a:t>
            </a:r>
          </a:p>
          <a:p>
            <a:r>
              <a:rPr lang="ru-RU" sz="2000" b="1" dirty="0"/>
              <a:t>Г. Зверево – 6,4%</a:t>
            </a:r>
          </a:p>
          <a:p>
            <a:r>
              <a:rPr lang="ru-RU" sz="2000" b="1" dirty="0"/>
              <a:t>Куйбышевский район – 5,4%</a:t>
            </a:r>
          </a:p>
          <a:p>
            <a:r>
              <a:rPr lang="ru-RU" sz="2000" b="1" dirty="0"/>
              <a:t>Красносулинский район – 4,7%</a:t>
            </a:r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862330"/>
              </p:ext>
            </p:extLst>
          </p:nvPr>
        </p:nvGraphicFramePr>
        <p:xfrm>
          <a:off x="457200" y="1125538"/>
          <a:ext cx="8229600" cy="493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920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Территория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Контрольный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объем скрининга (20% населения)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организации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занижения плана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Ремонтненский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3631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-86,2%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Песчанокопский</a:t>
                      </a:r>
                      <a:r>
                        <a:rPr lang="ru-RU" sz="1400" b="1" baseline="0" dirty="0" smtClean="0"/>
                        <a:t>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5730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2700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-52,9%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Веселовский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5119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3100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-39,4%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Боковский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2839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1740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-38,7%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Г. Батайск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24449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17790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- 27,2%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Мартыновский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6936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5310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-23,4%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5181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Белокалитвенский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18869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15000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-20,5%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Г. Новошахтинск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21804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18568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-14,8%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Заветинский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3217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2844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- 11,6%</a:t>
                      </a:r>
                      <a:endParaRPr lang="ru-RU" sz="1800" b="1" dirty="0"/>
                    </a:p>
                  </a:txBody>
                  <a:tcPr marT="45719" marB="45719"/>
                </a:tc>
              </a:tr>
              <a:tr h="402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Обливский р-н</a:t>
                      </a:r>
                      <a:endParaRPr lang="ru-RU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3557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3250</a:t>
                      </a:r>
                      <a:endParaRPr lang="ru-RU" sz="18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-8,6%</a:t>
                      </a:r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Необоснованно занизили план скрининговых обследований: </a:t>
            </a:r>
            <a:endParaRPr lang="ru-RU" dirty="0"/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своего мнения</a:t>
            </a:r>
          </a:p>
          <a:p>
            <a:pPr marL="109537" indent="0" algn="ctr">
              <a:buNone/>
            </a:pP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Каменский, Тацинский, Родионово-Несветаевский, Кашарский, Песчанокопский, Боковский, Советский районы, г. Новошахтинск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же необходимо для выполнения планового показателя по скринингу?</a:t>
            </a:r>
            <a:endParaRPr lang="ru-RU" sz="32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вести разъяснительную работу с населением</a:t>
            </a:r>
          </a:p>
          <a:p>
            <a:pPr marL="109537" indent="0" algn="ctr">
              <a:buNone/>
            </a:pP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Ремонтненский, Шолоховский, Миллеровский,, Кагальницкий, Чертковский районы, Азов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же необходимо для выполнения планового показателя по скринингу?</a:t>
            </a:r>
            <a:endParaRPr lang="ru-RU" sz="32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 строгий контроль за исполнением показателя</a:t>
            </a:r>
          </a:p>
          <a:p>
            <a:pPr marL="109537" indent="0" algn="ctr">
              <a:buNone/>
            </a:pP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Верхнедонской, Дубовский районы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же необходимо для выполнения планового показателя по скринингу?</a:t>
            </a:r>
            <a:endParaRPr lang="ru-RU" sz="32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стабильное софинансирование из местных бюджетов</a:t>
            </a:r>
          </a:p>
          <a:p>
            <a:pPr marL="109537" indent="0" algn="ctr">
              <a:buNone/>
            </a:pP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r>
              <a:rPr lang="ru-RU" sz="3600" dirty="0"/>
              <a:t>Куйбышевский, Зерноградский, Багаевский, </a:t>
            </a:r>
            <a:r>
              <a:rPr lang="ru-RU" sz="3600" dirty="0" smtClean="0"/>
              <a:t>Тарасовский районы, г. Шахты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Что же необходимо для выполнения планового показателя по скринингу?</a:t>
            </a:r>
            <a:endParaRPr lang="ru-RU" sz="32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40801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Успешный скрининг обеспечивают:</a:t>
            </a:r>
            <a:endParaRPr lang="ru-RU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69493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Резервы увеличения охвата скрининговыми обследованиями:</a:t>
            </a:r>
            <a:endParaRPr lang="ru-RU" dirty="0"/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борьбы с ВИЧ-инфекцией в Ростовской области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3945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640763" cy="402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3"/>
                <a:gridCol w="1152102"/>
                <a:gridCol w="1368121"/>
                <a:gridCol w="1296114"/>
                <a:gridCol w="1512133"/>
                <a:gridCol w="1584140"/>
              </a:tblGrid>
              <a:tr h="1297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Территория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новых случаев ВИЧ-инфекции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Взяты под медицинское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взятых под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«Потерянные» пациенты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абс</a:t>
                      </a:r>
                      <a:r>
                        <a:rPr lang="ru-RU" sz="1400" dirty="0" smtClean="0"/>
                        <a:t>./%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представлена эпидзначимая</a:t>
                      </a:r>
                      <a:r>
                        <a:rPr lang="ru-RU" sz="1400" baseline="0" dirty="0" smtClean="0"/>
                        <a:t> информация в Центр (%)</a:t>
                      </a:r>
                      <a:endParaRPr lang="ru-RU" sz="1400" dirty="0"/>
                    </a:p>
                  </a:txBody>
                  <a:tcPr marL="91438" marR="91438" marT="45728" marB="45728"/>
                </a:tc>
              </a:tr>
              <a:tr h="415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Волгодонск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58,1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18/41,9%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23,3%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  <a:tr h="415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Зверево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50,0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10/50,0%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10,0%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  <a:tr h="6488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Ростов-на-Дону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357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227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63,6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130/36,4%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31,1%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  <a:tr h="415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Новочеркасск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76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61,8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29/38,2%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13,2%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  <a:tr h="415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Новошахтинск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90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51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56,7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39/43,3%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21,1%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  <a:tr h="4155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Шахты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223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119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53,4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104/46,6%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36,8%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8" marB="45728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Неудовлетворительная работа по привлечению новых пациентов с ВИЧ к медицинскому наблюдению – города области</a:t>
            </a:r>
            <a:endParaRPr lang="ru-RU" sz="24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640763" cy="359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78"/>
                <a:gridCol w="1080095"/>
                <a:gridCol w="1152103"/>
                <a:gridCol w="1296114"/>
                <a:gridCol w="1512133"/>
                <a:gridCol w="1584140"/>
              </a:tblGrid>
              <a:tr h="13719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Территория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новых случаев ВИЧ-инфекции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Взяты под медицинское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взятых под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«Потерянные» пациенты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абс</a:t>
                      </a:r>
                      <a:r>
                        <a:rPr lang="ru-RU" sz="1400" dirty="0" smtClean="0"/>
                        <a:t>./%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представлена эпидзначимая</a:t>
                      </a:r>
                      <a:r>
                        <a:rPr lang="ru-RU" sz="1400" baseline="0" dirty="0" smtClean="0"/>
                        <a:t> информация в Центр (%)</a:t>
                      </a:r>
                      <a:endParaRPr lang="ru-RU" sz="1400" dirty="0"/>
                    </a:p>
                  </a:txBody>
                  <a:tcPr marL="91438" marR="91438" marT="45732" marB="45732"/>
                </a:tc>
              </a:tr>
              <a:tr h="5182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Азовский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42,5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27/57,5%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38" marR="91438" marT="45732" marB="45732"/>
                </a:tc>
              </a:tr>
              <a:tr h="4155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Красносулинский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64,5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11/35,5%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54,8%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</a:tr>
              <a:tr h="4619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Каменский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37,5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5/62,5%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75,0%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</a:tr>
              <a:tr h="4155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Морозовский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37,5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5/62,5%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62,5%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</a:tr>
              <a:tr h="4155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Октябрьский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44,8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16/55,2%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0%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32" marB="45732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Неудовлетворительная работа по привлечению новых пациентов с ВИЧ к медицинскому наблюдению – районы области</a:t>
            </a:r>
            <a:endParaRPr lang="ru-RU" sz="2400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Неудовлетворительная работа по привлечению новых пациентов с ВИЧ к медицинскому наблюдению – Поликлиники г. Ростова-на-Дону</a:t>
            </a:r>
            <a:endParaRPr lang="ru-RU" sz="2400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640763" cy="349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78"/>
                <a:gridCol w="1080095"/>
                <a:gridCol w="1152103"/>
                <a:gridCol w="1296114"/>
                <a:gridCol w="1512133"/>
                <a:gridCol w="1584140"/>
              </a:tblGrid>
              <a:tr h="1371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Поликлиника/больница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новых случаев ВИЧ-инфекции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Взяты под медицинское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взятых под</a:t>
                      </a:r>
                      <a:r>
                        <a:rPr lang="ru-RU" sz="1400" baseline="0" dirty="0" smtClean="0"/>
                        <a:t> наблюдение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«Потерянные» пациенты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абс</a:t>
                      </a:r>
                      <a:r>
                        <a:rPr lang="ru-RU" sz="1400" dirty="0" smtClean="0"/>
                        <a:t>./%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представлена эпидзначимая</a:t>
                      </a:r>
                      <a:r>
                        <a:rPr lang="ru-RU" sz="1400" baseline="0" dirty="0" smtClean="0"/>
                        <a:t> информация в Центр (%)</a:t>
                      </a:r>
                      <a:endParaRPr lang="ru-RU" sz="1400" dirty="0"/>
                    </a:p>
                  </a:txBody>
                  <a:tcPr marL="91438" marR="91438" marT="45726" marB="45726"/>
                </a:tc>
              </a:tr>
              <a:tr h="4155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ГБ №4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42,9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8/57,1%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35,7%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8" marR="91438" marT="45726" marB="45726"/>
                </a:tc>
              </a:tr>
              <a:tr h="4155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ГБ №7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35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40,0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21/60,0%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82,9%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</a:tr>
              <a:tr h="46185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ГП №7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33,3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12/66,7%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83,3%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</a:tr>
              <a:tr h="4155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ГП№42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36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23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63,9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11/36,1%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11,1%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</a:tr>
              <a:tr h="4155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ГП№12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18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38,9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11/61,1%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effectLst/>
                        </a:rPr>
                        <a:t>33,3%</a:t>
                      </a:r>
                      <a:endParaRPr lang="ru-RU" sz="1600" b="1" dirty="0">
                        <a:effectLst/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3115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</a:t>
            </a:r>
            <a:r>
              <a:rPr lang="ru-RU" dirty="0" smtClean="0"/>
              <a:t>в нашей стране закреплено законодательно федеральным законом «О предупреждении распространения в Российской Федерации заболевания, вызываемого вирусом иммунодефицита человека </a:t>
            </a:r>
            <a:r>
              <a:rPr lang="ru-RU" smtClean="0"/>
              <a:t>(ВИЧ-инфекции)» №38-ФЗ.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До- и послетестовое консультирование – чем регламентировано?</a:t>
            </a:r>
            <a:endParaRPr lang="ru-RU" dirty="0"/>
          </a:p>
        </p:txBody>
      </p:sp>
      <p:pic>
        <p:nvPicPr>
          <p:cNvPr id="5" name="Рисунок 4" descr="C:\Users\ZAVEPID\Documents\фото\Картинки\IMG_53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4840" y="4824164"/>
            <a:ext cx="2664296" cy="195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08" y="5983956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3115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</a:t>
            </a:r>
            <a:r>
              <a:rPr lang="ru-RU" dirty="0" smtClean="0"/>
              <a:t> – это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таких отношений</a:t>
            </a:r>
            <a:r>
              <a:rPr lang="ru-RU" dirty="0" smtClean="0"/>
              <a:t> между медицинским работником и обследуемым человеком, которые позволяют предотвратить распространение ВИЧ-инфекции и оказать поддержку тому, кто затронут этой проблемой.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До- и послетестовое консультирование – что это?</a:t>
            </a:r>
            <a:endParaRPr lang="ru-RU" dirty="0"/>
          </a:p>
        </p:txBody>
      </p:sp>
      <p:pic>
        <p:nvPicPr>
          <p:cNvPr id="1026" name="Picture 2" descr="http://alcogolizm.com/wp-content/uploads/2016/07/Kak-najti-obschij-yazyk-Vzaimootnosheniya-s-vrach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80" y="4477250"/>
            <a:ext cx="3532932" cy="2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3754760" cy="4234284"/>
          </a:xfrm>
        </p:spPr>
        <p:txBody>
          <a:bodyPr/>
          <a:lstStyle/>
          <a:p>
            <a:pPr marL="109537" indent="0">
              <a:buNone/>
            </a:pPr>
            <a:r>
              <a:rPr lang="ru-RU" sz="2800" b="1" dirty="0" smtClean="0"/>
              <a:t>Города</a:t>
            </a:r>
          </a:p>
          <a:p>
            <a:pPr marL="109537" indent="0">
              <a:buNone/>
            </a:pPr>
            <a:endParaRPr lang="ru-RU" dirty="0" smtClean="0"/>
          </a:p>
          <a:p>
            <a:r>
              <a:rPr lang="ru-RU" sz="2400" b="1" dirty="0"/>
              <a:t>Каменск-Шахтинский – 95%</a:t>
            </a:r>
          </a:p>
          <a:p>
            <a:r>
              <a:rPr lang="ru-RU" sz="2400" b="1" dirty="0"/>
              <a:t>Волгодонск – 96%</a:t>
            </a:r>
          </a:p>
          <a:p>
            <a:r>
              <a:rPr lang="ru-RU" sz="2400" b="1" dirty="0"/>
              <a:t>Таганрог 93%</a:t>
            </a:r>
          </a:p>
          <a:p>
            <a:r>
              <a:rPr lang="ru-RU" sz="2400" b="1" dirty="0"/>
              <a:t>Новочеркасск – 84%</a:t>
            </a:r>
          </a:p>
          <a:p>
            <a:r>
              <a:rPr lang="ru-RU" sz="2400" b="1" dirty="0"/>
              <a:t>Азов – 77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Охват диспансерным наблюдением должен составлять 87,5%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988840"/>
            <a:ext cx="3921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Донецк </a:t>
            </a:r>
            <a:r>
              <a:rPr lang="ru-RU" sz="2400" b="1" dirty="0"/>
              <a:t>– 73%</a:t>
            </a:r>
          </a:p>
          <a:p>
            <a:r>
              <a:rPr lang="ru-RU" sz="2400" b="1" dirty="0"/>
              <a:t>Гуково – 67%</a:t>
            </a:r>
          </a:p>
          <a:p>
            <a:r>
              <a:rPr lang="ru-RU" sz="2400" b="1" dirty="0"/>
              <a:t>Шахты – 65%</a:t>
            </a:r>
          </a:p>
          <a:p>
            <a:r>
              <a:rPr lang="ru-RU" sz="2400" b="1" dirty="0"/>
              <a:t>Новошахтинск – 64%</a:t>
            </a:r>
          </a:p>
          <a:p>
            <a:r>
              <a:rPr lang="ru-RU" sz="2400" b="1" dirty="0"/>
              <a:t>Ростов-на-Дону – 63</a:t>
            </a:r>
            <a:r>
              <a:rPr lang="ru-RU" sz="2400" b="1" dirty="0" smtClean="0"/>
              <a:t>%</a:t>
            </a:r>
            <a:endParaRPr lang="en-US" sz="2400" b="1" dirty="0" smtClean="0"/>
          </a:p>
          <a:p>
            <a:r>
              <a:rPr lang="ru-RU" sz="2400" b="1" dirty="0" smtClean="0"/>
              <a:t>Батайск – 59%</a:t>
            </a:r>
            <a:endParaRPr lang="ru-RU" sz="2400" b="1" dirty="0"/>
          </a:p>
          <a:p>
            <a:r>
              <a:rPr lang="ru-RU" sz="2400" b="1" dirty="0"/>
              <a:t>Зверево – </a:t>
            </a:r>
            <a:r>
              <a:rPr lang="ru-RU" sz="2400" b="1" dirty="0" smtClean="0"/>
              <a:t>53%</a:t>
            </a:r>
            <a:endParaRPr lang="ru-RU" sz="2400" b="1" dirty="0"/>
          </a:p>
        </p:txBody>
      </p:sp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86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20872"/>
            <a:ext cx="3960440" cy="4306292"/>
          </a:xfrm>
        </p:spPr>
        <p:txBody>
          <a:bodyPr/>
          <a:lstStyle/>
          <a:p>
            <a:r>
              <a:rPr lang="ru-RU" sz="2400" b="1" dirty="0"/>
              <a:t>Ремонтненский – 0%</a:t>
            </a:r>
          </a:p>
          <a:p>
            <a:r>
              <a:rPr lang="ru-RU" sz="2400" b="1" dirty="0"/>
              <a:t>Неклиновский – 20%</a:t>
            </a:r>
          </a:p>
          <a:p>
            <a:r>
              <a:rPr lang="ru-RU" sz="2400" b="1" dirty="0"/>
              <a:t>Мартыновский – 36%</a:t>
            </a:r>
          </a:p>
          <a:p>
            <a:r>
              <a:rPr lang="ru-RU" sz="2400" b="1" dirty="0"/>
              <a:t>Матвеево-Курганский – 43%</a:t>
            </a:r>
          </a:p>
          <a:p>
            <a:r>
              <a:rPr lang="ru-RU" sz="2400" b="1" dirty="0"/>
              <a:t>Азовский – 46%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Охват диспансерным наблюдением должен составлять 87,5%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612664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Хуже всего работают районы:</a:t>
            </a:r>
            <a:endParaRPr lang="ru-RU" b="1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4770899" y="2420888"/>
            <a:ext cx="3960440" cy="43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 smtClean="0"/>
              <a:t>Тацинский – 48%</a:t>
            </a:r>
          </a:p>
          <a:p>
            <a:r>
              <a:rPr lang="ru-RU" sz="2400" b="1" dirty="0" smtClean="0"/>
              <a:t>Песчанокопский – 54%</a:t>
            </a:r>
          </a:p>
          <a:p>
            <a:r>
              <a:rPr lang="ru-RU" sz="2400" b="1" dirty="0" smtClean="0"/>
              <a:t>Целинский – 58%</a:t>
            </a:r>
          </a:p>
          <a:p>
            <a:r>
              <a:rPr lang="ru-RU" sz="2400" b="1" dirty="0" smtClean="0"/>
              <a:t>Каменский – 58%</a:t>
            </a:r>
          </a:p>
          <a:p>
            <a:r>
              <a:rPr lang="ru-RU" sz="2400" b="1" dirty="0" smtClean="0"/>
              <a:t>Советский – 60%</a:t>
            </a:r>
          </a:p>
          <a:p>
            <a:endParaRPr lang="ru-RU" dirty="0"/>
          </a:p>
        </p:txBody>
      </p:sp>
      <p:pic>
        <p:nvPicPr>
          <p:cNvPr id="7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6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13588"/>
            <a:ext cx="3528392" cy="4306292"/>
          </a:xfrm>
        </p:spPr>
        <p:txBody>
          <a:bodyPr/>
          <a:lstStyle/>
          <a:p>
            <a:r>
              <a:rPr lang="ru-RU" sz="2000" b="1" dirty="0"/>
              <a:t>Обливском – 64,3%</a:t>
            </a:r>
          </a:p>
          <a:p>
            <a:r>
              <a:rPr lang="ru-RU" sz="2000" b="1" dirty="0"/>
              <a:t>Мясниковском – 65,2%</a:t>
            </a:r>
          </a:p>
          <a:p>
            <a:r>
              <a:rPr lang="ru-RU" sz="2000" b="1" dirty="0"/>
              <a:t>Сальском – 66,2%</a:t>
            </a:r>
          </a:p>
          <a:p>
            <a:r>
              <a:rPr lang="ru-RU" sz="2000" b="1" dirty="0"/>
              <a:t>Заветинском – 66,7%</a:t>
            </a:r>
          </a:p>
          <a:p>
            <a:r>
              <a:rPr lang="ru-RU" sz="2000" b="1" dirty="0"/>
              <a:t>Веселовском – 67,7%</a:t>
            </a:r>
          </a:p>
          <a:p>
            <a:r>
              <a:rPr lang="ru-RU" sz="2000" b="1" dirty="0"/>
              <a:t>Пролетарском – 68,0%</a:t>
            </a:r>
          </a:p>
          <a:p>
            <a:r>
              <a:rPr lang="ru-RU" sz="2000" b="1" dirty="0"/>
              <a:t>Цимлянском – 69,4%</a:t>
            </a:r>
          </a:p>
          <a:p>
            <a:r>
              <a:rPr lang="ru-RU" sz="2000" b="1" dirty="0"/>
              <a:t>Октябрьском (с) – 69,7%</a:t>
            </a:r>
          </a:p>
          <a:p>
            <a:r>
              <a:rPr lang="ru-RU" sz="2000" b="1" dirty="0"/>
              <a:t>Семикаракорском – 70,7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Охват диспансерным наблюдением должен составлять 87,5%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120" y="1568332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Не достигают контрольного показателя в районах:</a:t>
            </a:r>
            <a:endParaRPr lang="ru-RU" b="1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4716016" y="1991044"/>
            <a:ext cx="3528392" cy="430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b="1" dirty="0" smtClean="0"/>
              <a:t>Тарасовском – 70,8%</a:t>
            </a:r>
          </a:p>
          <a:p>
            <a:r>
              <a:rPr lang="ru-RU" sz="2000" b="1" dirty="0" smtClean="0"/>
              <a:t>Белокалитвенском – 71,2%</a:t>
            </a:r>
          </a:p>
          <a:p>
            <a:r>
              <a:rPr lang="ru-RU" sz="2000" b="1" dirty="0" smtClean="0"/>
              <a:t>Морозовском – 73,7%</a:t>
            </a:r>
          </a:p>
          <a:p>
            <a:r>
              <a:rPr lang="ru-RU" sz="2000" b="1" dirty="0" smtClean="0"/>
              <a:t>Зерноградском – 73,8%</a:t>
            </a:r>
          </a:p>
          <a:p>
            <a:r>
              <a:rPr lang="ru-RU" sz="2000" b="1" dirty="0" smtClean="0"/>
              <a:t>Аксайском – 74,8%</a:t>
            </a:r>
          </a:p>
          <a:p>
            <a:r>
              <a:rPr lang="ru-RU" sz="2000" b="1" dirty="0" smtClean="0"/>
              <a:t>Куйбышевском – 75,0%</a:t>
            </a:r>
          </a:p>
          <a:p>
            <a:r>
              <a:rPr lang="ru-RU" sz="2000" b="1" dirty="0" smtClean="0"/>
              <a:t>Зимовниковском – 75,7%</a:t>
            </a:r>
          </a:p>
          <a:p>
            <a:r>
              <a:rPr lang="ru-RU" sz="2000" b="1" dirty="0" smtClean="0"/>
              <a:t>Кашарском – 78,8%</a:t>
            </a:r>
          </a:p>
          <a:p>
            <a:r>
              <a:rPr lang="ru-RU" sz="2000" b="1" dirty="0" smtClean="0"/>
              <a:t>Багаевском – 78,8%</a:t>
            </a:r>
          </a:p>
          <a:p>
            <a:endParaRPr lang="ru-RU" sz="2400" b="1" dirty="0"/>
          </a:p>
        </p:txBody>
      </p:sp>
      <p:pic>
        <p:nvPicPr>
          <p:cNvPr id="7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1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ВИЧ-эпидемия в РО и целевые показатели «дорожной карты». - </a:t>
            </a:r>
            <a:r>
              <a:rPr lang="ru-RU" sz="2800" b="1" dirty="0" smtClean="0">
                <a:solidFill>
                  <a:srgbClr val="DE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СМЕРТНОСТЬ </a:t>
            </a:r>
            <a:endParaRPr lang="ru-RU" sz="2800" b="1" dirty="0">
              <a:solidFill>
                <a:srgbClr val="DE7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28385"/>
              </p:ext>
            </p:extLst>
          </p:nvPr>
        </p:nvGraphicFramePr>
        <p:xfrm>
          <a:off x="318355" y="1340768"/>
          <a:ext cx="879532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547" y="5517232"/>
            <a:ext cx="72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Прием антиретровирусной терапии (АРВТ) позволяет снизить смертность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ВИЧ-инфицированных пациентов в 2 раза.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297" y="2636912"/>
            <a:ext cx="273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Всего  умерло 239 чел.</a:t>
            </a:r>
          </a:p>
          <a:p>
            <a:pPr algn="ctr"/>
            <a:r>
              <a:rPr lang="ru-RU" sz="2400" b="1" dirty="0" smtClean="0"/>
              <a:t>Средний возраст  </a:t>
            </a:r>
          </a:p>
          <a:p>
            <a:pPr algn="ctr"/>
            <a:r>
              <a:rPr lang="ru-RU" sz="2400" b="1" dirty="0" smtClean="0"/>
              <a:t>30-48 лет</a:t>
            </a:r>
            <a:endParaRPr lang="ru-RU" sz="2400" b="1" dirty="0"/>
          </a:p>
        </p:txBody>
      </p:sp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55712"/>
              </p:ext>
            </p:extLst>
          </p:nvPr>
        </p:nvGraphicFramePr>
        <p:xfrm>
          <a:off x="457200" y="836613"/>
          <a:ext cx="8229600" cy="517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en-US" sz="2400" dirty="0" smtClean="0"/>
              <a:t>100% </a:t>
            </a:r>
            <a:r>
              <a:rPr lang="ru-RU" sz="2400" dirty="0" smtClean="0"/>
              <a:t>пациентов с ВИЧ-инфекцией должны быть обследованы на туберкулез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18" y="1052736"/>
            <a:ext cx="54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ОХВАТ ОБСЛЕДОВАНИЯМИ НА ТУБЕРКУЛЕЗ</a:t>
            </a:r>
          </a:p>
          <a:p>
            <a:pPr algn="ctr"/>
            <a:r>
              <a:rPr lang="ru-RU" b="1" dirty="0" smtClean="0"/>
              <a:t>ОТ ЧИСЛА ПОДЛЕЖАЩИХ «Д» НАБЛЮДЕНИЮ</a:t>
            </a:r>
            <a:endParaRPr lang="ru-RU" b="1" dirty="0"/>
          </a:p>
        </p:txBody>
      </p:sp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3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борьбы с ВИЧ-инфекцией в Ростовской области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468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ВИЧ-эпидемия в РО и целевые показатели «дорожной карты». - </a:t>
            </a:r>
            <a:r>
              <a:rPr lang="ru-RU" sz="2800" b="1" dirty="0" smtClean="0">
                <a:solidFill>
                  <a:srgbClr val="DE77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СМЕРТНОСТЬ </a:t>
            </a:r>
            <a:endParaRPr lang="ru-RU" sz="2800" b="1" dirty="0">
              <a:solidFill>
                <a:srgbClr val="DE77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13312"/>
              </p:ext>
            </p:extLst>
          </p:nvPr>
        </p:nvGraphicFramePr>
        <p:xfrm>
          <a:off x="318355" y="1340768"/>
          <a:ext cx="879532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547" y="5517232"/>
            <a:ext cx="72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Прием антиретровирусной терапии (АРВТ) позволяет снизить смертность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ВИЧ-инфицированных пациентов в 2 раза.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297" y="2636912"/>
            <a:ext cx="273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Всего  умерло 239 чел.</a:t>
            </a:r>
          </a:p>
          <a:p>
            <a:pPr algn="ctr"/>
            <a:r>
              <a:rPr lang="ru-RU" sz="2400" b="1" dirty="0" smtClean="0"/>
              <a:t>Средний возраст  </a:t>
            </a:r>
          </a:p>
          <a:p>
            <a:pPr algn="ctr"/>
            <a:r>
              <a:rPr lang="ru-RU" sz="2400" b="1" dirty="0" smtClean="0"/>
              <a:t>30-48 лет</a:t>
            </a:r>
            <a:endParaRPr lang="ru-RU" sz="2400" b="1" dirty="0"/>
          </a:p>
        </p:txBody>
      </p:sp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4f24f1da60a373454f052766fa899c23&amp;n=33&amp;h=215&amp;w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80941"/>
            <a:ext cx="2002497" cy="15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2"/>
          </a:xfrm>
        </p:spPr>
        <p:txBody>
          <a:bodyPr/>
          <a:lstStyle/>
          <a:p>
            <a:r>
              <a:rPr lang="ru-RU" sz="2000" b="1" dirty="0" smtClean="0"/>
              <a:t>ЦГБ </a:t>
            </a:r>
            <a:r>
              <a:rPr lang="ru-RU" sz="2000" b="1" dirty="0"/>
              <a:t>г. Азова </a:t>
            </a:r>
            <a:r>
              <a:rPr lang="ru-RU" sz="2000" dirty="0"/>
              <a:t>– работа без перчаток, укол иглой</a:t>
            </a:r>
          </a:p>
          <a:p>
            <a:r>
              <a:rPr lang="ru-RU" sz="2000" b="1" dirty="0" smtClean="0"/>
              <a:t>ЦРБ Зерноградский район </a:t>
            </a:r>
            <a:r>
              <a:rPr lang="ru-RU" sz="2000" dirty="0" smtClean="0"/>
              <a:t>– работа без щитка, околоплодные воды брызнули в глаз при приеме родов</a:t>
            </a:r>
          </a:p>
          <a:p>
            <a:r>
              <a:rPr lang="ru-RU" sz="2000" b="1" dirty="0" smtClean="0"/>
              <a:t>ЦГБ </a:t>
            </a:r>
            <a:r>
              <a:rPr lang="ru-RU" sz="2000" b="1" dirty="0"/>
              <a:t>Новошахтинск </a:t>
            </a:r>
            <a:r>
              <a:rPr lang="ru-RU" sz="2000" dirty="0"/>
              <a:t>– неосторожное обращение медсестры с использованным стеклянным шприцем, который разбила и порезалась осколками.</a:t>
            </a:r>
          </a:p>
          <a:p>
            <a:r>
              <a:rPr lang="ru-RU" sz="2000" b="1" dirty="0" smtClean="0"/>
              <a:t>ЦГБ </a:t>
            </a:r>
            <a:r>
              <a:rPr lang="ru-RU" sz="2000" b="1" dirty="0"/>
              <a:t>Новошахтинск </a:t>
            </a:r>
            <a:r>
              <a:rPr lang="ru-RU" sz="2000" dirty="0"/>
              <a:t>детская реанимация – поранив себе палец, медицинская сестра сняла перчатку и раненым пальцем начала наклеивать пластырь на рану заведомо ВИЧ-инфицированному </a:t>
            </a:r>
            <a:r>
              <a:rPr lang="ru-RU" sz="2000" dirty="0" smtClean="0"/>
              <a:t>ребенку</a:t>
            </a:r>
          </a:p>
          <a:p>
            <a:r>
              <a:rPr lang="ru-RU" sz="2000" dirty="0" smtClean="0"/>
              <a:t>Аналогичные нарушения - </a:t>
            </a:r>
            <a:r>
              <a:rPr lang="ru-RU" sz="2000" b="1" dirty="0"/>
              <a:t>ЦРБ Мясниковского, Семикаракорского районов,  г. Таганрог (БСМП – 2 случая), г. Шахты (БСМП реанимация), Ростов-на-Дону (БСМП-2)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Главная причина медицинских аварий – нарушение техники безопасности при проведении парентеральных манипуляций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79019" y="5935394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 медицинских аварий за 2016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38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892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Индикатор по охвату населения информационно профилактическими мероприятиями – 80% от взрослого населения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5983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Каменский, Куйбышевский, Миллеровский, Неклиновский, </a:t>
            </a:r>
          </a:p>
          <a:p>
            <a:pPr algn="ctr"/>
            <a:r>
              <a:rPr lang="ru-RU" sz="1400" b="1" dirty="0" smtClean="0"/>
              <a:t>Ремонтненский районы, Новочеркасск, Гуково – не проводят</a:t>
            </a:r>
          </a:p>
          <a:p>
            <a:pPr algn="ctr"/>
            <a:r>
              <a:rPr lang="ru-RU" sz="1400" b="1" dirty="0" smtClean="0"/>
              <a:t>оценку охвата профмероприятиями</a:t>
            </a:r>
            <a:endParaRPr lang="ru-RU" sz="1400" b="1" dirty="0"/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55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Бойков\Desktop\IMG_0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86" y="221727"/>
            <a:ext cx="3631265" cy="48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" y="2060848"/>
            <a:ext cx="2478339" cy="1716954"/>
          </a:xfrm>
          <a:prstGeom prst="rect">
            <a:avLst/>
          </a:prstGeom>
          <a:noFill/>
          <a:ln w="9525">
            <a:solidFill>
              <a:srgbClr val="B415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70" y="3818583"/>
            <a:ext cx="2339718" cy="1820682"/>
          </a:xfrm>
          <a:prstGeom prst="rect">
            <a:avLst/>
          </a:prstGeom>
          <a:noFill/>
          <a:ln w="9525">
            <a:solidFill>
              <a:srgbClr val="B415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70" y="296652"/>
            <a:ext cx="2339718" cy="3348372"/>
          </a:xfrm>
          <a:prstGeom prst="rect">
            <a:avLst/>
          </a:prstGeom>
          <a:noFill/>
          <a:ln w="9525">
            <a:solidFill>
              <a:srgbClr val="B415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F:\На ролик 2014 конф\Безымянный-1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" y="188640"/>
            <a:ext cx="2454026" cy="1695383"/>
          </a:xfrm>
          <a:prstGeom prst="rect">
            <a:avLst/>
          </a:prstGeom>
          <a:solidFill>
            <a:srgbClr val="F1B5B5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Picture 5" descr="E:\Транспорт\65 МТ\65 М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" y="3933056"/>
            <a:ext cx="2455616" cy="1706209"/>
          </a:xfrm>
          <a:prstGeom prst="rect">
            <a:avLst/>
          </a:prstGeom>
          <a:noFill/>
          <a:ln>
            <a:solidFill>
              <a:srgbClr val="B415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15816" y="5376752"/>
            <a:ext cx="37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ЕЖЕГОДНЫЙ ОХВАТ НЕ</a:t>
            </a:r>
          </a:p>
          <a:p>
            <a:pPr algn="ctr"/>
            <a:r>
              <a:rPr lang="ru-RU" b="1" dirty="0" smtClean="0"/>
              <a:t>МЕНЕЕ 80% ВЗРОСЛОГО </a:t>
            </a:r>
          </a:p>
          <a:p>
            <a:pPr algn="ctr"/>
            <a:r>
              <a:rPr lang="ru-RU" b="1" dirty="0" smtClean="0"/>
              <a:t>НАСЕЛЕНИЯ ОБЛАСТИ</a:t>
            </a:r>
            <a:endParaRPr lang="ru-RU" b="1" dirty="0"/>
          </a:p>
        </p:txBody>
      </p:sp>
      <p:pic>
        <p:nvPicPr>
          <p:cNvPr id="9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99b38bfe14d83dabbe7fd7df118db8f9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9" y="4005064"/>
            <a:ext cx="3997090" cy="24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Целинский район</a:t>
            </a:r>
          </a:p>
          <a:p>
            <a:r>
              <a:rPr lang="ru-RU" b="1" dirty="0" smtClean="0"/>
              <a:t>Куйбышевский район</a:t>
            </a:r>
          </a:p>
          <a:p>
            <a:r>
              <a:rPr lang="ru-RU" b="1" dirty="0" smtClean="0"/>
              <a:t>Песчанокопский район</a:t>
            </a:r>
          </a:p>
          <a:p>
            <a:r>
              <a:rPr lang="ru-RU" b="1" dirty="0" smtClean="0"/>
              <a:t>Советский район</a:t>
            </a:r>
          </a:p>
          <a:p>
            <a:r>
              <a:rPr lang="ru-RU" b="1" dirty="0" smtClean="0"/>
              <a:t>Пролетарский район</a:t>
            </a:r>
          </a:p>
          <a:p>
            <a:r>
              <a:rPr lang="ru-RU" b="1" dirty="0" smtClean="0"/>
              <a:t>Ремонтненский район</a:t>
            </a:r>
          </a:p>
          <a:p>
            <a:r>
              <a:rPr lang="ru-RU" b="1" dirty="0" smtClean="0"/>
              <a:t>Заветинский район</a:t>
            </a:r>
          </a:p>
          <a:p>
            <a:r>
              <a:rPr lang="ru-RU" b="1" dirty="0" smtClean="0"/>
              <a:t>г. Гуково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Используют преимущественно устаревшие формы профилактической работы (лекции, беседы)</a:t>
            </a:r>
            <a:endParaRPr lang="ru-RU" sz="2800" dirty="0"/>
          </a:p>
        </p:txBody>
      </p:sp>
      <p:sp>
        <p:nvSpPr>
          <p:cNvPr id="4" name="AutoShape 4" descr="http://gorussia2014.ru/wp-content/image/1141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74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481138"/>
            <a:ext cx="4474840" cy="4525962"/>
          </a:xfrm>
        </p:spPr>
        <p:txBody>
          <a:bodyPr/>
          <a:lstStyle/>
          <a:p>
            <a:r>
              <a:rPr lang="ru-RU" sz="2400" dirty="0" smtClean="0"/>
              <a:t>Дубовский</a:t>
            </a:r>
          </a:p>
          <a:p>
            <a:r>
              <a:rPr lang="ru-RU" sz="2400" dirty="0" smtClean="0"/>
              <a:t>Ремонтненский</a:t>
            </a:r>
          </a:p>
          <a:p>
            <a:r>
              <a:rPr lang="ru-RU" sz="2400" dirty="0" smtClean="0"/>
              <a:t>Куйбышевский</a:t>
            </a:r>
          </a:p>
          <a:p>
            <a:r>
              <a:rPr lang="ru-RU" sz="2400" dirty="0" smtClean="0"/>
              <a:t>Матвеево-Курганский</a:t>
            </a:r>
          </a:p>
          <a:p>
            <a:r>
              <a:rPr lang="ru-RU" sz="2400" dirty="0" smtClean="0"/>
              <a:t>Кашарский</a:t>
            </a:r>
          </a:p>
          <a:p>
            <a:r>
              <a:rPr lang="ru-RU" sz="2400" dirty="0" smtClean="0"/>
              <a:t>Каменский</a:t>
            </a:r>
          </a:p>
          <a:p>
            <a:r>
              <a:rPr lang="ru-RU" sz="2400" dirty="0" smtClean="0"/>
              <a:t>Неклиновский</a:t>
            </a:r>
          </a:p>
          <a:p>
            <a:r>
              <a:rPr lang="ru-RU" sz="2400" dirty="0" smtClean="0"/>
              <a:t>Заветинский</a:t>
            </a:r>
          </a:p>
          <a:p>
            <a:r>
              <a:rPr lang="ru-RU" sz="2400" dirty="0" smtClean="0"/>
              <a:t>Зимовниковский</a:t>
            </a:r>
          </a:p>
          <a:p>
            <a:r>
              <a:rPr lang="ru-RU" sz="2400" dirty="0" smtClean="0"/>
              <a:t>Сальский</a:t>
            </a:r>
          </a:p>
          <a:p>
            <a:r>
              <a:rPr lang="ru-RU" sz="2400" dirty="0" smtClean="0"/>
              <a:t>Октябрьский районы</a:t>
            </a:r>
          </a:p>
          <a:p>
            <a:r>
              <a:rPr lang="ru-RU" sz="2400" dirty="0" smtClean="0"/>
              <a:t>г. Гуково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Мало используют в своей работе средства массовой информации</a:t>
            </a:r>
            <a:endParaRPr lang="ru-RU" dirty="0"/>
          </a:p>
        </p:txBody>
      </p:sp>
      <p:pic>
        <p:nvPicPr>
          <p:cNvPr id="4098" name="Picture 2" descr="https://www.hibiny.com/forum/files/thumbs/t_notv_1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01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" y="332656"/>
            <a:ext cx="9039216" cy="58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6126348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reactor.cc/pics/post/full/%D1%87%D1%83%D0%BC%D0%BD%D0%BE%D0%B9-%D0%B4%D0%BE%D0%BA%D1%82%D0%BE%D1%80-%D0%BF%D0%B5%D1%81%D0%BE%D1%87%D0%BD%D0%B8%D1%86%D0%B0-11176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8" y="548680"/>
            <a:ext cx="2114644" cy="36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00.yaplakal.com/pics/pics_original/5/3/5/79285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Бойков\Desktop\7928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52" y="3284984"/>
            <a:ext cx="5061337" cy="28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5573" y="890253"/>
            <a:ext cx="610949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времена неконтролируемые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эпидемии наносили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урон человечеству.</a:t>
            </a:r>
          </a:p>
          <a:p>
            <a:endParaRPr lang="ru-RU" sz="2000" dirty="0"/>
          </a:p>
        </p:txBody>
      </p:sp>
      <p:pic>
        <p:nvPicPr>
          <p:cNvPr id="6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3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%D1%81%D1%82%D0%BE%D0%BF%D0%B2%D0%B8%D1%87%D1%81%D0%BF%D0%B8%D0%B4.%D1%80%D1%84/images/IMG_14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%D1%81%D1%82%D0%BE%D0%BF%D0%B2%D0%B8%D1%87%D1%81%D0%BF%D0%B8%D0%B4.%D1%80%D1%84/images/IMG_141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1%81%D1%82%D0%BE%D0%BF%D0%B2%D0%B8%D1%87%D1%81%D0%BF%D0%B8%D0%B4.%D1%80%D1%84/images/IMG_14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1%81%D1%82%D0%BE%D0%BF%D0%B2%D0%B8%D1%87%D1%81%D0%BF%D0%B8%D0%B4.%D1%80%D1%84/images/IMG_141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&amp;scy;&amp;tcy;&amp;ocy;&amp;pcy;&amp;vcy;&amp;icy;&amp;chcy;&amp;scy;&amp;pcy;&amp;icy;&amp;dcy;.&amp;rcy;&amp;fcy;/images/IMG_1411.jpg"/>
          <p:cNvSpPr>
            <a:spLocks noChangeAspect="1" noChangeArrowheads="1"/>
          </p:cNvSpPr>
          <p:nvPr/>
        </p:nvSpPr>
        <p:spPr bwMode="auto">
          <a:xfrm>
            <a:off x="155575" y="-3048000"/>
            <a:ext cx="635317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&amp;scy;&amp;tcy;&amp;ocy;&amp;pcy;&amp;vcy;&amp;icy;&amp;chcy;&amp;scy;&amp;pcy;&amp;icy;&amp;dcy;.&amp;rcy;&amp;fcy;/images/IMG_1411.jpg"/>
          <p:cNvSpPr>
            <a:spLocks noChangeAspect="1" noChangeArrowheads="1"/>
          </p:cNvSpPr>
          <p:nvPr/>
        </p:nvSpPr>
        <p:spPr bwMode="auto">
          <a:xfrm>
            <a:off x="307975" y="-2895600"/>
            <a:ext cx="635317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im0-tub-ru.yandex.net/i?id=06e4f85e19839963c14dc593cf0664c6&amp;n=33&amp;h=215&amp;w=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2453351"/>
            <a:ext cx="6822777" cy="36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Бойков\Desktop\IMG_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814"/>
            <a:ext cx="2711377" cy="27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o-spide.ru/upload/456554645656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62" y="4725144"/>
            <a:ext cx="2930378" cy="20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6" y="280987"/>
            <a:ext cx="4200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15-27 мая</a:t>
            </a:r>
          </a:p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123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ster2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59832" y="6278563"/>
            <a:ext cx="6084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01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76" y="787276"/>
            <a:ext cx="5455220" cy="54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1368425"/>
          </a:xfrm>
        </p:spPr>
        <p:txBody>
          <a:bodyPr>
            <a:no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ОСТАНОВИТЬ РАЗВИТИЕ ЭПИДЕМИИ ВИЧ/СПИДа</a:t>
            </a:r>
          </a:p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2030 ГОДУ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Главная цель: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31836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успешных мер борьбы с распространением ВИЧ-инфекции</a:t>
            </a:r>
            <a:endParaRPr lang="ru-RU" dirty="0"/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280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16427"/>
              </p:ext>
            </p:extLst>
          </p:nvPr>
        </p:nvGraphicFramePr>
        <p:xfrm>
          <a:off x="468313" y="1773238"/>
          <a:ext cx="8147050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581"/>
                <a:gridCol w="1141756"/>
                <a:gridCol w="1378462"/>
                <a:gridCol w="1250841"/>
                <a:gridCol w="1629410"/>
              </a:tblGrid>
              <a:tr h="73156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Наименование мероприятия</a:t>
                      </a:r>
                      <a:endParaRPr lang="ru-RU" sz="1400" b="1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Плановый</a:t>
                      </a:r>
                      <a:r>
                        <a:rPr lang="ru-RU" sz="1400" baseline="0" dirty="0" smtClean="0"/>
                        <a:t> показатель на 2016 год</a:t>
                      </a:r>
                      <a:endParaRPr lang="ru-RU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Плановый показатель на 2017 год</a:t>
                      </a:r>
                      <a:endParaRPr lang="ru-RU" sz="1400" dirty="0"/>
                    </a:p>
                  </a:txBody>
                  <a:tcPr marL="91438" marR="91438" marT="45723" marB="45723"/>
                </a:tc>
              </a:tr>
              <a:tr h="731568"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Охват скринингом на ВИЧ-инфекцию</a:t>
                      </a:r>
                      <a:endParaRPr lang="ru-RU" sz="14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16,3%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20-21%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</a:tr>
              <a:tr h="1371690"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ВИЧ-инфицированных, вставших на диспансерный учет, от числа вновь выявленных лиц, зараженных вирусом иммунодефицита человека </a:t>
                      </a:r>
                      <a:endParaRPr lang="ru-RU" sz="14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65%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59%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75%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</a:tr>
              <a:tr h="201181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Охват диспансерным наблюдением лиц с ВИЧ-инфекцией от числа подлежащих диспансерному наблюдению</a:t>
                      </a:r>
                      <a:endParaRPr lang="ru-RU" sz="11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87,5%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79</a:t>
                      </a:r>
                      <a:r>
                        <a:rPr lang="en-US" sz="1800" b="0" dirty="0" smtClean="0"/>
                        <a:t>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87,5%</a:t>
                      </a:r>
                      <a:endParaRPr lang="ru-RU" sz="1800" b="0" dirty="0"/>
                    </a:p>
                  </a:txBody>
                  <a:tcPr marL="91438" marR="91438" marT="45723" marB="45723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 Основные показатели Плана на </a:t>
            </a:r>
            <a:r>
              <a:rPr lang="ru-RU" dirty="0" smtClean="0">
                <a:effectLst/>
              </a:rPr>
              <a:t>2016-2017 годы </a:t>
            </a:r>
            <a:endParaRPr lang="ru-RU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14083"/>
              </p:ext>
            </p:extLst>
          </p:nvPr>
        </p:nvGraphicFramePr>
        <p:xfrm>
          <a:off x="467544" y="1484784"/>
          <a:ext cx="8147050" cy="4229695"/>
        </p:xfrm>
        <a:graphic>
          <a:graphicData uri="http://schemas.openxmlformats.org/drawingml/2006/table">
            <a:tbl>
              <a:tblPr/>
              <a:tblGrid>
                <a:gridCol w="2746375"/>
                <a:gridCol w="1079500"/>
                <a:gridCol w="1439862"/>
                <a:gridCol w="1250950"/>
                <a:gridCol w="1630363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Наименование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Плановый показатель на 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Исполнение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Плановый показатель на 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8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уровня передачи ВИЧ-инфекции от матери к ребенку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Менее 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Менее 1,5%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DFCC"/>
                    </a:solidFill>
                  </a:tcPr>
                </a:tc>
              </a:tr>
              <a:tr h="1349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Уровень информированности населения в возрасте 18 - 49 лет по вопросам ВИЧ-инфекции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8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 Основные показатели Плана на </a:t>
            </a:r>
            <a:r>
              <a:rPr lang="ru-RU" dirty="0" smtClean="0">
                <a:effectLst/>
              </a:rPr>
              <a:t>2016-2017 годы </a:t>
            </a:r>
            <a:endParaRPr lang="ru-RU" dirty="0"/>
          </a:p>
        </p:txBody>
      </p:sp>
      <p:pic>
        <p:nvPicPr>
          <p:cNvPr id="4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392164"/>
              </p:ext>
            </p:extLst>
          </p:nvPr>
        </p:nvGraphicFramePr>
        <p:xfrm>
          <a:off x="457200" y="404664"/>
          <a:ext cx="84352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ЦЕЛЕВОЙ ПОКАЗАТЕЛЬ ОХВАТА СКРИНИНГОМ НА ВИЧ – 20% ОТ НАСЕЛЕНИЯ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86892" y="2954288"/>
            <a:ext cx="24801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 2020 году </a:t>
            </a:r>
          </a:p>
          <a:p>
            <a:pPr algn="ctr"/>
            <a:r>
              <a:rPr lang="ru-RU" sz="2800" b="1" dirty="0" smtClean="0"/>
              <a:t>охват </a:t>
            </a:r>
          </a:p>
          <a:p>
            <a:pPr algn="ctr"/>
            <a:r>
              <a:rPr lang="ru-RU" sz="2800" b="1" dirty="0" smtClean="0"/>
              <a:t>30-35%</a:t>
            </a:r>
            <a:endParaRPr lang="ru-RU" sz="2800" b="1" dirty="0"/>
          </a:p>
        </p:txBody>
      </p:sp>
      <p:pic>
        <p:nvPicPr>
          <p:cNvPr id="5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606591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Исполнен показатель по охвату населения скринингом - 20% и более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4040188" cy="762000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Объект 9"/>
          <p:cNvSpPr>
            <a:spLocks noGrp="1"/>
          </p:cNvSpPr>
          <p:nvPr>
            <p:ph sz="quarter" idx="4294967295"/>
          </p:nvPr>
        </p:nvSpPr>
        <p:spPr>
          <a:xfrm>
            <a:off x="0" y="2276475"/>
            <a:ext cx="4040188" cy="3941763"/>
          </a:xfrm>
        </p:spPr>
        <p:txBody>
          <a:bodyPr/>
          <a:lstStyle/>
          <a:p>
            <a:r>
              <a:rPr lang="ru-RU" sz="2800" b="1" smtClean="0"/>
              <a:t>Г. Шахты – 24,1%</a:t>
            </a:r>
          </a:p>
          <a:p>
            <a:r>
              <a:rPr lang="ru-RU" sz="2800" b="1" smtClean="0"/>
              <a:t>Г. Азов – 24,0%</a:t>
            </a:r>
          </a:p>
          <a:p>
            <a:r>
              <a:rPr lang="ru-RU" sz="2800" b="1" smtClean="0"/>
              <a:t>Г. Донецк – 20,6%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716463" y="1484313"/>
            <a:ext cx="3887787" cy="762000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294967295"/>
          </p:nvPr>
        </p:nvSpPr>
        <p:spPr>
          <a:xfrm>
            <a:off x="4500563" y="2276475"/>
            <a:ext cx="4176712" cy="3973513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Сальский р-н- 26,5%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Шолоховский р-н – 23,2%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Миллеровский р-н – 22,5%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Целинский р-н – 21,7%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Милютинский р-н 21,5%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1511" name="Объект 9"/>
          <p:cNvSpPr txBox="1">
            <a:spLocks/>
          </p:cNvSpPr>
          <p:nvPr/>
        </p:nvSpPr>
        <p:spPr bwMode="auto">
          <a:xfrm>
            <a:off x="0" y="2276475"/>
            <a:ext cx="4040188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800" b="1"/>
              <a:t>Г. Шахты – 24,1%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800" b="1"/>
              <a:t>Г. Азов – 24,0%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2800" b="1"/>
              <a:t>Г. Донецк – 20,6%</a:t>
            </a:r>
          </a:p>
        </p:txBody>
      </p:sp>
      <p:pic>
        <p:nvPicPr>
          <p:cNvPr id="10" name="Picture 2" descr="http://goroduhta.ru/files/imagecache/Thickbox/images/news/20121205-a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5963592"/>
            <a:ext cx="792088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17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4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2626</TotalTime>
  <Words>2034</Words>
  <Application>Microsoft Office PowerPoint</Application>
  <PresentationFormat>Экран (4:3)</PresentationFormat>
  <Paragraphs>489</Paragraphs>
  <Slides>39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«Об итогах исполнения основных показателей Регионального плана противодействия распространению ВИЧ-инфекции в муниципальных образованиях в 2016 году и недостатках организации медицинской помощи ВИЧ-инфицированным»</vt:lpstr>
      <vt:lpstr>Этапы борьбы с ВИЧ-инфекцией в Ростовской области</vt:lpstr>
      <vt:lpstr>Этапы борьбы с ВИЧ-инфекцией в Ростовской области</vt:lpstr>
      <vt:lpstr>Главная цель:</vt:lpstr>
      <vt:lpstr>Модель успешных мер борьбы с распространением ВИЧ-инфекции</vt:lpstr>
      <vt:lpstr> Основные показатели Плана на 2016-2017 годы </vt:lpstr>
      <vt:lpstr> Основные показатели Плана на 2016-2017 годы </vt:lpstr>
      <vt:lpstr>ЦЕЛЕВОЙ ПОКАЗАТЕЛЬ ОХВАТА СКРИНИНГОМ НА ВИЧ – 20% ОТ НАСЕЛЕНИЯ</vt:lpstr>
      <vt:lpstr>Исполнен показатель по охвату населения скринингом - 20% и более</vt:lpstr>
      <vt:lpstr>Охват населения скринингом на ВИЧ: 15-19%</vt:lpstr>
      <vt:lpstr>Охват населения скринингом на ВИЧ: 10-14%</vt:lpstr>
      <vt:lpstr>Охват населения скринингом на ВИЧ: менее 10%</vt:lpstr>
      <vt:lpstr>Необоснованно занизили план скрининговых обследований: </vt:lpstr>
      <vt:lpstr>Что же необходимо для выполнения планового показателя по скринингу?</vt:lpstr>
      <vt:lpstr>Что же необходимо для выполнения планового показателя по скринингу?</vt:lpstr>
      <vt:lpstr>Что же необходимо для выполнения планового показателя по скринингу?</vt:lpstr>
      <vt:lpstr>Что же необходимо для выполнения планового показателя по скринингу?</vt:lpstr>
      <vt:lpstr>Успешный скрининг обеспечивают:</vt:lpstr>
      <vt:lpstr>Резервы увеличения охвата скрининговыми обследованиями:</vt:lpstr>
      <vt:lpstr>Неудовлетворительная работа по привлечению новых пациентов с ВИЧ к медицинскому наблюдению – города области</vt:lpstr>
      <vt:lpstr>Неудовлетворительная работа по привлечению новых пациентов с ВИЧ к медицинскому наблюдению – районы области</vt:lpstr>
      <vt:lpstr>Неудовлетворительная работа по привлечению новых пациентов с ВИЧ к медицинскому наблюдению – Поликлиники г. Ростова-на-Дону</vt:lpstr>
      <vt:lpstr>До- и послетестовое консультирование – чем регламентировано?</vt:lpstr>
      <vt:lpstr>До- и послетестовое консультирование – что это?</vt:lpstr>
      <vt:lpstr>Охват диспансерным наблюдением должен составлять 87,5%</vt:lpstr>
      <vt:lpstr>Охват диспансерным наблюдением должен составлять 87,5%</vt:lpstr>
      <vt:lpstr>Охват диспансерным наблюдением должен составлять 87,5%</vt:lpstr>
      <vt:lpstr>ВИЧ-эпидемия в РО и целевые показатели «дорожной карты». - ОБЩАЯ СМЕРТНОСТЬ </vt:lpstr>
      <vt:lpstr>100% пациентов с ВИЧ-инфекцией должны быть обследованы на туберкулез</vt:lpstr>
      <vt:lpstr>ВИЧ-эпидемия в РО и целевые показатели «дорожной карты». - ОБЩАЯ СМЕРТНОСТЬ </vt:lpstr>
      <vt:lpstr>Главная причина медицинских аварий – нарушение техники безопасности при проведении парентеральных манипуляций</vt:lpstr>
      <vt:lpstr>Индикатор по охвату населения информационно профилактическими мероприятиями – 80% от взрослого населения</vt:lpstr>
      <vt:lpstr>Презентация PowerPoint</vt:lpstr>
      <vt:lpstr>Используют преимущественно устаревшие формы профилактической работы (лекции, беседы)</vt:lpstr>
      <vt:lpstr>Мало используют в своей работе средства массовой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ГБУ РО ЦП и Б со СПИД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Бойков</dc:creator>
  <cp:lastModifiedBy>Бойков</cp:lastModifiedBy>
  <cp:revision>92</cp:revision>
  <cp:lastPrinted>2017-04-19T11:46:47Z</cp:lastPrinted>
  <dcterms:created xsi:type="dcterms:W3CDTF">2017-04-11T11:20:56Z</dcterms:created>
  <dcterms:modified xsi:type="dcterms:W3CDTF">2017-05-18T09:50:08Z</dcterms:modified>
</cp:coreProperties>
</file>