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83" r:id="rId4"/>
    <p:sldId id="284" r:id="rId5"/>
    <p:sldId id="291" r:id="rId6"/>
    <p:sldId id="292" r:id="rId7"/>
    <p:sldId id="287" r:id="rId8"/>
    <p:sldId id="293" r:id="rId9"/>
    <p:sldId id="294" r:id="rId10"/>
    <p:sldId id="289" r:id="rId11"/>
    <p:sldId id="288" r:id="rId12"/>
    <p:sldId id="295" r:id="rId13"/>
    <p:sldId id="286" r:id="rId14"/>
    <p:sldId id="285" r:id="rId15"/>
    <p:sldId id="259" r:id="rId16"/>
    <p:sldId id="281" r:id="rId17"/>
    <p:sldId id="296" r:id="rId18"/>
    <p:sldId id="277" r:id="rId1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-2352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C6854-7823-4F20-85BF-E25F690CE92E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6F474-9DFE-48E6-BF33-79F5F37DE2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88C9C-E50E-44C7-8201-FE8E92BFD10A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4CB06-45F6-4DE2-8994-4486FB6EC6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4CB06-45F6-4DE2-8994-4486FB6EC63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‹#›</a:t>
            </a:fld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‹#›</a:t>
            </a:fld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‹#›</a:t>
            </a:fld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‹#›</a:t>
            </a:fld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30284" cy="5020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04455" y="18239"/>
            <a:ext cx="703384" cy="0"/>
          </a:xfrm>
          <a:custGeom>
            <a:avLst/>
            <a:gdLst/>
            <a:ahLst/>
            <a:cxnLst/>
            <a:rect l="l" t="t" r="r" b="b"/>
            <a:pathLst>
              <a:path w="703384">
                <a:moveTo>
                  <a:pt x="0" y="0"/>
                </a:moveTo>
                <a:lnTo>
                  <a:pt x="703384" y="0"/>
                </a:lnTo>
              </a:path>
            </a:pathLst>
          </a:custGeom>
          <a:ln w="22837">
            <a:solidFill>
              <a:srgbClr val="3467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504024" y="38758"/>
            <a:ext cx="452175" cy="0"/>
          </a:xfrm>
          <a:custGeom>
            <a:avLst/>
            <a:gdLst/>
            <a:ahLst/>
            <a:cxnLst/>
            <a:rect l="l" t="t" r="r" b="b"/>
            <a:pathLst>
              <a:path w="452175">
                <a:moveTo>
                  <a:pt x="0" y="0"/>
                </a:moveTo>
                <a:lnTo>
                  <a:pt x="452175" y="0"/>
                </a:lnTo>
              </a:path>
            </a:pathLst>
          </a:custGeom>
          <a:ln w="22837">
            <a:solidFill>
              <a:srgbClr val="74B8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9688" y="4993025"/>
            <a:ext cx="0" cy="1222037"/>
          </a:xfrm>
          <a:custGeom>
            <a:avLst/>
            <a:gdLst/>
            <a:ahLst/>
            <a:cxnLst/>
            <a:rect l="l" t="t" r="r" b="b"/>
            <a:pathLst>
              <a:path h="1222037">
                <a:moveTo>
                  <a:pt x="0" y="1222037"/>
                </a:moveTo>
                <a:lnTo>
                  <a:pt x="0" y="0"/>
                </a:lnTo>
              </a:path>
            </a:pathLst>
          </a:custGeom>
          <a:ln w="27404">
            <a:solidFill>
              <a:srgbClr val="1F4B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463452" y="6830640"/>
            <a:ext cx="666845" cy="0"/>
          </a:xfrm>
          <a:custGeom>
            <a:avLst/>
            <a:gdLst/>
            <a:ahLst/>
            <a:cxnLst/>
            <a:rect l="l" t="t" r="r" b="b"/>
            <a:pathLst>
              <a:path w="666845">
                <a:moveTo>
                  <a:pt x="0" y="0"/>
                </a:moveTo>
                <a:lnTo>
                  <a:pt x="666845" y="0"/>
                </a:lnTo>
              </a:path>
            </a:pathLst>
          </a:custGeom>
          <a:ln w="4567">
            <a:solidFill>
              <a:srgbClr val="D8D8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‹#›</a:t>
            </a:fld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3"/>
            <a:ext cx="9144000" cy="68488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782" y="224535"/>
            <a:ext cx="8460435" cy="6154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017" y="3362452"/>
            <a:ext cx="8485965" cy="17288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16009" y="6423659"/>
            <a:ext cx="402844" cy="3936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‹#›</a:t>
            </a:fld>
            <a:endParaRPr sz="24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CD28F55944E55371AC27EB9850C6588F04FC4DD2F400AA3DA604875FDu2a1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63A7BD869CBD0C61388C12C37EF4A7FF6B3E16C1F4A358710BE0796CF75BA9950677C5B9BA618B7xD04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663A7BD869CBD0C61388C12C37EF4A7FF6B3E16F1F40358710BE0796CF75BA9950677C599BxA05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895715BB0E966AA35783AB4230C8B7A9B7C346B67372A129B0D21B92CFEE4FFE5C1502E7A8E410w818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"/>
            <a:ext cx="9130284" cy="5020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6031" y="6291071"/>
            <a:ext cx="425196" cy="448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04455" y="18239"/>
            <a:ext cx="703384" cy="0"/>
          </a:xfrm>
          <a:custGeom>
            <a:avLst/>
            <a:gdLst/>
            <a:ahLst/>
            <a:cxnLst/>
            <a:rect l="l" t="t" r="r" b="b"/>
            <a:pathLst>
              <a:path w="703384">
                <a:moveTo>
                  <a:pt x="0" y="0"/>
                </a:moveTo>
                <a:lnTo>
                  <a:pt x="703384" y="0"/>
                </a:lnTo>
              </a:path>
            </a:pathLst>
          </a:custGeom>
          <a:ln w="22837">
            <a:solidFill>
              <a:srgbClr val="3467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04024" y="38758"/>
            <a:ext cx="452175" cy="0"/>
          </a:xfrm>
          <a:custGeom>
            <a:avLst/>
            <a:gdLst/>
            <a:ahLst/>
            <a:cxnLst/>
            <a:rect l="l" t="t" r="r" b="b"/>
            <a:pathLst>
              <a:path w="452175">
                <a:moveTo>
                  <a:pt x="0" y="0"/>
                </a:moveTo>
                <a:lnTo>
                  <a:pt x="452175" y="0"/>
                </a:lnTo>
              </a:path>
            </a:pathLst>
          </a:custGeom>
          <a:ln w="22837">
            <a:solidFill>
              <a:srgbClr val="74B8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6031" y="5029201"/>
            <a:ext cx="45719" cy="1219200"/>
          </a:xfrm>
          <a:custGeom>
            <a:avLst/>
            <a:gdLst/>
            <a:ahLst/>
            <a:cxnLst/>
            <a:rect l="l" t="t" r="r" b="b"/>
            <a:pathLst>
              <a:path h="1222037">
                <a:moveTo>
                  <a:pt x="0" y="1222037"/>
                </a:moveTo>
                <a:lnTo>
                  <a:pt x="0" y="0"/>
                </a:lnTo>
              </a:path>
            </a:pathLst>
          </a:custGeom>
          <a:ln w="27404">
            <a:solidFill>
              <a:srgbClr val="1F4B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63452" y="6830640"/>
            <a:ext cx="666845" cy="0"/>
          </a:xfrm>
          <a:custGeom>
            <a:avLst/>
            <a:gdLst/>
            <a:ahLst/>
            <a:cxnLst/>
            <a:rect l="l" t="t" r="r" b="b"/>
            <a:pathLst>
              <a:path w="666845">
                <a:moveTo>
                  <a:pt x="0" y="0"/>
                </a:moveTo>
                <a:lnTo>
                  <a:pt x="666845" y="0"/>
                </a:lnTo>
              </a:path>
            </a:pathLst>
          </a:custGeom>
          <a:ln w="4567">
            <a:solidFill>
              <a:srgbClr val="D8D8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9200" y="3048000"/>
            <a:ext cx="7772400" cy="6408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3804"/>
              </a:lnSpc>
              <a:tabLst>
                <a:tab pos="3588385" algn="l"/>
              </a:tabLst>
            </a:pP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5400" y="3886200"/>
            <a:ext cx="6781800" cy="1143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33375" algn="ctr">
              <a:lnSpc>
                <a:spcPct val="112400"/>
              </a:lnSpc>
              <a:tabLst>
                <a:tab pos="1574165" algn="l"/>
                <a:tab pos="2597785" algn="l"/>
                <a:tab pos="3145790" algn="l"/>
                <a:tab pos="3201035" algn="l"/>
              </a:tabLst>
            </a:pPr>
            <a:endParaRPr sz="32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5976" y="6400800"/>
            <a:ext cx="4259424" cy="27973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r>
              <a:rPr sz="800" b="1" spc="100" smtClean="0">
                <a:solidFill>
                  <a:srgbClr val="010101"/>
                </a:solidFill>
                <a:latin typeface="Arial"/>
                <a:cs typeface="Arial"/>
              </a:rPr>
              <a:t>M</a:t>
            </a:r>
            <a:r>
              <a:rPr lang="ru-RU" sz="800" b="1" spc="100" dirty="0" smtClean="0">
                <a:solidFill>
                  <a:srgbClr val="010101"/>
                </a:solidFill>
                <a:latin typeface="Arial"/>
                <a:cs typeface="Arial"/>
              </a:rPr>
              <a:t>ИНИСТЕРСТВО ЗДРАВООХРАНЕНИЯ  РОСТОВСКОЙ ОБЛАСТИ</a:t>
            </a:r>
            <a:endParaRPr sz="800" b="1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19800" y="6245158"/>
            <a:ext cx="2743200" cy="457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0" algn="ctr">
              <a:lnSpc>
                <a:spcPct val="100000"/>
              </a:lnSpc>
            </a:pPr>
            <a:r>
              <a:rPr lang="ru-RU" sz="900" b="1" spc="25" dirty="0" smtClean="0">
                <a:solidFill>
                  <a:srgbClr val="010101"/>
                </a:solidFill>
                <a:latin typeface="Arial"/>
                <a:cs typeface="Arial"/>
              </a:rPr>
              <a:t>НАЧАЛЬНИК ОТДЕЛА ЦЕНТРАЛИЗОВАННЫХ ЗАКУПОК</a:t>
            </a:r>
            <a:endParaRPr sz="900" b="1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3600" y="6553200"/>
            <a:ext cx="2752454" cy="1525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900" b="1" spc="75" dirty="0" smtClean="0">
                <a:solidFill>
                  <a:srgbClr val="010101"/>
                </a:solidFill>
                <a:latin typeface="Arial"/>
                <a:cs typeface="Arial"/>
              </a:rPr>
              <a:t>Е.В.КОЗЛОВА</a:t>
            </a:r>
            <a:endParaRPr sz="900" b="1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304800" y="228600"/>
            <a:ext cx="84582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3804"/>
              </a:lnSpc>
              <a:tabLst>
                <a:tab pos="3588385" algn="l"/>
              </a:tabLst>
            </a:pPr>
            <a:r>
              <a:rPr lang="en-US" sz="4400" b="1" spc="254" dirty="0" smtClean="0">
                <a:solidFill>
                  <a:srgbClr val="FF0000"/>
                </a:solidFill>
                <a:latin typeface="Arial"/>
                <a:cs typeface="Arial"/>
              </a:rPr>
              <a:t>KOHTPAKTH</a:t>
            </a:r>
            <a:r>
              <a:rPr lang="ru-RU" sz="4400" b="1" spc="254" dirty="0" smtClean="0">
                <a:solidFill>
                  <a:srgbClr val="FF0000"/>
                </a:solidFill>
                <a:latin typeface="Arial"/>
                <a:cs typeface="Arial"/>
              </a:rPr>
              <a:t>АЯ   </a:t>
            </a:r>
            <a:r>
              <a:rPr lang="en-US" sz="4400" b="1" spc="7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ru-RU" sz="4400" b="1" spc="7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lang="en-US" sz="4400" b="1" spc="70" dirty="0" smtClean="0">
                <a:solidFill>
                  <a:srgbClr val="FF0000"/>
                </a:solidFill>
                <a:latin typeface="Arial"/>
                <a:cs typeface="Arial"/>
              </a:rPr>
              <a:t>CTEMA</a:t>
            </a:r>
            <a:endParaRPr lang="en-US" sz="4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105400"/>
            <a:ext cx="9144000" cy="1628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ОБЗОР ОСНОВНЫХ ИЗМЕНЕНИЙ В</a:t>
            </a:r>
          </a:p>
          <a:p>
            <a:pPr algn="ctr"/>
            <a:r>
              <a:rPr lang="ru-RU" sz="3200" b="1" dirty="0" smtClean="0"/>
              <a:t>РЕГУЛИРОВАНИИ ЗАКУПОК ПО  </a:t>
            </a:r>
            <a:r>
              <a:rPr lang="ru-RU" sz="3200" b="1" dirty="0" smtClean="0">
                <a:solidFill>
                  <a:srgbClr val="FF0000"/>
                </a:solidFill>
              </a:rPr>
              <a:t>44-ФЗ</a:t>
            </a:r>
            <a:endParaRPr lang="en-US" sz="32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12700" indent="333375" algn="ctr">
              <a:lnSpc>
                <a:spcPct val="112400"/>
              </a:lnSpc>
              <a:tabLst>
                <a:tab pos="1574165" algn="l"/>
                <a:tab pos="2597785" algn="l"/>
                <a:tab pos="3145790" algn="l"/>
                <a:tab pos="3201035" algn="l"/>
              </a:tabLst>
            </a:pPr>
            <a:endParaRPr lang="ru-RU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Обсуждаемые изменения в сфере закупок в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будущем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10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295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3400" y="1219200"/>
            <a:ext cx="800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❒ </a:t>
            </a:r>
            <a:r>
              <a:rPr lang="ru-RU" sz="2000" b="1" dirty="0" smtClean="0"/>
              <a:t>Полный переход на электронные закупки в Законе 44-ФЗ</a:t>
            </a:r>
          </a:p>
          <a:p>
            <a:endParaRPr lang="ru-RU" sz="2000" b="1" dirty="0" smtClean="0"/>
          </a:p>
          <a:p>
            <a:endParaRPr lang="ru-RU" sz="2000" dirty="0" smtClean="0"/>
          </a:p>
          <a:p>
            <a:r>
              <a:rPr lang="ru-RU" sz="2000" dirty="0" smtClean="0"/>
              <a:t>❒ </a:t>
            </a:r>
            <a:r>
              <a:rPr lang="ru-RU" sz="2000" b="1" dirty="0" smtClean="0"/>
              <a:t>Расширение практики типовых контрактов</a:t>
            </a:r>
          </a:p>
          <a:p>
            <a:endParaRPr lang="ru-RU" sz="2000" dirty="0" smtClean="0"/>
          </a:p>
          <a:p>
            <a:r>
              <a:rPr lang="ru-RU" sz="2000" dirty="0" smtClean="0"/>
              <a:t>❒ </a:t>
            </a:r>
            <a:r>
              <a:rPr lang="ru-RU" sz="2000" b="1" dirty="0" smtClean="0"/>
              <a:t>Переход к Каталогу товаров, работ, услуг, включающему</a:t>
            </a:r>
          </a:p>
          <a:p>
            <a:r>
              <a:rPr lang="ru-RU" sz="2000" b="1" dirty="0" smtClean="0"/>
              <a:t>шаблоны описания объектов закупки (в т.ч. перечень</a:t>
            </a:r>
          </a:p>
          <a:p>
            <a:r>
              <a:rPr lang="ru-RU" sz="2000" b="1" dirty="0" smtClean="0"/>
              <a:t>характеристик и допустимых значений). Любые</a:t>
            </a:r>
          </a:p>
          <a:p>
            <a:r>
              <a:rPr lang="ru-RU" sz="2000" b="1" dirty="0" smtClean="0"/>
              <a:t>доп.характеристики потребуют отдельного обоснования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❒ </a:t>
            </a:r>
            <a:r>
              <a:rPr lang="ru-RU" sz="2000" b="1" dirty="0" smtClean="0"/>
              <a:t>Переход к системе электронного обжалования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❒ </a:t>
            </a:r>
            <a:r>
              <a:rPr lang="ru-RU" sz="2000" b="1" dirty="0" smtClean="0"/>
              <a:t>Установление закрытого перечня оснований одностороннего</a:t>
            </a:r>
          </a:p>
          <a:p>
            <a:r>
              <a:rPr lang="ru-RU" sz="2000" b="1" dirty="0" smtClean="0"/>
              <a:t>отказа от исполнения контракта в Законе № 44-ФЗ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ОСНОВНЫЕ НОВОВВЕДЕНИЯ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в строительстве/ремонте/реконструкции</a:t>
            </a:r>
            <a:r>
              <a:rPr lang="ru-RU" sz="2800" b="1" dirty="0"/>
              <a:t/>
            </a:r>
            <a:br>
              <a:rPr lang="ru-RU" sz="2800" b="1" dirty="0"/>
            </a:b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11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295400"/>
            <a:ext cx="8763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dirty="0" smtClean="0"/>
              <a:t>1. </a:t>
            </a:r>
            <a:r>
              <a:rPr lang="ru-RU" sz="2000" dirty="0" smtClean="0"/>
              <a:t>Субподряд всегда РАЗРЕШЕН (нельзя запрещать), кроме случаев, установленных ПРФ (ч.2 ст.110.2).</a:t>
            </a:r>
          </a:p>
          <a:p>
            <a:r>
              <a:rPr lang="ru-RU" sz="2000" dirty="0" smtClean="0"/>
              <a:t>2. СМР+ПИР в одном лоте ТОЛЬКО в случаях, установленных ПРФ (ч.16.1 ст.34).</a:t>
            </a:r>
          </a:p>
          <a:p>
            <a:r>
              <a:rPr lang="ru-RU" sz="2000" dirty="0" smtClean="0"/>
              <a:t>3. Строительство и реконструкция оплачиваются только после приёмки </a:t>
            </a:r>
            <a:r>
              <a:rPr lang="ru-RU" sz="2000" dirty="0" err="1" smtClean="0"/>
              <a:t>госстройнадзором</a:t>
            </a:r>
            <a:r>
              <a:rPr lang="ru-RU" sz="2000" dirty="0" smtClean="0"/>
              <a:t> (ч.4 ст.110.2).</a:t>
            </a:r>
          </a:p>
          <a:p>
            <a:r>
              <a:rPr lang="ru-RU" sz="2000" dirty="0" smtClean="0"/>
              <a:t>4. Если ПИР подлежит </a:t>
            </a:r>
            <a:r>
              <a:rPr lang="ru-RU" sz="2000" dirty="0" err="1" smtClean="0"/>
              <a:t>госэкспертизе</a:t>
            </a:r>
            <a:r>
              <a:rPr lang="ru-RU" sz="2000" dirty="0" smtClean="0"/>
              <a:t> – принять и оплатить результаты по контрактам на ПИР можно только</a:t>
            </a:r>
          </a:p>
          <a:p>
            <a:r>
              <a:rPr lang="ru-RU" sz="2000" dirty="0" smtClean="0"/>
              <a:t>после положительного заключения ГГЭ (ч.3 ст.110.2).</a:t>
            </a:r>
          </a:p>
          <a:p>
            <a:r>
              <a:rPr lang="ru-RU" sz="2000" dirty="0" smtClean="0"/>
              <a:t>5. Приложениями к контракту должны быть график работ и график оплаты работ (ч.6 ст.110.2).</a:t>
            </a:r>
          </a:p>
          <a:p>
            <a:r>
              <a:rPr lang="ru-RU" sz="2000" dirty="0" smtClean="0"/>
              <a:t>6. Оплата строительства и реконструкции всегда поэтапно (ч.5 ст.110.2 + ждем методику Минстроя).</a:t>
            </a:r>
          </a:p>
          <a:p>
            <a:r>
              <a:rPr lang="ru-RU" sz="2000" dirty="0" smtClean="0"/>
              <a:t>7. Любой заказчик, закупающий разработку ПД (или только АПР) должен включать в контракт свое право</a:t>
            </a:r>
          </a:p>
          <a:p>
            <a:r>
              <a:rPr lang="ru-RU" sz="2000" dirty="0" smtClean="0"/>
              <a:t>многократного использования ПД на основе АПР, приобретенного по контракту (ч. 1 ст. 110.1)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ОСНОВНЫЕ НОВОВВЕДЕНИЯ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в строительстве/ремонте/реконструкции</a:t>
            </a:r>
            <a:r>
              <a:rPr lang="ru-RU" sz="2800" b="1" dirty="0"/>
              <a:t/>
            </a:r>
            <a:br>
              <a:rPr lang="ru-RU" sz="2800" b="1" dirty="0"/>
            </a:b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12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295400"/>
            <a:ext cx="88392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000" b="1" dirty="0" smtClean="0"/>
              <a:t>8. Новая Методика ценообразования (приказ Минстроя России от 29.12.2016 №1028/</a:t>
            </a:r>
            <a:r>
              <a:rPr lang="ru-RU" sz="2000" b="1" dirty="0" err="1" smtClean="0"/>
              <a:t>пр</a:t>
            </a:r>
            <a:r>
              <a:rPr lang="ru-RU" sz="2000" b="1" dirty="0" smtClean="0"/>
              <a:t> ≪Об  утверждении Методики применения сметных норм≫ (</a:t>
            </a:r>
            <a:r>
              <a:rPr lang="ru-RU" sz="2000" b="1" i="1" dirty="0" smtClean="0"/>
              <a:t>обязательная, но заработает только в  конце 2017 года)</a:t>
            </a:r>
          </a:p>
          <a:p>
            <a:r>
              <a:rPr lang="ru-RU" sz="2000" b="1" dirty="0" smtClean="0"/>
              <a:t>9. Обязательное подтверждение достоверности сметной стоимости (ст.8.3 </a:t>
            </a:r>
            <a:r>
              <a:rPr lang="ru-RU" sz="2000" b="1" dirty="0" err="1" smtClean="0"/>
              <a:t>ГрК</a:t>
            </a:r>
            <a:r>
              <a:rPr lang="ru-RU" sz="2000" b="1" dirty="0" smtClean="0"/>
              <a:t> РФ и постановление</a:t>
            </a:r>
          </a:p>
          <a:p>
            <a:r>
              <a:rPr lang="ru-RU" sz="2000" b="1" dirty="0" smtClean="0"/>
              <a:t>Правительства № 427 от 18.05.2007 года, для всех заказчиков в рамках 44-ФЗ и 223-ФЗ при</a:t>
            </a:r>
          </a:p>
          <a:p>
            <a:r>
              <a:rPr lang="ru-RU" sz="2000" b="1" dirty="0" smtClean="0"/>
              <a:t>закупках капремонта, реконструкции и строительства)</a:t>
            </a:r>
          </a:p>
          <a:p>
            <a:r>
              <a:rPr lang="ru-RU" sz="2000" b="1" dirty="0" smtClean="0"/>
              <a:t>10. Изменения с 1 июля 2017 года в ОТМЕНА допусков СРО - ст. 3.3. Закона № 191-ФЗ (в ред. Закона</a:t>
            </a:r>
          </a:p>
          <a:p>
            <a:r>
              <a:rPr lang="ru-RU" sz="2000" b="1" dirty="0" smtClean="0"/>
              <a:t>№ 372-ФЗ)</a:t>
            </a:r>
          </a:p>
          <a:p>
            <a:r>
              <a:rPr lang="ru-RU" sz="2000" b="1" dirty="0" smtClean="0"/>
              <a:t>11. Изменены формулировки в постановлении № 99 от 04.02.2015 (доп.требования)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ОСНОВНЫЕ ПРАВИЛА ПОДГОТОВКИ </a:t>
            </a:r>
            <a:r>
              <a:rPr lang="ru-RU" sz="2800" b="1" dirty="0" smtClean="0">
                <a:solidFill>
                  <a:srgbClr val="FF0000"/>
                </a:solidFill>
              </a:rPr>
              <a:t>ТЗ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(ст.33 – описание объекта закупки)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13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143000"/>
            <a:ext cx="8839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marL="457200" indent="-457200" algn="just">
              <a:buAutoNum type="arabicPeriod"/>
            </a:pPr>
            <a:r>
              <a:rPr lang="ru-RU" sz="2400" dirty="0" smtClean="0"/>
              <a:t>Должно быть основано на правилах нормирования</a:t>
            </a:r>
          </a:p>
          <a:p>
            <a:pPr marL="457200" indent="-457200" algn="just"/>
            <a:endParaRPr lang="ru-RU" sz="2400" dirty="0" smtClean="0"/>
          </a:p>
          <a:p>
            <a:pPr algn="just"/>
            <a:r>
              <a:rPr lang="ru-RU" sz="2400" dirty="0" smtClean="0"/>
              <a:t>2. Должно учитывать антимонопольные требования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3. Должно соответствовать Закону № 44-ФЗ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4. Должно быть подготовлено с учетом требований</a:t>
            </a:r>
          </a:p>
          <a:p>
            <a:pPr algn="just"/>
            <a:r>
              <a:rPr lang="ru-RU" sz="2400" dirty="0" smtClean="0"/>
              <a:t>законодательства о техническом регулировании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5. Должно учитывать требования законодательства об</a:t>
            </a:r>
          </a:p>
          <a:p>
            <a:pPr algn="just"/>
            <a:r>
              <a:rPr lang="ru-RU" sz="2400" dirty="0" smtClean="0"/>
              <a:t>энергетической эффективности и энергосбережении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6. Должно учитывать пожелания конечного потребителя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 ОПИСАНИИ ОБЪЕКТА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ЗАКУПКИ НЕЛЬЗЯ УКАЗЫВАТЬ</a:t>
            </a:r>
            <a:r>
              <a:rPr lang="ru-RU" sz="2800" b="1" dirty="0"/>
              <a:t>: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14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295400"/>
            <a:ext cx="876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dirty="0" smtClean="0"/>
              <a:t>1</a:t>
            </a:r>
            <a:r>
              <a:rPr lang="ru-RU" sz="2800" dirty="0" smtClean="0"/>
              <a:t>. товарные знаки,</a:t>
            </a:r>
          </a:p>
          <a:p>
            <a:r>
              <a:rPr lang="ru-RU" sz="2800" dirty="0" smtClean="0"/>
              <a:t>2. знаки обслуживания,</a:t>
            </a:r>
          </a:p>
          <a:p>
            <a:r>
              <a:rPr lang="ru-RU" sz="2800" dirty="0" smtClean="0"/>
              <a:t>3. фирменные наименования,</a:t>
            </a:r>
          </a:p>
          <a:p>
            <a:r>
              <a:rPr lang="ru-RU" sz="2800" dirty="0" smtClean="0"/>
              <a:t>4. патенты,</a:t>
            </a:r>
          </a:p>
          <a:p>
            <a:r>
              <a:rPr lang="ru-RU" sz="2800" dirty="0" smtClean="0"/>
              <a:t>5. полезные модели,</a:t>
            </a:r>
          </a:p>
          <a:p>
            <a:r>
              <a:rPr lang="ru-RU" sz="2800" dirty="0" smtClean="0"/>
              <a:t>6. промышленные образцы,</a:t>
            </a:r>
          </a:p>
          <a:p>
            <a:r>
              <a:rPr lang="ru-RU" sz="2800" dirty="0" smtClean="0"/>
              <a:t>7. наименование места происхождения товара,</a:t>
            </a:r>
          </a:p>
          <a:p>
            <a:r>
              <a:rPr lang="ru-RU" sz="2800" dirty="0" smtClean="0"/>
              <a:t>8. наименование производителя.</a:t>
            </a:r>
            <a:endParaRPr lang="ru-RU" sz="2800" b="1" dirty="0" smtClean="0"/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474979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24534"/>
            <a:ext cx="8497417" cy="9946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ОСНОВНЫЕ ПРАВИЛА ПОДГОТОВКИ ТЗ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(ст.33 – описание объекта закупки)</a:t>
            </a:r>
            <a:endParaRPr sz="2200" b="1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066800"/>
            <a:ext cx="8229600" cy="5638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762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15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295400"/>
            <a:ext cx="8229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Технические регламенты лучше указывать, но если не указаны, все равно  применяются</a:t>
            </a:r>
          </a:p>
          <a:p>
            <a:r>
              <a:rPr lang="ru-RU" sz="2400" dirty="0" err="1" smtClean="0"/>
              <a:t>ГОСТы</a:t>
            </a:r>
            <a:r>
              <a:rPr lang="ru-RU" sz="2400" dirty="0" smtClean="0"/>
              <a:t> в ТЗ </a:t>
            </a:r>
            <a:r>
              <a:rPr lang="ru-RU" sz="2400" i="1" dirty="0" smtClean="0"/>
              <a:t>можно указывать! Даже если ГОСТ необязательный, но он</a:t>
            </a:r>
          </a:p>
          <a:p>
            <a:r>
              <a:rPr lang="ru-RU" sz="2400" dirty="0" smtClean="0"/>
              <a:t>указан в ТЗ – он становится обязательным  для сторон договора</a:t>
            </a:r>
          </a:p>
          <a:p>
            <a:r>
              <a:rPr lang="ru-RU" sz="2400" dirty="0" smtClean="0"/>
              <a:t>Но не существует </a:t>
            </a:r>
            <a:r>
              <a:rPr lang="ru-RU" sz="2400" i="1" dirty="0" smtClean="0"/>
              <a:t>ОБЯЗАННОСТИ указывать </a:t>
            </a:r>
            <a:r>
              <a:rPr lang="ru-RU" sz="2400" i="1" dirty="0" err="1" smtClean="0"/>
              <a:t>ГОСТы</a:t>
            </a:r>
            <a:endParaRPr lang="ru-RU" sz="2400" i="1" dirty="0" smtClean="0"/>
          </a:p>
          <a:p>
            <a:r>
              <a:rPr lang="ru-RU" sz="2400" dirty="0" smtClean="0"/>
              <a:t>Участники не обязаны знать </a:t>
            </a:r>
            <a:r>
              <a:rPr lang="ru-RU" sz="2400" dirty="0" err="1" smtClean="0"/>
              <a:t>ГОСТы</a:t>
            </a:r>
            <a:r>
              <a:rPr lang="ru-RU" sz="2400" dirty="0" smtClean="0"/>
              <a:t> и давать характеристики из них (кроме  случая, когда заказчик сам скопировал позиции из </a:t>
            </a:r>
            <a:r>
              <a:rPr lang="ru-RU" sz="2400" dirty="0" err="1" smtClean="0"/>
              <a:t>ГОСТа</a:t>
            </a:r>
            <a:r>
              <a:rPr lang="ru-RU" sz="2400" dirty="0" smtClean="0"/>
              <a:t> в ТЗ)</a:t>
            </a:r>
          </a:p>
          <a:p>
            <a:r>
              <a:rPr lang="ru-RU" sz="2400" dirty="0" smtClean="0"/>
              <a:t>ТУ (тех.условия) , как правило, нельзя указывать.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письмо Минэкономразвития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России от 17.08.2016№Д28и-2118</a:t>
            </a:r>
          </a:p>
          <a:p>
            <a:endParaRPr lang="ru-RU" sz="28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24534"/>
            <a:ext cx="8497417" cy="9946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МЕХАНИЗМЫ ИМПОРТОЗАМЕЩЕНИЯ</a:t>
            </a:r>
            <a:endParaRPr sz="22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066800"/>
            <a:ext cx="8229600" cy="5638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762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16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762000"/>
            <a:ext cx="83058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■ </a:t>
            </a:r>
            <a:r>
              <a:rPr lang="ru-RU" sz="2800" b="1" dirty="0" smtClean="0"/>
              <a:t>ОСОБЫЕ УСЛОВИЯ ДОПУСКА</a:t>
            </a:r>
          </a:p>
          <a:p>
            <a:r>
              <a:rPr lang="ru-RU" sz="2000" i="1" dirty="0" smtClean="0"/>
              <a:t>Продукты питания, лекарства, компьютеры, бумага, мебель и др. (Приказ Минэкономразвития России № 155 от 25.03.2014</a:t>
            </a:r>
            <a:r>
              <a:rPr lang="ru-RU" sz="2800" i="1" dirty="0" smtClean="0"/>
              <a:t>)</a:t>
            </a:r>
          </a:p>
          <a:p>
            <a:r>
              <a:rPr lang="ru-RU" sz="2800" dirty="0" smtClean="0"/>
              <a:t>■ </a:t>
            </a:r>
            <a:r>
              <a:rPr lang="ru-RU" sz="2800" b="1" dirty="0" smtClean="0"/>
              <a:t>ОГРАНИЧЕНИЕ ДОПУСКА</a:t>
            </a:r>
          </a:p>
          <a:p>
            <a:r>
              <a:rPr lang="ru-RU" sz="2000" i="1" dirty="0" smtClean="0"/>
              <a:t>Медицинские изделия (ППРФ №102 от 05.02.2015)</a:t>
            </a:r>
          </a:p>
          <a:p>
            <a:r>
              <a:rPr lang="ru-RU" sz="2000" i="1" dirty="0" smtClean="0"/>
              <a:t>Лекарственные препараты (ППРФ № 1289 от 30.11.2015)</a:t>
            </a:r>
          </a:p>
          <a:p>
            <a:r>
              <a:rPr lang="ru-RU" sz="2000" i="1" dirty="0" smtClean="0"/>
              <a:t>Пищевые продукты (ППРФ № 832 от 22.08.2016)</a:t>
            </a:r>
          </a:p>
          <a:p>
            <a:r>
              <a:rPr lang="ru-RU" sz="2000" i="1" dirty="0" smtClean="0"/>
              <a:t>Радиоэлектронная продукция (ППРФ № 968 от 26.09.2016)</a:t>
            </a:r>
          </a:p>
          <a:p>
            <a:r>
              <a:rPr lang="ru-RU" sz="2800" dirty="0" smtClean="0"/>
              <a:t>■ </a:t>
            </a:r>
            <a:r>
              <a:rPr lang="ru-RU" sz="2800" b="1" dirty="0" smtClean="0"/>
              <a:t>ЗАПРЕТ</a:t>
            </a:r>
          </a:p>
          <a:p>
            <a:r>
              <a:rPr lang="ru-RU" sz="2000" i="1" dirty="0" smtClean="0"/>
              <a:t>Товары легкой промышленности (ППРФ № 791 от 11.08.2014)</a:t>
            </a:r>
          </a:p>
          <a:p>
            <a:r>
              <a:rPr lang="ru-RU" sz="2000" i="1" dirty="0" smtClean="0"/>
              <a:t>Товары машиностроения (ППРФ № 656 от 14.07.2014)</a:t>
            </a:r>
          </a:p>
          <a:p>
            <a:r>
              <a:rPr lang="ru-RU" sz="2000" i="1" dirty="0" smtClean="0"/>
              <a:t>Программное обеспечение (ППРФ № 1236 от 16.11.2015)</a:t>
            </a:r>
          </a:p>
          <a:p>
            <a:r>
              <a:rPr lang="ru-RU" sz="2000" i="1" dirty="0" smtClean="0"/>
              <a:t>Работы и услуги «турецкого происхождения» (ППРФ №1457 от 29.12.2015)</a:t>
            </a:r>
          </a:p>
          <a:p>
            <a:r>
              <a:rPr lang="ru-RU" sz="2000" b="1" i="1" dirty="0" smtClean="0"/>
              <a:t>Т,Р,У для нужд обороны страны и безопасности (ППРФ № 9 от 14.01.2017)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4535"/>
            <a:ext cx="8573617" cy="766066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ГДЕ И КАК СЛЕДУЕТ ОТРАЗИТЬ </a:t>
            </a:r>
            <a:r>
              <a:rPr lang="ru-RU" sz="2400" b="1" dirty="0" smtClean="0">
                <a:solidFill>
                  <a:srgbClr val="FF0000"/>
                </a:solidFill>
              </a:rPr>
              <a:t>ИМПОРТОЗАМЕЩЕНИЯ</a:t>
            </a:r>
            <a:r>
              <a:rPr lang="ru-RU" sz="2400" b="1" dirty="0">
                <a:solidFill>
                  <a:srgbClr val="FF0000"/>
                </a:solidFill>
              </a:rPr>
              <a:t>?</a:t>
            </a:r>
            <a:endParaRPr sz="22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066800"/>
            <a:ext cx="8229600" cy="5638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762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17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14300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1.В плане-графике + </a:t>
            </a:r>
          </a:p>
          <a:p>
            <a:r>
              <a:rPr lang="ru-RU" sz="2800" dirty="0" smtClean="0"/>
              <a:t>2.В извещении о закупке (см. например ст. 63. ч.5 п.7) +</a:t>
            </a:r>
          </a:p>
          <a:p>
            <a:r>
              <a:rPr lang="ru-RU" sz="2800" dirty="0" smtClean="0"/>
              <a:t>3.В документации о закупке (см. ч.1 ст.64)</a:t>
            </a:r>
          </a:p>
          <a:p>
            <a:r>
              <a:rPr lang="ru-RU" sz="2800" dirty="0" smtClean="0"/>
              <a:t>В плане-графике ставить ≪галочки≫ в ЕИС + ссылка на акт</a:t>
            </a:r>
          </a:p>
          <a:p>
            <a:r>
              <a:rPr lang="ru-RU" sz="2800" dirty="0" smtClean="0"/>
              <a:t>В извещении и документации – ссылку на НПА + словами + какие  документы должен предоставить участник,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1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1703" y="3339998"/>
            <a:ext cx="3560445" cy="1210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985" algn="ctr">
              <a:lnSpc>
                <a:spcPct val="100000"/>
              </a:lnSpc>
            </a:pPr>
            <a:endParaRPr sz="325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4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905000" y="4572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985" algn="ctr">
              <a:lnSpc>
                <a:spcPct val="100000"/>
              </a:lnSpc>
            </a:pPr>
            <a:r>
              <a:rPr lang="en-US" sz="4000" b="1" spc="16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ru-RU" sz="4000" b="1" spc="160" dirty="0" smtClean="0">
                <a:solidFill>
                  <a:srgbClr val="FF0000"/>
                </a:solidFill>
                <a:latin typeface="Arial"/>
                <a:cs typeface="Arial"/>
              </a:rPr>
              <a:t>ПАСИБО </a:t>
            </a:r>
          </a:p>
          <a:p>
            <a:pPr marR="6985" algn="ctr">
              <a:lnSpc>
                <a:spcPct val="100000"/>
              </a:lnSpc>
            </a:pPr>
            <a:r>
              <a:rPr lang="ru-RU" sz="4000" b="1" spc="160" dirty="0" smtClean="0">
                <a:solidFill>
                  <a:srgbClr val="FF0000"/>
                </a:solidFill>
                <a:latin typeface="Arial"/>
                <a:cs typeface="Arial"/>
              </a:rPr>
              <a:t>ЗА  ВНИМАНИЕ  !!!!</a:t>
            </a:r>
            <a:endParaRPr lang="ru-RU" sz="4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2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2192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1. Внесены изменения в порядок формирования планов закупок и планов-графиков - Постановление</a:t>
            </a:r>
          </a:p>
          <a:p>
            <a:r>
              <a:rPr lang="ru-RU" sz="2000" dirty="0" smtClean="0"/>
              <a:t>Правительства РФ от 25 января 2017 г. № 73</a:t>
            </a:r>
          </a:p>
          <a:p>
            <a:r>
              <a:rPr lang="ru-RU" sz="2000" b="1" dirty="0" smtClean="0"/>
              <a:t>2. Казначейский контроль перестал быть блокирующим, стал последующим (см. изменения в</a:t>
            </a:r>
          </a:p>
          <a:p>
            <a:r>
              <a:rPr lang="ru-RU" sz="2000" dirty="0" smtClean="0"/>
              <a:t>постановление № 1367 (ППРФ № 315, вступило в силу 23 марта 2017 года)</a:t>
            </a:r>
          </a:p>
          <a:p>
            <a:r>
              <a:rPr lang="ru-RU" sz="2000" dirty="0" smtClean="0"/>
              <a:t>3. При планировании закупок в ряде случаев </a:t>
            </a:r>
            <a:r>
              <a:rPr lang="ru-RU" sz="2000" b="1" dirty="0" smtClean="0"/>
              <a:t>следует указывать нули ≪000…≫: </a:t>
            </a:r>
            <a:r>
              <a:rPr lang="ru-RU" sz="2000" b="1" i="1" dirty="0" smtClean="0"/>
              <a:t>несколько ОКПД в</a:t>
            </a:r>
          </a:p>
          <a:p>
            <a:r>
              <a:rPr lang="ru-RU" sz="2000" i="1" dirty="0" smtClean="0"/>
              <a:t>одной закупке, по укрупнённым строчкам, вместо КВР (у бюджетных учреждений, унитарных</a:t>
            </a:r>
          </a:p>
          <a:p>
            <a:r>
              <a:rPr lang="ru-RU" sz="2000" i="1" dirty="0" smtClean="0"/>
              <a:t>предприятий), или если несколько КВР (Приказ Минэкономразвития России от 29 ноября 2016 №</a:t>
            </a:r>
          </a:p>
          <a:p>
            <a:r>
              <a:rPr lang="ru-RU" sz="2000" dirty="0" smtClean="0"/>
              <a:t>768)</a:t>
            </a:r>
          </a:p>
          <a:p>
            <a:r>
              <a:rPr lang="ru-RU" sz="2000" b="1" dirty="0" smtClean="0"/>
              <a:t>4. Изменения НМЦ в пределах +/- 10% относительно запланированной больше не допускаются.</a:t>
            </a:r>
          </a:p>
          <a:p>
            <a:r>
              <a:rPr lang="ru-RU" sz="2000" dirty="0" smtClean="0"/>
              <a:t>Надо вносить изменения в план-график и ждать 10 дней</a:t>
            </a:r>
          </a:p>
          <a:p>
            <a:r>
              <a:rPr lang="ru-RU" sz="2000" b="1" dirty="0" smtClean="0"/>
              <a:t>5. Штрафы за нарушения при планировании (изменения в </a:t>
            </a:r>
            <a:r>
              <a:rPr lang="ru-RU" sz="2000" b="1" dirty="0" err="1" smtClean="0"/>
              <a:t>КоАП</a:t>
            </a:r>
            <a:r>
              <a:rPr lang="ru-RU" sz="2000" b="1" dirty="0" smtClean="0"/>
              <a:t> № 318-ФЗ от 03 июля 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3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2954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000" b="1" dirty="0" smtClean="0"/>
              <a:t>6. Перечень товаров и услуг для федералов, когда нельзя платить авансы (распоряжение</a:t>
            </a:r>
          </a:p>
          <a:p>
            <a:r>
              <a:rPr lang="ru-RU" sz="2000" dirty="0" smtClean="0"/>
              <a:t>Правительства РФ от 14 марта 2017 г. № 455-р)</a:t>
            </a:r>
          </a:p>
          <a:p>
            <a:r>
              <a:rPr lang="ru-RU" sz="2000" b="1" dirty="0" smtClean="0"/>
              <a:t>7. Расширен объем информации, который надо внести в реестр контрактов (см. ПП РФ №1084  от 28.11.2013)</a:t>
            </a:r>
          </a:p>
          <a:p>
            <a:r>
              <a:rPr lang="ru-RU" sz="2000" dirty="0" smtClean="0"/>
              <a:t>с 01.01.2017 – информация об авансе, стране происхождения ли изготовителе, цена за единицу, если по п.2 ст.42),</a:t>
            </a:r>
          </a:p>
          <a:p>
            <a:r>
              <a:rPr lang="ru-RU" sz="2000" dirty="0" smtClean="0"/>
              <a:t>с 01.02.2017 - по ЛС – МНН, №РУ, владелец РУ, производитель, лекарственная форма, дозировка, кол-во в упаковке, и </a:t>
            </a:r>
            <a:r>
              <a:rPr lang="ru-RU" sz="2000" dirty="0" err="1" smtClean="0"/>
              <a:t>т.п</a:t>
            </a:r>
            <a:endParaRPr lang="ru-RU" sz="2000" dirty="0" smtClean="0"/>
          </a:p>
          <a:p>
            <a:r>
              <a:rPr lang="ru-RU" sz="2000" dirty="0" smtClean="0"/>
              <a:t>с 01.04.2017 – информация о гарантии на </a:t>
            </a:r>
            <a:r>
              <a:rPr lang="ru-RU" sz="2000" dirty="0" err="1" smtClean="0"/>
              <a:t>товар,работы,услуги</a:t>
            </a:r>
            <a:r>
              <a:rPr lang="ru-RU" sz="2000" dirty="0" smtClean="0"/>
              <a:t>, о наступлении гарантийного  случая, исполнении обязательств по гарантии)</a:t>
            </a:r>
          </a:p>
          <a:p>
            <a:r>
              <a:rPr lang="ru-RU" sz="2000" b="1" dirty="0" smtClean="0"/>
              <a:t>С 1 ноября в реестр контрактов нужно вносить сведения о договорах исполнителя с малым бизнесом    </a:t>
            </a:r>
            <a:r>
              <a:rPr lang="ru-RU" sz="2000" i="1" dirty="0" smtClean="0">
                <a:hlinkClick r:id="rId3"/>
              </a:rPr>
              <a:t>Постановление Правительства РФ от 13.04.2017 N 443</a:t>
            </a:r>
          </a:p>
          <a:p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4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295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8. Правительством РФ приняты постановления, необходимые для реализации</a:t>
            </a:r>
          </a:p>
          <a:p>
            <a:r>
              <a:rPr lang="ru-RU" b="1" dirty="0" smtClean="0"/>
              <a:t>положений Закон № 44-ФЗ о С</a:t>
            </a:r>
            <a:r>
              <a:rPr lang="ru-RU" dirty="0" smtClean="0"/>
              <a:t>ПЕЦИАЛЬНЫХ ИНВЕСТИЦИОННЫХ КОНТРАКТАХ</a:t>
            </a:r>
            <a:r>
              <a:rPr lang="ru-RU" b="1" dirty="0" smtClean="0"/>
              <a:t>: постановление от 28 января 2017 г. № 96;</a:t>
            </a:r>
          </a:p>
          <a:p>
            <a:r>
              <a:rPr lang="ru-RU" dirty="0" smtClean="0"/>
              <a:t>постановление от 2 февраля 2017 г. № 121, постановление от27 февраля 2017 №231.</a:t>
            </a:r>
          </a:p>
          <a:p>
            <a:r>
              <a:rPr lang="ru-RU" b="1" dirty="0" smtClean="0"/>
              <a:t>9. Порядок определения начальной цены контракта на лекарственные препараты будет</a:t>
            </a:r>
          </a:p>
          <a:p>
            <a:r>
              <a:rPr lang="ru-RU" b="1" dirty="0" smtClean="0"/>
              <a:t>устанавливать Минздрав России - постановление Правительства РФ от 8 февраля 2017</a:t>
            </a:r>
          </a:p>
          <a:p>
            <a:r>
              <a:rPr lang="ru-RU" dirty="0" smtClean="0"/>
              <a:t>№ г. 149</a:t>
            </a:r>
          </a:p>
          <a:p>
            <a:r>
              <a:rPr lang="ru-RU" b="1" dirty="0" smtClean="0"/>
              <a:t>10.Утверждён порядок формирования каталога товаров, работ, услуг для обеспечения</a:t>
            </a:r>
          </a:p>
          <a:p>
            <a:r>
              <a:rPr lang="ru-RU" b="1" dirty="0" smtClean="0"/>
              <a:t>государственных и муниципальных нужд - постановление Правительства Российской</a:t>
            </a:r>
          </a:p>
          <a:p>
            <a:r>
              <a:rPr lang="ru-RU" dirty="0" smtClean="0"/>
              <a:t>Федерации от 8 февраля 2017 г. № 145</a:t>
            </a:r>
          </a:p>
          <a:p>
            <a:r>
              <a:rPr lang="ru-RU" b="1" dirty="0" smtClean="0"/>
              <a:t>11.Установлено новое единое требование  </a:t>
            </a:r>
            <a:r>
              <a:rPr lang="ru-RU" b="1" dirty="0" smtClean="0">
                <a:solidFill>
                  <a:srgbClr val="FF0000"/>
                </a:solidFill>
              </a:rPr>
              <a:t>статья 31 </a:t>
            </a:r>
            <a:r>
              <a:rPr lang="ru-RU" b="1" dirty="0" smtClean="0"/>
              <a:t>о том , что участники закупки (</a:t>
            </a:r>
            <a:r>
              <a:rPr lang="ru-RU" b="1" dirty="0" err="1" smtClean="0"/>
              <a:t>ю</a:t>
            </a:r>
            <a:r>
              <a:rPr lang="ru-RU" b="1" dirty="0" smtClean="0"/>
              <a:t>/л) в течение 2-х</a:t>
            </a:r>
          </a:p>
          <a:p>
            <a:r>
              <a:rPr lang="ru-RU" dirty="0" smtClean="0"/>
              <a:t>лет до момента подачи заявки на участие в закупке не должны привлекаться к</a:t>
            </a:r>
          </a:p>
          <a:p>
            <a:r>
              <a:rPr lang="ru-RU" dirty="0" err="1" smtClean="0"/>
              <a:t>адм</a:t>
            </a:r>
            <a:r>
              <a:rPr lang="ru-RU" dirty="0" smtClean="0"/>
              <a:t>. ответственности за совершение </a:t>
            </a:r>
            <a:r>
              <a:rPr lang="ru-RU" dirty="0" err="1" smtClean="0"/>
              <a:t>адм</a:t>
            </a:r>
            <a:r>
              <a:rPr lang="ru-RU" dirty="0" smtClean="0"/>
              <a:t>. правонарушения по 19.28 </a:t>
            </a:r>
            <a:r>
              <a:rPr lang="ru-RU" dirty="0" err="1" smtClean="0"/>
              <a:t>КоАП</a:t>
            </a:r>
            <a:r>
              <a:rPr lang="ru-RU" dirty="0" smtClean="0"/>
              <a:t> РФ (с 09.01.2017)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1" y="1371600"/>
            <a:ext cx="8433982" cy="4953000"/>
          </a:xfrm>
        </p:spPr>
        <p:txBody>
          <a:bodyPr/>
          <a:lstStyle/>
          <a:p>
            <a:r>
              <a:rPr lang="ru-RU" b="1" dirty="0" smtClean="0"/>
              <a:t>12.Уточнено единое требование об отсутствии судимости – теперь участники в заявке на</a:t>
            </a:r>
          </a:p>
          <a:p>
            <a:r>
              <a:rPr lang="ru-RU" dirty="0" smtClean="0"/>
              <a:t>участие в закупке должны продекларировать отсутствие у них (их должностных лиц)</a:t>
            </a:r>
          </a:p>
          <a:p>
            <a:r>
              <a:rPr lang="ru-RU" dirty="0" smtClean="0"/>
              <a:t>судимости за незаконное участие в предпринимательской деятельности, получение взятки,</a:t>
            </a:r>
          </a:p>
          <a:p>
            <a:r>
              <a:rPr lang="ru-RU" dirty="0" smtClean="0"/>
              <a:t>дачу взятки и посредничество во взяточничестве (статьи 289–291.1 Уголовного кодекса РФ)</a:t>
            </a:r>
          </a:p>
          <a:p>
            <a:r>
              <a:rPr lang="ru-RU" dirty="0" smtClean="0"/>
              <a:t>(с 09.01.2017)</a:t>
            </a:r>
          </a:p>
          <a:p>
            <a:r>
              <a:rPr lang="ru-RU" b="1" dirty="0" smtClean="0"/>
              <a:t>13.Снижена ключевая ставка до 9,75% (с 27.03.2107)</a:t>
            </a:r>
          </a:p>
          <a:p>
            <a:r>
              <a:rPr lang="ru-RU" b="1" dirty="0" smtClean="0"/>
              <a:t>14.Отельные </a:t>
            </a:r>
            <a:r>
              <a:rPr lang="ru-RU" b="1" dirty="0" err="1" smtClean="0"/>
              <a:t>ФГУПы</a:t>
            </a:r>
            <a:r>
              <a:rPr lang="ru-RU" b="1" dirty="0" smtClean="0"/>
              <a:t>, имеющие существенное значение для обеспечения прав и  </a:t>
            </a:r>
            <a:r>
              <a:rPr lang="ru-RU" dirty="0" smtClean="0"/>
              <a:t>законных интересов граждан, обороноспособности и безопасности государства,</a:t>
            </a:r>
          </a:p>
          <a:p>
            <a:r>
              <a:rPr lang="ru-RU" dirty="0" smtClean="0"/>
              <a:t>выведены из-под действия Закона № 44-ФЗ и продолжат осуществлять закупки в</a:t>
            </a:r>
          </a:p>
          <a:p>
            <a:r>
              <a:rPr lang="ru-RU" dirty="0" smtClean="0"/>
              <a:t>рамках Закона № 223-ФЗ (перечень - распоряжение Правительства РФ от 31.12.2016  №2931-р);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4534"/>
            <a:ext cx="8497417" cy="107086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586383" cy="4953000"/>
          </a:xfrm>
        </p:spPr>
        <p:txBody>
          <a:bodyPr/>
          <a:lstStyle/>
          <a:p>
            <a:r>
              <a:rPr lang="ru-RU" b="1" dirty="0" smtClean="0"/>
              <a:t>15.На заказчиков, осуществляющих деятельность на территории иностранного  государства, не распространяется ограничение по цене контракта в 100 тыс. руб.</a:t>
            </a:r>
          </a:p>
          <a:p>
            <a:r>
              <a:rPr lang="ru-RU" dirty="0" smtClean="0"/>
              <a:t>при осуществлении закупок по п. 4 ч. 1 ст. 93 Закона № 44-ФЗ (с 06.01.2017);</a:t>
            </a:r>
          </a:p>
          <a:p>
            <a:endParaRPr lang="ru-RU" b="1" dirty="0" smtClean="0"/>
          </a:p>
          <a:p>
            <a:r>
              <a:rPr lang="ru-RU" b="1" dirty="0" smtClean="0"/>
              <a:t>16. Внесены изменения в постановление Правительства РФ от 23.01.2015 № 36 ≪О порядке и сроках ввода в эксплуатацию единой информационной системы в сфере закупок≫, предусматривающие перенос срока обеспечения возможности</a:t>
            </a:r>
          </a:p>
          <a:p>
            <a:r>
              <a:rPr lang="ru-RU" dirty="0" smtClean="0"/>
              <a:t>подачи через ЕИС заявок на участие в определении поставщика (подрядчика,</a:t>
            </a:r>
          </a:p>
          <a:p>
            <a:r>
              <a:rPr lang="ru-RU" dirty="0" smtClean="0"/>
              <a:t>исполнителя) и окончательных предложений с 1 января 2017 г. на 1 января 2018 г.</a:t>
            </a:r>
            <a:endParaRPr lang="ru-RU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7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295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17. Перечень площадок для проведения электронных аукционов в рамках Закона № 44-ФЗ дополнен</a:t>
            </a:r>
          </a:p>
          <a:p>
            <a:r>
              <a:rPr lang="ru-RU" b="1" dirty="0" smtClean="0"/>
              <a:t>электронной площадкой ОАО ≪Российский аукционный дом≫ (http://lot-online.ru) (с 31.12.2016)</a:t>
            </a:r>
          </a:p>
          <a:p>
            <a:r>
              <a:rPr lang="ru-RU" b="1" dirty="0" smtClean="0"/>
              <a:t>18. Правительством РФ утверждены типовые условия контрактов, предусматривающих привлечение</a:t>
            </a:r>
          </a:p>
          <a:p>
            <a:r>
              <a:rPr lang="ru-RU" b="1" dirty="0" smtClean="0"/>
              <a:t>к исполнению контрактов субподрядчиков, соисполнителей из числа СМП, СОНКО (ППРФ от 23</a:t>
            </a:r>
          </a:p>
          <a:p>
            <a:r>
              <a:rPr lang="ru-RU" dirty="0" smtClean="0"/>
              <a:t>декабря 2016 г. №1466, с 04.01.2017):</a:t>
            </a:r>
          </a:p>
          <a:p>
            <a:r>
              <a:rPr lang="ru-RU" dirty="0" smtClean="0"/>
              <a:t>- привлекать к исполнению контракта субподрядчиков, соисполнителей из числа СМП, СОНКО в объеме не менее 5 % от</a:t>
            </a:r>
          </a:p>
          <a:p>
            <a:r>
              <a:rPr lang="ru-RU" dirty="0" smtClean="0"/>
              <a:t>цены контракта. (</a:t>
            </a:r>
            <a:r>
              <a:rPr lang="ru-RU" b="1" i="1" dirty="0" smtClean="0"/>
              <a:t>см. письмо Минэкономразвития от 15 февраля 2017 г. N Д28и-629)</a:t>
            </a:r>
          </a:p>
          <a:p>
            <a:r>
              <a:rPr lang="ru-RU" dirty="0" smtClean="0"/>
              <a:t>- в срок не более 5 раб. дней со дня заключения договора с субподрядчиком, соисполнителем представить заказчику:</a:t>
            </a:r>
          </a:p>
          <a:p>
            <a:r>
              <a:rPr lang="ru-RU" dirty="0" smtClean="0"/>
              <a:t>а) декларацию о принадлежности субподрядчика, соисполнителя к СМП, СОНКО, составленную в простой письменной</a:t>
            </a:r>
          </a:p>
          <a:p>
            <a:r>
              <a:rPr lang="ru-RU" dirty="0" smtClean="0"/>
              <a:t>форме, подписанную руководителем (иным уполномоченным лицом) и заверенную печатью (при наличии печати);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8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295400"/>
            <a:ext cx="86106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б) заверенную копию договора (договоров), заключенного с субподрядчиком, соисполнителем;</a:t>
            </a:r>
          </a:p>
          <a:p>
            <a:r>
              <a:rPr lang="ru-RU" dirty="0" smtClean="0"/>
              <a:t>- в течение 10 раб. дней со дня оплаты поставщиком (подрядчиком, исполнителем) выполненных обязательств по договору с</a:t>
            </a:r>
          </a:p>
          <a:p>
            <a:r>
              <a:rPr lang="ru-RU" dirty="0" smtClean="0"/>
              <a:t>субподрядчиком, соисполнителем представлять заказчику следующие документы:</a:t>
            </a:r>
          </a:p>
          <a:p>
            <a:r>
              <a:rPr lang="ru-RU" dirty="0" smtClean="0"/>
              <a:t>а) копии документов о приемке;</a:t>
            </a:r>
          </a:p>
          <a:p>
            <a:r>
              <a:rPr lang="ru-RU" dirty="0" smtClean="0"/>
              <a:t>б) копии платежных поручений…</a:t>
            </a:r>
          </a:p>
          <a:p>
            <a:r>
              <a:rPr lang="ru-RU" b="1" dirty="0" smtClean="0"/>
              <a:t>19. Признано утратившим силу постановление Правительства РФ от 24 декабря 2013 г. № 1224 ≪Об </a:t>
            </a:r>
            <a:r>
              <a:rPr lang="ru-RU" dirty="0" smtClean="0"/>
              <a:t>установлении запрета и ограничений на допуск… для нужд обороны страны и безопасности  государства≫ </a:t>
            </a:r>
            <a:r>
              <a:rPr lang="ru-RU" b="1" dirty="0" smtClean="0"/>
              <a:t>и установлен новый запрет – постановление Правительства РФ от 14.01.2017 № 9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20.  </a:t>
            </a:r>
            <a:r>
              <a:rPr lang="ru-RU" b="1" dirty="0" smtClean="0">
                <a:hlinkClick r:id="rId3"/>
              </a:rPr>
              <a:t>Дополнение части 1 статьи 93 пунктом 49. См. текст </a:t>
            </a:r>
            <a:r>
              <a:rPr lang="ru-RU" b="1" dirty="0" smtClean="0">
                <a:hlinkClick r:id="rId4"/>
              </a:rPr>
              <a:t>новой редакции</a:t>
            </a:r>
          </a:p>
          <a:p>
            <a:endParaRPr lang="ru-RU" dirty="0" smtClean="0"/>
          </a:p>
          <a:p>
            <a:r>
              <a:rPr lang="ru-RU" dirty="0" smtClean="0"/>
              <a:t>   осуществление  уполномоченным Правительством Российской Федерации</a:t>
            </a:r>
          </a:p>
          <a:p>
            <a:r>
              <a:rPr lang="ru-RU" dirty="0" smtClean="0"/>
              <a:t> федеральным  органом  исполнительной власти закупок работ по изготовлению</a:t>
            </a:r>
          </a:p>
          <a:p>
            <a:r>
              <a:rPr lang="ru-RU" dirty="0" smtClean="0"/>
              <a:t> акцизных марок для маркировки алкогольной продукции и табачной продукции,</a:t>
            </a:r>
          </a:p>
          <a:p>
            <a:r>
              <a:rPr lang="ru-RU" dirty="0" smtClean="0"/>
              <a:t> ввозимых  в  Российскую  Федерацию,  по  ценам (тарифам), установленным в</a:t>
            </a:r>
          </a:p>
          <a:p>
            <a:r>
              <a:rPr lang="ru-RU" dirty="0" smtClean="0"/>
              <a:t> соответствии с законодательством Российской Федерации.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534"/>
            <a:ext cx="8421217" cy="842265"/>
          </a:xfrm>
          <a:prstGeom prst="rect">
            <a:avLst/>
          </a:prstGeom>
        </p:spPr>
        <p:txBody>
          <a:bodyPr vert="horz" wrap="square" lIns="0" tIns="50165" rIns="0" bIns="0" rtlCol="0">
            <a:noAutofit/>
          </a:bodyPr>
          <a:lstStyle/>
          <a:p>
            <a:pPr marL="87630"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Самые последние и важные изменения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сфере закупок по Закону № 44-ФЗ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274" y="1219200"/>
            <a:ext cx="8294726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720">
              <a:lnSpc>
                <a:spcPct val="100000"/>
              </a:lnSpc>
            </a:pP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7614" y="4348098"/>
            <a:ext cx="3320415" cy="466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>
              <a:lnSpc>
                <a:spcPct val="100000"/>
              </a:lnSpc>
            </a:pPr>
            <a:fld id="{81D60167-4931-47E6-BA6A-407CBD079E47}" type="slidenum">
              <a:rPr sz="2400" b="1" spc="-15" dirty="0" smtClean="0">
                <a:latin typeface="Calibri"/>
                <a:cs typeface="Calibri"/>
              </a:rPr>
              <a:pPr marL="177165">
                <a:lnSpc>
                  <a:spcPct val="100000"/>
                </a:lnSpc>
              </a:pPr>
              <a:t>9</a:t>
            </a:fld>
            <a:endParaRPr sz="2400"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29540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21</a:t>
            </a:r>
            <a:r>
              <a:rPr lang="ru-RU" sz="2000" b="1" dirty="0" smtClean="0"/>
              <a:t>.</a:t>
            </a:r>
            <a:r>
              <a:rPr lang="ru-RU" sz="2000" dirty="0" smtClean="0"/>
              <a:t> </a:t>
            </a:r>
            <a:r>
              <a:rPr lang="ru-RU" sz="2400" b="1" dirty="0" smtClean="0">
                <a:hlinkClick r:id="rId3"/>
              </a:rPr>
              <a:t>Изменение пункта 5 части 1 статьи 93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Добавлены  </a:t>
            </a:r>
            <a:r>
              <a:rPr lang="ru-RU" sz="2400" dirty="0" smtClean="0"/>
              <a:t> </a:t>
            </a:r>
            <a:r>
              <a:rPr lang="ru-RU" sz="2400" b="1" dirty="0" smtClean="0"/>
              <a:t>физкультурно-спортивные</a:t>
            </a:r>
            <a:r>
              <a:rPr lang="ru-RU" sz="2400" dirty="0" smtClean="0"/>
              <a:t>     </a:t>
            </a:r>
            <a:r>
              <a:rPr lang="ru-RU" sz="2400" b="1" dirty="0" smtClean="0"/>
              <a:t>организации </a:t>
            </a:r>
            <a:endParaRPr lang="ru-RU" sz="2400" dirty="0" smtClean="0"/>
          </a:p>
          <a:p>
            <a:r>
              <a:rPr lang="ru-RU" sz="2400" dirty="0" smtClean="0"/>
              <a:t>   </a:t>
            </a:r>
          </a:p>
          <a:p>
            <a:r>
              <a:rPr lang="ru-RU" sz="2400" b="1" dirty="0" smtClean="0"/>
              <a:t>22.  </a:t>
            </a:r>
            <a:r>
              <a:rPr lang="ru-RU" sz="2400" b="1" dirty="0" smtClean="0">
                <a:solidFill>
                  <a:srgbClr val="FF0000"/>
                </a:solidFill>
              </a:rPr>
              <a:t>Приняты государственной думой изменения в части Ограничение сроков оплаты по контрактам (договорам) – для всех не более 30 дней , для СМП и СОНО- не более 15  дней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1813</Words>
  <Application>Microsoft Office PowerPoint</Application>
  <PresentationFormat>Экран (4:3)</PresentationFormat>
  <Paragraphs>226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Самые последние и важные изменения в сфере закупок по Закону № 44-ФЗ</vt:lpstr>
      <vt:lpstr>Самые последние и важные изменения в сфере закупок по Закону № 44-ФЗ</vt:lpstr>
      <vt:lpstr>Самые последние и важные изменения в сфере закупок по Закону № 44-ФЗ</vt:lpstr>
      <vt:lpstr>Самые последние и важные изменения в сфере закупок по Закону № 44-ФЗ</vt:lpstr>
      <vt:lpstr>Самые последние и важные изменения в сфере закупок по Закону № 44-ФЗ</vt:lpstr>
      <vt:lpstr>Самые последние и важные изменения в сфере закупок по Закону № 44-ФЗ</vt:lpstr>
      <vt:lpstr>Самые последние и важные изменения в сфере закупок по Закону № 44-ФЗ</vt:lpstr>
      <vt:lpstr>Самые последние и важные изменения в сфере закупок по Закону № 44-ФЗ</vt:lpstr>
      <vt:lpstr>Обсуждаемые изменения в сфере закупок в будущем</vt:lpstr>
      <vt:lpstr>ОСНОВНЫЕ НОВОВВЕДЕНИЯ в строительстве/ремонте/реконструкции </vt:lpstr>
      <vt:lpstr>ОСНОВНЫЕ НОВОВВЕДЕНИЯ в строительстве/ремонте/реконструкции </vt:lpstr>
      <vt:lpstr>ОСНОВНЫЕ ПРАВИЛА ПОДГОТОВКИ ТЗ (ст.33 – описание объекта закупки)</vt:lpstr>
      <vt:lpstr>В ОПИСАНИИ ОБЪЕКТА ЗАКУПКИ НЕЛЬЗЯ УКАЗЫВАТЬ:</vt:lpstr>
      <vt:lpstr>ОСНОВНЫЕ ПРАВИЛА ПОДГОТОВКИ ТЗ (ст.33 – описание объекта закупки)</vt:lpstr>
      <vt:lpstr>МЕХАНИЗМЫ ИМПОРТОЗАМЕЩЕНИЯ</vt:lpstr>
      <vt:lpstr>ГДЕ И КАК СЛЕДУЕТ ОТРАЗИТЬ ИМПОРТОЗАМЕЩЕНИЯ?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p046</cp:lastModifiedBy>
  <cp:revision>58</cp:revision>
  <dcterms:created xsi:type="dcterms:W3CDTF">2017-03-10T12:41:39Z</dcterms:created>
  <dcterms:modified xsi:type="dcterms:W3CDTF">2017-04-24T07:23:09Z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2017-03-01T00:00:00Z</vt:filetime>
  </property>
  <property fmtid="{D5CDD505-2E9C-101B-9397-08002B2CF9AE}" pid="3" name="LastSaved">
    <vt:filetime>2017-03-10T00:00:00Z</vt:filetime>
  </property>
</Properties>
</file>