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76" r:id="rId4"/>
    <p:sldId id="277" r:id="rId5"/>
    <p:sldId id="271" r:id="rId6"/>
    <p:sldId id="272" r:id="rId7"/>
    <p:sldId id="270" r:id="rId8"/>
    <p:sldId id="279" r:id="rId9"/>
    <p:sldId id="278" r:id="rId10"/>
    <p:sldId id="266" r:id="rId11"/>
    <p:sldId id="267" r:id="rId12"/>
    <p:sldId id="268" r:id="rId13"/>
    <p:sldId id="269" r:id="rId14"/>
    <p:sldId id="273" r:id="rId15"/>
    <p:sldId id="27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114"/>
    <a:srgbClr val="B41500"/>
    <a:srgbClr val="E8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5864197530865"/>
          <c:y val="5.0031573398097461E-2"/>
          <c:w val="0.87124999999999997"/>
          <c:h val="0.81438089846976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2048404295042689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441248954365944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608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098E-3"/>
                  <c:y val="-0.2834093613689200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818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728395061728392E-3"/>
                  <c:y val="-0.3900386260423750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1442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728395061728392E-3"/>
                  <c:y val="-0.4405472250982221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1488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  <c:pt idx="3">
                  <c:v>2015</c:v>
                </c:pt>
                <c:pt idx="4">
                  <c:v>10 мес. 2016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229</c:v>
                </c:pt>
                <c:pt idx="1">
                  <c:v>608</c:v>
                </c:pt>
                <c:pt idx="2">
                  <c:v>818</c:v>
                </c:pt>
                <c:pt idx="3">
                  <c:v>1442</c:v>
                </c:pt>
                <c:pt idx="4">
                  <c:v>1488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117184"/>
        <c:axId val="63118720"/>
      </c:barChart>
      <c:catAx>
        <c:axId val="6311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118720"/>
        <c:crosses val="autoZero"/>
        <c:auto val="1"/>
        <c:lblAlgn val="ctr"/>
        <c:lblOffset val="100"/>
        <c:noMultiLvlLbl val="0"/>
      </c:catAx>
      <c:valAx>
        <c:axId val="6311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11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CB5C8-3DD9-4495-B064-B540DBDC0781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</dgm:pt>
    <dgm:pt modelId="{6D5661CF-1B22-49D0-8A16-2323514053F2}">
      <dgm:prSet phldrT="[Текст]"/>
      <dgm:spPr/>
      <dgm:t>
        <a:bodyPr/>
        <a:lstStyle/>
        <a:p>
          <a:r>
            <a:rPr lang="ru-RU" b="1" dirty="0" smtClean="0"/>
            <a:t>СКРИНИНГ:</a:t>
          </a:r>
        </a:p>
        <a:p>
          <a:r>
            <a:rPr lang="ru-RU" b="1" dirty="0" smtClean="0"/>
            <a:t>ОБСЛЕДОВАНИЕ НА ВИЧ 90% НАСЕЛЕНИЯ</a:t>
          </a:r>
          <a:endParaRPr lang="ru-RU" b="1" dirty="0"/>
        </a:p>
      </dgm:t>
    </dgm:pt>
    <dgm:pt modelId="{840A5ED8-8AFC-4F1E-80A0-34FB87170ACB}" type="parTrans" cxnId="{1D590B03-E7C2-4A38-BB6D-E7C94F6F1AE9}">
      <dgm:prSet/>
      <dgm:spPr/>
      <dgm:t>
        <a:bodyPr/>
        <a:lstStyle/>
        <a:p>
          <a:endParaRPr lang="ru-RU"/>
        </a:p>
      </dgm:t>
    </dgm:pt>
    <dgm:pt modelId="{1F56D052-6F00-4EE6-B583-1E722768AFE8}" type="sibTrans" cxnId="{1D590B03-E7C2-4A38-BB6D-E7C94F6F1AE9}">
      <dgm:prSet/>
      <dgm:spPr/>
      <dgm:t>
        <a:bodyPr/>
        <a:lstStyle/>
        <a:p>
          <a:endParaRPr lang="ru-RU"/>
        </a:p>
      </dgm:t>
    </dgm:pt>
    <dgm:pt modelId="{1F97A5C6-3A46-4F87-ACB4-501BE8A79470}">
      <dgm:prSet phldrT="[Текст]"/>
      <dgm:spPr/>
      <dgm:t>
        <a:bodyPr/>
        <a:lstStyle/>
        <a:p>
          <a:r>
            <a:rPr lang="ru-RU" b="1" dirty="0" smtClean="0"/>
            <a:t>ОХВАТ ТЕРАПИЕЙ 90% ПАЦИЕНТОВ С ВИЧ</a:t>
          </a:r>
          <a:endParaRPr lang="ru-RU" b="1" dirty="0"/>
        </a:p>
      </dgm:t>
    </dgm:pt>
    <dgm:pt modelId="{24408761-4E74-4846-874D-529086127576}" type="parTrans" cxnId="{A175FE25-E41C-490A-91BC-0EF88B99547B}">
      <dgm:prSet/>
      <dgm:spPr/>
      <dgm:t>
        <a:bodyPr/>
        <a:lstStyle/>
        <a:p>
          <a:endParaRPr lang="ru-RU"/>
        </a:p>
      </dgm:t>
    </dgm:pt>
    <dgm:pt modelId="{14FA1451-A3CB-4463-B885-BEAAB1A4E51E}" type="sibTrans" cxnId="{A175FE25-E41C-490A-91BC-0EF88B99547B}">
      <dgm:prSet/>
      <dgm:spPr/>
      <dgm:t>
        <a:bodyPr/>
        <a:lstStyle/>
        <a:p>
          <a:endParaRPr lang="ru-RU"/>
        </a:p>
      </dgm:t>
    </dgm:pt>
    <dgm:pt modelId="{603EF39A-337B-49B7-B8AC-E021E55B7ACE}">
      <dgm:prSet phldrT="[Текст]"/>
      <dgm:spPr/>
      <dgm:t>
        <a:bodyPr/>
        <a:lstStyle/>
        <a:p>
          <a:r>
            <a:rPr lang="ru-RU" b="1" dirty="0" smtClean="0"/>
            <a:t>ЛИКВИДАЦИЯ ВЕРТИКАЛЬНОГО ПУТИ ПЕРЕДАЧИ ВИЧ</a:t>
          </a:r>
          <a:endParaRPr lang="ru-RU" b="1" dirty="0"/>
        </a:p>
      </dgm:t>
    </dgm:pt>
    <dgm:pt modelId="{46C3E570-8315-4D45-AAE2-850F52FDB1AD}" type="parTrans" cxnId="{FA2769DE-3447-42D7-99BD-2B778DBAB85E}">
      <dgm:prSet/>
      <dgm:spPr/>
      <dgm:t>
        <a:bodyPr/>
        <a:lstStyle/>
        <a:p>
          <a:endParaRPr lang="ru-RU"/>
        </a:p>
      </dgm:t>
    </dgm:pt>
    <dgm:pt modelId="{D05E4698-7AE9-4770-8CF5-9FCE7329C5C3}" type="sibTrans" cxnId="{FA2769DE-3447-42D7-99BD-2B778DBAB85E}">
      <dgm:prSet/>
      <dgm:spPr/>
      <dgm:t>
        <a:bodyPr/>
        <a:lstStyle/>
        <a:p>
          <a:endParaRPr lang="ru-RU"/>
        </a:p>
      </dgm:t>
    </dgm:pt>
    <dgm:pt modelId="{FA7E9BD5-5D7C-41D7-BA32-81A0FAA48D25}">
      <dgm:prSet phldrT="[Текст]"/>
      <dgm:spPr/>
      <dgm:t>
        <a:bodyPr/>
        <a:lstStyle/>
        <a:p>
          <a:r>
            <a:rPr lang="ru-RU" b="1" dirty="0" smtClean="0"/>
            <a:t>ШИРОКОЕ ИНФОРМИРОВАНИЕ НАСЕЛЕНИЯ ПО ВОПРОСАМ ВИЧ-ИНФЕКЦИИ</a:t>
          </a:r>
          <a:endParaRPr lang="ru-RU" b="1" dirty="0"/>
        </a:p>
      </dgm:t>
    </dgm:pt>
    <dgm:pt modelId="{875281CA-7245-42CF-A31C-3B51E73448F7}" type="parTrans" cxnId="{95FF8593-74E4-48F0-8B92-57D32442749A}">
      <dgm:prSet/>
      <dgm:spPr/>
      <dgm:t>
        <a:bodyPr/>
        <a:lstStyle/>
        <a:p>
          <a:endParaRPr lang="ru-RU"/>
        </a:p>
      </dgm:t>
    </dgm:pt>
    <dgm:pt modelId="{703E442B-F9B5-4DD4-8E9D-CB3A1972F13D}" type="sibTrans" cxnId="{95FF8593-74E4-48F0-8B92-57D32442749A}">
      <dgm:prSet/>
      <dgm:spPr/>
      <dgm:t>
        <a:bodyPr/>
        <a:lstStyle/>
        <a:p>
          <a:endParaRPr lang="ru-RU"/>
        </a:p>
      </dgm:t>
    </dgm:pt>
    <dgm:pt modelId="{0DF6342A-DFEA-4455-809F-BC7341DC8AAF}">
      <dgm:prSet phldrT="[Текст]"/>
      <dgm:spPr/>
      <dgm:t>
        <a:bodyPr/>
        <a:lstStyle/>
        <a:p>
          <a:r>
            <a:rPr lang="ru-RU" b="1" dirty="0" smtClean="0"/>
            <a:t>КАЧЕСТВЕННЫЕ ПРОТИВО ЭПИДЕМИЧЕСКИЕ МЕРОПРИЯТИЯ  </a:t>
          </a:r>
          <a:endParaRPr lang="ru-RU" b="1" dirty="0"/>
        </a:p>
      </dgm:t>
    </dgm:pt>
    <dgm:pt modelId="{16EFAF4F-CBB8-46F2-94E6-95704D90BDAB}" type="parTrans" cxnId="{89B5FA28-B784-498A-9865-EF6838AE1F05}">
      <dgm:prSet/>
      <dgm:spPr/>
      <dgm:t>
        <a:bodyPr/>
        <a:lstStyle/>
        <a:p>
          <a:endParaRPr lang="ru-RU"/>
        </a:p>
      </dgm:t>
    </dgm:pt>
    <dgm:pt modelId="{0B6AC353-9CC7-457B-8CBA-7F07A8F76F15}" type="sibTrans" cxnId="{89B5FA28-B784-498A-9865-EF6838AE1F05}">
      <dgm:prSet/>
      <dgm:spPr/>
      <dgm:t>
        <a:bodyPr/>
        <a:lstStyle/>
        <a:p>
          <a:endParaRPr lang="ru-RU"/>
        </a:p>
      </dgm:t>
    </dgm:pt>
    <dgm:pt modelId="{1E22AB2C-7D9C-43E1-97D7-82527E878840}" type="pres">
      <dgm:prSet presAssocID="{5D0CB5C8-3DD9-4495-B064-B540DBDC0781}" presName="Name0" presStyleCnt="0">
        <dgm:presLayoutVars>
          <dgm:dir/>
          <dgm:resizeHandles val="exact"/>
        </dgm:presLayoutVars>
      </dgm:prSet>
      <dgm:spPr/>
    </dgm:pt>
    <dgm:pt modelId="{F3CFE915-9F30-4620-A10B-18A37440BDB2}" type="pres">
      <dgm:prSet presAssocID="{5D0CB5C8-3DD9-4495-B064-B540DBDC0781}" presName="fgShape" presStyleLbl="fgShp" presStyleIdx="0" presStyleCnt="1" custLinFactNeighborX="-4" custLinFactNeighborY="13187"/>
      <dgm:spPr/>
    </dgm:pt>
    <dgm:pt modelId="{C9A2AA51-6BC1-4DC9-9C4D-E15E21443531}" type="pres">
      <dgm:prSet presAssocID="{5D0CB5C8-3DD9-4495-B064-B540DBDC0781}" presName="linComp" presStyleCnt="0"/>
      <dgm:spPr/>
    </dgm:pt>
    <dgm:pt modelId="{FDE78E4F-062C-40E8-B58D-D42455BDED1C}" type="pres">
      <dgm:prSet presAssocID="{6D5661CF-1B22-49D0-8A16-2323514053F2}" presName="compNode" presStyleCnt="0"/>
      <dgm:spPr/>
    </dgm:pt>
    <dgm:pt modelId="{916CAFF7-AA96-4371-B15C-8D5D4E802A5A}" type="pres">
      <dgm:prSet presAssocID="{6D5661CF-1B22-49D0-8A16-2323514053F2}" presName="bkgdShape" presStyleLbl="node1" presStyleIdx="0" presStyleCnt="5"/>
      <dgm:spPr/>
      <dgm:t>
        <a:bodyPr/>
        <a:lstStyle/>
        <a:p>
          <a:endParaRPr lang="ru-RU"/>
        </a:p>
      </dgm:t>
    </dgm:pt>
    <dgm:pt modelId="{5ADEF1C3-6E52-4AA1-9675-8DED463FBB29}" type="pres">
      <dgm:prSet presAssocID="{6D5661CF-1B22-49D0-8A16-2323514053F2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2F66C-F0B0-4754-A4DE-06B457D29E52}" type="pres">
      <dgm:prSet presAssocID="{6D5661CF-1B22-49D0-8A16-2323514053F2}" presName="invisiNode" presStyleLbl="node1" presStyleIdx="0" presStyleCnt="5"/>
      <dgm:spPr/>
    </dgm:pt>
    <dgm:pt modelId="{FF47C93B-1FBC-4955-9800-BFC5A3AB859E}" type="pres">
      <dgm:prSet presAssocID="{6D5661CF-1B22-49D0-8A16-2323514053F2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E954965A-76A2-4093-A03D-87086BE4D93F}" type="pres">
      <dgm:prSet presAssocID="{1F56D052-6F00-4EE6-B583-1E722768AF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CD32B9-E376-43C6-A7E2-185A2B26C2C4}" type="pres">
      <dgm:prSet presAssocID="{1F97A5C6-3A46-4F87-ACB4-501BE8A79470}" presName="compNode" presStyleCnt="0"/>
      <dgm:spPr/>
    </dgm:pt>
    <dgm:pt modelId="{FB45D37B-BFFF-42AD-A503-E14640530273}" type="pres">
      <dgm:prSet presAssocID="{1F97A5C6-3A46-4F87-ACB4-501BE8A79470}" presName="bkgdShape" presStyleLbl="node1" presStyleIdx="1" presStyleCnt="5"/>
      <dgm:spPr/>
      <dgm:t>
        <a:bodyPr/>
        <a:lstStyle/>
        <a:p>
          <a:endParaRPr lang="ru-RU"/>
        </a:p>
      </dgm:t>
    </dgm:pt>
    <dgm:pt modelId="{06C45339-4960-4ACC-8A24-9B6FEBD77C13}" type="pres">
      <dgm:prSet presAssocID="{1F97A5C6-3A46-4F87-ACB4-501BE8A7947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E94F2-E475-4E4A-863D-7EB646D4C846}" type="pres">
      <dgm:prSet presAssocID="{1F97A5C6-3A46-4F87-ACB4-501BE8A79470}" presName="invisiNode" presStyleLbl="node1" presStyleIdx="1" presStyleCnt="5"/>
      <dgm:spPr/>
    </dgm:pt>
    <dgm:pt modelId="{55DBFD54-CE06-4566-A9F8-6CF26B86113C}" type="pres">
      <dgm:prSet presAssocID="{1F97A5C6-3A46-4F87-ACB4-501BE8A79470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84460AA-555C-46F3-A1CA-3268431B7576}" type="pres">
      <dgm:prSet presAssocID="{14FA1451-A3CB-4463-B885-BEAAB1A4E5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32B8ED-EED8-4821-A72C-E0DF2D7E5EB6}" type="pres">
      <dgm:prSet presAssocID="{603EF39A-337B-49B7-B8AC-E021E55B7ACE}" presName="compNode" presStyleCnt="0"/>
      <dgm:spPr/>
    </dgm:pt>
    <dgm:pt modelId="{CEAC6C2C-C8E8-4EEA-8323-34C397C50CB0}" type="pres">
      <dgm:prSet presAssocID="{603EF39A-337B-49B7-B8AC-E021E55B7ACE}" presName="bkgdShape" presStyleLbl="node1" presStyleIdx="2" presStyleCnt="5"/>
      <dgm:spPr/>
      <dgm:t>
        <a:bodyPr/>
        <a:lstStyle/>
        <a:p>
          <a:endParaRPr lang="ru-RU"/>
        </a:p>
      </dgm:t>
    </dgm:pt>
    <dgm:pt modelId="{A33E06D0-8C39-4ED5-8106-FBA95AB38A13}" type="pres">
      <dgm:prSet presAssocID="{603EF39A-337B-49B7-B8AC-E021E55B7ACE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546AE-8924-4FE4-99C8-EC4AB25EB4A1}" type="pres">
      <dgm:prSet presAssocID="{603EF39A-337B-49B7-B8AC-E021E55B7ACE}" presName="invisiNode" presStyleLbl="node1" presStyleIdx="2" presStyleCnt="5"/>
      <dgm:spPr/>
    </dgm:pt>
    <dgm:pt modelId="{3F82B798-4A32-4FF7-BC57-B770E37D45BB}" type="pres">
      <dgm:prSet presAssocID="{603EF39A-337B-49B7-B8AC-E021E55B7ACE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B4B6DF7B-E938-42F5-8CB3-7119B4984669}" type="pres">
      <dgm:prSet presAssocID="{D05E4698-7AE9-4770-8CF5-9FCE7329C5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DB6780-762F-4225-8E38-79D37A8296F1}" type="pres">
      <dgm:prSet presAssocID="{0DF6342A-DFEA-4455-809F-BC7341DC8AAF}" presName="compNode" presStyleCnt="0"/>
      <dgm:spPr/>
    </dgm:pt>
    <dgm:pt modelId="{2B1B057E-1E75-43EB-94A3-87D6424D5329}" type="pres">
      <dgm:prSet presAssocID="{0DF6342A-DFEA-4455-809F-BC7341DC8AAF}" presName="bkgdShape" presStyleLbl="node1" presStyleIdx="3" presStyleCnt="5"/>
      <dgm:spPr/>
      <dgm:t>
        <a:bodyPr/>
        <a:lstStyle/>
        <a:p>
          <a:endParaRPr lang="ru-RU"/>
        </a:p>
      </dgm:t>
    </dgm:pt>
    <dgm:pt modelId="{3041C7FA-B42E-4A01-8104-70957C157DA7}" type="pres">
      <dgm:prSet presAssocID="{0DF6342A-DFEA-4455-809F-BC7341DC8AAF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3F99E-BEDA-4F0B-BE55-7E5C96524581}" type="pres">
      <dgm:prSet presAssocID="{0DF6342A-DFEA-4455-809F-BC7341DC8AAF}" presName="invisiNode" presStyleLbl="node1" presStyleIdx="3" presStyleCnt="5"/>
      <dgm:spPr/>
    </dgm:pt>
    <dgm:pt modelId="{0FE82799-7550-4E57-97E5-5D3096453FCC}" type="pres">
      <dgm:prSet presAssocID="{0DF6342A-DFEA-4455-809F-BC7341DC8AAF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1DC20C2B-114C-4713-81E8-56656BC12EBA}" type="pres">
      <dgm:prSet presAssocID="{0B6AC353-9CC7-457B-8CBA-7F07A8F76F1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78A015-E102-4562-8DED-83AD7C025719}" type="pres">
      <dgm:prSet presAssocID="{FA7E9BD5-5D7C-41D7-BA32-81A0FAA48D25}" presName="compNode" presStyleCnt="0"/>
      <dgm:spPr/>
    </dgm:pt>
    <dgm:pt modelId="{04ABA19D-A8C3-4CD6-A681-CDF485D4CB11}" type="pres">
      <dgm:prSet presAssocID="{FA7E9BD5-5D7C-41D7-BA32-81A0FAA48D25}" presName="bkgdShape" presStyleLbl="node1" presStyleIdx="4" presStyleCnt="5"/>
      <dgm:spPr/>
      <dgm:t>
        <a:bodyPr/>
        <a:lstStyle/>
        <a:p>
          <a:endParaRPr lang="ru-RU"/>
        </a:p>
      </dgm:t>
    </dgm:pt>
    <dgm:pt modelId="{C8C583D2-2EFE-46C6-9EBD-434B87FB9852}" type="pres">
      <dgm:prSet presAssocID="{FA7E9BD5-5D7C-41D7-BA32-81A0FAA48D2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288A2-2DB3-492F-BB7C-68A805548924}" type="pres">
      <dgm:prSet presAssocID="{FA7E9BD5-5D7C-41D7-BA32-81A0FAA48D25}" presName="invisiNode" presStyleLbl="node1" presStyleIdx="4" presStyleCnt="5"/>
      <dgm:spPr/>
    </dgm:pt>
    <dgm:pt modelId="{10E1767C-8B76-4DA4-A307-37220D244835}" type="pres">
      <dgm:prSet presAssocID="{FA7E9BD5-5D7C-41D7-BA32-81A0FAA48D25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C0DCCDC0-5787-45BC-A028-A13C98DD02BB}" type="presOf" srcId="{603EF39A-337B-49B7-B8AC-E021E55B7ACE}" destId="{A33E06D0-8C39-4ED5-8106-FBA95AB38A13}" srcOrd="1" destOrd="0" presId="urn:microsoft.com/office/officeart/2005/8/layout/hList7"/>
    <dgm:cxn modelId="{95FF8593-74E4-48F0-8B92-57D32442749A}" srcId="{5D0CB5C8-3DD9-4495-B064-B540DBDC0781}" destId="{FA7E9BD5-5D7C-41D7-BA32-81A0FAA48D25}" srcOrd="4" destOrd="0" parTransId="{875281CA-7245-42CF-A31C-3B51E73448F7}" sibTransId="{703E442B-F9B5-4DD4-8E9D-CB3A1972F13D}"/>
    <dgm:cxn modelId="{1D590B03-E7C2-4A38-BB6D-E7C94F6F1AE9}" srcId="{5D0CB5C8-3DD9-4495-B064-B540DBDC0781}" destId="{6D5661CF-1B22-49D0-8A16-2323514053F2}" srcOrd="0" destOrd="0" parTransId="{840A5ED8-8AFC-4F1E-80A0-34FB87170ACB}" sibTransId="{1F56D052-6F00-4EE6-B583-1E722768AFE8}"/>
    <dgm:cxn modelId="{612831FE-6EDB-40CC-AD23-6D68656D0EB3}" type="presOf" srcId="{6D5661CF-1B22-49D0-8A16-2323514053F2}" destId="{916CAFF7-AA96-4371-B15C-8D5D4E802A5A}" srcOrd="0" destOrd="0" presId="urn:microsoft.com/office/officeart/2005/8/layout/hList7"/>
    <dgm:cxn modelId="{B751FCC1-EDE7-4A5E-8F29-8A267344ED74}" type="presOf" srcId="{FA7E9BD5-5D7C-41D7-BA32-81A0FAA48D25}" destId="{C8C583D2-2EFE-46C6-9EBD-434B87FB9852}" srcOrd="1" destOrd="0" presId="urn:microsoft.com/office/officeart/2005/8/layout/hList7"/>
    <dgm:cxn modelId="{61B8ADAF-956B-4C49-966C-2617BDC8AB3B}" type="presOf" srcId="{FA7E9BD5-5D7C-41D7-BA32-81A0FAA48D25}" destId="{04ABA19D-A8C3-4CD6-A681-CDF485D4CB11}" srcOrd="0" destOrd="0" presId="urn:microsoft.com/office/officeart/2005/8/layout/hList7"/>
    <dgm:cxn modelId="{ECEAD462-8E5F-4E65-A2D7-795BBF74BEC4}" type="presOf" srcId="{14FA1451-A3CB-4463-B885-BEAAB1A4E51E}" destId="{684460AA-555C-46F3-A1CA-3268431B7576}" srcOrd="0" destOrd="0" presId="urn:microsoft.com/office/officeart/2005/8/layout/hList7"/>
    <dgm:cxn modelId="{89B5FA28-B784-498A-9865-EF6838AE1F05}" srcId="{5D0CB5C8-3DD9-4495-B064-B540DBDC0781}" destId="{0DF6342A-DFEA-4455-809F-BC7341DC8AAF}" srcOrd="3" destOrd="0" parTransId="{16EFAF4F-CBB8-46F2-94E6-95704D90BDAB}" sibTransId="{0B6AC353-9CC7-457B-8CBA-7F07A8F76F15}"/>
    <dgm:cxn modelId="{CCBAEAA7-CBA7-4CAD-9A15-88EF4DC65E95}" type="presOf" srcId="{0B6AC353-9CC7-457B-8CBA-7F07A8F76F15}" destId="{1DC20C2B-114C-4713-81E8-56656BC12EBA}" srcOrd="0" destOrd="0" presId="urn:microsoft.com/office/officeart/2005/8/layout/hList7"/>
    <dgm:cxn modelId="{FA2769DE-3447-42D7-99BD-2B778DBAB85E}" srcId="{5D0CB5C8-3DD9-4495-B064-B540DBDC0781}" destId="{603EF39A-337B-49B7-B8AC-E021E55B7ACE}" srcOrd="2" destOrd="0" parTransId="{46C3E570-8315-4D45-AAE2-850F52FDB1AD}" sibTransId="{D05E4698-7AE9-4770-8CF5-9FCE7329C5C3}"/>
    <dgm:cxn modelId="{D7623E5D-6C68-4E15-BA24-ADFE7E395057}" type="presOf" srcId="{D05E4698-7AE9-4770-8CF5-9FCE7329C5C3}" destId="{B4B6DF7B-E938-42F5-8CB3-7119B4984669}" srcOrd="0" destOrd="0" presId="urn:microsoft.com/office/officeart/2005/8/layout/hList7"/>
    <dgm:cxn modelId="{6B17560C-CA33-4445-A6CD-298F8135C2CE}" type="presOf" srcId="{0DF6342A-DFEA-4455-809F-BC7341DC8AAF}" destId="{3041C7FA-B42E-4A01-8104-70957C157DA7}" srcOrd="1" destOrd="0" presId="urn:microsoft.com/office/officeart/2005/8/layout/hList7"/>
    <dgm:cxn modelId="{35D6C854-154C-4BC3-80F7-CA06DB99F690}" type="presOf" srcId="{5D0CB5C8-3DD9-4495-B064-B540DBDC0781}" destId="{1E22AB2C-7D9C-43E1-97D7-82527E878840}" srcOrd="0" destOrd="0" presId="urn:microsoft.com/office/officeart/2005/8/layout/hList7"/>
    <dgm:cxn modelId="{04730F67-A7D4-4C74-8382-2147D6C67464}" type="presOf" srcId="{0DF6342A-DFEA-4455-809F-BC7341DC8AAF}" destId="{2B1B057E-1E75-43EB-94A3-87D6424D5329}" srcOrd="0" destOrd="0" presId="urn:microsoft.com/office/officeart/2005/8/layout/hList7"/>
    <dgm:cxn modelId="{4CA2010D-D66A-434E-A03A-CFE206F637BA}" type="presOf" srcId="{1F97A5C6-3A46-4F87-ACB4-501BE8A79470}" destId="{06C45339-4960-4ACC-8A24-9B6FEBD77C13}" srcOrd="1" destOrd="0" presId="urn:microsoft.com/office/officeart/2005/8/layout/hList7"/>
    <dgm:cxn modelId="{915173E6-F4F8-41A0-B036-77457D5495C1}" type="presOf" srcId="{6D5661CF-1B22-49D0-8A16-2323514053F2}" destId="{5ADEF1C3-6E52-4AA1-9675-8DED463FBB29}" srcOrd="1" destOrd="0" presId="urn:microsoft.com/office/officeart/2005/8/layout/hList7"/>
    <dgm:cxn modelId="{1E192D47-B53C-4FC9-A16A-D73CED69AFA0}" type="presOf" srcId="{1F56D052-6F00-4EE6-B583-1E722768AFE8}" destId="{E954965A-76A2-4093-A03D-87086BE4D93F}" srcOrd="0" destOrd="0" presId="urn:microsoft.com/office/officeart/2005/8/layout/hList7"/>
    <dgm:cxn modelId="{A175FE25-E41C-490A-91BC-0EF88B99547B}" srcId="{5D0CB5C8-3DD9-4495-B064-B540DBDC0781}" destId="{1F97A5C6-3A46-4F87-ACB4-501BE8A79470}" srcOrd="1" destOrd="0" parTransId="{24408761-4E74-4846-874D-529086127576}" sibTransId="{14FA1451-A3CB-4463-B885-BEAAB1A4E51E}"/>
    <dgm:cxn modelId="{415C40DA-5726-4B8B-B4C8-6FAC7770CE45}" type="presOf" srcId="{603EF39A-337B-49B7-B8AC-E021E55B7ACE}" destId="{CEAC6C2C-C8E8-4EEA-8323-34C397C50CB0}" srcOrd="0" destOrd="0" presId="urn:microsoft.com/office/officeart/2005/8/layout/hList7"/>
    <dgm:cxn modelId="{22F12569-6C41-4AB2-98C1-D6E84DB0B923}" type="presOf" srcId="{1F97A5C6-3A46-4F87-ACB4-501BE8A79470}" destId="{FB45D37B-BFFF-42AD-A503-E14640530273}" srcOrd="0" destOrd="0" presId="urn:microsoft.com/office/officeart/2005/8/layout/hList7"/>
    <dgm:cxn modelId="{E51DD721-D1A3-401D-8D65-F84A89ADC267}" type="presParOf" srcId="{1E22AB2C-7D9C-43E1-97D7-82527E878840}" destId="{F3CFE915-9F30-4620-A10B-18A37440BDB2}" srcOrd="0" destOrd="0" presId="urn:microsoft.com/office/officeart/2005/8/layout/hList7"/>
    <dgm:cxn modelId="{EADE4401-597D-4730-B313-05B5B50CDAF1}" type="presParOf" srcId="{1E22AB2C-7D9C-43E1-97D7-82527E878840}" destId="{C9A2AA51-6BC1-4DC9-9C4D-E15E21443531}" srcOrd="1" destOrd="0" presId="urn:microsoft.com/office/officeart/2005/8/layout/hList7"/>
    <dgm:cxn modelId="{C2497752-A710-4C08-8DE7-3EC0594DBC34}" type="presParOf" srcId="{C9A2AA51-6BC1-4DC9-9C4D-E15E21443531}" destId="{FDE78E4F-062C-40E8-B58D-D42455BDED1C}" srcOrd="0" destOrd="0" presId="urn:microsoft.com/office/officeart/2005/8/layout/hList7"/>
    <dgm:cxn modelId="{A06EADBB-F6C1-4EB7-B975-0D0025C9360C}" type="presParOf" srcId="{FDE78E4F-062C-40E8-B58D-D42455BDED1C}" destId="{916CAFF7-AA96-4371-B15C-8D5D4E802A5A}" srcOrd="0" destOrd="0" presId="urn:microsoft.com/office/officeart/2005/8/layout/hList7"/>
    <dgm:cxn modelId="{150ADD31-1601-462F-AB6A-DA1DC0A8A341}" type="presParOf" srcId="{FDE78E4F-062C-40E8-B58D-D42455BDED1C}" destId="{5ADEF1C3-6E52-4AA1-9675-8DED463FBB29}" srcOrd="1" destOrd="0" presId="urn:microsoft.com/office/officeart/2005/8/layout/hList7"/>
    <dgm:cxn modelId="{F27A6871-C95F-476A-84FA-4A3C1AA30209}" type="presParOf" srcId="{FDE78E4F-062C-40E8-B58D-D42455BDED1C}" destId="{40D2F66C-F0B0-4754-A4DE-06B457D29E52}" srcOrd="2" destOrd="0" presId="urn:microsoft.com/office/officeart/2005/8/layout/hList7"/>
    <dgm:cxn modelId="{B912A018-4030-47C2-A464-E8E5B37D1FED}" type="presParOf" srcId="{FDE78E4F-062C-40E8-B58D-D42455BDED1C}" destId="{FF47C93B-1FBC-4955-9800-BFC5A3AB859E}" srcOrd="3" destOrd="0" presId="urn:microsoft.com/office/officeart/2005/8/layout/hList7"/>
    <dgm:cxn modelId="{832D20BC-836E-4AAB-9F12-307D5397F95D}" type="presParOf" srcId="{C9A2AA51-6BC1-4DC9-9C4D-E15E21443531}" destId="{E954965A-76A2-4093-A03D-87086BE4D93F}" srcOrd="1" destOrd="0" presId="urn:microsoft.com/office/officeart/2005/8/layout/hList7"/>
    <dgm:cxn modelId="{4BD3C1A7-359F-49CE-8C95-427E4227AFC9}" type="presParOf" srcId="{C9A2AA51-6BC1-4DC9-9C4D-E15E21443531}" destId="{7DCD32B9-E376-43C6-A7E2-185A2B26C2C4}" srcOrd="2" destOrd="0" presId="urn:microsoft.com/office/officeart/2005/8/layout/hList7"/>
    <dgm:cxn modelId="{E40780AE-93EB-4224-BF5F-08EA8BD66CB6}" type="presParOf" srcId="{7DCD32B9-E376-43C6-A7E2-185A2B26C2C4}" destId="{FB45D37B-BFFF-42AD-A503-E14640530273}" srcOrd="0" destOrd="0" presId="urn:microsoft.com/office/officeart/2005/8/layout/hList7"/>
    <dgm:cxn modelId="{DB193EE5-26AB-42E3-8259-655D2A5B4469}" type="presParOf" srcId="{7DCD32B9-E376-43C6-A7E2-185A2B26C2C4}" destId="{06C45339-4960-4ACC-8A24-9B6FEBD77C13}" srcOrd="1" destOrd="0" presId="urn:microsoft.com/office/officeart/2005/8/layout/hList7"/>
    <dgm:cxn modelId="{56D3D17C-B4AA-4B4C-8AA5-92697968CC53}" type="presParOf" srcId="{7DCD32B9-E376-43C6-A7E2-185A2B26C2C4}" destId="{E74E94F2-E475-4E4A-863D-7EB646D4C846}" srcOrd="2" destOrd="0" presId="urn:microsoft.com/office/officeart/2005/8/layout/hList7"/>
    <dgm:cxn modelId="{A2966774-2C4A-4E8C-A82C-DBCB4274A9C4}" type="presParOf" srcId="{7DCD32B9-E376-43C6-A7E2-185A2B26C2C4}" destId="{55DBFD54-CE06-4566-A9F8-6CF26B86113C}" srcOrd="3" destOrd="0" presId="urn:microsoft.com/office/officeart/2005/8/layout/hList7"/>
    <dgm:cxn modelId="{CCD39E76-907B-4196-B677-D5343C3F51A4}" type="presParOf" srcId="{C9A2AA51-6BC1-4DC9-9C4D-E15E21443531}" destId="{684460AA-555C-46F3-A1CA-3268431B7576}" srcOrd="3" destOrd="0" presId="urn:microsoft.com/office/officeart/2005/8/layout/hList7"/>
    <dgm:cxn modelId="{5961FDE5-EC44-48E0-86FC-AD16E2BB83B0}" type="presParOf" srcId="{C9A2AA51-6BC1-4DC9-9C4D-E15E21443531}" destId="{5932B8ED-EED8-4821-A72C-E0DF2D7E5EB6}" srcOrd="4" destOrd="0" presId="urn:microsoft.com/office/officeart/2005/8/layout/hList7"/>
    <dgm:cxn modelId="{A78A2ACB-6564-4A98-8988-B0FB96FA4EE4}" type="presParOf" srcId="{5932B8ED-EED8-4821-A72C-E0DF2D7E5EB6}" destId="{CEAC6C2C-C8E8-4EEA-8323-34C397C50CB0}" srcOrd="0" destOrd="0" presId="urn:microsoft.com/office/officeart/2005/8/layout/hList7"/>
    <dgm:cxn modelId="{BA422762-942D-4C50-ABB6-2982F1D97867}" type="presParOf" srcId="{5932B8ED-EED8-4821-A72C-E0DF2D7E5EB6}" destId="{A33E06D0-8C39-4ED5-8106-FBA95AB38A13}" srcOrd="1" destOrd="0" presId="urn:microsoft.com/office/officeart/2005/8/layout/hList7"/>
    <dgm:cxn modelId="{30F067C8-82F8-4D12-9C73-E87635F7744F}" type="presParOf" srcId="{5932B8ED-EED8-4821-A72C-E0DF2D7E5EB6}" destId="{C7D546AE-8924-4FE4-99C8-EC4AB25EB4A1}" srcOrd="2" destOrd="0" presId="urn:microsoft.com/office/officeart/2005/8/layout/hList7"/>
    <dgm:cxn modelId="{7949064D-AC5E-4799-A600-EF4EB67CBCC8}" type="presParOf" srcId="{5932B8ED-EED8-4821-A72C-E0DF2D7E5EB6}" destId="{3F82B798-4A32-4FF7-BC57-B770E37D45BB}" srcOrd="3" destOrd="0" presId="urn:microsoft.com/office/officeart/2005/8/layout/hList7"/>
    <dgm:cxn modelId="{59086B87-377F-4FEA-9475-70D24DF58F77}" type="presParOf" srcId="{C9A2AA51-6BC1-4DC9-9C4D-E15E21443531}" destId="{B4B6DF7B-E938-42F5-8CB3-7119B4984669}" srcOrd="5" destOrd="0" presId="urn:microsoft.com/office/officeart/2005/8/layout/hList7"/>
    <dgm:cxn modelId="{75C1DB13-9BDE-47C2-8E99-CFCF513EFEAB}" type="presParOf" srcId="{C9A2AA51-6BC1-4DC9-9C4D-E15E21443531}" destId="{DBDB6780-762F-4225-8E38-79D37A8296F1}" srcOrd="6" destOrd="0" presId="urn:microsoft.com/office/officeart/2005/8/layout/hList7"/>
    <dgm:cxn modelId="{D72EBC6C-30CE-458E-91E8-2C7D5A174803}" type="presParOf" srcId="{DBDB6780-762F-4225-8E38-79D37A8296F1}" destId="{2B1B057E-1E75-43EB-94A3-87D6424D5329}" srcOrd="0" destOrd="0" presId="urn:microsoft.com/office/officeart/2005/8/layout/hList7"/>
    <dgm:cxn modelId="{E04248B3-FF73-4E80-BB3C-6AB00714E2EB}" type="presParOf" srcId="{DBDB6780-762F-4225-8E38-79D37A8296F1}" destId="{3041C7FA-B42E-4A01-8104-70957C157DA7}" srcOrd="1" destOrd="0" presId="urn:microsoft.com/office/officeart/2005/8/layout/hList7"/>
    <dgm:cxn modelId="{7B2CC870-C640-4929-BF26-FE622D92BCBA}" type="presParOf" srcId="{DBDB6780-762F-4225-8E38-79D37A8296F1}" destId="{4AA3F99E-BEDA-4F0B-BE55-7E5C96524581}" srcOrd="2" destOrd="0" presId="urn:microsoft.com/office/officeart/2005/8/layout/hList7"/>
    <dgm:cxn modelId="{1D5949EB-548C-4822-957C-61AE28755034}" type="presParOf" srcId="{DBDB6780-762F-4225-8E38-79D37A8296F1}" destId="{0FE82799-7550-4E57-97E5-5D3096453FCC}" srcOrd="3" destOrd="0" presId="urn:microsoft.com/office/officeart/2005/8/layout/hList7"/>
    <dgm:cxn modelId="{AEC45DAE-2EC5-4E6A-BCA8-6FAC40640444}" type="presParOf" srcId="{C9A2AA51-6BC1-4DC9-9C4D-E15E21443531}" destId="{1DC20C2B-114C-4713-81E8-56656BC12EBA}" srcOrd="7" destOrd="0" presId="urn:microsoft.com/office/officeart/2005/8/layout/hList7"/>
    <dgm:cxn modelId="{6CF728CC-82AA-4541-A3C4-0273A6FEAEFC}" type="presParOf" srcId="{C9A2AA51-6BC1-4DC9-9C4D-E15E21443531}" destId="{2678A015-E102-4562-8DED-83AD7C025719}" srcOrd="8" destOrd="0" presId="urn:microsoft.com/office/officeart/2005/8/layout/hList7"/>
    <dgm:cxn modelId="{837C94F4-5EF3-4A82-92E1-8C81106BE705}" type="presParOf" srcId="{2678A015-E102-4562-8DED-83AD7C025719}" destId="{04ABA19D-A8C3-4CD6-A681-CDF485D4CB11}" srcOrd="0" destOrd="0" presId="urn:microsoft.com/office/officeart/2005/8/layout/hList7"/>
    <dgm:cxn modelId="{F6349793-5B70-4DFC-9AAB-1E11F6186C07}" type="presParOf" srcId="{2678A015-E102-4562-8DED-83AD7C025719}" destId="{C8C583D2-2EFE-46C6-9EBD-434B87FB9852}" srcOrd="1" destOrd="0" presId="urn:microsoft.com/office/officeart/2005/8/layout/hList7"/>
    <dgm:cxn modelId="{32ADFCF1-99C6-48A6-9D95-DE5358165BE6}" type="presParOf" srcId="{2678A015-E102-4562-8DED-83AD7C025719}" destId="{ED5288A2-2DB3-492F-BB7C-68A805548924}" srcOrd="2" destOrd="0" presId="urn:microsoft.com/office/officeart/2005/8/layout/hList7"/>
    <dgm:cxn modelId="{821F0F22-065B-4281-AB60-40D245AC0C4C}" type="presParOf" srcId="{2678A015-E102-4562-8DED-83AD7C025719}" destId="{10E1767C-8B76-4DA4-A307-37220D24483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CAFF7-AA96-4371-B15C-8D5D4E802A5A}">
      <dsp:nvSpPr>
        <dsp:cNvPr id="0" name=""/>
        <dsp:cNvSpPr/>
      </dsp:nvSpPr>
      <dsp:spPr>
        <a:xfrm>
          <a:off x="0" y="0"/>
          <a:ext cx="1607343" cy="4234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СКРИНИНГ: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ОБСЛЕДОВАНИЕ НА ВИЧ 90% НАСЕЛЕНИЯ</a:t>
          </a:r>
          <a:endParaRPr lang="ru-RU" sz="1100" b="1" kern="1200" dirty="0"/>
        </a:p>
      </dsp:txBody>
      <dsp:txXfrm>
        <a:off x="0" y="1693763"/>
        <a:ext cx="1607343" cy="1693763"/>
      </dsp:txXfrm>
    </dsp:sp>
    <dsp:sp modelId="{FF47C93B-1FBC-4955-9800-BFC5A3AB859E}">
      <dsp:nvSpPr>
        <dsp:cNvPr id="0" name=""/>
        <dsp:cNvSpPr/>
      </dsp:nvSpPr>
      <dsp:spPr>
        <a:xfrm>
          <a:off x="98642" y="254064"/>
          <a:ext cx="1410057" cy="14100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45D37B-BFFF-42AD-A503-E14640530273}">
      <dsp:nvSpPr>
        <dsp:cNvPr id="0" name=""/>
        <dsp:cNvSpPr/>
      </dsp:nvSpPr>
      <dsp:spPr>
        <a:xfrm>
          <a:off x="1655564" y="0"/>
          <a:ext cx="1607343" cy="4234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ОХВАТ ТЕРАПИЕЙ 90% ПАЦИЕНТОВ С ВИЧ</a:t>
          </a:r>
          <a:endParaRPr lang="ru-RU" sz="1100" b="1" kern="1200" dirty="0"/>
        </a:p>
      </dsp:txBody>
      <dsp:txXfrm>
        <a:off x="1655564" y="1693763"/>
        <a:ext cx="1607343" cy="1693763"/>
      </dsp:txXfrm>
    </dsp:sp>
    <dsp:sp modelId="{55DBFD54-CE06-4566-A9F8-6CF26B86113C}">
      <dsp:nvSpPr>
        <dsp:cNvPr id="0" name=""/>
        <dsp:cNvSpPr/>
      </dsp:nvSpPr>
      <dsp:spPr>
        <a:xfrm>
          <a:off x="1754207" y="254064"/>
          <a:ext cx="1410057" cy="141005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AC6C2C-C8E8-4EEA-8323-34C397C50CB0}">
      <dsp:nvSpPr>
        <dsp:cNvPr id="0" name=""/>
        <dsp:cNvSpPr/>
      </dsp:nvSpPr>
      <dsp:spPr>
        <a:xfrm>
          <a:off x="3311128" y="0"/>
          <a:ext cx="1607343" cy="4234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ЛИКВИДАЦИЯ ВЕРТИКАЛЬНОГО ПУТИ ПЕРЕДАЧИ ВИЧ</a:t>
          </a:r>
          <a:endParaRPr lang="ru-RU" sz="1100" b="1" kern="1200" dirty="0"/>
        </a:p>
      </dsp:txBody>
      <dsp:txXfrm>
        <a:off x="3311128" y="1693763"/>
        <a:ext cx="1607343" cy="1693763"/>
      </dsp:txXfrm>
    </dsp:sp>
    <dsp:sp modelId="{3F82B798-4A32-4FF7-BC57-B770E37D45BB}">
      <dsp:nvSpPr>
        <dsp:cNvPr id="0" name=""/>
        <dsp:cNvSpPr/>
      </dsp:nvSpPr>
      <dsp:spPr>
        <a:xfrm>
          <a:off x="3409771" y="254064"/>
          <a:ext cx="1410057" cy="14100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1B057E-1E75-43EB-94A3-87D6424D5329}">
      <dsp:nvSpPr>
        <dsp:cNvPr id="0" name=""/>
        <dsp:cNvSpPr/>
      </dsp:nvSpPr>
      <dsp:spPr>
        <a:xfrm>
          <a:off x="4966692" y="0"/>
          <a:ext cx="1607343" cy="4234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КАЧЕСТВЕННЫЕ ПРОТИВО ЭПИДЕМИЧЕСКИЕ МЕРОПРИЯТИЯ  </a:t>
          </a:r>
          <a:endParaRPr lang="ru-RU" sz="1100" b="1" kern="1200" dirty="0"/>
        </a:p>
      </dsp:txBody>
      <dsp:txXfrm>
        <a:off x="4966692" y="1693763"/>
        <a:ext cx="1607343" cy="1693763"/>
      </dsp:txXfrm>
    </dsp:sp>
    <dsp:sp modelId="{0FE82799-7550-4E57-97E5-5D3096453FCC}">
      <dsp:nvSpPr>
        <dsp:cNvPr id="0" name=""/>
        <dsp:cNvSpPr/>
      </dsp:nvSpPr>
      <dsp:spPr>
        <a:xfrm>
          <a:off x="5065335" y="254064"/>
          <a:ext cx="1410057" cy="141005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4ABA19D-A8C3-4CD6-A681-CDF485D4CB11}">
      <dsp:nvSpPr>
        <dsp:cNvPr id="0" name=""/>
        <dsp:cNvSpPr/>
      </dsp:nvSpPr>
      <dsp:spPr>
        <a:xfrm>
          <a:off x="6622256" y="0"/>
          <a:ext cx="1607343" cy="4234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ШИРОКОЕ ИНФОРМИРОВАНИЕ НАСЕЛЕНИЯ ПО ВОПРОСАМ ВИЧ-ИНФЕКЦИИ</a:t>
          </a:r>
          <a:endParaRPr lang="ru-RU" sz="1100" b="1" kern="1200" dirty="0"/>
        </a:p>
      </dsp:txBody>
      <dsp:txXfrm>
        <a:off x="6622256" y="1693763"/>
        <a:ext cx="1607343" cy="1693763"/>
      </dsp:txXfrm>
    </dsp:sp>
    <dsp:sp modelId="{10E1767C-8B76-4DA4-A307-37220D244835}">
      <dsp:nvSpPr>
        <dsp:cNvPr id="0" name=""/>
        <dsp:cNvSpPr/>
      </dsp:nvSpPr>
      <dsp:spPr>
        <a:xfrm>
          <a:off x="6720899" y="254064"/>
          <a:ext cx="1410057" cy="141005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CFE915-9F30-4620-A10B-18A37440BDB2}">
      <dsp:nvSpPr>
        <dsp:cNvPr id="0" name=""/>
        <dsp:cNvSpPr/>
      </dsp:nvSpPr>
      <dsp:spPr>
        <a:xfrm>
          <a:off x="328881" y="3471285"/>
          <a:ext cx="7571232" cy="635161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0.27128</cdr:y>
    </cdr:from>
    <cdr:to>
      <cdr:x>0.78611</cdr:x>
      <cdr:y>0.47331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4800" y="1227782"/>
          <a:ext cx="23545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0.13251</cdr:x>
      <cdr:y>0.03263</cdr:y>
    </cdr:from>
    <cdr:to>
      <cdr:x>0.535</cdr:x>
      <cdr:y>0.38265</cdr:y>
    </cdr:to>
    <cdr:sp macro="" textlink="">
      <cdr:nvSpPr>
        <cdr:cNvPr id="4" name="Горизонтальный свиток 3"/>
        <cdr:cNvSpPr/>
      </cdr:nvSpPr>
      <cdr:spPr>
        <a:xfrm xmlns:a="http://schemas.openxmlformats.org/drawingml/2006/main">
          <a:off x="1090464" y="147662"/>
          <a:ext cx="3312368" cy="1584176"/>
        </a:xfrm>
        <a:prstGeom xmlns:a="http://schemas.openxmlformats.org/drawingml/2006/main" prst="horizontalScroll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Ежегодный прирост заболеваемости в Ростовской области увеличился с 10% до 76% в 2015 году</a:t>
          </a:r>
          <a:endParaRPr lang="ru-RU" sz="1400" b="1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7B409-0051-4F5F-B41C-D1D1F30DAE7E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8891D-06E6-4C6E-B0F8-D881EF52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2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427E3-2518-4ABC-A37F-DD147CDA3AA8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26E3E-BDC5-480C-9D07-DC91680BE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2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A750-532E-4A56-9747-F80C9753B1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5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26E3E-BDC5-480C-9D07-DC91680BE1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4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2ACA5-A209-477F-B8F2-CD2B8A3645E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3AD060-747E-4AFF-8DF9-0F624317F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ACA5-A209-477F-B8F2-CD2B8A3645E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AD060-747E-4AFF-8DF9-0F624317F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ACA5-A209-477F-B8F2-CD2B8A3645E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AD060-747E-4AFF-8DF9-0F624317F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ACA5-A209-477F-B8F2-CD2B8A3645E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AD060-747E-4AFF-8DF9-0F624317F3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ACA5-A209-477F-B8F2-CD2B8A3645E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AD060-747E-4AFF-8DF9-0F624317F3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ACA5-A209-477F-B8F2-CD2B8A3645E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AD060-747E-4AFF-8DF9-0F624317F3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ACA5-A209-477F-B8F2-CD2B8A3645E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AD060-747E-4AFF-8DF9-0F624317F3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ACA5-A209-477F-B8F2-CD2B8A3645E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AD060-747E-4AFF-8DF9-0F624317F31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ACA5-A209-477F-B8F2-CD2B8A3645E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AD060-747E-4AFF-8DF9-0F624317F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E2ACA5-A209-477F-B8F2-CD2B8A3645E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AD060-747E-4AFF-8DF9-0F624317F3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2ACA5-A209-477F-B8F2-CD2B8A3645E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3AD060-747E-4AFF-8DF9-0F624317F3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E2ACA5-A209-477F-B8F2-CD2B8A3645E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3AD060-747E-4AFF-8DF9-0F624317F3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lavdom.org/images/prf/prf-1b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effectLst/>
              </a:rPr>
              <a:t>Современные тенденции распространения ВИЧ. Задачи руководителей органов управления здравоохранением и ЛПУ всех уровней в организации системы мероприятий по противодействию распространения ВИЧ-инфекции среди населения области на 2016-2017 годы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61048"/>
            <a:ext cx="7772400" cy="1199704"/>
          </a:xfrm>
        </p:spPr>
        <p:txBody>
          <a:bodyPr>
            <a:normAutofit/>
          </a:bodyPr>
          <a:lstStyle/>
          <a:p>
            <a:r>
              <a:rPr lang="ru-RU" dirty="0" smtClean="0"/>
              <a:t>Е.В. Бекетова</a:t>
            </a:r>
          </a:p>
          <a:p>
            <a:r>
              <a:rPr lang="ru-RU" dirty="0" smtClean="0"/>
              <a:t>Главный врач ГБУ РО «ЦП и Б со СПИД».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3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600400" cy="50101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</a:rPr>
              <a:t>Государственная стратегия противодействия распространению ВИЧ-инфекции в Российской Федерации до 2020 года</a:t>
            </a:r>
            <a:endParaRPr lang="ru-RU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28792" cy="47298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1196" y="26064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Целевые показатели реализации Государственной стратегии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0786"/>
            <a:ext cx="7568730" cy="49737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3133" y="2897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Целевые показатели реализации Государственной стратегии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560840" cy="43370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Целевые показатели реализации Государственной стратегии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кан\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8142"/>
            <a:ext cx="4867418" cy="66998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кан\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982308" cy="6858000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10915"/>
          </a:xfrm>
          <a:prstGeom prst="rect">
            <a:avLst/>
          </a:prstGeom>
          <a:noFill/>
          <a:ln w="9525">
            <a:solidFill>
              <a:srgbClr val="B415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5445224"/>
            <a:ext cx="5688632" cy="1143000"/>
          </a:xfrm>
        </p:spPr>
        <p:txBody>
          <a:bodyPr>
            <a:noAutofit/>
          </a:bodyPr>
          <a:lstStyle/>
          <a:p>
            <a:pPr algn="r"/>
            <a:r>
              <a:rPr lang="ru-RU" sz="4400" spc="300" dirty="0" smtClean="0">
                <a:solidFill>
                  <a:srgbClr val="B41500"/>
                </a:solidFill>
              </a:rPr>
              <a:t>БЛАГОДАРЮ ЗА ВНИМАНИЕ!</a:t>
            </a:r>
            <a:endParaRPr lang="ru-RU" sz="4400" spc="300" dirty="0">
              <a:solidFill>
                <a:srgbClr val="B41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Число вновь выявленных случаев ВИЧ-инфекции в Ростовской области (человек)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46813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79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053852"/>
              </p:ext>
            </p:extLst>
          </p:nvPr>
        </p:nvGraphicFramePr>
        <p:xfrm>
          <a:off x="468313" y="1556792"/>
          <a:ext cx="8229600" cy="423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Ключевые направления противодействия ВИЧ-инфекции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46895" y="5229200"/>
            <a:ext cx="6646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СТРАТЕГИЯ ОСНОВАНА НА  ПРИНЦИПЕ ВОЗ «90х90х90»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Портрет Президента РФ Медведева Д.А.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36258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7025" y="620713"/>
            <a:ext cx="4365625" cy="634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Конечно, ВИЧ – это не только медицинская, но и социальная проблема, которую необходимо решать в комплексе. Здесь никто не может оставаться в стороне – ни ведомства, ни регионы, ни государственные структуры, ни неправительственные организации и общественные структуры…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00"/>
                </a:solidFill>
                <a:latin typeface="+mn-lt"/>
              </a:rPr>
              <a:t>Д.А. Медведев,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00"/>
                </a:solidFill>
                <a:latin typeface="+mn-lt"/>
              </a:rPr>
              <a:t>Председатель Правительства РФ.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00"/>
                </a:solidFill>
                <a:latin typeface="+mn-lt"/>
              </a:rPr>
              <a:t>Заседание Правительственной комиссии по вопросам охраны здоровья граждан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00"/>
                </a:solidFill>
                <a:latin typeface="+mn-lt"/>
              </a:rPr>
              <a:t>23 октября 2015 года</a:t>
            </a:r>
            <a:endParaRPr lang="ru-RU" sz="2000" b="1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52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0286"/>
            <a:ext cx="3600400" cy="522528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</a:rPr>
              <a:t>Информационная стратегия по противодействию распространению заболевания, вызываемого ВИЧ в РО на 2016-2018 г.</a:t>
            </a:r>
            <a:endParaRPr lang="ru-RU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54025"/>
            <a:ext cx="7128792" cy="48830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</a:rPr>
              <a:t>План реализации информационной стратегия по противодействию распространению заболевания, вызываемого ВИЧ в РО на 2016-2018 г.</a:t>
            </a:r>
            <a:endParaRPr lang="ru-RU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4634" y="413071"/>
            <a:ext cx="4954262" cy="709229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</a:rPr>
              <a:t>План первоочередных мероприятий по противодействию распространению ВИЧ-инфекции в Ростовской области</a:t>
            </a:r>
            <a:endParaRPr lang="ru-RU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Белокалитвенский район</a:t>
            </a:r>
          </a:p>
          <a:p>
            <a:r>
              <a:rPr lang="ru-RU" dirty="0" smtClean="0"/>
              <a:t>Егорлыкский район</a:t>
            </a:r>
          </a:p>
          <a:p>
            <a:r>
              <a:rPr lang="ru-RU" dirty="0" smtClean="0"/>
              <a:t>Мясниковский район</a:t>
            </a:r>
          </a:p>
          <a:p>
            <a:r>
              <a:rPr lang="ru-RU" dirty="0" smtClean="0"/>
              <a:t>Обливский район</a:t>
            </a:r>
          </a:p>
          <a:p>
            <a:r>
              <a:rPr lang="ru-RU" dirty="0" smtClean="0"/>
              <a:t>Ремонтненский район</a:t>
            </a:r>
          </a:p>
          <a:p>
            <a:r>
              <a:rPr lang="ru-RU" dirty="0" smtClean="0"/>
              <a:t>Родионово-Несветаевский район</a:t>
            </a:r>
          </a:p>
          <a:p>
            <a:r>
              <a:rPr lang="ru-RU" dirty="0" smtClean="0"/>
              <a:t>Семикаракорский район</a:t>
            </a:r>
          </a:p>
          <a:p>
            <a:r>
              <a:rPr lang="ru-RU" dirty="0" smtClean="0"/>
              <a:t>Тарасовский район</a:t>
            </a:r>
          </a:p>
          <a:p>
            <a:r>
              <a:rPr lang="ru-RU" dirty="0" smtClean="0"/>
              <a:t>Сальский район</a:t>
            </a:r>
          </a:p>
          <a:p>
            <a:r>
              <a:rPr lang="ru-RU" dirty="0" smtClean="0"/>
              <a:t>Миллеровский район</a:t>
            </a:r>
          </a:p>
          <a:p>
            <a:r>
              <a:rPr lang="ru-RU" dirty="0" smtClean="0"/>
              <a:t>Г. Волгодонск</a:t>
            </a:r>
          </a:p>
          <a:p>
            <a:r>
              <a:rPr lang="ru-RU" dirty="0" smtClean="0"/>
              <a:t>Г. Шахты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Утверждены муниципальные планы: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9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744416"/>
          </a:xfrm>
        </p:spPr>
        <p:txBody>
          <a:bodyPr/>
          <a:lstStyle/>
          <a:p>
            <a:r>
              <a:rPr lang="ru-RU" dirty="0" err="1"/>
              <a:t>Волгодонский</a:t>
            </a:r>
            <a:r>
              <a:rPr lang="ru-RU" dirty="0"/>
              <a:t> район, </a:t>
            </a:r>
            <a:endParaRPr lang="ru-RU" dirty="0" smtClean="0"/>
          </a:p>
          <a:p>
            <a:r>
              <a:rPr lang="ru-RU" dirty="0" smtClean="0"/>
              <a:t>Дубовский район, </a:t>
            </a:r>
          </a:p>
          <a:p>
            <a:r>
              <a:rPr lang="ru-RU" dirty="0" smtClean="0"/>
              <a:t>Заветинский район, </a:t>
            </a:r>
          </a:p>
          <a:p>
            <a:r>
              <a:rPr lang="ru-RU" dirty="0" smtClean="0"/>
              <a:t>Матвеево-Курганский район, </a:t>
            </a:r>
          </a:p>
          <a:p>
            <a:r>
              <a:rPr lang="ru-RU" dirty="0" smtClean="0"/>
              <a:t>Цимлянский район, </a:t>
            </a:r>
          </a:p>
          <a:p>
            <a:r>
              <a:rPr lang="ru-RU" dirty="0" err="1" smtClean="0"/>
              <a:t>г.Зверево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представили муниципальные планы для согласования: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12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1143</TotalTime>
  <Words>248</Words>
  <Application>Microsoft Office PowerPoint</Application>
  <PresentationFormat>Экран (4:3)</PresentationFormat>
  <Paragraphs>54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Современные тенденции распространения ВИЧ. Задачи руководителей органов управления здравоохранением и ЛПУ всех уровней в организации системы мероприятий по противодействию распространения ВИЧ-инфекции среди населения области на 2016-2017 годы</vt:lpstr>
      <vt:lpstr>Число вновь выявленных случаев ВИЧ-инфекции в Ростовской области (человек)</vt:lpstr>
      <vt:lpstr>Ключевые направления противодействия ВИЧ-инфекции </vt:lpstr>
      <vt:lpstr>Презентация PowerPoint</vt:lpstr>
      <vt:lpstr>Информационная стратегия по противодействию распространению заболевания, вызываемого ВИЧ в РО на 2016-2018 г.</vt:lpstr>
      <vt:lpstr>План реализации информационной стратегия по противодействию распространению заболевания, вызываемого ВИЧ в РО на 2016-2018 г.</vt:lpstr>
      <vt:lpstr>План первоочередных мероприятий по противодействию распространению ВИЧ-инфекции в Ростовской области</vt:lpstr>
      <vt:lpstr>Утверждены муниципальные планы:</vt:lpstr>
      <vt:lpstr>Не представили муниципальные планы для согласования:</vt:lpstr>
      <vt:lpstr>Государственная стратегия противодействия распространению ВИЧ-инфекции в Российской Федерации до 2020 года</vt:lpstr>
      <vt:lpstr>Презентация PowerPoint</vt:lpstr>
      <vt:lpstr>Целевые показатели реализации Государственной стратегии</vt:lpstr>
      <vt:lpstr>Целевые показатели реализации Государственной стратегии</vt:lpstr>
      <vt:lpstr>Презентация PowerPoint</vt:lpstr>
      <vt:lpstr>Презентация PowerPoint</vt:lpstr>
      <vt:lpstr>БЛАГОДАРЮ ЗА ВНИМАНИЕ!</vt:lpstr>
    </vt:vector>
  </TitlesOfParts>
  <Company>ГБУ РО ЦП и Б со СПИД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Бойков</dc:creator>
  <cp:lastModifiedBy>Бойков</cp:lastModifiedBy>
  <cp:revision>88</cp:revision>
  <cp:lastPrinted>2016-06-30T14:23:51Z</cp:lastPrinted>
  <dcterms:created xsi:type="dcterms:W3CDTF">2016-05-24T13:02:58Z</dcterms:created>
  <dcterms:modified xsi:type="dcterms:W3CDTF">2016-11-17T13:40:55Z</dcterms:modified>
</cp:coreProperties>
</file>