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4" r:id="rId6"/>
    <p:sldId id="265" r:id="rId7"/>
    <p:sldId id="259" r:id="rId8"/>
    <p:sldId id="260" r:id="rId9"/>
    <p:sldId id="266" r:id="rId10"/>
    <p:sldId id="267" r:id="rId11"/>
    <p:sldId id="262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16024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АКТУАЛЬНЫЕ ВОПРОСЫ ПОСЛЕДИПЛОМНОГО ОБРАЗОВАНИЯ ВРАЧЕЙ В ПАЛЛИАТИВНОЙ МЕДИЦИНСКОЙ ПОМОЩИ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581128"/>
            <a:ext cx="5256584" cy="105767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Шавкута Г.В.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Ростовский государственный медицинский университет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933056"/>
            <a:ext cx="3333750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37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Какой выход из сложившейся ситуации?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Обучение вопросам оказания паллиативной помощи на этапе послевузовского профессионального  образования (для интернов и ординаторов)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Введение УМ «Вопросы оказания паллиативной медицинской помощи» на циклах СУ «Общая врачебная практика» и СУ «Гериатрия»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Введение УМ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«</a:t>
            </a:r>
            <a:r>
              <a:rPr lang="ru-RU" sz="2800" b="1" dirty="0">
                <a:solidFill>
                  <a:srgbClr val="002060"/>
                </a:solidFill>
              </a:rPr>
              <a:t>Вопросы оказания паллиативной медицинской помощи» на циклах </a:t>
            </a:r>
            <a:r>
              <a:rPr lang="ru-RU" sz="2800" b="1" dirty="0" smtClean="0">
                <a:solidFill>
                  <a:srgbClr val="002060"/>
                </a:solidFill>
              </a:rPr>
              <a:t>ТУ «Стандарты и протоколы  ведения больных на амбулаторном этапе» «Вопросы оказания неотложной помощи в работе врача поликлиники»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Вопросы оказания ПМП освещаются регулярно на Школах и Конференциях для врачей первичного звена здравоохранения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7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8208912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УМ на 18 часов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39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 как обстоят дела с практической подготовкой?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Лаборатория практических навыков (клинические и ситуационные задачи), результаты лабораторных и инструментальных методов обследования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Симуляционный</a:t>
            </a:r>
            <a:r>
              <a:rPr lang="ru-RU" dirty="0" smtClean="0">
                <a:solidFill>
                  <a:srgbClr val="002060"/>
                </a:solidFill>
              </a:rPr>
              <a:t> центр </a:t>
            </a:r>
            <a:r>
              <a:rPr lang="ru-RU" dirty="0" err="1" smtClean="0">
                <a:solidFill>
                  <a:srgbClr val="002060"/>
                </a:solidFill>
              </a:rPr>
              <a:t>РостГМУ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Хоспис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5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РЕЗЮМЕ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Необходимо объединить усилия МЗ РО, главных внештатных специалистов и </a:t>
            </a:r>
            <a:r>
              <a:rPr lang="ru-RU" dirty="0" err="1" smtClean="0"/>
              <a:t>РостГМУ</a:t>
            </a:r>
            <a:r>
              <a:rPr lang="ru-RU" dirty="0" smtClean="0"/>
              <a:t> по пропаганде знаний и навыков оказания паллиативной помощи </a:t>
            </a:r>
            <a:r>
              <a:rPr lang="ru-RU" smtClean="0"/>
              <a:t>населению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23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1052736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СПАСИБО ЗА ВНИМАНИЕ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78658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Обучение основам оказания паллиативной помощи в </a:t>
            </a:r>
            <a:r>
              <a:rPr lang="ru-RU" b="1" dirty="0" err="1" smtClean="0">
                <a:solidFill>
                  <a:srgbClr val="C00000"/>
                </a:solidFill>
              </a:rPr>
              <a:t>РостГМУ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b="1" dirty="0" smtClean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Цикл ТУ «Вопросы оказания паллиативной медицинской помощи взрослому населению»  с ноября 2013 года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5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Основание для обучения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Федеральный закон Российской Федерации от 21 ноября 2011 г. N 323-ФЗ "Об основах охраны здоровья граждан в Российской Федерации".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Приказ </a:t>
            </a:r>
            <a:r>
              <a:rPr lang="ru-RU" dirty="0">
                <a:solidFill>
                  <a:srgbClr val="002060"/>
                </a:solidFill>
              </a:rPr>
              <a:t>Минздрава РФ от 21 декабря 2012 г. № 1343н “Об утверждении Порядка оказания паллиативной медицинской помощи взрослому населению</a:t>
            </a:r>
            <a:r>
              <a:rPr lang="ru-RU" dirty="0" smtClean="0">
                <a:solidFill>
                  <a:srgbClr val="002060"/>
                </a:solidFill>
              </a:rPr>
              <a:t>”</a:t>
            </a:r>
          </a:p>
          <a:p>
            <a:pPr lvl="0"/>
            <a:r>
              <a:rPr lang="ru-RU" dirty="0" smtClean="0">
                <a:solidFill>
                  <a:srgbClr val="002060"/>
                </a:solidFill>
              </a:rPr>
              <a:t>Заявки на обучение врачей от медицинских организаций</a:t>
            </a:r>
            <a:endParaRPr lang="ru-RU" dirty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66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Что необходимо для реализации поставленных задач?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Программы </a:t>
            </a:r>
            <a:r>
              <a:rPr lang="ru-RU" dirty="0" smtClean="0">
                <a:solidFill>
                  <a:srgbClr val="002060"/>
                </a:solidFill>
              </a:rPr>
              <a:t>циклов </a:t>
            </a:r>
            <a:r>
              <a:rPr lang="ru-RU" dirty="0" smtClean="0">
                <a:solidFill>
                  <a:srgbClr val="002060"/>
                </a:solidFill>
              </a:rPr>
              <a:t>ДПО «</a:t>
            </a:r>
            <a:r>
              <a:rPr lang="ru-RU" dirty="0">
                <a:solidFill>
                  <a:srgbClr val="002060"/>
                </a:solidFill>
              </a:rPr>
              <a:t>Вопросы оказания паллиативной медицинской помощи взрослому населению</a:t>
            </a:r>
            <a:r>
              <a:rPr lang="ru-RU" dirty="0" smtClean="0">
                <a:solidFill>
                  <a:srgbClr val="002060"/>
                </a:solidFill>
              </a:rPr>
              <a:t>» на 216 и 144 </a:t>
            </a:r>
            <a:r>
              <a:rPr lang="ru-RU" dirty="0" smtClean="0">
                <a:solidFill>
                  <a:srgbClr val="002060"/>
                </a:solidFill>
              </a:rPr>
              <a:t>часа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Собрана нормативная база</a:t>
            </a:r>
            <a:endParaRPr lang="ru-RU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45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Целевая аудитория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Целевая аудитория – врачи-терапевты участковые, врачи общей практики, узкие специалисты, работающие на этапе первичного звена здравоохранения</a:t>
            </a:r>
          </a:p>
          <a:p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14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Разделы подготовки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266092"/>
              </p:ext>
            </p:extLst>
          </p:nvPr>
        </p:nvGraphicFramePr>
        <p:xfrm>
          <a:off x="251520" y="1067742"/>
          <a:ext cx="8640960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149"/>
                <a:gridCol w="5368122"/>
                <a:gridCol w="2354689"/>
              </a:tblGrid>
              <a:tr h="760198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</a:t>
                      </a:r>
                      <a:r>
                        <a:rPr lang="ru-RU" baseline="0" dirty="0" smtClean="0"/>
                        <a:t>  программы  подготовки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часов подготовки</a:t>
                      </a:r>
                      <a:endParaRPr lang="ru-RU" dirty="0"/>
                    </a:p>
                  </a:txBody>
                  <a:tcPr/>
                </a:tc>
              </a:tr>
              <a:tr h="108599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УМ «Общие вопросы оказания</a:t>
                      </a:r>
                      <a:r>
                        <a:rPr lang="ru-RU" sz="2000" baseline="0" dirty="0" smtClean="0"/>
                        <a:t> паллиативной помощи (нормативная база+ клиническая фармакология)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 часов</a:t>
                      </a:r>
                      <a:endParaRPr lang="ru-RU" sz="2000" dirty="0"/>
                    </a:p>
                  </a:txBody>
                  <a:tcPr/>
                </a:tc>
              </a:tr>
              <a:tr h="760198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УМ «Паллиативная  помощь</a:t>
                      </a:r>
                      <a:r>
                        <a:rPr lang="ru-RU" sz="2000" baseline="0" dirty="0" smtClean="0"/>
                        <a:t> при </a:t>
                      </a:r>
                      <a:r>
                        <a:rPr lang="ru-RU" sz="2000" dirty="0" smtClean="0"/>
                        <a:t>терапевтической и хирургической патологии»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36 часов</a:t>
                      </a:r>
                      <a:endParaRPr lang="ru-RU" sz="2000" dirty="0"/>
                    </a:p>
                  </a:txBody>
                  <a:tcPr/>
                </a:tc>
              </a:tr>
              <a:tr h="1411796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УМ «Паллиативная помощь</a:t>
                      </a:r>
                      <a:r>
                        <a:rPr lang="ru-RU" sz="2000" baseline="0" dirty="0" smtClean="0"/>
                        <a:t> при смежных дисциплинах (неврология, психиатрия, </a:t>
                      </a:r>
                      <a:r>
                        <a:rPr lang="ru-RU" sz="2000" baseline="0" dirty="0" err="1" smtClean="0"/>
                        <a:t>колопроктология</a:t>
                      </a:r>
                      <a:r>
                        <a:rPr lang="ru-RU" sz="2000" baseline="0" dirty="0" smtClean="0"/>
                        <a:t>, урология, онкология) + помощь при неотложных состояниях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72 часа</a:t>
                      </a:r>
                      <a:endParaRPr lang="ru-RU" sz="2000" dirty="0"/>
                    </a:p>
                  </a:txBody>
                  <a:tcPr/>
                </a:tc>
              </a:tr>
              <a:tr h="44043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УМ «Военная и экстремальная медицина»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12 часов</a:t>
                      </a:r>
                      <a:endParaRPr lang="ru-RU" sz="2000" dirty="0"/>
                    </a:p>
                  </a:txBody>
                  <a:tcPr/>
                </a:tc>
              </a:tr>
              <a:tr h="1085996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Экзамены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Всего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 часов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144 часа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48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Подготовка врачей для РО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358672"/>
              </p:ext>
            </p:extLst>
          </p:nvPr>
        </p:nvGraphicFramePr>
        <p:xfrm>
          <a:off x="457200" y="1268756"/>
          <a:ext cx="8229600" cy="4933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/>
                <a:gridCol w="4467944"/>
                <a:gridCol w="2743200"/>
              </a:tblGrid>
              <a:tr h="686174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Территории,</a:t>
                      </a:r>
                      <a:r>
                        <a:rPr lang="ru-RU" baseline="0" dirty="0" smtClean="0"/>
                        <a:t> приславшие специалистов на обучение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врачей</a:t>
                      </a:r>
                      <a:endParaRPr lang="ru-RU" dirty="0"/>
                    </a:p>
                  </a:txBody>
                  <a:tcPr/>
                </a:tc>
              </a:tr>
              <a:tr h="42477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Ростов-на-Дону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33</a:t>
                      </a:r>
                      <a:endParaRPr lang="ru-RU" sz="2000" b="1" dirty="0"/>
                    </a:p>
                  </a:txBody>
                  <a:tcPr/>
                </a:tc>
              </a:tr>
              <a:tr h="424775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Таганрог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52</a:t>
                      </a:r>
                      <a:endParaRPr lang="ru-RU" sz="2000" b="1" dirty="0"/>
                    </a:p>
                  </a:txBody>
                  <a:tcPr/>
                </a:tc>
              </a:tr>
              <a:tr h="42477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Азов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25</a:t>
                      </a:r>
                      <a:endParaRPr lang="ru-RU" sz="2000" b="1" dirty="0"/>
                    </a:p>
                  </a:txBody>
                  <a:tcPr/>
                </a:tc>
              </a:tr>
              <a:tr h="424775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Каменск-Шахтинск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42477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Шахты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42477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Новочеркасск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424775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err="1" smtClean="0"/>
                        <a:t>Белокалитвенский</a:t>
                      </a:r>
                      <a:r>
                        <a:rPr lang="ru-RU" sz="2000" b="1" dirty="0" smtClean="0"/>
                        <a:t> район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424775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err="1" smtClean="0"/>
                        <a:t>Сальский</a:t>
                      </a:r>
                      <a:r>
                        <a:rPr lang="ru-RU" sz="2000" b="1" dirty="0" smtClean="0"/>
                        <a:t> район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424775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Азовский район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</a:t>
                      </a:r>
                      <a:endParaRPr lang="ru-RU" sz="2000" b="1" dirty="0"/>
                    </a:p>
                  </a:txBody>
                  <a:tcPr/>
                </a:tc>
              </a:tr>
              <a:tr h="42477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Всего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116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81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Врачи каких специальностей прошли обучение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7987"/>
              </p:ext>
            </p:extLst>
          </p:nvPr>
        </p:nvGraphicFramePr>
        <p:xfrm>
          <a:off x="457200" y="1600200"/>
          <a:ext cx="8229600" cy="3930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4611960"/>
                <a:gridCol w="2743200"/>
              </a:tblGrid>
              <a:tr h="63939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939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Терапевты/ВОП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89</a:t>
                      </a:r>
                      <a:endParaRPr lang="ru-RU" sz="2400" dirty="0"/>
                    </a:p>
                  </a:txBody>
                  <a:tcPr/>
                </a:tc>
              </a:tr>
              <a:tr h="63939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Главные врачи/заместители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9 (2/7)</a:t>
                      </a:r>
                      <a:endParaRPr lang="ru-RU" sz="2400" dirty="0"/>
                    </a:p>
                  </a:txBody>
                  <a:tcPr/>
                </a:tc>
              </a:tr>
              <a:tr h="63939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Неврологи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</a:tr>
              <a:tr h="63939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Хирурги/Урологи</a:t>
                      </a:r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Другие 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 (6/2)</a:t>
                      </a:r>
                    </a:p>
                    <a:p>
                      <a:endParaRPr lang="ru-RU" sz="2400" dirty="0" smtClean="0"/>
                    </a:p>
                    <a:p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52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Каковы реалии сегодняшнего дня?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В 2015 - 2016 году нет заявок на обучение!!!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9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454</Words>
  <Application>Microsoft Office PowerPoint</Application>
  <PresentationFormat>Экран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АКТУАЛЬНЫЕ ВОПРОСЫ ПОСЛЕДИПЛОМНОГО ОБРАЗОВАНИЯ ВРАЧЕЙ В ПАЛЛИАТИВНОЙ МЕДИЦИНСКОЙ ПОМОЩИ</vt:lpstr>
      <vt:lpstr>Обучение основам оказания паллиативной помощи в РостГМУ</vt:lpstr>
      <vt:lpstr>Основание для обучения</vt:lpstr>
      <vt:lpstr>Что необходимо для реализации поставленных задач?</vt:lpstr>
      <vt:lpstr>Целевая аудитория</vt:lpstr>
      <vt:lpstr>Разделы подготовки</vt:lpstr>
      <vt:lpstr>Подготовка врачей для РО</vt:lpstr>
      <vt:lpstr>Врачи каких специальностей прошли обучение</vt:lpstr>
      <vt:lpstr>Каковы реалии сегодняшнего дня?</vt:lpstr>
      <vt:lpstr>Какой выход из сложившейся ситуации?</vt:lpstr>
      <vt:lpstr>УМ на 18 часов</vt:lpstr>
      <vt:lpstr>А как обстоят дела с практической подготовкой? </vt:lpstr>
      <vt:lpstr>РЕЗЮМЕ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ВОПРОСЫ ПОСЛЕДИПЛОМНОГО ОБРАЗОВАНИЯ ВРАЧЕЙ В ПАЛЛИАТИВНОЙ МЕДИЦИНСКОЙ ПОМОЩИ</dc:title>
  <dc:creator>Пользователь</dc:creator>
  <cp:lastModifiedBy>Пользователь</cp:lastModifiedBy>
  <cp:revision>12</cp:revision>
  <dcterms:created xsi:type="dcterms:W3CDTF">2016-05-26T07:33:28Z</dcterms:created>
  <dcterms:modified xsi:type="dcterms:W3CDTF">2016-05-26T20:10:28Z</dcterms:modified>
</cp:coreProperties>
</file>