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715" r:id="rId3"/>
  </p:sldMasterIdLst>
  <p:notesMasterIdLst>
    <p:notesMasterId r:id="rId39"/>
  </p:notesMasterIdLst>
  <p:sldIdLst>
    <p:sldId id="259" r:id="rId4"/>
    <p:sldId id="309" r:id="rId5"/>
    <p:sldId id="315" r:id="rId6"/>
    <p:sldId id="365" r:id="rId7"/>
    <p:sldId id="366" r:id="rId8"/>
    <p:sldId id="367" r:id="rId9"/>
    <p:sldId id="369" r:id="rId10"/>
    <p:sldId id="368" r:id="rId11"/>
    <p:sldId id="370" r:id="rId12"/>
    <p:sldId id="371" r:id="rId13"/>
    <p:sldId id="372" r:id="rId14"/>
    <p:sldId id="374" r:id="rId15"/>
    <p:sldId id="375" r:id="rId16"/>
    <p:sldId id="377" r:id="rId17"/>
    <p:sldId id="376" r:id="rId18"/>
    <p:sldId id="379" r:id="rId19"/>
    <p:sldId id="380" r:id="rId20"/>
    <p:sldId id="381" r:id="rId21"/>
    <p:sldId id="382" r:id="rId22"/>
    <p:sldId id="383" r:id="rId23"/>
    <p:sldId id="384" r:id="rId24"/>
    <p:sldId id="386" r:id="rId25"/>
    <p:sldId id="385" r:id="rId26"/>
    <p:sldId id="387" r:id="rId27"/>
    <p:sldId id="388" r:id="rId28"/>
    <p:sldId id="391" r:id="rId29"/>
    <p:sldId id="389" r:id="rId30"/>
    <p:sldId id="395" r:id="rId31"/>
    <p:sldId id="390" r:id="rId32"/>
    <p:sldId id="392" r:id="rId33"/>
    <p:sldId id="393" r:id="rId34"/>
    <p:sldId id="328" r:id="rId35"/>
    <p:sldId id="364" r:id="rId36"/>
    <p:sldId id="300" r:id="rId37"/>
    <p:sldId id="281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738"/>
    <p:restoredTop sz="94697"/>
  </p:normalViewPr>
  <p:slideViewPr>
    <p:cSldViewPr snapToGrid="0" snapToObjects="1" showGuides="1">
      <p:cViewPr>
        <p:scale>
          <a:sx n="83" d="100"/>
          <a:sy n="83" d="100"/>
        </p:scale>
        <p:origin x="600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53.1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58.6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17120384"/>
        <c:axId val="117126272"/>
      </c:barChart>
      <c:catAx>
        <c:axId val="11712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17126272"/>
        <c:crosses val="autoZero"/>
        <c:auto val="1"/>
        <c:lblAlgn val="ctr"/>
        <c:lblOffset val="100"/>
        <c:noMultiLvlLbl val="0"/>
      </c:catAx>
      <c:valAx>
        <c:axId val="117126272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crossAx val="11712038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</c:formatCode>
                <c:ptCount val="1"/>
                <c:pt idx="0">
                  <c:v>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5.7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17226112"/>
        <c:axId val="117248384"/>
      </c:barChart>
      <c:catAx>
        <c:axId val="117226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17248384"/>
        <c:crosses val="autoZero"/>
        <c:auto val="1"/>
        <c:lblAlgn val="ctr"/>
        <c:lblOffset val="100"/>
        <c:noMultiLvlLbl val="0"/>
      </c:catAx>
      <c:valAx>
        <c:axId val="117248384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crossAx val="11722611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F3A5DB-BBF5-4D98-A950-24AC6D110CA8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ECC35E-2DAA-43A1-ACC6-D75FFFA915E3}">
      <dgm:prSet phldrT="[Текст]"/>
      <dgm:spPr/>
      <dgm:t>
        <a:bodyPr/>
        <a:lstStyle/>
        <a:p>
          <a:r>
            <a:rPr lang="ru-RU" b="1" dirty="0" smtClean="0"/>
            <a:t>2014</a:t>
          </a:r>
          <a:endParaRPr lang="ru-RU" b="1" dirty="0"/>
        </a:p>
      </dgm:t>
    </dgm:pt>
    <dgm:pt modelId="{EBDA2E4A-52B3-4376-82BE-E1E6D78C145D}" type="parTrans" cxnId="{DA23A329-E984-41E0-A21F-4F3678C7863D}">
      <dgm:prSet/>
      <dgm:spPr/>
      <dgm:t>
        <a:bodyPr/>
        <a:lstStyle/>
        <a:p>
          <a:endParaRPr lang="ru-RU"/>
        </a:p>
      </dgm:t>
    </dgm:pt>
    <dgm:pt modelId="{B002B8CD-94A1-43FA-9935-931BE2826A29}" type="sibTrans" cxnId="{DA23A329-E984-41E0-A21F-4F3678C7863D}">
      <dgm:prSet/>
      <dgm:spPr/>
      <dgm:t>
        <a:bodyPr/>
        <a:lstStyle/>
        <a:p>
          <a:endParaRPr lang="ru-RU"/>
        </a:p>
      </dgm:t>
    </dgm:pt>
    <dgm:pt modelId="{06A13060-A236-4B85-B232-058460322D6B}">
      <dgm:prSet phldrT="[Текст]"/>
      <dgm:spPr/>
      <dgm:t>
        <a:bodyPr/>
        <a:lstStyle/>
        <a:p>
          <a:r>
            <a:rPr lang="ru-RU" b="1" dirty="0" smtClean="0"/>
            <a:t>9,8</a:t>
          </a:r>
          <a:endParaRPr lang="ru-RU" b="1" dirty="0"/>
        </a:p>
      </dgm:t>
    </dgm:pt>
    <dgm:pt modelId="{715A92D2-69B0-4173-995F-601BCE3CD906}" type="parTrans" cxnId="{E327B652-077F-410E-88F7-482139EC4AB7}">
      <dgm:prSet/>
      <dgm:spPr/>
      <dgm:t>
        <a:bodyPr/>
        <a:lstStyle/>
        <a:p>
          <a:endParaRPr lang="ru-RU"/>
        </a:p>
      </dgm:t>
    </dgm:pt>
    <dgm:pt modelId="{DC5FD3A2-A093-4607-BEAD-906A79313748}" type="sibTrans" cxnId="{E327B652-077F-410E-88F7-482139EC4AB7}">
      <dgm:prSet/>
      <dgm:spPr/>
      <dgm:t>
        <a:bodyPr/>
        <a:lstStyle/>
        <a:p>
          <a:endParaRPr lang="ru-RU"/>
        </a:p>
      </dgm:t>
    </dgm:pt>
    <dgm:pt modelId="{3260E3FE-DC98-4AC5-B50F-14AAC3550FDA}">
      <dgm:prSet phldrT="[Текст]"/>
      <dgm:spPr/>
      <dgm:t>
        <a:bodyPr/>
        <a:lstStyle/>
        <a:p>
          <a:r>
            <a:rPr lang="ru-RU" b="1" dirty="0" smtClean="0"/>
            <a:t>2015</a:t>
          </a:r>
          <a:endParaRPr lang="ru-RU" b="1" dirty="0"/>
        </a:p>
      </dgm:t>
    </dgm:pt>
    <dgm:pt modelId="{15A9EB28-46B8-43B8-A8D9-EA2AAB985ACA}" type="parTrans" cxnId="{B39049EB-48E5-463D-B15F-8C7155FD9AD1}">
      <dgm:prSet/>
      <dgm:spPr/>
      <dgm:t>
        <a:bodyPr/>
        <a:lstStyle/>
        <a:p>
          <a:endParaRPr lang="ru-RU"/>
        </a:p>
      </dgm:t>
    </dgm:pt>
    <dgm:pt modelId="{A993627E-2969-47A1-A930-A0B1DBAD5FF5}" type="sibTrans" cxnId="{B39049EB-48E5-463D-B15F-8C7155FD9AD1}">
      <dgm:prSet/>
      <dgm:spPr/>
      <dgm:t>
        <a:bodyPr/>
        <a:lstStyle/>
        <a:p>
          <a:endParaRPr lang="ru-RU"/>
        </a:p>
      </dgm:t>
    </dgm:pt>
    <dgm:pt modelId="{A1679E91-51F8-42F1-B8D1-165270515ECE}">
      <dgm:prSet phldrT="[Текст]"/>
      <dgm:spPr/>
      <dgm:t>
        <a:bodyPr/>
        <a:lstStyle/>
        <a:p>
          <a:r>
            <a:rPr lang="ru-RU" b="1" dirty="0" smtClean="0">
              <a:solidFill>
                <a:srgbClr val="FF0000"/>
              </a:solidFill>
            </a:rPr>
            <a:t>9,4</a:t>
          </a:r>
          <a:endParaRPr lang="ru-RU" b="1" dirty="0">
            <a:solidFill>
              <a:srgbClr val="FF0000"/>
            </a:solidFill>
          </a:endParaRPr>
        </a:p>
      </dgm:t>
    </dgm:pt>
    <dgm:pt modelId="{A81373D2-6A49-4977-A071-F80046A12EB3}" type="parTrans" cxnId="{F10A9FBB-5EA7-4E86-9898-8597532BCC25}">
      <dgm:prSet/>
      <dgm:spPr/>
      <dgm:t>
        <a:bodyPr/>
        <a:lstStyle/>
        <a:p>
          <a:endParaRPr lang="ru-RU"/>
        </a:p>
      </dgm:t>
    </dgm:pt>
    <dgm:pt modelId="{DA42A302-A15F-49A3-AE13-F118DB46C828}" type="sibTrans" cxnId="{F10A9FBB-5EA7-4E86-9898-8597532BCC25}">
      <dgm:prSet/>
      <dgm:spPr/>
      <dgm:t>
        <a:bodyPr/>
        <a:lstStyle/>
        <a:p>
          <a:endParaRPr lang="ru-RU"/>
        </a:p>
      </dgm:t>
    </dgm:pt>
    <dgm:pt modelId="{30FB6AB6-D1FC-4676-BB2D-D180A9AB4803}">
      <dgm:prSet phldrT="[Текст]"/>
      <dgm:spPr/>
      <dgm:t>
        <a:bodyPr/>
        <a:lstStyle/>
        <a:p>
          <a:endParaRPr lang="ru-RU" dirty="0"/>
        </a:p>
      </dgm:t>
    </dgm:pt>
    <dgm:pt modelId="{5F9FB8CF-6174-4E23-A2C1-B2849C04680B}" type="parTrans" cxnId="{902F3605-C630-41BE-8BD8-529148027614}">
      <dgm:prSet/>
      <dgm:spPr/>
      <dgm:t>
        <a:bodyPr/>
        <a:lstStyle/>
        <a:p>
          <a:endParaRPr lang="ru-RU"/>
        </a:p>
      </dgm:t>
    </dgm:pt>
    <dgm:pt modelId="{EF60CCBA-3F51-46FD-972C-00E496943F87}" type="sibTrans" cxnId="{902F3605-C630-41BE-8BD8-529148027614}">
      <dgm:prSet/>
      <dgm:spPr/>
      <dgm:t>
        <a:bodyPr/>
        <a:lstStyle/>
        <a:p>
          <a:endParaRPr lang="ru-RU"/>
        </a:p>
      </dgm:t>
    </dgm:pt>
    <dgm:pt modelId="{8EF7E0A0-AD0F-48A1-8757-BDCBD4B31781}" type="pres">
      <dgm:prSet presAssocID="{E8F3A5DB-BBF5-4D98-A950-24AC6D110CA8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EF8DAF-9219-4115-AFCB-8841A5D08929}" type="pres">
      <dgm:prSet presAssocID="{E8F3A5DB-BBF5-4D98-A950-24AC6D110CA8}" presName="dummyMaxCanvas" presStyleCnt="0"/>
      <dgm:spPr/>
    </dgm:pt>
    <dgm:pt modelId="{B52D10D4-D0FA-4F61-B559-38EFEDD5F99F}" type="pres">
      <dgm:prSet presAssocID="{E8F3A5DB-BBF5-4D98-A950-24AC6D110CA8}" presName="parentComposite" presStyleCnt="0"/>
      <dgm:spPr/>
    </dgm:pt>
    <dgm:pt modelId="{1D1B76C9-11F6-4B86-939F-E7CFC52E9661}" type="pres">
      <dgm:prSet presAssocID="{E8F3A5DB-BBF5-4D98-A950-24AC6D110CA8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875092C3-1D8D-4D6A-A9D3-C91D02D0C598}" type="pres">
      <dgm:prSet presAssocID="{E8F3A5DB-BBF5-4D98-A950-24AC6D110CA8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718A649F-6D4D-43FE-95CF-AB4D03414F5E}" type="pres">
      <dgm:prSet presAssocID="{E8F3A5DB-BBF5-4D98-A950-24AC6D110CA8}" presName="childrenComposite" presStyleCnt="0"/>
      <dgm:spPr/>
    </dgm:pt>
    <dgm:pt modelId="{7AF4AC27-B2DC-4AC4-AEE3-13C11D498BBB}" type="pres">
      <dgm:prSet presAssocID="{E8F3A5DB-BBF5-4D98-A950-24AC6D110CA8}" presName="dummyMaxCanvas_ChildArea" presStyleCnt="0"/>
      <dgm:spPr/>
    </dgm:pt>
    <dgm:pt modelId="{21E9D032-7001-46B1-B221-2861504825F2}" type="pres">
      <dgm:prSet presAssocID="{E8F3A5DB-BBF5-4D98-A950-24AC6D110CA8}" presName="fulcrum" presStyleLbl="alignAccFollowNode1" presStyleIdx="2" presStyleCnt="4"/>
      <dgm:spPr/>
    </dgm:pt>
    <dgm:pt modelId="{EB9EF697-7CCC-48CE-B27B-0CB4F62D8654}" type="pres">
      <dgm:prSet presAssocID="{E8F3A5DB-BBF5-4D98-A950-24AC6D110CA8}" presName="balance_12" presStyleLbl="alignAccFollowNode1" presStyleIdx="3" presStyleCnt="4">
        <dgm:presLayoutVars>
          <dgm:bulletEnabled val="1"/>
        </dgm:presLayoutVars>
      </dgm:prSet>
      <dgm:spPr/>
    </dgm:pt>
    <dgm:pt modelId="{19C0161D-B734-42EA-A9EC-BD5F64C0FCA8}" type="pres">
      <dgm:prSet presAssocID="{E8F3A5DB-BBF5-4D98-A950-24AC6D110CA8}" presName="right_12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7341D0-AD79-40B8-8510-D4D8E9286F49}" type="pres">
      <dgm:prSet presAssocID="{E8F3A5DB-BBF5-4D98-A950-24AC6D110CA8}" presName="right_12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6473D5-8C06-4FD4-8C66-1EE486F7688E}" type="pres">
      <dgm:prSet presAssocID="{E8F3A5DB-BBF5-4D98-A950-24AC6D110CA8}" presName="left_12_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9049EB-48E5-463D-B15F-8C7155FD9AD1}" srcId="{E8F3A5DB-BBF5-4D98-A950-24AC6D110CA8}" destId="{3260E3FE-DC98-4AC5-B50F-14AAC3550FDA}" srcOrd="1" destOrd="0" parTransId="{15A9EB28-46B8-43B8-A8D9-EA2AAB985ACA}" sibTransId="{A993627E-2969-47A1-A930-A0B1DBAD5FF5}"/>
    <dgm:cxn modelId="{E32E54BB-1339-4D68-A04C-E8EFE424DC58}" type="presOf" srcId="{06A13060-A236-4B85-B232-058460322D6B}" destId="{2D6473D5-8C06-4FD4-8C66-1EE486F7688E}" srcOrd="0" destOrd="0" presId="urn:microsoft.com/office/officeart/2005/8/layout/balance1"/>
    <dgm:cxn modelId="{70B3358D-45FD-401D-9F4F-F1A89F452930}" type="presOf" srcId="{E8F3A5DB-BBF5-4D98-A950-24AC6D110CA8}" destId="{8EF7E0A0-AD0F-48A1-8757-BDCBD4B31781}" srcOrd="0" destOrd="0" presId="urn:microsoft.com/office/officeart/2005/8/layout/balance1"/>
    <dgm:cxn modelId="{FF12237A-8D31-4EC8-8E6F-E0C6CB1BBFBD}" type="presOf" srcId="{77ECC35E-2DAA-43A1-ACC6-D75FFFA915E3}" destId="{1D1B76C9-11F6-4B86-939F-E7CFC52E9661}" srcOrd="0" destOrd="0" presId="urn:microsoft.com/office/officeart/2005/8/layout/balance1"/>
    <dgm:cxn modelId="{E327B652-077F-410E-88F7-482139EC4AB7}" srcId="{77ECC35E-2DAA-43A1-ACC6-D75FFFA915E3}" destId="{06A13060-A236-4B85-B232-058460322D6B}" srcOrd="0" destOrd="0" parTransId="{715A92D2-69B0-4173-995F-601BCE3CD906}" sibTransId="{DC5FD3A2-A093-4607-BEAD-906A79313748}"/>
    <dgm:cxn modelId="{9865BD45-5E39-4BA3-A9D9-0DF89C8D82B0}" type="presOf" srcId="{3260E3FE-DC98-4AC5-B50F-14AAC3550FDA}" destId="{875092C3-1D8D-4D6A-A9D3-C91D02D0C598}" srcOrd="0" destOrd="0" presId="urn:microsoft.com/office/officeart/2005/8/layout/balance1"/>
    <dgm:cxn modelId="{7BCF9E13-716D-4D84-873A-F83F3469601A}" type="presOf" srcId="{A1679E91-51F8-42F1-B8D1-165270515ECE}" destId="{19C0161D-B734-42EA-A9EC-BD5F64C0FCA8}" srcOrd="0" destOrd="0" presId="urn:microsoft.com/office/officeart/2005/8/layout/balance1"/>
    <dgm:cxn modelId="{902F3605-C630-41BE-8BD8-529148027614}" srcId="{3260E3FE-DC98-4AC5-B50F-14AAC3550FDA}" destId="{30FB6AB6-D1FC-4676-BB2D-D180A9AB4803}" srcOrd="1" destOrd="0" parTransId="{5F9FB8CF-6174-4E23-A2C1-B2849C04680B}" sibTransId="{EF60CCBA-3F51-46FD-972C-00E496943F87}"/>
    <dgm:cxn modelId="{D3CA69D2-59E7-4784-A010-F0B0FB743D17}" type="presOf" srcId="{30FB6AB6-D1FC-4676-BB2D-D180A9AB4803}" destId="{8D7341D0-AD79-40B8-8510-D4D8E9286F49}" srcOrd="0" destOrd="0" presId="urn:microsoft.com/office/officeart/2005/8/layout/balance1"/>
    <dgm:cxn modelId="{DA23A329-E984-41E0-A21F-4F3678C7863D}" srcId="{E8F3A5DB-BBF5-4D98-A950-24AC6D110CA8}" destId="{77ECC35E-2DAA-43A1-ACC6-D75FFFA915E3}" srcOrd="0" destOrd="0" parTransId="{EBDA2E4A-52B3-4376-82BE-E1E6D78C145D}" sibTransId="{B002B8CD-94A1-43FA-9935-931BE2826A29}"/>
    <dgm:cxn modelId="{F10A9FBB-5EA7-4E86-9898-8597532BCC25}" srcId="{3260E3FE-DC98-4AC5-B50F-14AAC3550FDA}" destId="{A1679E91-51F8-42F1-B8D1-165270515ECE}" srcOrd="0" destOrd="0" parTransId="{A81373D2-6A49-4977-A071-F80046A12EB3}" sibTransId="{DA42A302-A15F-49A3-AE13-F118DB46C828}"/>
    <dgm:cxn modelId="{53A77E60-FA58-4F77-9153-8726846E4AF6}" type="presParOf" srcId="{8EF7E0A0-AD0F-48A1-8757-BDCBD4B31781}" destId="{7BEF8DAF-9219-4115-AFCB-8841A5D08929}" srcOrd="0" destOrd="0" presId="urn:microsoft.com/office/officeart/2005/8/layout/balance1"/>
    <dgm:cxn modelId="{1E76911A-0333-434C-A4F2-6EA6BD33567C}" type="presParOf" srcId="{8EF7E0A0-AD0F-48A1-8757-BDCBD4B31781}" destId="{B52D10D4-D0FA-4F61-B559-38EFEDD5F99F}" srcOrd="1" destOrd="0" presId="urn:microsoft.com/office/officeart/2005/8/layout/balance1"/>
    <dgm:cxn modelId="{891776CA-A4FB-40D5-B0F2-80568A91954B}" type="presParOf" srcId="{B52D10D4-D0FA-4F61-B559-38EFEDD5F99F}" destId="{1D1B76C9-11F6-4B86-939F-E7CFC52E9661}" srcOrd="0" destOrd="0" presId="urn:microsoft.com/office/officeart/2005/8/layout/balance1"/>
    <dgm:cxn modelId="{AE994ADE-AB05-4754-B365-385D3525A3A4}" type="presParOf" srcId="{B52D10D4-D0FA-4F61-B559-38EFEDD5F99F}" destId="{875092C3-1D8D-4D6A-A9D3-C91D02D0C598}" srcOrd="1" destOrd="0" presId="urn:microsoft.com/office/officeart/2005/8/layout/balance1"/>
    <dgm:cxn modelId="{EBDD2C59-D4C7-4BAB-87FF-664CAEC48BAA}" type="presParOf" srcId="{8EF7E0A0-AD0F-48A1-8757-BDCBD4B31781}" destId="{718A649F-6D4D-43FE-95CF-AB4D03414F5E}" srcOrd="2" destOrd="0" presId="urn:microsoft.com/office/officeart/2005/8/layout/balance1"/>
    <dgm:cxn modelId="{C8A81D1D-7CD2-40A5-9024-240EDF1D0194}" type="presParOf" srcId="{718A649F-6D4D-43FE-95CF-AB4D03414F5E}" destId="{7AF4AC27-B2DC-4AC4-AEE3-13C11D498BBB}" srcOrd="0" destOrd="0" presId="urn:microsoft.com/office/officeart/2005/8/layout/balance1"/>
    <dgm:cxn modelId="{50DEDCFC-E224-4100-AAE1-E124B461BBEC}" type="presParOf" srcId="{718A649F-6D4D-43FE-95CF-AB4D03414F5E}" destId="{21E9D032-7001-46B1-B221-2861504825F2}" srcOrd="1" destOrd="0" presId="urn:microsoft.com/office/officeart/2005/8/layout/balance1"/>
    <dgm:cxn modelId="{9E267DC5-34E8-4265-BD9E-731E8ED17F24}" type="presParOf" srcId="{718A649F-6D4D-43FE-95CF-AB4D03414F5E}" destId="{EB9EF697-7CCC-48CE-B27B-0CB4F62D8654}" srcOrd="2" destOrd="0" presId="urn:microsoft.com/office/officeart/2005/8/layout/balance1"/>
    <dgm:cxn modelId="{0E98D017-5E2C-472E-A096-03DA2EFFE669}" type="presParOf" srcId="{718A649F-6D4D-43FE-95CF-AB4D03414F5E}" destId="{19C0161D-B734-42EA-A9EC-BD5F64C0FCA8}" srcOrd="3" destOrd="0" presId="urn:microsoft.com/office/officeart/2005/8/layout/balance1"/>
    <dgm:cxn modelId="{F62E84E7-0607-4148-9979-B64BC99492D3}" type="presParOf" srcId="{718A649F-6D4D-43FE-95CF-AB4D03414F5E}" destId="{8D7341D0-AD79-40B8-8510-D4D8E9286F49}" srcOrd="4" destOrd="0" presId="urn:microsoft.com/office/officeart/2005/8/layout/balance1"/>
    <dgm:cxn modelId="{32D478DB-2D3C-41B9-9A8D-7DE4D5DA4CCA}" type="presParOf" srcId="{718A649F-6D4D-43FE-95CF-AB4D03414F5E}" destId="{2D6473D5-8C06-4FD4-8C66-1EE486F7688E}" srcOrd="5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1B76C9-11F6-4B86-939F-E7CFC52E9661}">
      <dsp:nvSpPr>
        <dsp:cNvPr id="0" name=""/>
        <dsp:cNvSpPr/>
      </dsp:nvSpPr>
      <dsp:spPr>
        <a:xfrm>
          <a:off x="1416351" y="0"/>
          <a:ext cx="1040369" cy="57798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2014</a:t>
          </a:r>
          <a:endParaRPr lang="ru-RU" sz="2500" b="1" kern="1200" dirty="0"/>
        </a:p>
      </dsp:txBody>
      <dsp:txXfrm>
        <a:off x="1433280" y="16929"/>
        <a:ext cx="1006511" cy="544125"/>
      </dsp:txXfrm>
    </dsp:sp>
    <dsp:sp modelId="{875092C3-1D8D-4D6A-A9D3-C91D02D0C598}">
      <dsp:nvSpPr>
        <dsp:cNvPr id="0" name=""/>
        <dsp:cNvSpPr/>
      </dsp:nvSpPr>
      <dsp:spPr>
        <a:xfrm>
          <a:off x="2919107" y="0"/>
          <a:ext cx="1040369" cy="57798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2015</a:t>
          </a:r>
          <a:endParaRPr lang="ru-RU" sz="2500" b="1" kern="1200" dirty="0"/>
        </a:p>
      </dsp:txBody>
      <dsp:txXfrm>
        <a:off x="2936036" y="16929"/>
        <a:ext cx="1006511" cy="544125"/>
      </dsp:txXfrm>
    </dsp:sp>
    <dsp:sp modelId="{21E9D032-7001-46B1-B221-2861504825F2}">
      <dsp:nvSpPr>
        <dsp:cNvPr id="0" name=""/>
        <dsp:cNvSpPr/>
      </dsp:nvSpPr>
      <dsp:spPr>
        <a:xfrm>
          <a:off x="2471170" y="2456427"/>
          <a:ext cx="433487" cy="433487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9EF697-7CCC-48CE-B27B-0CB4F62D8654}">
      <dsp:nvSpPr>
        <dsp:cNvPr id="0" name=""/>
        <dsp:cNvSpPr/>
      </dsp:nvSpPr>
      <dsp:spPr>
        <a:xfrm rot="240000">
          <a:off x="1387055" y="2270673"/>
          <a:ext cx="2601717" cy="18192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C0161D-B734-42EA-A9EC-BD5F64C0FCA8}">
      <dsp:nvSpPr>
        <dsp:cNvPr id="0" name=""/>
        <dsp:cNvSpPr/>
      </dsp:nvSpPr>
      <dsp:spPr>
        <a:xfrm rot="240000">
          <a:off x="2932731" y="1539182"/>
          <a:ext cx="1070919" cy="7594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rgbClr val="FF0000"/>
              </a:solidFill>
            </a:rPr>
            <a:t>9,4</a:t>
          </a:r>
          <a:endParaRPr lang="ru-RU" sz="3100" b="1" kern="1200" dirty="0">
            <a:solidFill>
              <a:srgbClr val="FF0000"/>
            </a:solidFill>
          </a:endParaRPr>
        </a:p>
      </dsp:txBody>
      <dsp:txXfrm>
        <a:off x="2969804" y="1576255"/>
        <a:ext cx="996773" cy="685295"/>
      </dsp:txXfrm>
    </dsp:sp>
    <dsp:sp modelId="{8D7341D0-AD79-40B8-8510-D4D8E9286F49}">
      <dsp:nvSpPr>
        <dsp:cNvPr id="0" name=""/>
        <dsp:cNvSpPr/>
      </dsp:nvSpPr>
      <dsp:spPr>
        <a:xfrm rot="240000">
          <a:off x="2990529" y="753125"/>
          <a:ext cx="1070919" cy="7594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 dirty="0"/>
        </a:p>
      </dsp:txBody>
      <dsp:txXfrm>
        <a:off x="3027602" y="790198"/>
        <a:ext cx="996773" cy="685295"/>
      </dsp:txXfrm>
    </dsp:sp>
    <dsp:sp modelId="{2D6473D5-8C06-4FD4-8C66-1EE486F7688E}">
      <dsp:nvSpPr>
        <dsp:cNvPr id="0" name=""/>
        <dsp:cNvSpPr/>
      </dsp:nvSpPr>
      <dsp:spPr>
        <a:xfrm rot="240000">
          <a:off x="1444425" y="1435145"/>
          <a:ext cx="1070919" cy="7594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/>
            <a:t>9,8</a:t>
          </a:r>
          <a:endParaRPr lang="ru-RU" sz="3100" b="1" kern="1200" dirty="0"/>
        </a:p>
      </dsp:txBody>
      <dsp:txXfrm>
        <a:off x="1481498" y="1472218"/>
        <a:ext cx="996773" cy="685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8E74944-2BDF-4B68-8EA0-29D1BA5421CF}" type="datetimeFigureOut">
              <a:rPr lang="ru-RU"/>
              <a:pPr>
                <a:defRPr/>
              </a:pPr>
              <a:t>26.02.2016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9A38473-E40E-4CEB-84B4-B56926142B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5823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42F497C-606C-443E-879C-D768F72FA901}" type="slidenum">
              <a:rPr lang="en-US" sz="1200"/>
              <a:pPr algn="r"/>
              <a:t>18</a:t>
            </a:fld>
            <a:endParaRPr lang="en-US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3587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en-US" smtClean="0">
                <a:cs typeface="Arial" pitchFamily="34" charset="0"/>
              </a:rPr>
              <a:t>Content Layouts</a:t>
            </a:r>
          </a:p>
        </p:txBody>
      </p:sp>
    </p:spTree>
    <p:extLst>
      <p:ext uri="{BB962C8B-B14F-4D97-AF65-F5344CB8AC3E}">
        <p14:creationId xmlns:p14="http://schemas.microsoft.com/office/powerpoint/2010/main" val="1113061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lIns="152394" tIns="76197" rIns="152394" bIns="76197" anchor="b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124" y="275082"/>
            <a:ext cx="8229760" cy="58507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3638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2AA95-AF11-4CF9-8BD2-877C2BC6C0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24" y="275082"/>
            <a:ext cx="8229760" cy="1142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124" y="1599710"/>
            <a:ext cx="8229760" cy="452615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3638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D4CBB-F637-40B3-B283-69DC84C34B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C163-D416-463F-82DB-57FFFE322436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ED55-CE77-47A0-8339-332CAC2097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C163-D416-463F-82DB-57FFFE322436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ED55-CE77-47A0-8339-332CAC2097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C163-D416-463F-82DB-57FFFE322436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ED55-CE77-47A0-8339-332CAC2097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C163-D416-463F-82DB-57FFFE322436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ED55-CE77-47A0-8339-332CAC2097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C163-D416-463F-82DB-57FFFE322436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ED55-CE77-47A0-8339-332CAC2097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C163-D416-463F-82DB-57FFFE322436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ED55-CE77-47A0-8339-332CAC2097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C163-D416-463F-82DB-57FFFE322436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ED55-CE77-47A0-8339-332CAC2097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C163-D416-463F-82DB-57FFFE322436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ED55-CE77-47A0-8339-332CAC2097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C163-D416-463F-82DB-57FFFE322436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ED55-CE77-47A0-8339-332CAC2097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C163-D416-463F-82DB-57FFFE322436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ED55-CE77-47A0-8339-332CAC2097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C163-D416-463F-82DB-57FFFE322436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ED55-CE77-47A0-8339-332CAC2097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5" descr="7-00029_BAK_v03TOP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15875" y="6007100"/>
            <a:ext cx="9159875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7412" name="Текст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13" r:id="rId14"/>
    <p:sldLayoutId id="2147483714" r:id="rId15"/>
  </p:sldLayoutIdLst>
  <p:transition>
    <p:fade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lang="en-US" sz="4800" kern="1200" spc="-150" dirty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Arial" charset="0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bri" charset="0"/>
          <a:ea typeface="Arial" charset="0"/>
          <a:cs typeface="Arial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bri" charset="0"/>
          <a:ea typeface="Arial" charset="0"/>
          <a:cs typeface="Arial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bri" charset="0"/>
          <a:ea typeface="Arial" charset="0"/>
          <a:cs typeface="Arial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bri" charset="0"/>
          <a:ea typeface="Arial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bri" charset="0"/>
          <a:ea typeface="Arial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bri" charset="0"/>
          <a:ea typeface="Arial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bri" charset="0"/>
          <a:ea typeface="Arial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bri" charset="0"/>
          <a:ea typeface="Arial" charset="0"/>
          <a:cs typeface="Arial" charset="0"/>
        </a:defRPr>
      </a:lvl9pPr>
    </p:titleStyle>
    <p:bodyStyle>
      <a:lvl1pPr marL="396875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914400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kumimoji="1" sz="28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258888" indent="-344488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604963" indent="-3460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1941513" indent="-3365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3" descr="white rectangle.png"/>
          <p:cNvPicPr>
            <a:picLocks noChangeAspect="1"/>
          </p:cNvPicPr>
          <p:nvPr/>
        </p:nvPicPr>
        <p:blipFill>
          <a:blip r:embed="rId7" cstate="print"/>
          <a:srcRect b="10452"/>
          <a:stretch>
            <a:fillRect/>
          </a:stretch>
        </p:blipFill>
        <p:spPr bwMode="auto">
          <a:xfrm>
            <a:off x="0" y="1300163"/>
            <a:ext cx="9144000" cy="555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436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1905000"/>
            <a:ext cx="8040687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</p:sldLayoutIdLst>
  <p:transition>
    <p:fade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lang="en-US" sz="4800" kern="1200" spc="-125" dirty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Arial" charset="0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bri" charset="0"/>
          <a:ea typeface="Arial" charset="0"/>
          <a:cs typeface="Arial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bri" charset="0"/>
          <a:ea typeface="Arial" charset="0"/>
          <a:cs typeface="Arial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bri" charset="0"/>
          <a:ea typeface="Arial" charset="0"/>
          <a:cs typeface="Arial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bri" charset="0"/>
          <a:ea typeface="Arial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bri" charset="0"/>
          <a:ea typeface="Arial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bri" charset="0"/>
          <a:ea typeface="Arial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bri" charset="0"/>
          <a:ea typeface="Arial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kumimoji="1" sz="4800">
          <a:solidFill>
            <a:schemeClr val="tx1"/>
          </a:solidFill>
          <a:latin typeface="Calibri" charset="0"/>
          <a:ea typeface="Arial" charset="0"/>
          <a:cs typeface="Arial" charset="0"/>
        </a:defRPr>
      </a:lvl9pPr>
    </p:titleStyle>
    <p:bodyStyle>
      <a:lvl1pPr marL="342900" indent="-34290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3000" b="1" kern="1200">
          <a:solidFill>
            <a:schemeClr val="tx1"/>
          </a:solidFill>
          <a:latin typeface="Courier New" pitchFamily="49" charset="0"/>
          <a:ea typeface="Arial" charset="0"/>
          <a:cs typeface="Courier New" pitchFamily="49" charset="0"/>
        </a:defRPr>
      </a:lvl1pPr>
      <a:lvl2pPr marL="384175" indent="-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800" b="1" kern="1200">
          <a:solidFill>
            <a:schemeClr val="tx1"/>
          </a:solidFill>
          <a:latin typeface="Courier New" pitchFamily="49" charset="0"/>
          <a:ea typeface="Arial" charset="0"/>
          <a:cs typeface="Courier New" pitchFamily="49" charset="0"/>
        </a:defRPr>
      </a:lvl2pPr>
      <a:lvl3pPr marL="760413" indent="-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Arial" charset="0"/>
          <a:cs typeface="Courier New" pitchFamily="49" charset="0"/>
        </a:defRPr>
      </a:lvl3pPr>
      <a:lvl4pPr marL="1093788" indent="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Arial" charset="0"/>
          <a:cs typeface="Courier New" pitchFamily="49" charset="0"/>
        </a:defRPr>
      </a:lvl4pPr>
      <a:lvl5pPr marL="1425575" indent="40322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Arial" charset="0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FC163-D416-463F-82DB-57FFFE322436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DED55-CE77-47A0-8339-332CAC20971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53.emf"/><Relationship Id="rId9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oleObject" Target="../embeddings/_____Microsoft_Excel_97-20031.xls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199" y="384342"/>
            <a:ext cx="6644126" cy="1265342"/>
          </a:xfrm>
        </p:spPr>
        <p:txBody>
          <a:bodyPr rtlCol="0">
            <a:normAutofit fontScale="90000"/>
          </a:bodyPr>
          <a:lstStyle/>
          <a:p>
            <a:pPr defTabSz="914363" eaLnBrk="1" fontAlgn="auto" hangingPunct="1">
              <a:spcAft>
                <a:spcPts val="0"/>
              </a:spcAft>
              <a:defRPr/>
            </a:pPr>
            <a:r>
              <a:rPr kumimoji="0" lang="ru-RU" b="1" dirty="0">
                <a:ea typeface="+mn-ea"/>
              </a:rPr>
              <a:t>Управление </a:t>
            </a:r>
            <a:r>
              <a:rPr kumimoji="0" lang="ru-RU" sz="4000" b="1" dirty="0">
                <a:ea typeface="+mn-ea"/>
              </a:rPr>
              <a:t>здравоохранения</a:t>
            </a:r>
            <a:r>
              <a:rPr kumimoji="0" lang="ru-RU" b="1" dirty="0">
                <a:ea typeface="+mn-ea"/>
              </a:rPr>
              <a:t> города Ростова-на-Дону</a:t>
            </a:r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384776" y="2373313"/>
            <a:ext cx="8364538" cy="1929759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ru-RU" sz="3300" b="1" dirty="0" smtClean="0">
                <a:solidFill>
                  <a:srgbClr val="FF0000"/>
                </a:solidFill>
                <a:cs typeface="Arial" pitchFamily="34" charset="0"/>
              </a:rPr>
              <a:t>Муниципальная система здравоохранения города Ростова-на-Дону: пути реализации </a:t>
            </a:r>
            <a:br>
              <a:rPr lang="ru-RU" sz="3300" b="1" dirty="0" smtClean="0">
                <a:solidFill>
                  <a:srgbClr val="FF0000"/>
                </a:solidFill>
                <a:cs typeface="Arial" pitchFamily="34" charset="0"/>
              </a:rPr>
            </a:br>
            <a:r>
              <a:rPr lang="ru-RU" sz="3300" b="1" dirty="0" smtClean="0">
                <a:solidFill>
                  <a:srgbClr val="FF0000"/>
                </a:solidFill>
                <a:cs typeface="Arial" pitchFamily="34" charset="0"/>
              </a:rPr>
              <a:t>ключевых показателей  «Дорожной карты»</a:t>
            </a:r>
            <a:endParaRPr lang="ru-RU" sz="3300" dirty="0" smtClean="0">
              <a:solidFill>
                <a:srgbClr val="FF0000"/>
              </a:solidFill>
              <a:cs typeface="Arial" pitchFamily="34" charset="0"/>
            </a:endParaRPr>
          </a:p>
          <a:p>
            <a:pPr marL="0" indent="0" algn="ctr" eaLnBrk="1" hangingPunct="1">
              <a:buFontTx/>
              <a:buNone/>
            </a:pPr>
            <a:endParaRPr kumimoji="0" lang="ru-RU" sz="3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Изображение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5025" y="297593"/>
            <a:ext cx="1670050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Прямоугольник 4"/>
          <p:cNvSpPr>
            <a:spLocks noChangeArrowheads="1"/>
          </p:cNvSpPr>
          <p:nvPr/>
        </p:nvSpPr>
        <p:spPr bwMode="auto">
          <a:xfrm>
            <a:off x="388938" y="6330950"/>
            <a:ext cx="83645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ru-RU" i="1" dirty="0">
                <a:solidFill>
                  <a:schemeClr val="bg1">
                    <a:lumMod val="50000"/>
                  </a:schemeClr>
                </a:solidFill>
              </a:rPr>
              <a:t>26 февраля 2016 года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2700" y="4525963"/>
            <a:ext cx="9144000" cy="2016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latin typeface="+mn-lt"/>
              <a:cs typeface="+mn-cs"/>
            </a:endParaRPr>
          </a:p>
        </p:txBody>
      </p:sp>
      <p:sp>
        <p:nvSpPr>
          <p:cNvPr id="4102" name="Прямоугольник 6"/>
          <p:cNvSpPr>
            <a:spLocks noChangeArrowheads="1"/>
          </p:cNvSpPr>
          <p:nvPr/>
        </p:nvSpPr>
        <p:spPr bwMode="auto">
          <a:xfrm>
            <a:off x="457200" y="4727575"/>
            <a:ext cx="83645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ru-RU" sz="2400" b="1" dirty="0">
                <a:latin typeface="Times New Roman" pitchFamily="18" charset="0"/>
                <a:cs typeface="Times New Roman" pitchFamily="18" charset="0"/>
              </a:rPr>
              <a:t>Левицкая Н.А. – начальник </a:t>
            </a:r>
            <a:r>
              <a:rPr kumimoji="0"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kumimoji="0" lang="ru-RU" sz="2400" b="1" dirty="0" smtClean="0">
                <a:latin typeface="Times New Roman" pitchFamily="18" charset="0"/>
                <a:cs typeface="Times New Roman" pitchFamily="18" charset="0"/>
              </a:rPr>
              <a:t>Управления </a:t>
            </a:r>
            <a:r>
              <a:rPr kumimoji="0" lang="ru-RU" sz="2400" b="1" dirty="0">
                <a:latin typeface="Times New Roman" pitchFamily="18" charset="0"/>
                <a:cs typeface="Times New Roman" pitchFamily="18" charset="0"/>
              </a:rPr>
              <a:t>здравоохранения г.Ростова-на-Дону, </a:t>
            </a:r>
            <a:r>
              <a:rPr kumimoji="0" lang="ru-RU" sz="2400" b="1" dirty="0" err="1">
                <a:latin typeface="Times New Roman" pitchFamily="18" charset="0"/>
                <a:cs typeface="Times New Roman" pitchFamily="18" charset="0"/>
              </a:rPr>
              <a:t>к.э.н</a:t>
            </a:r>
            <a:r>
              <a:rPr kumimoji="0"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://images.easyfreeclipart.com/310/bonifratrzy-zakon-szpitalny-346w-jana-bo380ego-pracownia-ekg-310345.png"/>
          <p:cNvPicPr>
            <a:picLocks noChangeAspect="1" noChangeArrowheads="1"/>
          </p:cNvPicPr>
          <p:nvPr/>
        </p:nvPicPr>
        <p:blipFill>
          <a:blip r:embed="rId2" cstate="print"/>
          <a:srcRect l="2630" t="4423" b="6687"/>
          <a:stretch>
            <a:fillRect/>
          </a:stretch>
        </p:blipFill>
        <p:spPr bwMode="auto">
          <a:xfrm>
            <a:off x="2245257" y="3300738"/>
            <a:ext cx="6560870" cy="3480297"/>
          </a:xfrm>
          <a:prstGeom prst="rect">
            <a:avLst/>
          </a:prstGeom>
          <a:noFill/>
        </p:spPr>
      </p:pic>
      <p:sp>
        <p:nvSpPr>
          <p:cNvPr id="2" name="Text Box 31"/>
          <p:cNvSpPr txBox="1">
            <a:spLocks noChangeArrowheads="1"/>
          </p:cNvSpPr>
          <p:nvPr/>
        </p:nvSpPr>
        <p:spPr bwMode="auto">
          <a:xfrm>
            <a:off x="-152400" y="179388"/>
            <a:ext cx="9448800" cy="446087"/>
          </a:xfrm>
          <a:prstGeom prst="rect">
            <a:avLst/>
          </a:prstGeom>
          <a:solidFill>
            <a:schemeClr val="tx2">
              <a:lumMod val="20000"/>
              <a:lumOff val="80000"/>
              <a:alpha val="64000"/>
            </a:schemeClr>
          </a:solidFill>
          <a:ln w="38100" cmpd="dbl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Модернизация маршрутизации </a:t>
            </a:r>
            <a:r>
              <a:rPr lang="ru-RU" sz="2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сердечно-сосудистых</a:t>
            </a:r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больных</a:t>
            </a:r>
            <a:endParaRPr lang="ru-RU" sz="22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9268" name="Picture 4" descr="http://salsknews.ru/wp-content/uploads/2012/07/julay2012_bn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064" y="959671"/>
            <a:ext cx="5325729" cy="1955542"/>
          </a:xfrm>
          <a:prstGeom prst="rect">
            <a:avLst/>
          </a:prstGeom>
          <a:noFill/>
        </p:spPr>
      </p:pic>
      <p:pic>
        <p:nvPicPr>
          <p:cNvPr id="139270" name="Picture 6" descr="http://rovuz.ru/images/vuz/RGMU/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292" y="968724"/>
            <a:ext cx="2623839" cy="1967880"/>
          </a:xfrm>
          <a:prstGeom prst="rect">
            <a:avLst/>
          </a:prstGeom>
          <a:noFill/>
        </p:spPr>
      </p:pic>
      <p:pic>
        <p:nvPicPr>
          <p:cNvPr id="139272" name="Picture 8" descr="http://www.biovitrum.ru/files/rostov_21.jpg"/>
          <p:cNvPicPr>
            <a:picLocks noChangeAspect="1" noChangeArrowheads="1"/>
          </p:cNvPicPr>
          <p:nvPr/>
        </p:nvPicPr>
        <p:blipFill>
          <a:blip r:embed="rId5" cstate="print"/>
          <a:srcRect l="27710"/>
          <a:stretch>
            <a:fillRect/>
          </a:stretch>
        </p:blipFill>
        <p:spPr bwMode="auto">
          <a:xfrm>
            <a:off x="417292" y="3017177"/>
            <a:ext cx="2623839" cy="2036748"/>
          </a:xfrm>
          <a:prstGeom prst="rect">
            <a:avLst/>
          </a:prstGeom>
          <a:noFill/>
        </p:spPr>
      </p:pic>
      <p:pic>
        <p:nvPicPr>
          <p:cNvPr id="7" name="Изображение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65" y="3017177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Прямоугольник 5"/>
          <p:cNvSpPr>
            <a:spLocks noChangeArrowheads="1"/>
          </p:cNvSpPr>
          <p:nvPr/>
        </p:nvSpPr>
        <p:spPr bwMode="auto">
          <a:xfrm>
            <a:off x="298450" y="47625"/>
            <a:ext cx="7832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ru-RU" sz="3200" b="1">
                <a:solidFill>
                  <a:srgbClr val="FF0000"/>
                </a:solidFill>
              </a:rPr>
              <a:t>Целевые показатели «дорожной карты</a:t>
            </a:r>
            <a:r>
              <a:rPr kumimoji="0" lang="ru-RU" sz="3200">
                <a:solidFill>
                  <a:srgbClr val="FF0000"/>
                </a:solidFill>
              </a:rPr>
              <a:t>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627063"/>
          <a:ext cx="9144000" cy="5581910"/>
        </p:xfrm>
        <a:graphic>
          <a:graphicData uri="http://schemas.openxmlformats.org/drawingml/2006/table">
            <a:tbl>
              <a:tblPr/>
              <a:tblGrid>
                <a:gridCol w="830263"/>
                <a:gridCol w="4321175"/>
                <a:gridCol w="1565275"/>
                <a:gridCol w="1377950"/>
                <a:gridCol w="1049337"/>
              </a:tblGrid>
              <a:tr h="522288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№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Наименование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План 2015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Факт 2015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Обеспеченность населения врачами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35,0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32,2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−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Соотношение врачи/средние медицинские работники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1/2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1/ 1,6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−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Число дней работы койки в году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334,78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340,8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Средняя длительность лечения больного в стационаре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9,4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Ожидаемая продолжительность жизни при рождении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71,3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71,3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от всех причин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11,4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11,6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−</a:t>
                      </a: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населения в трудоспособном возрасте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478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384,3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8.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Смертность от болезней системы кровообращения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705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585,3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✚</a:t>
                      </a: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от болезней системы кровообращения в трудоспособном возрасте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176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141,9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Материнская смертность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9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14,3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−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Младенческая смертность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5,7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12.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детей в возрасте 0-4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16,04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13.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детей в возрасте 0-17 лет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7,5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6,9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14.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от дорожно-транспортных происшествий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10,3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15.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Смертность от новообразований 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146,8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146,7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✚</a:t>
                      </a: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16.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от туберкулеза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9,8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4,9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17.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Заболеваемость туберкулезом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45,3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33,1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18.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Доля выездов бригад скорой медицинской помощи со временем доезда до больного менее 20 минут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91,0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94,5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Прямоугольник 5"/>
          <p:cNvSpPr>
            <a:spLocks noChangeArrowheads="1"/>
          </p:cNvSpPr>
          <p:nvPr/>
        </p:nvSpPr>
        <p:spPr bwMode="auto">
          <a:xfrm>
            <a:off x="298450" y="47625"/>
            <a:ext cx="7832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ru-RU" sz="3200" b="1">
                <a:solidFill>
                  <a:srgbClr val="FF0000"/>
                </a:solidFill>
              </a:rPr>
              <a:t>Целевые показатели «дорожной карты</a:t>
            </a:r>
            <a:r>
              <a:rPr kumimoji="0" lang="ru-RU" sz="3200">
                <a:solidFill>
                  <a:srgbClr val="FF0000"/>
                </a:solidFill>
              </a:rPr>
              <a:t>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627063"/>
          <a:ext cx="9144000" cy="5664748"/>
        </p:xfrm>
        <a:graphic>
          <a:graphicData uri="http://schemas.openxmlformats.org/drawingml/2006/table">
            <a:tbl>
              <a:tblPr/>
              <a:tblGrid>
                <a:gridCol w="830263"/>
                <a:gridCol w="4321175"/>
                <a:gridCol w="1565275"/>
                <a:gridCol w="1377950"/>
                <a:gridCol w="1049337"/>
              </a:tblGrid>
              <a:tr h="522288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№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Наименование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План 2015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Факт 2015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Обеспеченность населения врачами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35,0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32,2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−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Соотношение врачи/средние медицинские работники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1/2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1/ 1,6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−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Число дней работы койки в году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334,78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340,8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Средняя длительность лечения больного в стационаре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9,4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Ожидаемая продолжительность жизни при рождении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71,3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71,3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от всех причин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11,4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11,6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−</a:t>
                      </a: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населения в трудоспособном возрасте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478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384,3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8.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Смертность от болезней системы кровообращения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705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585,3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✚</a:t>
                      </a: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от болезней системы кровообращения в трудоспособном возрасте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176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141,9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Материнская смертность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9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14,3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−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Младенческая смертность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5,7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12.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детей в возрасте 0-4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16,04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13.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детей в возрасте 0-17 лет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7,5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6,9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14.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от дорожно-транспортных происшествий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10,3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15.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Смертность от новообразований 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146,8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146,7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✚</a:t>
                      </a: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16.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Смертность от туберкулеза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9,8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4,9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✚</a:t>
                      </a: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17.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Заболеваемость туберкулезом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45,3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33,1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✚</a:t>
                      </a: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18.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Доля выездов бригад скорой медицинской помощи со временем доезда до больного менее 20 минут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91,0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94,5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-152400" y="179388"/>
            <a:ext cx="9448800" cy="446087"/>
          </a:xfrm>
          <a:prstGeom prst="rect">
            <a:avLst/>
          </a:prstGeom>
          <a:solidFill>
            <a:schemeClr val="bg1">
              <a:alpha val="64000"/>
            </a:schemeClr>
          </a:solidFill>
          <a:ln w="38100" cmpd="dbl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ru-RU" sz="2200" b="1" spc="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Профилактика туберкулеза</a:t>
            </a:r>
            <a:endParaRPr lang="ru-RU" sz="2200" b="1" spc="400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 l="24356" t="46735" r="26624" b="30584"/>
          <a:stretch>
            <a:fillRect/>
          </a:stretch>
        </p:blipFill>
        <p:spPr bwMode="auto">
          <a:xfrm>
            <a:off x="4282289" y="1912532"/>
            <a:ext cx="4716856" cy="122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01096" y="1031155"/>
            <a:ext cx="6541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Туберкулинодиагностика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2015 год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5625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8"/>
          <p:cNvSpPr>
            <a:spLocks noChangeArrowheads="1"/>
          </p:cNvSpPr>
          <p:nvPr/>
        </p:nvSpPr>
        <p:spPr bwMode="auto">
          <a:xfrm>
            <a:off x="0" y="1736229"/>
            <a:ext cx="4572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11,6 </a:t>
            </a:r>
            <a:r>
              <a:rPr lang="ru-RU" sz="3600" b="1" dirty="0" smtClean="0">
                <a:solidFill>
                  <a:srgbClr val="C00000"/>
                </a:solidFill>
              </a:rPr>
              <a:t>млн. руб. 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</a:rPr>
              <a:t>средств бюджета города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9545" y="6148236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Охват населения профилактическими осмотрами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2951430" y="3140105"/>
          <a:ext cx="3141552" cy="3251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10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632910" y="4261009"/>
            <a:ext cx="3640326" cy="1815882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>
            <a:prstShdw prst="shdw13" dist="53882" dir="13500000">
              <a:srgbClr val="808080"/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</a:rPr>
              <a:t>Ввод в эксплуатацию после реконструкции   подстанции № 6 СМП ГБСМП </a:t>
            </a:r>
            <a:r>
              <a:rPr lang="ru-RU" sz="2200" b="1" dirty="0">
                <a:solidFill>
                  <a:schemeClr val="bg1"/>
                </a:solidFill>
              </a:rPr>
              <a:t>(ул.Соколова, 16)</a:t>
            </a:r>
          </a:p>
          <a:p>
            <a:pPr algn="ctr"/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251906" name="AutoShape 2" descr="http://%D0%BD%D0%BE%D0%B2%D0%BE%D1%81%D1%82%D0%B8.%D1%80%D0%BE%D1%81%D1%82%D0%BE%D0%B2.%D1%80%D1%84/wp-content/uploads/2015/07/mg_57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1908" name="AutoShape 4" descr="http://%D0%BD%D0%BE%D0%B2%D0%BE%D1%81%D1%82%D0%B8.%D1%80%D0%BE%D1%81%D1%82%D0%BE%D0%B2.%D1%80%D1%84/wp-content/uploads/2015/07/mg_57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1910" name="AutoShape 6" descr="http://%D0%BD%D0%BE%D0%B2%D0%BE%D1%81%D1%82%D0%B8.%D1%80%D0%BE%D1%81%D1%82%D0%BE%D0%B2.%D1%80%D1%84/wp-content/uploads/2015/07/mg_57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1912" name="AutoShape 8" descr="http://&amp;ncy;&amp;ocy;&amp;vcy;&amp;ocy;&amp;scy;&amp;tcy;&amp;icy;.&amp;rcy;&amp;ocy;&amp;scy;&amp;tcy;&amp;ocy;&amp;vcy;.&amp;rcy;&amp;fcy;/wp-content/uploads/2015/07/mg_5759.jpg"/>
          <p:cNvSpPr>
            <a:spLocks noChangeAspect="1" noChangeArrowheads="1"/>
          </p:cNvSpPr>
          <p:nvPr/>
        </p:nvSpPr>
        <p:spPr bwMode="auto">
          <a:xfrm>
            <a:off x="155575" y="-3451225"/>
            <a:ext cx="10782300" cy="71913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1913" name="Picture 9"/>
          <p:cNvPicPr>
            <a:picLocks noChangeAspect="1" noChangeArrowheads="1"/>
          </p:cNvPicPr>
          <p:nvPr/>
        </p:nvPicPr>
        <p:blipFill>
          <a:blip r:embed="rId2" cstate="print"/>
          <a:srcRect l="14806" t="14296" r="13970" b="16255"/>
          <a:stretch>
            <a:fillRect/>
          </a:stretch>
        </p:blipFill>
        <p:spPr bwMode="auto">
          <a:xfrm>
            <a:off x="342680" y="354500"/>
            <a:ext cx="5605458" cy="307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DSC_82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6318" y="3114726"/>
            <a:ext cx="4164594" cy="36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5948138" y="191546"/>
            <a:ext cx="3005739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18</a:t>
            </a:r>
            <a:endParaRPr lang="ru-RU" sz="6000" b="1" dirty="0">
              <a:solidFill>
                <a:srgbClr val="C00000"/>
              </a:solidFill>
            </a:endParaRPr>
          </a:p>
          <a:p>
            <a:pPr algn="ctr"/>
            <a:r>
              <a:rPr lang="ru-RU" sz="2200" b="1" dirty="0" smtClean="0">
                <a:solidFill>
                  <a:srgbClr val="0070C0"/>
                </a:solidFill>
              </a:rPr>
              <a:t>новых автомобилей для скорой помощи</a:t>
            </a:r>
            <a:endParaRPr lang="ru-RU" sz="2200" b="1" dirty="0">
              <a:solidFill>
                <a:srgbClr val="0070C0"/>
              </a:solidFill>
            </a:endParaRPr>
          </a:p>
        </p:txBody>
      </p:sp>
      <p:pic>
        <p:nvPicPr>
          <p:cNvPr id="13" name="Picture 7" descr="_mg_57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2533" y="1884317"/>
            <a:ext cx="1398007" cy="1026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52388" y="152400"/>
            <a:ext cx="9196388" cy="1246188"/>
            <a:chOff x="-33" y="96"/>
            <a:chExt cx="5793" cy="426"/>
          </a:xfrm>
        </p:grpSpPr>
        <p:sp>
          <p:nvSpPr>
            <p:cNvPr id="1034" name="Rectangle 3"/>
            <p:cNvSpPr>
              <a:spLocks noChangeArrowheads="1"/>
            </p:cNvSpPr>
            <p:nvPr/>
          </p:nvSpPr>
          <p:spPr bwMode="auto">
            <a:xfrm>
              <a:off x="236" y="132"/>
              <a:ext cx="5524" cy="390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8596" name="Text Box 4"/>
            <p:cNvSpPr txBox="1">
              <a:spLocks noChangeArrowheads="1"/>
            </p:cNvSpPr>
            <p:nvPr/>
          </p:nvSpPr>
          <p:spPr bwMode="auto">
            <a:xfrm>
              <a:off x="-33" y="96"/>
              <a:ext cx="5696" cy="278"/>
            </a:xfrm>
            <a:prstGeom prst="rect">
              <a:avLst/>
            </a:prstGeom>
            <a:solidFill>
              <a:srgbClr val="003366"/>
            </a:solidFill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2"/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ru-RU" sz="2600" b="1">
                  <a:solidFill>
                    <a:schemeClr val="bg1"/>
                  </a:solidFill>
                </a:rPr>
                <a:t>Количество вызовов, переданных в кабинеты неотложной медицинской помощи в 2015 году</a:t>
              </a:r>
            </a:p>
          </p:txBody>
        </p:sp>
      </p:grp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495800" y="1524000"/>
          <a:ext cx="4084638" cy="442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888" name="Диаграмма" r:id="rId3" imgW="3893804" imgH="4114800" progId="MSGraph.Chart.8">
                  <p:embed followColorScheme="full"/>
                </p:oleObj>
              </mc:Choice>
              <mc:Fallback>
                <p:oleObj name="Диаграмма" r:id="rId3" imgW="3893804" imgH="4114800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524000"/>
                        <a:ext cx="4084638" cy="44227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CCFF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accent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AutoShape 6"/>
          <p:cNvSpPr>
            <a:spLocks noChangeArrowheads="1"/>
          </p:cNvSpPr>
          <p:nvPr/>
        </p:nvSpPr>
        <p:spPr bwMode="auto">
          <a:xfrm>
            <a:off x="5105400" y="6019800"/>
            <a:ext cx="1322388" cy="649288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600" b="1"/>
              <a:t>2014г</a:t>
            </a:r>
          </a:p>
        </p:txBody>
      </p:sp>
      <p:sp>
        <p:nvSpPr>
          <p:cNvPr id="1029" name="AutoShape 7"/>
          <p:cNvSpPr>
            <a:spLocks noChangeArrowheads="1"/>
          </p:cNvSpPr>
          <p:nvPr/>
        </p:nvSpPr>
        <p:spPr bwMode="auto">
          <a:xfrm>
            <a:off x="6705600" y="6019800"/>
            <a:ext cx="1322388" cy="649288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600" b="1"/>
              <a:t>2015г</a:t>
            </a:r>
          </a:p>
        </p:txBody>
      </p:sp>
      <p:sp>
        <p:nvSpPr>
          <p:cNvPr id="1030" name="Oval 9"/>
          <p:cNvSpPr>
            <a:spLocks noChangeArrowheads="1"/>
          </p:cNvSpPr>
          <p:nvPr/>
        </p:nvSpPr>
        <p:spPr bwMode="auto">
          <a:xfrm>
            <a:off x="6629400" y="1752600"/>
            <a:ext cx="1376363" cy="649288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600" b="1"/>
              <a:t>23 051</a:t>
            </a:r>
          </a:p>
        </p:txBody>
      </p:sp>
      <p:pic>
        <p:nvPicPr>
          <p:cNvPr id="1031" name="Picture 10" descr="1 машина-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3FBBEF"/>
              </a:clrFrom>
              <a:clrTo>
                <a:srgbClr val="3FBB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388" y="2008188"/>
            <a:ext cx="3200400" cy="3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Oval 12"/>
          <p:cNvSpPr>
            <a:spLocks noChangeArrowheads="1"/>
          </p:cNvSpPr>
          <p:nvPr/>
        </p:nvSpPr>
        <p:spPr bwMode="auto">
          <a:xfrm>
            <a:off x="5105400" y="3328988"/>
            <a:ext cx="1376363" cy="649287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600" b="1"/>
              <a:t>11 876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Прямоугольник 5"/>
          <p:cNvSpPr>
            <a:spLocks noChangeArrowheads="1"/>
          </p:cNvSpPr>
          <p:nvPr/>
        </p:nvSpPr>
        <p:spPr bwMode="auto">
          <a:xfrm>
            <a:off x="298450" y="47625"/>
            <a:ext cx="7832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ru-RU" sz="3200" b="1">
                <a:solidFill>
                  <a:srgbClr val="FF0000"/>
                </a:solidFill>
              </a:rPr>
              <a:t>Целевые показатели «дорожной карты</a:t>
            </a:r>
            <a:r>
              <a:rPr kumimoji="0" lang="ru-RU" sz="3200">
                <a:solidFill>
                  <a:srgbClr val="FF0000"/>
                </a:solidFill>
              </a:rPr>
              <a:t>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627063"/>
          <a:ext cx="9144000" cy="5894647"/>
        </p:xfrm>
        <a:graphic>
          <a:graphicData uri="http://schemas.openxmlformats.org/drawingml/2006/table">
            <a:tbl>
              <a:tblPr/>
              <a:tblGrid>
                <a:gridCol w="830263"/>
                <a:gridCol w="4321175"/>
                <a:gridCol w="1565275"/>
                <a:gridCol w="1377950"/>
                <a:gridCol w="1049337"/>
              </a:tblGrid>
              <a:tr h="522288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№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Наименование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План 2015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Факт 2015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Обеспеченность населения врачами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35,0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32,2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−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Соотношение врачи/средние медицинские работники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1/2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1/ 1,6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−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Число дней работы койки в году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334,78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340,8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Средняя длительность лечения больного в стационаре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9,4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Ожидаемая продолжительность жизни при рождении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71,3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71,3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от всех причин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11,5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11,71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−</a:t>
                      </a: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населения в трудоспособном возрасте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478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384,3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8.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Смертность от болезней системы кровообращения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705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585,3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✚</a:t>
                      </a: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от болезней системы кровообращения в трудоспособном возрасте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176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141,9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Материнская смертность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9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14,3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−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Младенческая смертность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5,7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12.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детей в возрасте 0-4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16,04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13.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детей в возрасте 0-17 лет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7,5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6,9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14.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Смертность от дорожно-транспортных происшествий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10,3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3,8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✚</a:t>
                      </a: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15.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Смертность от новообразований 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146,8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146,7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✚</a:t>
                      </a: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16.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Смертность от туберкулеза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9,8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4,9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✚</a:t>
                      </a: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17.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Заболеваемость туберкулезом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45,3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33,1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✚</a:t>
                      </a: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18.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Доля выездов бригад скорой медицинской помощи со временем доезда до больного менее 20 минут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91,0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94,5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reeform 2"/>
          <p:cNvSpPr>
            <a:spLocks/>
          </p:cNvSpPr>
          <p:nvPr/>
        </p:nvSpPr>
        <p:spPr bwMode="auto">
          <a:xfrm>
            <a:off x="449263" y="0"/>
            <a:ext cx="8848725" cy="2508250"/>
          </a:xfrm>
          <a:custGeom>
            <a:avLst/>
            <a:gdLst>
              <a:gd name="T0" fmla="*/ 170 w 5477"/>
              <a:gd name="T1" fmla="*/ 1580 h 1580"/>
              <a:gd name="T2" fmla="*/ 0 w 5477"/>
              <a:gd name="T3" fmla="*/ 949 h 1580"/>
              <a:gd name="T4" fmla="*/ 5477 w 5477"/>
              <a:gd name="T5" fmla="*/ 0 h 1580"/>
              <a:gd name="T6" fmla="*/ 4933 w 5477"/>
              <a:gd name="T7" fmla="*/ 1580 h 1580"/>
              <a:gd name="T8" fmla="*/ 170 w 5477"/>
              <a:gd name="T9" fmla="*/ 1580 h 15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77"/>
              <a:gd name="T16" fmla="*/ 0 h 1580"/>
              <a:gd name="T17" fmla="*/ 5477 w 5477"/>
              <a:gd name="T18" fmla="*/ 1580 h 15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77" h="1580">
                <a:moveTo>
                  <a:pt x="170" y="1580"/>
                </a:moveTo>
                <a:lnTo>
                  <a:pt x="0" y="949"/>
                </a:lnTo>
                <a:lnTo>
                  <a:pt x="5477" y="0"/>
                </a:lnTo>
                <a:lnTo>
                  <a:pt x="4933" y="1580"/>
                </a:lnTo>
                <a:lnTo>
                  <a:pt x="170" y="1580"/>
                </a:lnTo>
                <a:close/>
              </a:path>
            </a:pathLst>
          </a:custGeom>
          <a:solidFill>
            <a:schemeClr val="bg1"/>
          </a:solidFill>
          <a:ln w="38100" cmpd="sng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0643" name="Rectangle 3"/>
          <p:cNvSpPr>
            <a:spLocks noChangeArrowheads="1"/>
          </p:cNvSpPr>
          <p:nvPr/>
        </p:nvSpPr>
        <p:spPr bwMode="auto">
          <a:xfrm>
            <a:off x="992188" y="1038225"/>
            <a:ext cx="7883525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bg1"/>
                </a:solidFill>
              </a:rPr>
              <a:t>                      </a:t>
            </a:r>
            <a:r>
              <a:rPr lang="ru-RU" sz="2400" b="1">
                <a:solidFill>
                  <a:srgbClr val="006600"/>
                </a:solidFill>
              </a:rPr>
              <a:t>Созданы с целью</a:t>
            </a:r>
          </a:p>
          <a:p>
            <a:pPr>
              <a:defRPr/>
            </a:pPr>
            <a:r>
              <a:rPr lang="ru-RU" sz="2400" b="1">
                <a:solidFill>
                  <a:srgbClr val="006600"/>
                </a:solidFill>
              </a:rPr>
              <a:t>     формирования здорового образа жизни</a:t>
            </a:r>
            <a:endParaRPr lang="ru-RU" sz="2400" b="1" i="1">
              <a:solidFill>
                <a:srgbClr val="006600"/>
              </a:solidFill>
            </a:endParaRPr>
          </a:p>
        </p:txBody>
      </p:sp>
      <p:pic>
        <p:nvPicPr>
          <p:cNvPr id="43012" name="Picture 4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457200"/>
            <a:ext cx="1535113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261938" y="2332038"/>
            <a:ext cx="8688387" cy="180975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0646" name="Rectangle 6"/>
          <p:cNvSpPr>
            <a:spLocks noChangeArrowheads="1"/>
          </p:cNvSpPr>
          <p:nvPr/>
        </p:nvSpPr>
        <p:spPr bwMode="auto">
          <a:xfrm>
            <a:off x="1377950" y="1817688"/>
            <a:ext cx="1841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  <a:defRPr/>
            </a:pPr>
            <a:endParaRPr lang="ru-RU" b="1"/>
          </a:p>
        </p:txBody>
      </p:sp>
      <p:sp>
        <p:nvSpPr>
          <p:cNvPr id="240648" name="Rectangle 8"/>
          <p:cNvSpPr>
            <a:spLocks noChangeArrowheads="1"/>
          </p:cNvSpPr>
          <p:nvPr/>
        </p:nvSpPr>
        <p:spPr bwMode="auto">
          <a:xfrm>
            <a:off x="4632325" y="4710113"/>
            <a:ext cx="220027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endParaRPr lang="ru-RU" sz="1600" b="1">
              <a:solidFill>
                <a:schemeClr val="bg1"/>
              </a:solidFill>
            </a:endParaRPr>
          </a:p>
        </p:txBody>
      </p:sp>
      <p:pic>
        <p:nvPicPr>
          <p:cNvPr id="43017" name="Picture 9" descr="хобл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0988" y="4160838"/>
            <a:ext cx="3275012" cy="269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50" name="Rectangle 10"/>
          <p:cNvSpPr>
            <a:spLocks noChangeArrowheads="1"/>
          </p:cNvSpPr>
          <p:nvPr/>
        </p:nvSpPr>
        <p:spPr bwMode="auto">
          <a:xfrm>
            <a:off x="461963" y="2451100"/>
            <a:ext cx="838676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800100" lvl="1" indent="-342900" algn="ctr">
              <a:lnSpc>
                <a:spcPct val="95000"/>
              </a:lnSpc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10  Ц Е Н Т Р О В  З Д О Р О В Ь Я -</a:t>
            </a:r>
          </a:p>
          <a:p>
            <a:pPr marL="342900" indent="-342900" algn="ctr">
              <a:lnSpc>
                <a:spcPct val="95000"/>
              </a:lnSpc>
              <a:defRPr/>
            </a:pPr>
            <a:r>
              <a:rPr lang="ru-RU" sz="2400" b="1" i="1" dirty="0">
                <a:solidFill>
                  <a:schemeClr val="bg1"/>
                </a:solidFill>
              </a:rPr>
              <a:t>5 для взрослого и 5 для детского населения</a:t>
            </a:r>
          </a:p>
          <a:p>
            <a:pPr marL="342900" indent="-342900" algn="ctr">
              <a:lnSpc>
                <a:spcPct val="95000"/>
              </a:lnSpc>
              <a:defRPr/>
            </a:pPr>
            <a:r>
              <a:rPr lang="ru-RU" sz="2400" b="1" dirty="0">
                <a:solidFill>
                  <a:srgbClr val="FFFF99"/>
                </a:solidFill>
              </a:rPr>
              <a:t>В 2015 году обследовано более 40,0 тыс.чел.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AutoShape 10"/>
          <p:cNvSpPr>
            <a:spLocks noChangeArrowheads="1"/>
          </p:cNvSpPr>
          <p:nvPr/>
        </p:nvSpPr>
        <p:spPr bwMode="gray">
          <a:xfrm>
            <a:off x="153988" y="95250"/>
            <a:ext cx="8910637" cy="822325"/>
          </a:xfrm>
          <a:prstGeom prst="roundRect">
            <a:avLst>
              <a:gd name="adj" fmla="val 50000"/>
            </a:avLst>
          </a:prstGeom>
          <a:solidFill>
            <a:srgbClr val="336699"/>
          </a:solidFill>
          <a:ln w="12700">
            <a:solidFill>
              <a:schemeClr val="accent1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44035" name="Text Box 18"/>
          <p:cNvSpPr txBox="1">
            <a:spLocks noChangeArrowheads="1"/>
          </p:cNvSpPr>
          <p:nvPr/>
        </p:nvSpPr>
        <p:spPr bwMode="white">
          <a:xfrm>
            <a:off x="153988" y="280988"/>
            <a:ext cx="883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ru-RU" sz="2500" b="1">
                <a:solidFill>
                  <a:schemeClr val="bg1"/>
                </a:solidFill>
              </a:rPr>
              <a:t>План диспансеризации на 2015 год - 110 700 человек</a:t>
            </a:r>
            <a:endParaRPr lang="en-US" sz="2500" b="1">
              <a:solidFill>
                <a:schemeClr val="bg1"/>
              </a:solidFill>
            </a:endParaRPr>
          </a:p>
        </p:txBody>
      </p:sp>
      <p:graphicFrame>
        <p:nvGraphicFramePr>
          <p:cNvPr id="246834" name="Group 50"/>
          <p:cNvGraphicFramePr>
            <a:graphicFrameLocks noGrp="1"/>
          </p:cNvGraphicFramePr>
          <p:nvPr/>
        </p:nvGraphicFramePr>
        <p:xfrm>
          <a:off x="115888" y="1193801"/>
          <a:ext cx="8877299" cy="2753359"/>
        </p:xfrm>
        <a:graphic>
          <a:graphicData uri="http://schemas.openxmlformats.org/drawingml/2006/table">
            <a:tbl>
              <a:tblPr/>
              <a:tblGrid>
                <a:gridCol w="4975972"/>
                <a:gridCol w="2127134"/>
                <a:gridCol w="1774193"/>
              </a:tblGrid>
              <a:tr h="150240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Показатели хода диспансеризации</a:t>
                      </a:r>
                    </a:p>
                  </a:txBody>
                  <a:tcPr marL="89984" marR="89984" marT="62381" marB="6238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2015 год</a:t>
                      </a:r>
                    </a:p>
                  </a:txBody>
                  <a:tcPr marL="89984" marR="89984" marT="62381" marB="6238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 от годового плана</a:t>
                      </a:r>
                    </a:p>
                  </a:txBody>
                  <a:tcPr marL="89984" marR="89984" marT="62381" marB="6238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25095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Количество человек,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прошедших диспансеризацию</a:t>
                      </a:r>
                    </a:p>
                  </a:txBody>
                  <a:tcPr marL="89984" marR="89984" marT="62381" marB="6238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115 770</a:t>
                      </a:r>
                    </a:p>
                  </a:txBody>
                  <a:tcPr marL="89984" marR="89984" marT="62381" marB="6238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105,0</a:t>
                      </a:r>
                    </a:p>
                  </a:txBody>
                  <a:tcPr marL="89984" marR="89984" marT="62381" marB="62381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44048" name="Picture 27" descr="disp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7628" y="4023360"/>
            <a:ext cx="3808412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179388"/>
            <a:ext cx="9144000" cy="1074737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1667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700" b="1">
                <a:solidFill>
                  <a:schemeClr val="bg1"/>
                </a:solidFill>
              </a:rPr>
              <a:t>Акция «Тихий Дон – здоровье в каждый дом» набирает все большую популярность среди ростовчан</a:t>
            </a:r>
          </a:p>
        </p:txBody>
      </p:sp>
      <p:pic>
        <p:nvPicPr>
          <p:cNvPr id="45060" name="Picture 5" descr="dsc_26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2188" y="3836988"/>
            <a:ext cx="3581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7" descr="dsc_25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398588"/>
            <a:ext cx="3200400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2" descr="dsc_27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388" y="1398588"/>
            <a:ext cx="3276600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9" descr="IMG_92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3633788"/>
            <a:ext cx="2743200" cy="283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2400" y="152400"/>
            <a:ext cx="8839200" cy="1219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7150" cmpd="thinThick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ru-RU" sz="2800" b="1">
                <a:solidFill>
                  <a:schemeClr val="bg1"/>
                </a:solidFill>
              </a:rPr>
              <a:t> </a:t>
            </a:r>
            <a:r>
              <a:rPr lang="ru-RU" sz="3200" b="1" i="1">
                <a:solidFill>
                  <a:schemeClr val="bg1"/>
                </a:solidFill>
              </a:rPr>
              <a:t>Муниципальные медицинские </a:t>
            </a:r>
          </a:p>
          <a:p>
            <a:pPr algn="ctr">
              <a:lnSpc>
                <a:spcPct val="80000"/>
              </a:lnSpc>
            </a:pPr>
            <a:r>
              <a:rPr lang="ru-RU" sz="3200" b="1" i="1">
                <a:solidFill>
                  <a:schemeClr val="bg1"/>
                </a:solidFill>
              </a:rPr>
              <a:t>учреждения города Ростова-на-Дону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4648200" y="2419350"/>
            <a:ext cx="2209800" cy="3016210"/>
          </a:xfrm>
          <a:prstGeom prst="rect">
            <a:avLst/>
          </a:prstGeom>
          <a:solidFill>
            <a:srgbClr val="FFFFCC"/>
          </a:solidFill>
          <a:ln w="38100">
            <a:solidFill>
              <a:srgbClr val="DDDDDD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000" b="1"/>
          </a:p>
          <a:p>
            <a:pPr algn="ctr"/>
            <a:r>
              <a:rPr lang="ru-RU" sz="3800" b="1"/>
              <a:t>20325</a:t>
            </a:r>
          </a:p>
          <a:p>
            <a:pPr algn="ctr"/>
            <a:r>
              <a:rPr lang="ru-RU" sz="3000" b="1"/>
              <a:t>посещений</a:t>
            </a:r>
          </a:p>
          <a:p>
            <a:pPr algn="ctr">
              <a:spcBef>
                <a:spcPct val="50000"/>
              </a:spcBef>
            </a:pPr>
            <a:endParaRPr lang="ru-RU" sz="1600" b="1"/>
          </a:p>
          <a:p>
            <a:pPr algn="ctr">
              <a:spcBef>
                <a:spcPct val="50000"/>
              </a:spcBef>
            </a:pPr>
            <a:endParaRPr lang="ru-RU" sz="2600" b="1"/>
          </a:p>
          <a:p>
            <a:pPr algn="ctr">
              <a:spcBef>
                <a:spcPct val="50000"/>
              </a:spcBef>
            </a:pPr>
            <a:endParaRPr lang="ru-RU" sz="2600" b="1"/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4648200" y="1522971"/>
            <a:ext cx="2209800" cy="784225"/>
          </a:xfrm>
          <a:prstGeom prst="rect">
            <a:avLst/>
          </a:prstGeom>
          <a:solidFill>
            <a:srgbClr val="CCFF99"/>
          </a:solidFill>
          <a:ln w="38100">
            <a:solidFill>
              <a:srgbClr val="C0C0C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ru-RU" sz="2600" b="1" dirty="0"/>
              <a:t>Мощность </a:t>
            </a:r>
            <a:r>
              <a:rPr lang="ru-RU" sz="2400" b="1" dirty="0"/>
              <a:t>(поликлиники)</a:t>
            </a:r>
          </a:p>
        </p:txBody>
      </p:sp>
      <p:pic>
        <p:nvPicPr>
          <p:cNvPr id="24581" name="Picture 7" descr="&amp;Ucy;&amp;lcy;&amp;softcy;&amp;yacy;&amp;ncy;&amp;ocy;&amp;vcy;&amp;scy;&amp;kcy;&amp;acy;&amp;yacy; &amp;pcy;&amp;scy;&amp;icy;&amp;khcy;&amp;icy;&amp;acy;&amp;tcy;&amp;rcy;&amp;icy;&amp;chcy;&amp;iecy;&amp;scy;&amp;kcy;&amp;acy;&amp;yacy; &amp;bcy;&amp;ocy;&amp;lcy;&amp;softcy;&amp;ncy;&amp;icy;&amp;tscy;&amp;acy; - &amp;Zcy;&amp;dcy;&amp;ocy;&amp;rcy;&amp;ocy;&amp;vcy;&amp;softcy;&amp;iecy; &amp;dcy;&amp;lcy;&amp;yacy; &amp;vcy;&amp;scy;&amp;iecy;&amp;jcy; &amp;scy;&amp;iecy;&amp;mcy;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4329328"/>
            <a:ext cx="1981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 Box 3"/>
          <p:cNvSpPr txBox="1">
            <a:spLocks noChangeArrowheads="1"/>
          </p:cNvSpPr>
          <p:nvPr/>
        </p:nvSpPr>
        <p:spPr bwMode="auto">
          <a:xfrm>
            <a:off x="2324100" y="2292350"/>
            <a:ext cx="2195513" cy="4184650"/>
          </a:xfrm>
          <a:prstGeom prst="rect">
            <a:avLst/>
          </a:prstGeom>
          <a:solidFill>
            <a:srgbClr val="FFCCCC"/>
          </a:solidFill>
          <a:ln w="38100">
            <a:solidFill>
              <a:srgbClr val="FFFFCC"/>
            </a:solidFill>
            <a:miter lim="800000"/>
            <a:headEnd/>
            <a:tailEnd/>
          </a:ln>
        </p:spPr>
        <p:txBody>
          <a:bodyPr/>
          <a:lstStyle/>
          <a:p>
            <a:endParaRPr lang="ru-RU" sz="3000" b="1"/>
          </a:p>
          <a:p>
            <a:pPr algn="ctr"/>
            <a:r>
              <a:rPr lang="ru-RU" sz="3800" b="1"/>
              <a:t>4525</a:t>
            </a:r>
          </a:p>
          <a:p>
            <a:pPr algn="ctr"/>
            <a:r>
              <a:rPr lang="ru-RU" sz="3000" b="1"/>
              <a:t>коек</a:t>
            </a:r>
          </a:p>
          <a:p>
            <a:pPr>
              <a:spcBef>
                <a:spcPct val="50000"/>
              </a:spcBef>
            </a:pPr>
            <a:endParaRPr lang="ru-RU" sz="3000" b="1"/>
          </a:p>
          <a:p>
            <a:pPr>
              <a:spcBef>
                <a:spcPct val="50000"/>
              </a:spcBef>
            </a:pPr>
            <a:endParaRPr lang="ru-RU" b="1"/>
          </a:p>
          <a:p>
            <a:pPr>
              <a:spcBef>
                <a:spcPct val="50000"/>
              </a:spcBef>
            </a:pPr>
            <a:endParaRPr lang="ru-RU" b="1"/>
          </a:p>
          <a:p>
            <a:pPr>
              <a:spcBef>
                <a:spcPct val="50000"/>
              </a:spcBef>
            </a:pPr>
            <a:endParaRPr lang="ru-RU" b="1"/>
          </a:p>
        </p:txBody>
      </p:sp>
      <p:sp>
        <p:nvSpPr>
          <p:cNvPr id="24583" name="Text Box 4"/>
          <p:cNvSpPr txBox="1">
            <a:spLocks noChangeArrowheads="1"/>
          </p:cNvSpPr>
          <p:nvPr/>
        </p:nvSpPr>
        <p:spPr bwMode="auto">
          <a:xfrm>
            <a:off x="2324100" y="1527175"/>
            <a:ext cx="2209800" cy="785813"/>
          </a:xfrm>
          <a:prstGeom prst="rect">
            <a:avLst/>
          </a:prstGeom>
          <a:solidFill>
            <a:srgbClr val="FFCCFF"/>
          </a:solidFill>
          <a:ln w="38100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ru-RU" sz="2600" b="1"/>
              <a:t>Мощность </a:t>
            </a:r>
            <a:r>
              <a:rPr lang="ru-RU" sz="2400" b="1"/>
              <a:t>(стационары)</a:t>
            </a:r>
          </a:p>
        </p:txBody>
      </p:sp>
      <p:pic>
        <p:nvPicPr>
          <p:cNvPr id="24584" name="Picture 12" descr="&amp;Ucy;&amp;lcy;&amp;softcy;&amp;yacy;&amp;ncy;&amp;ocy;&amp;vcy;&amp;scy;&amp;kcy;&amp;acy;&amp;yacy; &amp;pcy;&amp;scy;&amp;icy;&amp;khcy;&amp;icy;&amp;acy;&amp;tcy;&amp;rcy;&amp;icy;&amp;chcy;&amp;iecy;&amp;scy;&amp;kcy;&amp;acy;&amp;yacy; &amp;bcy;&amp;ocy;&amp;lcy;&amp;softcy;&amp;ncy;&amp;icy;&amp;tscy;&amp;acy; - &amp;Zcy;&amp;dcy;&amp;ocy;&amp;rcy;&amp;ocy;&amp;vcy;&amp;softcy;&amp;iecy; &amp;dcy;&amp;lcy;&amp;yacy; &amp;vcy;&amp;scy;&amp;iecy;&amp;jcy; &amp;scy;&amp;iecy;&amp;mcy;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4546600"/>
            <a:ext cx="1981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152400" y="2414588"/>
            <a:ext cx="2057400" cy="3024187"/>
          </a:xfrm>
          <a:prstGeom prst="rect">
            <a:avLst/>
          </a:prstGeom>
          <a:solidFill>
            <a:srgbClr val="FFCC99"/>
          </a:solidFill>
          <a:ln w="38100">
            <a:solidFill>
              <a:srgbClr val="FFCC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00" b="1"/>
          </a:p>
          <a:p>
            <a:pPr algn="ctr">
              <a:spcBef>
                <a:spcPct val="50000"/>
              </a:spcBef>
            </a:pPr>
            <a:r>
              <a:rPr lang="ru-RU" sz="3800" b="1"/>
              <a:t>43</a:t>
            </a:r>
            <a:r>
              <a:rPr lang="ru-RU" sz="4000" b="1"/>
              <a:t> </a:t>
            </a:r>
            <a:r>
              <a:rPr lang="ru-RU" sz="2600" b="1"/>
              <a:t>учреждения</a:t>
            </a:r>
          </a:p>
          <a:p>
            <a:pPr>
              <a:spcBef>
                <a:spcPct val="50000"/>
              </a:spcBef>
            </a:pPr>
            <a:endParaRPr lang="ru-RU" sz="2600" b="1"/>
          </a:p>
          <a:p>
            <a:pPr>
              <a:spcBef>
                <a:spcPct val="50000"/>
              </a:spcBef>
            </a:pPr>
            <a:endParaRPr lang="ru-RU" sz="2000" b="1"/>
          </a:p>
          <a:p>
            <a:pPr>
              <a:spcBef>
                <a:spcPct val="50000"/>
              </a:spcBef>
            </a:pPr>
            <a:endParaRPr lang="ru-RU" sz="500" b="1"/>
          </a:p>
          <a:p>
            <a:pPr>
              <a:spcBef>
                <a:spcPct val="50000"/>
              </a:spcBef>
            </a:pPr>
            <a:endParaRPr lang="ru-RU" b="1"/>
          </a:p>
        </p:txBody>
      </p:sp>
      <p:sp>
        <p:nvSpPr>
          <p:cNvPr id="24586" name="Text Box 11"/>
          <p:cNvSpPr txBox="1">
            <a:spLocks noChangeArrowheads="1"/>
          </p:cNvSpPr>
          <p:nvPr/>
        </p:nvSpPr>
        <p:spPr bwMode="auto">
          <a:xfrm>
            <a:off x="152400" y="1527175"/>
            <a:ext cx="2057400" cy="812800"/>
          </a:xfrm>
          <a:prstGeom prst="rect">
            <a:avLst/>
          </a:prstGeom>
          <a:solidFill>
            <a:srgbClr val="FF9966"/>
          </a:solidFill>
          <a:ln w="38100">
            <a:solidFill>
              <a:srgbClr val="FFCC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endParaRPr lang="ru-RU" sz="1000" b="1"/>
          </a:p>
          <a:p>
            <a:pPr algn="ctr"/>
            <a:r>
              <a:rPr lang="ru-RU" sz="2800" b="1"/>
              <a:t>Количество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endParaRPr lang="ru-RU" sz="700" b="1"/>
          </a:p>
        </p:txBody>
      </p:sp>
      <p:pic>
        <p:nvPicPr>
          <p:cNvPr id="24587" name="Picture 13" descr="&amp;Ucy;&amp;lcy;&amp;softcy;&amp;yacy;&amp;ncy;&amp;ocy;&amp;vcy;&amp;scy;&amp;kcy;&amp;acy;&amp;yacy; &amp;pcy;&amp;scy;&amp;icy;&amp;khcy;&amp;icy;&amp;acy;&amp;tcy;&amp;rcy;&amp;icy;&amp;chcy;&amp;iecy;&amp;scy;&amp;kcy;&amp;acy;&amp;yacy; &amp;bcy;&amp;ocy;&amp;lcy;&amp;softcy;&amp;ncy;&amp;icy;&amp;tscy;&amp;acy; - &amp;Zcy;&amp;dcy;&amp;ocy;&amp;rcy;&amp;ocy;&amp;vcy;&amp;softcy;&amp;iecy; &amp;dcy;&amp;lcy;&amp;yacy; &amp;vcy;&amp;scy;&amp;iecy;&amp;jcy; &amp;scy;&amp;iecy;&amp;mcy;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8" y="4546600"/>
            <a:ext cx="1981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8" name="Text Box 8"/>
          <p:cNvSpPr txBox="1">
            <a:spLocks noChangeArrowheads="1"/>
          </p:cNvSpPr>
          <p:nvPr/>
        </p:nvSpPr>
        <p:spPr bwMode="auto">
          <a:xfrm>
            <a:off x="6970713" y="2389188"/>
            <a:ext cx="2087562" cy="4087812"/>
          </a:xfrm>
          <a:prstGeom prst="rect">
            <a:avLst/>
          </a:prstGeom>
          <a:solidFill>
            <a:srgbClr val="FFCCCC"/>
          </a:solidFill>
          <a:ln w="38100">
            <a:solidFill>
              <a:srgbClr val="DDDDDD"/>
            </a:solidFill>
            <a:miter lim="800000"/>
            <a:headEnd/>
            <a:tailEnd/>
          </a:ln>
        </p:spPr>
        <p:txBody>
          <a:bodyPr/>
          <a:lstStyle/>
          <a:p>
            <a:endParaRPr lang="ru-RU" sz="2000" b="1"/>
          </a:p>
          <a:p>
            <a:pPr algn="ctr">
              <a:lnSpc>
                <a:spcPct val="85000"/>
              </a:lnSpc>
            </a:pPr>
            <a:r>
              <a:rPr lang="ru-RU" sz="3000" b="1"/>
              <a:t>Жители города и области</a:t>
            </a:r>
          </a:p>
          <a:p>
            <a:pPr>
              <a:spcBef>
                <a:spcPct val="50000"/>
              </a:spcBef>
            </a:pPr>
            <a:endParaRPr lang="ru-RU" sz="2400" b="1"/>
          </a:p>
          <a:p>
            <a:pPr>
              <a:spcBef>
                <a:spcPct val="50000"/>
              </a:spcBef>
            </a:pPr>
            <a:endParaRPr lang="ru-RU" sz="2000" b="1"/>
          </a:p>
          <a:p>
            <a:pPr>
              <a:spcBef>
                <a:spcPct val="50000"/>
              </a:spcBef>
            </a:pPr>
            <a:endParaRPr lang="ru-RU" sz="1600" b="1"/>
          </a:p>
          <a:p>
            <a:pPr>
              <a:spcBef>
                <a:spcPct val="50000"/>
              </a:spcBef>
            </a:pPr>
            <a:endParaRPr lang="ru-RU" sz="2200" b="1"/>
          </a:p>
          <a:p>
            <a:pPr>
              <a:spcBef>
                <a:spcPct val="50000"/>
              </a:spcBef>
            </a:pPr>
            <a:endParaRPr lang="ru-RU" sz="1500" b="1"/>
          </a:p>
        </p:txBody>
      </p:sp>
      <p:sp>
        <p:nvSpPr>
          <p:cNvPr id="24589" name="Text Box 9"/>
          <p:cNvSpPr txBox="1">
            <a:spLocks noChangeArrowheads="1"/>
          </p:cNvSpPr>
          <p:nvPr/>
        </p:nvSpPr>
        <p:spPr bwMode="auto">
          <a:xfrm>
            <a:off x="6970713" y="1527175"/>
            <a:ext cx="2087562" cy="765175"/>
          </a:xfrm>
          <a:prstGeom prst="rect">
            <a:avLst/>
          </a:prstGeom>
          <a:solidFill>
            <a:srgbClr val="CCECFF"/>
          </a:solidFill>
          <a:ln w="38100">
            <a:solidFill>
              <a:srgbClr val="66CC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endParaRPr lang="ru-RU" sz="100" b="1"/>
          </a:p>
          <a:p>
            <a:pPr algn="ctr">
              <a:lnSpc>
                <a:spcPct val="90000"/>
              </a:lnSpc>
            </a:pPr>
            <a:r>
              <a:rPr lang="ru-RU" sz="2600" b="1"/>
              <a:t>Население</a:t>
            </a:r>
            <a:endParaRPr lang="ru-RU" sz="2400" b="1"/>
          </a:p>
        </p:txBody>
      </p:sp>
      <p:pic>
        <p:nvPicPr>
          <p:cNvPr id="24590" name="Picture 14" descr="&amp;Ucy;&amp;lcy;&amp;softcy;&amp;yacy;&amp;ncy;&amp;ocy;&amp;vcy;&amp;scy;&amp;kcy;&amp;acy;&amp;yacy; &amp;pcy;&amp;scy;&amp;icy;&amp;khcy;&amp;icy;&amp;acy;&amp;tcy;&amp;rcy;&amp;icy;&amp;chcy;&amp;iecy;&amp;scy;&amp;kcy;&amp;acy;&amp;yacy; &amp;bcy;&amp;ocy;&amp;lcy;&amp;softcy;&amp;ncy;&amp;icy;&amp;tscy;&amp;acy; - &amp;Zcy;&amp;dcy;&amp;ocy;&amp;rcy;&amp;ocy;&amp;vcy;&amp;softcy;&amp;iecy; &amp;dcy;&amp;lcy;&amp;yacy; &amp;vcy;&amp;scy;&amp;iecy;&amp;jcy; &amp;scy;&amp;iecy;&amp;mcy;…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453" y="4546600"/>
            <a:ext cx="1981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1"/>
          <p:cNvSpPr txBox="1">
            <a:spLocks noChangeArrowheads="1"/>
          </p:cNvSpPr>
          <p:nvPr/>
        </p:nvSpPr>
        <p:spPr bwMode="auto">
          <a:xfrm>
            <a:off x="-152400" y="179388"/>
            <a:ext cx="9448800" cy="461665"/>
          </a:xfrm>
          <a:prstGeom prst="rect">
            <a:avLst/>
          </a:prstGeom>
          <a:solidFill>
            <a:schemeClr val="bg1">
              <a:alpha val="64000"/>
            </a:schemeClr>
          </a:solidFill>
          <a:ln w="38100" cmpd="dbl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Младенческая смертность</a:t>
            </a:r>
            <a:endParaRPr lang="ru-RU" sz="2400" b="1" spc="400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792480" y="1127760"/>
          <a:ext cx="5345781" cy="5379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Стрелка вниз 3"/>
          <p:cNvSpPr/>
          <p:nvPr/>
        </p:nvSpPr>
        <p:spPr>
          <a:xfrm>
            <a:off x="6138261" y="1891397"/>
            <a:ext cx="716280" cy="12175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8"/>
          <p:cNvSpPr>
            <a:spLocks noChangeArrowheads="1"/>
          </p:cNvSpPr>
          <p:nvPr/>
        </p:nvSpPr>
        <p:spPr bwMode="auto">
          <a:xfrm>
            <a:off x="6138261" y="1906637"/>
            <a:ext cx="300573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     18,6%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5945188" y="2295525"/>
            <a:ext cx="1857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600" b="1">
              <a:latin typeface="Tahoma" pitchFamily="34" charset="0"/>
            </a:endParaRPr>
          </a:p>
        </p:txBody>
      </p:sp>
      <p:sp>
        <p:nvSpPr>
          <p:cNvPr id="48131" name="AutoShape 3"/>
          <p:cNvSpPr>
            <a:spLocks noChangeArrowheads="1"/>
          </p:cNvSpPr>
          <p:nvPr/>
        </p:nvSpPr>
        <p:spPr bwMode="auto">
          <a:xfrm>
            <a:off x="611188" y="280988"/>
            <a:ext cx="8075612" cy="1144587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38100" cmpd="dbl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5000"/>
              </a:lnSpc>
            </a:pPr>
            <a:r>
              <a:rPr lang="ru-RU" sz="2800" b="1">
                <a:solidFill>
                  <a:srgbClr val="000066"/>
                </a:solidFill>
              </a:rPr>
              <a:t>МБУЗ «Городская больница № 20»</a:t>
            </a:r>
          </a:p>
          <a:p>
            <a:pPr algn="ctr">
              <a:lnSpc>
                <a:spcPct val="75000"/>
              </a:lnSpc>
            </a:pPr>
            <a:r>
              <a:rPr lang="ru-RU" sz="2800" b="1">
                <a:solidFill>
                  <a:srgbClr val="000066"/>
                </a:solidFill>
              </a:rPr>
              <a:t>(пр. Коммунистический, 39</a:t>
            </a:r>
            <a:r>
              <a:rPr lang="ru-RU" sz="3400" b="1">
                <a:solidFill>
                  <a:srgbClr val="000066"/>
                </a:solidFill>
              </a:rPr>
              <a:t>)</a:t>
            </a:r>
            <a:endParaRPr lang="ru-RU" sz="3100" b="1">
              <a:solidFill>
                <a:srgbClr val="000066"/>
              </a:solidFill>
            </a:endParaRPr>
          </a:p>
        </p:txBody>
      </p:sp>
      <p:pic>
        <p:nvPicPr>
          <p:cNvPr id="48132" name="Picture 9" descr="Изображение 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7388" y="2922588"/>
            <a:ext cx="4189412" cy="37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10" descr="Фото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703388"/>
            <a:ext cx="4113212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-304800" y="6369050"/>
            <a:ext cx="3887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latin typeface="Tahoma" pitchFamily="34" charset="0"/>
              </a:rPr>
              <a:t>2014 </a:t>
            </a:r>
            <a:r>
              <a:rPr lang="ru-RU" b="1">
                <a:solidFill>
                  <a:srgbClr val="FF6600"/>
                </a:solidFill>
                <a:latin typeface="Tahoma" pitchFamily="34" charset="0"/>
              </a:rPr>
              <a:t>         </a:t>
            </a:r>
            <a:r>
              <a:rPr lang="ru-RU" b="1">
                <a:latin typeface="Tahoma" pitchFamily="34" charset="0"/>
              </a:rPr>
              <a:t>2015</a:t>
            </a: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0" y="1397000"/>
            <a:ext cx="9144000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0" y="585788"/>
          <a:ext cx="9144000" cy="565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72" name="Диаграмма" r:id="rId3" imgW="10043110" imgH="5600664" progId="MSGraph.Chart.8">
                  <p:embed followColorScheme="full"/>
                </p:oleObj>
              </mc:Choice>
              <mc:Fallback>
                <p:oleObj name="Диаграмма" r:id="rId3" imgW="10043110" imgH="5600664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85788"/>
                        <a:ext cx="9144000" cy="5657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992188" y="4953000"/>
            <a:ext cx="144145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>
                <a:solidFill>
                  <a:srgbClr val="003399"/>
                </a:solidFill>
              </a:rPr>
              <a:t>% ранняя явка</a:t>
            </a:r>
          </a:p>
          <a:p>
            <a:pPr algn="ctr">
              <a:lnSpc>
                <a:spcPct val="80000"/>
              </a:lnSpc>
            </a:pPr>
            <a:endParaRPr lang="ru-RU" sz="1600" b="1">
              <a:solidFill>
                <a:srgbClr val="003399"/>
              </a:solidFill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287588" y="4953000"/>
            <a:ext cx="2819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>
                <a:solidFill>
                  <a:srgbClr val="003399"/>
                </a:solidFill>
              </a:rPr>
              <a:t>% беременных, </a:t>
            </a:r>
          </a:p>
          <a:p>
            <a:pPr algn="ctr">
              <a:lnSpc>
                <a:spcPct val="90000"/>
              </a:lnSpc>
            </a:pPr>
            <a:r>
              <a:rPr lang="ru-RU" sz="1600" b="1">
                <a:solidFill>
                  <a:srgbClr val="003399"/>
                </a:solidFill>
              </a:rPr>
              <a:t>имевших заболевания, </a:t>
            </a:r>
          </a:p>
          <a:p>
            <a:pPr algn="ctr">
              <a:lnSpc>
                <a:spcPct val="90000"/>
              </a:lnSpc>
            </a:pPr>
            <a:r>
              <a:rPr lang="ru-RU" sz="1600" b="1">
                <a:solidFill>
                  <a:srgbClr val="003399"/>
                </a:solidFill>
              </a:rPr>
              <a:t>предшествовавшие или </a:t>
            </a:r>
          </a:p>
          <a:p>
            <a:pPr algn="ctr">
              <a:lnSpc>
                <a:spcPct val="90000"/>
              </a:lnSpc>
            </a:pPr>
            <a:r>
              <a:rPr lang="ru-RU" sz="1600" b="1">
                <a:solidFill>
                  <a:srgbClr val="003399"/>
                </a:solidFill>
              </a:rPr>
              <a:t>возникшие во</a:t>
            </a:r>
          </a:p>
          <a:p>
            <a:pPr algn="ctr">
              <a:lnSpc>
                <a:spcPct val="90000"/>
              </a:lnSpc>
            </a:pPr>
            <a:r>
              <a:rPr lang="ru-RU" sz="1600" b="1">
                <a:solidFill>
                  <a:srgbClr val="003399"/>
                </a:solidFill>
              </a:rPr>
              <a:t>время беременности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953000" y="4953000"/>
            <a:ext cx="17176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>
                <a:solidFill>
                  <a:srgbClr val="003399"/>
                </a:solidFill>
              </a:rPr>
              <a:t>% охват пренатальной диагностикой 1 триместра беременности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6781800" y="4851400"/>
            <a:ext cx="1905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3399"/>
                </a:solidFill>
              </a:rPr>
              <a:t>% смертность детей первого года жизни от ВПР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230188" y="6375400"/>
            <a:ext cx="381000" cy="381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000" b="1">
              <a:latin typeface="Tahoma" pitchFamily="34" charset="0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1525588" y="6375400"/>
            <a:ext cx="381000" cy="3810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7" name="AutoShape 15"/>
          <p:cNvSpPr>
            <a:spLocks noChangeArrowheads="1"/>
          </p:cNvSpPr>
          <p:nvPr/>
        </p:nvSpPr>
        <p:spPr bwMode="auto">
          <a:xfrm>
            <a:off x="1068388" y="77788"/>
            <a:ext cx="7008812" cy="6794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CC"/>
              </a:gs>
              <a:gs pos="50000">
                <a:srgbClr val="FFFFCC"/>
              </a:gs>
              <a:gs pos="100000">
                <a:srgbClr val="CCFFCC"/>
              </a:gs>
            </a:gsLst>
            <a:lin ang="5400000" scaled="1"/>
          </a:gradFill>
          <a:ln w="38100" cmpd="dbl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8" name="Rectangle 16"/>
          <p:cNvSpPr>
            <a:spLocks noChangeArrowheads="1"/>
          </p:cNvSpPr>
          <p:nvPr/>
        </p:nvSpPr>
        <p:spPr bwMode="auto">
          <a:xfrm>
            <a:off x="1144588" y="139700"/>
            <a:ext cx="7008812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ru-RU" sz="2600" b="1">
                <a:solidFill>
                  <a:srgbClr val="0033CC"/>
                </a:solidFill>
              </a:rPr>
              <a:t>Показатели акушерской службы</a:t>
            </a: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238125" y="927100"/>
          <a:ext cx="5405438" cy="556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52" name="Диаграмма" r:id="rId3" imgW="7010490" imgH="5402592" progId="MSGraph.Chart.8">
                  <p:embed followColorScheme="full"/>
                </p:oleObj>
              </mc:Choice>
              <mc:Fallback>
                <p:oleObj name="Диаграмма" r:id="rId3" imgW="7010490" imgH="5402592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5" y="927100"/>
                        <a:ext cx="5405438" cy="5564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4268788" y="1296988"/>
          <a:ext cx="5408612" cy="585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53" name="Диаграмма" r:id="rId5" imgW="4907343" imgH="3695760" progId="MSGraph.Chart.8">
                  <p:embed followColorScheme="full"/>
                </p:oleObj>
              </mc:Choice>
              <mc:Fallback>
                <p:oleObj name="Диаграмма" r:id="rId5" imgW="4907343" imgH="369576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8788" y="1296988"/>
                        <a:ext cx="5408612" cy="585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AutoShape 8"/>
          <p:cNvSpPr>
            <a:spLocks noChangeArrowheads="1"/>
          </p:cNvSpPr>
          <p:nvPr/>
        </p:nvSpPr>
        <p:spPr bwMode="auto">
          <a:xfrm>
            <a:off x="1144588" y="280988"/>
            <a:ext cx="7008812" cy="1117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CC"/>
              </a:gs>
              <a:gs pos="50000">
                <a:srgbClr val="FFFFCC"/>
              </a:gs>
              <a:gs pos="100000">
                <a:srgbClr val="CCFFCC"/>
              </a:gs>
            </a:gsLst>
            <a:lin ang="5400000" scaled="1"/>
          </a:gradFill>
          <a:ln w="57150" cmpd="thinThick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8" name="Rectangle 9"/>
          <p:cNvSpPr>
            <a:spLocks noChangeArrowheads="1"/>
          </p:cNvSpPr>
          <p:nvPr/>
        </p:nvSpPr>
        <p:spPr bwMode="auto">
          <a:xfrm>
            <a:off x="1220788" y="280988"/>
            <a:ext cx="7008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5000"/>
              </a:lnSpc>
              <a:spcBef>
                <a:spcPct val="20000"/>
              </a:spcBef>
            </a:pPr>
            <a:r>
              <a:rPr lang="ru-RU" sz="2400" b="1">
                <a:solidFill>
                  <a:srgbClr val="000066"/>
                </a:solidFill>
              </a:rPr>
              <a:t>Структура младенческой смертности </a:t>
            </a:r>
            <a:br>
              <a:rPr lang="ru-RU" sz="2400" b="1">
                <a:solidFill>
                  <a:srgbClr val="000066"/>
                </a:solidFill>
              </a:rPr>
            </a:br>
            <a:r>
              <a:rPr lang="ru-RU" sz="2400" b="1">
                <a:solidFill>
                  <a:srgbClr val="000066"/>
                </a:solidFill>
              </a:rPr>
              <a:t>по причинам в 2015 году (%)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5945188" y="2295525"/>
            <a:ext cx="1857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600" b="1">
              <a:latin typeface="Tahoma" pitchFamily="34" charset="0"/>
            </a:endParaRPr>
          </a:p>
        </p:txBody>
      </p:sp>
      <p:pic>
        <p:nvPicPr>
          <p:cNvPr id="49155" name="Picture 7" descr="dsc_82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4040188"/>
            <a:ext cx="3048000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8" descr="90ba1a0f34f6150675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788" y="4040188"/>
            <a:ext cx="3201987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6" descr="dsc_82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0988" y="1601788"/>
            <a:ext cx="3960812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82588" y="179388"/>
            <a:ext cx="8382000" cy="1246187"/>
            <a:chOff x="240" y="96"/>
            <a:chExt cx="5280" cy="624"/>
          </a:xfrm>
        </p:grpSpPr>
        <p:sp>
          <p:nvSpPr>
            <p:cNvPr id="49160" name="AutoShape 11"/>
            <p:cNvSpPr>
              <a:spLocks noChangeArrowheads="1"/>
            </p:cNvSpPr>
            <p:nvPr/>
          </p:nvSpPr>
          <p:spPr bwMode="auto">
            <a:xfrm>
              <a:off x="240" y="96"/>
              <a:ext cx="5280" cy="624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38100" cmpd="dbl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80000"/>
                </a:lnSpc>
              </a:pPr>
              <a:r>
                <a:rPr lang="ru-RU" sz="3400" b="1">
                  <a:solidFill>
                    <a:srgbClr val="3333CC"/>
                  </a:solidFill>
                </a:rPr>
                <a:t>                     </a:t>
              </a:r>
              <a:r>
                <a:rPr lang="ru-RU" sz="3400" b="1">
                  <a:solidFill>
                    <a:srgbClr val="000066"/>
                  </a:solidFill>
                </a:rPr>
                <a:t>Ц</a:t>
              </a:r>
              <a:r>
                <a:rPr lang="ru-RU" sz="3000" b="1">
                  <a:solidFill>
                    <a:srgbClr val="000066"/>
                  </a:solidFill>
                </a:rPr>
                <a:t>ентр детского здоровья</a:t>
              </a:r>
            </a:p>
            <a:p>
              <a:pPr algn="ctr">
                <a:lnSpc>
                  <a:spcPct val="80000"/>
                </a:lnSpc>
              </a:pPr>
              <a:r>
                <a:rPr lang="ru-RU" sz="3000" b="1">
                  <a:solidFill>
                    <a:srgbClr val="000066"/>
                  </a:solidFill>
                </a:rPr>
                <a:t>                      (пр. Ворошиловский, 61/23)</a:t>
              </a:r>
            </a:p>
          </p:txBody>
        </p:sp>
        <p:pic>
          <p:nvPicPr>
            <p:cNvPr id="4916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" y="192"/>
              <a:ext cx="1242" cy="43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6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3960" y="1239837"/>
            <a:ext cx="5029200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2058988" y="2414588"/>
            <a:ext cx="4773612" cy="35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</a:pPr>
            <a:endParaRPr lang="ru-RU" sz="2000" b="1"/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230188" y="1277491"/>
            <a:ext cx="563721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Clr>
                <a:srgbClr val="0033CC"/>
              </a:buClr>
              <a:buFont typeface="Wingdings" pitchFamily="2" charset="2"/>
              <a:buChar char="v"/>
            </a:pP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Сохранение жизней </a:t>
            </a:r>
          </a:p>
          <a:p>
            <a:pPr>
              <a:buClr>
                <a:srgbClr val="0033CC"/>
              </a:buClr>
              <a:buFont typeface="Wingdings" pitchFamily="2" charset="2"/>
              <a:buChar char="v"/>
            </a:pPr>
            <a:endParaRPr lang="en-US" sz="2800" b="1" dirty="0">
              <a:solidFill>
                <a:srgbClr val="FF0000"/>
              </a:solidFill>
            </a:endParaRPr>
          </a:p>
          <a:p>
            <a:pPr>
              <a:buClr>
                <a:srgbClr val="0033CC"/>
              </a:buClr>
              <a:buFont typeface="Wingdings" pitchFamily="2" charset="2"/>
              <a:buChar char="v"/>
            </a:pP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Поддержка многодетных семей 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buClr>
                <a:srgbClr val="0033CC"/>
              </a:buClr>
              <a:buFont typeface="Wingdings" pitchFamily="2" charset="2"/>
              <a:buChar char="v"/>
            </a:pPr>
            <a:endParaRPr lang="ru-RU" sz="2800" b="1" dirty="0">
              <a:solidFill>
                <a:srgbClr val="FF0000"/>
              </a:solidFill>
            </a:endParaRPr>
          </a:p>
          <a:p>
            <a:pPr>
              <a:buClr>
                <a:srgbClr val="0033CC"/>
              </a:buClr>
              <a:buFont typeface="Wingdings" pitchFamily="2" charset="2"/>
              <a:buChar char="v"/>
            </a:pP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Сохранение репродуктивного</a:t>
            </a:r>
          </a:p>
          <a:p>
            <a:pPr>
              <a:buClr>
                <a:srgbClr val="0033CC"/>
              </a:buClr>
              <a:buFont typeface="Wingdings" pitchFamily="2" charset="2"/>
              <a:buNone/>
            </a:pPr>
            <a:r>
              <a:rPr lang="ru-RU" sz="2800" b="1" dirty="0">
                <a:solidFill>
                  <a:srgbClr val="FF0000"/>
                </a:solidFill>
              </a:rPr>
              <a:t>               здоровья</a:t>
            </a:r>
          </a:p>
          <a:p>
            <a:pPr>
              <a:buClr>
                <a:srgbClr val="0033CC"/>
              </a:buClr>
              <a:buFont typeface="Wingdings" pitchFamily="2" charset="2"/>
              <a:buNone/>
            </a:pPr>
            <a:r>
              <a:rPr lang="ru-RU" sz="2800" b="1" dirty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buClr>
                <a:srgbClr val="0033CC"/>
              </a:buClr>
              <a:buFont typeface="Wingdings" pitchFamily="2" charset="2"/>
              <a:buChar char="v"/>
            </a:pPr>
            <a:r>
              <a:rPr lang="ru-RU" sz="2800" b="1" dirty="0">
                <a:solidFill>
                  <a:srgbClr val="FF0000"/>
                </a:solidFill>
              </a:rPr>
              <a:t> Профилактика отказов от детей</a:t>
            </a:r>
            <a:r>
              <a:rPr lang="ru-RU" sz="2800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-304800" y="215348"/>
            <a:ext cx="9448800" cy="424732"/>
          </a:xfrm>
          <a:prstGeom prst="rect">
            <a:avLst/>
          </a:prstGeom>
          <a:solidFill>
            <a:schemeClr val="bg1">
              <a:alpha val="64000"/>
            </a:schemeClr>
          </a:solidFill>
          <a:ln w="38100" cmpd="dbl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</a:t>
            </a:r>
            <a:r>
              <a:rPr lang="ru-RU" sz="2400" b="1" dirty="0" smtClean="0">
                <a:solidFill>
                  <a:srgbClr val="000066"/>
                </a:solidFill>
              </a:rPr>
              <a:t>Стратегия демографической политики</a:t>
            </a:r>
            <a:endParaRPr lang="ru-RU" sz="24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ChangeArrowheads="1"/>
          </p:cNvSpPr>
          <p:nvPr/>
        </p:nvSpPr>
        <p:spPr bwMode="auto">
          <a:xfrm>
            <a:off x="153988" y="179388"/>
            <a:ext cx="8913812" cy="7112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57150" cmpd="thinThick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Группа 2"/>
          <p:cNvGrpSpPr>
            <a:grpSpLocks/>
          </p:cNvGrpSpPr>
          <p:nvPr/>
        </p:nvGrpSpPr>
        <p:grpSpPr bwMode="auto">
          <a:xfrm>
            <a:off x="763588" y="4818063"/>
            <a:ext cx="3429000" cy="941387"/>
            <a:chOff x="2603500" y="3159125"/>
            <a:chExt cx="4219575" cy="1562100"/>
          </a:xfrm>
        </p:grpSpPr>
        <p:sp>
          <p:nvSpPr>
            <p:cNvPr id="51220" name="Freeform 3"/>
            <p:cNvSpPr>
              <a:spLocks/>
            </p:cNvSpPr>
            <p:nvPr/>
          </p:nvSpPr>
          <p:spPr bwMode="gray">
            <a:xfrm>
              <a:off x="2603500" y="3224213"/>
              <a:ext cx="1900238" cy="1376362"/>
            </a:xfrm>
            <a:custGeom>
              <a:avLst/>
              <a:gdLst>
                <a:gd name="T0" fmla="*/ 0 w 735"/>
                <a:gd name="T1" fmla="*/ 0 h 532"/>
                <a:gd name="T2" fmla="*/ 2147483647 w 735"/>
                <a:gd name="T3" fmla="*/ 1352052873 h 532"/>
                <a:gd name="T4" fmla="*/ 2147483647 w 735"/>
                <a:gd name="T5" fmla="*/ 1352052873 h 532"/>
                <a:gd name="T6" fmla="*/ 2147483647 w 735"/>
                <a:gd name="T7" fmla="*/ 1666637145 h 532"/>
                <a:gd name="T8" fmla="*/ 2147483647 w 735"/>
                <a:gd name="T9" fmla="*/ 2147483647 h 532"/>
                <a:gd name="T10" fmla="*/ 2147483647 w 735"/>
                <a:gd name="T11" fmla="*/ 2147483647 h 532"/>
                <a:gd name="T12" fmla="*/ 2147483647 w 735"/>
                <a:gd name="T13" fmla="*/ 2147483647 h 532"/>
                <a:gd name="T14" fmla="*/ 2147483647 w 735"/>
                <a:gd name="T15" fmla="*/ 2147483647 h 532"/>
                <a:gd name="T16" fmla="*/ 2147483647 w 735"/>
                <a:gd name="T17" fmla="*/ 2147483647 h 532"/>
                <a:gd name="T18" fmla="*/ 2147483647 w 735"/>
                <a:gd name="T19" fmla="*/ 1512691644 h 532"/>
                <a:gd name="T20" fmla="*/ 2147483647 w 735"/>
                <a:gd name="T21" fmla="*/ 1003999024 h 532"/>
                <a:gd name="T22" fmla="*/ 2147483647 w 735"/>
                <a:gd name="T23" fmla="*/ 997306079 h 532"/>
                <a:gd name="T24" fmla="*/ 461201990 w 735"/>
                <a:gd name="T25" fmla="*/ 0 h 532"/>
                <a:gd name="T26" fmla="*/ 0 w 735"/>
                <a:gd name="T27" fmla="*/ 0 h 5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5"/>
                <a:gd name="T43" fmla="*/ 0 h 532"/>
                <a:gd name="T44" fmla="*/ 735 w 735"/>
                <a:gd name="T45" fmla="*/ 532 h 5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6699FF"/>
                </a:gs>
                <a:gs pos="100000">
                  <a:srgbClr val="0033C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221" name="Freeform 4"/>
            <p:cNvSpPr>
              <a:spLocks/>
            </p:cNvSpPr>
            <p:nvPr/>
          </p:nvSpPr>
          <p:spPr bwMode="gray">
            <a:xfrm>
              <a:off x="4522788" y="3159125"/>
              <a:ext cx="366712" cy="1562100"/>
            </a:xfrm>
            <a:custGeom>
              <a:avLst/>
              <a:gdLst>
                <a:gd name="T0" fmla="*/ 246760996 w 142"/>
                <a:gd name="T1" fmla="*/ 6688064 h 604"/>
                <a:gd name="T2" fmla="*/ 300114987 w 142"/>
                <a:gd name="T3" fmla="*/ 2147483647 h 604"/>
                <a:gd name="T4" fmla="*/ 0 w 142"/>
                <a:gd name="T5" fmla="*/ 2147483647 h 604"/>
                <a:gd name="T6" fmla="*/ 480180912 w 142"/>
                <a:gd name="T7" fmla="*/ 2147483647 h 604"/>
                <a:gd name="T8" fmla="*/ 947025908 w 142"/>
                <a:gd name="T9" fmla="*/ 2147483647 h 604"/>
                <a:gd name="T10" fmla="*/ 666919879 w 142"/>
                <a:gd name="T11" fmla="*/ 2147483647 h 604"/>
                <a:gd name="T12" fmla="*/ 660249339 w 142"/>
                <a:gd name="T13" fmla="*/ 0 h 604"/>
                <a:gd name="T14" fmla="*/ 246760996 w 142"/>
                <a:gd name="T15" fmla="*/ 6688064 h 6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"/>
                <a:gd name="T25" fmla="*/ 0 h 604"/>
                <a:gd name="T26" fmla="*/ 142 w 142"/>
                <a:gd name="T27" fmla="*/ 604 h 6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gradFill rotWithShape="1">
              <a:gsLst>
                <a:gs pos="0">
                  <a:srgbClr val="3399FF"/>
                </a:gs>
                <a:gs pos="100000">
                  <a:srgbClr val="0033C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222" name="Freeform 5"/>
            <p:cNvSpPr>
              <a:spLocks/>
            </p:cNvSpPr>
            <p:nvPr/>
          </p:nvSpPr>
          <p:spPr bwMode="gray">
            <a:xfrm flipH="1">
              <a:off x="4922838" y="3224213"/>
              <a:ext cx="1900237" cy="1376362"/>
            </a:xfrm>
            <a:custGeom>
              <a:avLst/>
              <a:gdLst>
                <a:gd name="T0" fmla="*/ 0 w 735"/>
                <a:gd name="T1" fmla="*/ 0 h 532"/>
                <a:gd name="T2" fmla="*/ 2147483647 w 735"/>
                <a:gd name="T3" fmla="*/ 1352052873 h 532"/>
                <a:gd name="T4" fmla="*/ 2147483647 w 735"/>
                <a:gd name="T5" fmla="*/ 1352052873 h 532"/>
                <a:gd name="T6" fmla="*/ 2147483647 w 735"/>
                <a:gd name="T7" fmla="*/ 1666637145 h 532"/>
                <a:gd name="T8" fmla="*/ 2147483647 w 735"/>
                <a:gd name="T9" fmla="*/ 2147483647 h 532"/>
                <a:gd name="T10" fmla="*/ 2147483647 w 735"/>
                <a:gd name="T11" fmla="*/ 2147483647 h 532"/>
                <a:gd name="T12" fmla="*/ 2147483647 w 735"/>
                <a:gd name="T13" fmla="*/ 2147483647 h 532"/>
                <a:gd name="T14" fmla="*/ 2147483647 w 735"/>
                <a:gd name="T15" fmla="*/ 2147483647 h 532"/>
                <a:gd name="T16" fmla="*/ 2147483647 w 735"/>
                <a:gd name="T17" fmla="*/ 2147483647 h 532"/>
                <a:gd name="T18" fmla="*/ 2147483647 w 735"/>
                <a:gd name="T19" fmla="*/ 1512691644 h 532"/>
                <a:gd name="T20" fmla="*/ 2147483647 w 735"/>
                <a:gd name="T21" fmla="*/ 1003999024 h 532"/>
                <a:gd name="T22" fmla="*/ 2147483647 w 735"/>
                <a:gd name="T23" fmla="*/ 997306079 h 532"/>
                <a:gd name="T24" fmla="*/ 461201748 w 735"/>
                <a:gd name="T25" fmla="*/ 0 h 532"/>
                <a:gd name="T26" fmla="*/ 0 w 735"/>
                <a:gd name="T27" fmla="*/ 0 h 5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5"/>
                <a:gd name="T43" fmla="*/ 0 h 532"/>
                <a:gd name="T44" fmla="*/ 735 w 735"/>
                <a:gd name="T45" fmla="*/ 532 h 5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6699FF"/>
                </a:gs>
                <a:gs pos="100000">
                  <a:srgbClr val="0033CC">
                    <a:alpha val="9800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4724400" y="4919663"/>
            <a:ext cx="3733800" cy="839787"/>
            <a:chOff x="2603500" y="3159125"/>
            <a:chExt cx="4219575" cy="1562100"/>
          </a:xfrm>
        </p:grpSpPr>
        <p:sp>
          <p:nvSpPr>
            <p:cNvPr id="51217" name="Freeform 3"/>
            <p:cNvSpPr>
              <a:spLocks/>
            </p:cNvSpPr>
            <p:nvPr/>
          </p:nvSpPr>
          <p:spPr bwMode="gray">
            <a:xfrm>
              <a:off x="2603500" y="3224213"/>
              <a:ext cx="1900238" cy="1376362"/>
            </a:xfrm>
            <a:custGeom>
              <a:avLst/>
              <a:gdLst>
                <a:gd name="T0" fmla="*/ 0 w 735"/>
                <a:gd name="T1" fmla="*/ 0 h 532"/>
                <a:gd name="T2" fmla="*/ 2147483647 w 735"/>
                <a:gd name="T3" fmla="*/ 1352052873 h 532"/>
                <a:gd name="T4" fmla="*/ 2147483647 w 735"/>
                <a:gd name="T5" fmla="*/ 1352052873 h 532"/>
                <a:gd name="T6" fmla="*/ 2147483647 w 735"/>
                <a:gd name="T7" fmla="*/ 1666637145 h 532"/>
                <a:gd name="T8" fmla="*/ 2147483647 w 735"/>
                <a:gd name="T9" fmla="*/ 2147483647 h 532"/>
                <a:gd name="T10" fmla="*/ 2147483647 w 735"/>
                <a:gd name="T11" fmla="*/ 2147483647 h 532"/>
                <a:gd name="T12" fmla="*/ 2147483647 w 735"/>
                <a:gd name="T13" fmla="*/ 2147483647 h 532"/>
                <a:gd name="T14" fmla="*/ 2147483647 w 735"/>
                <a:gd name="T15" fmla="*/ 2147483647 h 532"/>
                <a:gd name="T16" fmla="*/ 2147483647 w 735"/>
                <a:gd name="T17" fmla="*/ 2147483647 h 532"/>
                <a:gd name="T18" fmla="*/ 2147483647 w 735"/>
                <a:gd name="T19" fmla="*/ 1512691644 h 532"/>
                <a:gd name="T20" fmla="*/ 2147483647 w 735"/>
                <a:gd name="T21" fmla="*/ 1003999024 h 532"/>
                <a:gd name="T22" fmla="*/ 2147483647 w 735"/>
                <a:gd name="T23" fmla="*/ 997306079 h 532"/>
                <a:gd name="T24" fmla="*/ 461201990 w 735"/>
                <a:gd name="T25" fmla="*/ 0 h 532"/>
                <a:gd name="T26" fmla="*/ 0 w 735"/>
                <a:gd name="T27" fmla="*/ 0 h 5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5"/>
                <a:gd name="T43" fmla="*/ 0 h 532"/>
                <a:gd name="T44" fmla="*/ 735 w 735"/>
                <a:gd name="T45" fmla="*/ 532 h 5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6699FF"/>
                </a:gs>
                <a:gs pos="100000">
                  <a:srgbClr val="0033C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218" name="Freeform 4"/>
            <p:cNvSpPr>
              <a:spLocks/>
            </p:cNvSpPr>
            <p:nvPr/>
          </p:nvSpPr>
          <p:spPr bwMode="gray">
            <a:xfrm>
              <a:off x="4522788" y="3159125"/>
              <a:ext cx="366712" cy="1562100"/>
            </a:xfrm>
            <a:custGeom>
              <a:avLst/>
              <a:gdLst>
                <a:gd name="T0" fmla="*/ 246760996 w 142"/>
                <a:gd name="T1" fmla="*/ 6688064 h 604"/>
                <a:gd name="T2" fmla="*/ 300114987 w 142"/>
                <a:gd name="T3" fmla="*/ 2147483647 h 604"/>
                <a:gd name="T4" fmla="*/ 0 w 142"/>
                <a:gd name="T5" fmla="*/ 2147483647 h 604"/>
                <a:gd name="T6" fmla="*/ 480180912 w 142"/>
                <a:gd name="T7" fmla="*/ 2147483647 h 604"/>
                <a:gd name="T8" fmla="*/ 947025908 w 142"/>
                <a:gd name="T9" fmla="*/ 2147483647 h 604"/>
                <a:gd name="T10" fmla="*/ 666919879 w 142"/>
                <a:gd name="T11" fmla="*/ 2147483647 h 604"/>
                <a:gd name="T12" fmla="*/ 660249339 w 142"/>
                <a:gd name="T13" fmla="*/ 0 h 604"/>
                <a:gd name="T14" fmla="*/ 246760996 w 142"/>
                <a:gd name="T15" fmla="*/ 6688064 h 6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"/>
                <a:gd name="T25" fmla="*/ 0 h 604"/>
                <a:gd name="T26" fmla="*/ 142 w 142"/>
                <a:gd name="T27" fmla="*/ 604 h 6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gradFill rotWithShape="1">
              <a:gsLst>
                <a:gs pos="0">
                  <a:srgbClr val="6699FF"/>
                </a:gs>
                <a:gs pos="100000">
                  <a:srgbClr val="0033C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219" name="Freeform 5"/>
            <p:cNvSpPr>
              <a:spLocks/>
            </p:cNvSpPr>
            <p:nvPr/>
          </p:nvSpPr>
          <p:spPr bwMode="gray">
            <a:xfrm flipH="1">
              <a:off x="4922838" y="3224213"/>
              <a:ext cx="1900237" cy="1376362"/>
            </a:xfrm>
            <a:custGeom>
              <a:avLst/>
              <a:gdLst>
                <a:gd name="T0" fmla="*/ 0 w 735"/>
                <a:gd name="T1" fmla="*/ 0 h 532"/>
                <a:gd name="T2" fmla="*/ 2147483647 w 735"/>
                <a:gd name="T3" fmla="*/ 1352052873 h 532"/>
                <a:gd name="T4" fmla="*/ 2147483647 w 735"/>
                <a:gd name="T5" fmla="*/ 1352052873 h 532"/>
                <a:gd name="T6" fmla="*/ 2147483647 w 735"/>
                <a:gd name="T7" fmla="*/ 1666637145 h 532"/>
                <a:gd name="T8" fmla="*/ 2147483647 w 735"/>
                <a:gd name="T9" fmla="*/ 2147483647 h 532"/>
                <a:gd name="T10" fmla="*/ 2147483647 w 735"/>
                <a:gd name="T11" fmla="*/ 2147483647 h 532"/>
                <a:gd name="T12" fmla="*/ 2147483647 w 735"/>
                <a:gd name="T13" fmla="*/ 2147483647 h 532"/>
                <a:gd name="T14" fmla="*/ 2147483647 w 735"/>
                <a:gd name="T15" fmla="*/ 2147483647 h 532"/>
                <a:gd name="T16" fmla="*/ 2147483647 w 735"/>
                <a:gd name="T17" fmla="*/ 2147483647 h 532"/>
                <a:gd name="T18" fmla="*/ 2147483647 w 735"/>
                <a:gd name="T19" fmla="*/ 1512691644 h 532"/>
                <a:gd name="T20" fmla="*/ 2147483647 w 735"/>
                <a:gd name="T21" fmla="*/ 1003999024 h 532"/>
                <a:gd name="T22" fmla="*/ 2147483647 w 735"/>
                <a:gd name="T23" fmla="*/ 997306079 h 532"/>
                <a:gd name="T24" fmla="*/ 461201748 w 735"/>
                <a:gd name="T25" fmla="*/ 0 h 532"/>
                <a:gd name="T26" fmla="*/ 0 w 735"/>
                <a:gd name="T27" fmla="*/ 0 h 5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5"/>
                <a:gd name="T43" fmla="*/ 0 h 532"/>
                <a:gd name="T44" fmla="*/ 735 w 735"/>
                <a:gd name="T45" fmla="*/ 532 h 5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6699FF"/>
                </a:gs>
                <a:gs pos="100000">
                  <a:srgbClr val="0033C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51205" name="Picture 11" descr="rfj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2312988"/>
            <a:ext cx="22860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Rectangle 12"/>
          <p:cNvSpPr>
            <a:spLocks noGrp="1" noChangeArrowheads="1"/>
          </p:cNvSpPr>
          <p:nvPr>
            <p:ph idx="1"/>
          </p:nvPr>
        </p:nvSpPr>
        <p:spPr>
          <a:xfrm>
            <a:off x="152400" y="179388"/>
            <a:ext cx="8991600" cy="495300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600" b="1" smtClean="0">
                <a:solidFill>
                  <a:srgbClr val="000066"/>
                </a:solidFill>
                <a:cs typeface="Arial" pitchFamily="34" charset="0"/>
              </a:rPr>
              <a:t>Эффективность предабортного консультирования</a:t>
            </a:r>
          </a:p>
        </p:txBody>
      </p:sp>
      <p:sp>
        <p:nvSpPr>
          <p:cNvPr id="51207" name="Line 13"/>
          <p:cNvSpPr>
            <a:spLocks noChangeShapeType="1"/>
          </p:cNvSpPr>
          <p:nvPr/>
        </p:nvSpPr>
        <p:spPr bwMode="auto">
          <a:xfrm>
            <a:off x="4421188" y="2211388"/>
            <a:ext cx="1587" cy="38417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208" name="Rectangle 14"/>
          <p:cNvSpPr>
            <a:spLocks noChangeArrowheads="1"/>
          </p:cNvSpPr>
          <p:nvPr/>
        </p:nvSpPr>
        <p:spPr bwMode="auto">
          <a:xfrm>
            <a:off x="762000" y="4310063"/>
            <a:ext cx="3429000" cy="1066800"/>
          </a:xfrm>
          <a:prstGeom prst="rect">
            <a:avLst/>
          </a:prstGeom>
          <a:solidFill>
            <a:srgbClr val="CCFFCC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>
                <a:solidFill>
                  <a:schemeClr val="bg2"/>
                </a:solidFill>
                <a:latin typeface="Tahoma" pitchFamily="34" charset="0"/>
              </a:rPr>
              <a:t> </a:t>
            </a:r>
            <a:r>
              <a:rPr lang="ru-RU" sz="2000">
                <a:latin typeface="Tahoma" pitchFamily="34" charset="0"/>
              </a:rPr>
              <a:t>В Женских консультациях </a:t>
            </a:r>
          </a:p>
          <a:p>
            <a:pPr algn="ctr"/>
            <a:r>
              <a:rPr lang="ru-RU" sz="2000" b="1" u="sng">
                <a:latin typeface="Tahoma" pitchFamily="34" charset="0"/>
              </a:rPr>
              <a:t>932 человека</a:t>
            </a:r>
            <a:r>
              <a:rPr lang="ru-RU" sz="2000" u="sng">
                <a:solidFill>
                  <a:schemeClr val="bg2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51209" name="Line 15"/>
          <p:cNvSpPr>
            <a:spLocks noChangeShapeType="1"/>
          </p:cNvSpPr>
          <p:nvPr/>
        </p:nvSpPr>
        <p:spPr bwMode="auto">
          <a:xfrm>
            <a:off x="5562600" y="3963988"/>
            <a:ext cx="1588" cy="37941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210" name="Rectangle 16"/>
          <p:cNvSpPr>
            <a:spLocks noChangeArrowheads="1"/>
          </p:cNvSpPr>
          <p:nvPr/>
        </p:nvSpPr>
        <p:spPr bwMode="auto">
          <a:xfrm>
            <a:off x="4648200" y="4310063"/>
            <a:ext cx="3833813" cy="1066800"/>
          </a:xfrm>
          <a:prstGeom prst="rect">
            <a:avLst/>
          </a:prstGeom>
          <a:solidFill>
            <a:srgbClr val="CCFFCC"/>
          </a:solidFill>
          <a:ln w="12700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>
                <a:latin typeface="Tahoma" pitchFamily="34" charset="0"/>
              </a:rPr>
              <a:t>В ГБУ РО «Областной центр </a:t>
            </a:r>
          </a:p>
          <a:p>
            <a:pPr algn="ctr"/>
            <a:r>
              <a:rPr lang="ru-RU">
                <a:latin typeface="Tahoma" pitchFamily="34" charset="0"/>
              </a:rPr>
              <a:t>охраны здоровья семьи </a:t>
            </a:r>
          </a:p>
          <a:p>
            <a:pPr algn="ctr"/>
            <a:r>
              <a:rPr lang="ru-RU">
                <a:latin typeface="Tahoma" pitchFamily="34" charset="0"/>
              </a:rPr>
              <a:t>и репродукции» </a:t>
            </a:r>
            <a:r>
              <a:rPr lang="ru-RU" b="1" u="sng">
                <a:latin typeface="Tahoma" pitchFamily="34" charset="0"/>
              </a:rPr>
              <a:t>350 человек</a:t>
            </a:r>
            <a:r>
              <a:rPr lang="ru-RU">
                <a:solidFill>
                  <a:schemeClr val="bg2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51211" name="Rectangle 17"/>
          <p:cNvSpPr>
            <a:spLocks noChangeArrowheads="1"/>
          </p:cNvSpPr>
          <p:nvPr/>
        </p:nvSpPr>
        <p:spPr bwMode="auto">
          <a:xfrm>
            <a:off x="763588" y="5765800"/>
            <a:ext cx="7772400" cy="947738"/>
          </a:xfrm>
          <a:prstGeom prst="rect">
            <a:avLst/>
          </a:prstGeom>
          <a:solidFill>
            <a:srgbClr val="CCFFFF"/>
          </a:solidFill>
          <a:ln w="3175">
            <a:solidFill>
              <a:srgbClr val="3399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200" b="1">
                <a:solidFill>
                  <a:srgbClr val="000099"/>
                </a:solidFill>
                <a:latin typeface="Tahoma" pitchFamily="34" charset="0"/>
              </a:rPr>
              <a:t>195 беременных</a:t>
            </a:r>
            <a:r>
              <a:rPr lang="ru-RU" sz="2200">
                <a:solidFill>
                  <a:srgbClr val="003300"/>
                </a:solidFill>
                <a:latin typeface="Tahoma" pitchFamily="34" charset="0"/>
              </a:rPr>
              <a:t> приняли решение отказаться </a:t>
            </a:r>
          </a:p>
          <a:p>
            <a:pPr algn="ctr"/>
            <a:r>
              <a:rPr lang="ru-RU" sz="2200">
                <a:solidFill>
                  <a:srgbClr val="003300"/>
                </a:solidFill>
                <a:latin typeface="Tahoma" pitchFamily="34" charset="0"/>
              </a:rPr>
              <a:t>от прерывания беременности в пользу рождения ребенка</a:t>
            </a:r>
          </a:p>
        </p:txBody>
      </p:sp>
      <p:sp>
        <p:nvSpPr>
          <p:cNvPr id="51212" name="Rectangle 18"/>
          <p:cNvSpPr>
            <a:spLocks noChangeArrowheads="1"/>
          </p:cNvSpPr>
          <p:nvPr/>
        </p:nvSpPr>
        <p:spPr bwMode="auto">
          <a:xfrm>
            <a:off x="2973388" y="2617788"/>
            <a:ext cx="2971800" cy="1219200"/>
          </a:xfrm>
          <a:prstGeom prst="rect">
            <a:avLst/>
          </a:prstGeom>
          <a:solidFill>
            <a:srgbClr val="CCFFCC"/>
          </a:solidFill>
          <a:ln w="38100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>
                <a:solidFill>
                  <a:schemeClr val="bg2"/>
                </a:solidFill>
                <a:latin typeface="Tahoma" pitchFamily="34" charset="0"/>
              </a:rPr>
              <a:t> </a:t>
            </a:r>
            <a:r>
              <a:rPr lang="ru-RU" sz="2000">
                <a:latin typeface="Tahoma" pitchFamily="34" charset="0"/>
              </a:rPr>
              <a:t>Прошли предабортное </a:t>
            </a:r>
          </a:p>
          <a:p>
            <a:pPr algn="ctr"/>
            <a:r>
              <a:rPr lang="ru-RU" sz="2000">
                <a:latin typeface="Tahoma" pitchFamily="34" charset="0"/>
              </a:rPr>
              <a:t> консультирование </a:t>
            </a:r>
          </a:p>
          <a:p>
            <a:pPr algn="ctr"/>
            <a:r>
              <a:rPr lang="ru-RU" sz="2000" b="1">
                <a:latin typeface="Tahoma" pitchFamily="34" charset="0"/>
              </a:rPr>
              <a:t> 1282 человека</a:t>
            </a:r>
            <a:r>
              <a:rPr lang="ru-RU" sz="1600" u="sng">
                <a:latin typeface="Tahoma" pitchFamily="34" charset="0"/>
              </a:rPr>
              <a:t> </a:t>
            </a:r>
          </a:p>
        </p:txBody>
      </p:sp>
      <p:pic>
        <p:nvPicPr>
          <p:cNvPr id="51213" name="Picture 19" descr="1ddb74c3665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88" y="2312988"/>
            <a:ext cx="22860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4" name="Rectangle 20"/>
          <p:cNvSpPr>
            <a:spLocks noChangeArrowheads="1"/>
          </p:cNvSpPr>
          <p:nvPr/>
        </p:nvSpPr>
        <p:spPr bwMode="auto">
          <a:xfrm>
            <a:off x="687388" y="1195388"/>
            <a:ext cx="7847012" cy="10160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>
                <a:solidFill>
                  <a:srgbClr val="003300"/>
                </a:solidFill>
                <a:latin typeface="Tahoma" pitchFamily="34" charset="0"/>
              </a:rPr>
              <a:t> </a:t>
            </a:r>
            <a:r>
              <a:rPr lang="ru-RU" sz="2200" b="1">
                <a:solidFill>
                  <a:srgbClr val="003300"/>
                </a:solidFill>
                <a:latin typeface="Tahoma" pitchFamily="34" charset="0"/>
              </a:rPr>
              <a:t>В 2015 году</a:t>
            </a:r>
            <a:r>
              <a:rPr lang="ru-RU" sz="2200">
                <a:solidFill>
                  <a:srgbClr val="003300"/>
                </a:solidFill>
                <a:latin typeface="Tahoma" pitchFamily="34" charset="0"/>
              </a:rPr>
              <a:t> в ЖК города обратилось</a:t>
            </a:r>
            <a:r>
              <a:rPr lang="ru-RU" sz="2200" i="1">
                <a:solidFill>
                  <a:srgbClr val="003300"/>
                </a:solidFill>
                <a:latin typeface="Tahoma" pitchFamily="34" charset="0"/>
              </a:rPr>
              <a:t> </a:t>
            </a:r>
            <a:r>
              <a:rPr lang="ru-RU" sz="2200" b="1">
                <a:solidFill>
                  <a:srgbClr val="003300"/>
                </a:solidFill>
                <a:latin typeface="Tahoma" pitchFamily="34" charset="0"/>
              </a:rPr>
              <a:t>1821 беременная</a:t>
            </a:r>
            <a:r>
              <a:rPr lang="ru-RU" sz="2200">
                <a:solidFill>
                  <a:srgbClr val="003300"/>
                </a:solidFill>
                <a:latin typeface="Tahoma" pitchFamily="34" charset="0"/>
              </a:rPr>
              <a:t> </a:t>
            </a:r>
          </a:p>
          <a:p>
            <a:pPr algn="ctr"/>
            <a:r>
              <a:rPr lang="ru-RU" sz="2200">
                <a:solidFill>
                  <a:srgbClr val="003300"/>
                </a:solidFill>
                <a:latin typeface="Tahoma" pitchFamily="34" charset="0"/>
              </a:rPr>
              <a:t>для прерывания беременности по желанию</a:t>
            </a:r>
          </a:p>
        </p:txBody>
      </p:sp>
      <p:sp>
        <p:nvSpPr>
          <p:cNvPr id="51215" name="Line 21"/>
          <p:cNvSpPr>
            <a:spLocks noChangeShapeType="1"/>
          </p:cNvSpPr>
          <p:nvPr/>
        </p:nvSpPr>
        <p:spPr bwMode="auto">
          <a:xfrm>
            <a:off x="3429000" y="3963988"/>
            <a:ext cx="1588" cy="37941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Сайт СПИ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-259080" y="215348"/>
            <a:ext cx="9448800" cy="424732"/>
          </a:xfrm>
          <a:prstGeom prst="rect">
            <a:avLst/>
          </a:prstGeom>
          <a:solidFill>
            <a:schemeClr val="bg1">
              <a:alpha val="64000"/>
            </a:schemeClr>
          </a:solidFill>
          <a:ln w="38100" cmpd="dbl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</a:t>
            </a:r>
            <a:r>
              <a:rPr lang="ru-RU" sz="2400" b="1" dirty="0" smtClean="0">
                <a:solidFill>
                  <a:srgbClr val="002060"/>
                </a:solidFill>
              </a:rPr>
              <a:t>Информационная кампании « Останови ВИЧ и гепатиты В и С»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-259080" y="215348"/>
            <a:ext cx="9448800" cy="424732"/>
          </a:xfrm>
          <a:prstGeom prst="rect">
            <a:avLst/>
          </a:prstGeom>
          <a:solidFill>
            <a:schemeClr val="bg1">
              <a:alpha val="64000"/>
            </a:schemeClr>
          </a:solidFill>
          <a:ln w="38100" cmpd="dbl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</a:t>
            </a:r>
            <a:r>
              <a:rPr lang="ru-RU" sz="2400" b="1" dirty="0" smtClean="0">
                <a:solidFill>
                  <a:srgbClr val="002060"/>
                </a:solidFill>
              </a:rPr>
              <a:t>Информационная кампании « Останови ВИЧ и гепатиты В и С»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9720" y="2660149"/>
            <a:ext cx="6001175" cy="3375661"/>
          </a:xfrm>
          <a:prstGeom prst="rect">
            <a:avLst/>
          </a:prstGeom>
          <a:solidFill>
            <a:srgbClr val="000000">
              <a:shade val="95000"/>
            </a:srgbClr>
          </a:solidFill>
          <a:ln w="190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68292" name="Picture 4" descr="https://pp.vk.me/c624629/v624629463/23ab5/fQ81DqsRNi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7280" y="670560"/>
            <a:ext cx="1600200" cy="164557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468880" y="880724"/>
            <a:ext cx="5608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V Международная конференция по вопросам ВИЧ/</a:t>
            </a:r>
            <a:r>
              <a:rPr lang="ru-RU" sz="2400" b="1" dirty="0" err="1" smtClean="0">
                <a:solidFill>
                  <a:srgbClr val="0070C0"/>
                </a:solidFill>
              </a:rPr>
              <a:t>СПИДа</a:t>
            </a:r>
            <a:r>
              <a:rPr lang="ru-RU" sz="2400" b="1" dirty="0" smtClean="0">
                <a:solidFill>
                  <a:srgbClr val="0070C0"/>
                </a:solidFill>
              </a:rPr>
              <a:t> в Восточной Европе и Центральной Азии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68227" y="6305788"/>
            <a:ext cx="3226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Москва, 23-25 марта 2016 года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7494588" y="2432050"/>
            <a:ext cx="838200" cy="16732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6" name="Rectangle 3"/>
          <p:cNvSpPr>
            <a:spLocks noChangeArrowheads="1"/>
          </p:cNvSpPr>
          <p:nvPr/>
        </p:nvSpPr>
        <p:spPr bwMode="auto">
          <a:xfrm>
            <a:off x="6265863" y="1543050"/>
            <a:ext cx="2752725" cy="4235450"/>
          </a:xfrm>
          <a:prstGeom prst="rect">
            <a:avLst/>
          </a:prstGeom>
          <a:gradFill rotWithShape="0">
            <a:gsLst>
              <a:gs pos="0">
                <a:srgbClr val="66FFFF"/>
              </a:gs>
              <a:gs pos="100000">
                <a:srgbClr val="FFFFFF"/>
              </a:gs>
            </a:gsLst>
            <a:lin ang="5400000" scaled="1"/>
          </a:gra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3200400" y="1544638"/>
            <a:ext cx="2987675" cy="4237037"/>
          </a:xfrm>
          <a:prstGeom prst="rect">
            <a:avLst/>
          </a:prstGeom>
          <a:gradFill rotWithShape="0">
            <a:gsLst>
              <a:gs pos="0">
                <a:srgbClr val="66FFFF"/>
              </a:gs>
              <a:gs pos="100000">
                <a:srgbClr val="FFFFFF"/>
              </a:gs>
            </a:gsLst>
            <a:lin ang="5400000" scaled="1"/>
          </a:gra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8" name="AutoShape 5"/>
          <p:cNvSpPr>
            <a:spLocks noChangeArrowheads="1"/>
          </p:cNvSpPr>
          <p:nvPr/>
        </p:nvSpPr>
        <p:spPr bwMode="auto">
          <a:xfrm>
            <a:off x="1752600" y="5953125"/>
            <a:ext cx="5334000" cy="771525"/>
          </a:xfrm>
          <a:prstGeom prst="octagon">
            <a:avLst>
              <a:gd name="adj" fmla="val 29287"/>
            </a:avLst>
          </a:prstGeom>
          <a:solidFill>
            <a:srgbClr val="CCFFFF"/>
          </a:solidFill>
          <a:ln w="57150" cmpd="thickThin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9" name="Rectangle 6"/>
          <p:cNvSpPr>
            <a:spLocks noChangeArrowheads="1"/>
          </p:cNvSpPr>
          <p:nvPr/>
        </p:nvSpPr>
        <p:spPr bwMode="auto">
          <a:xfrm>
            <a:off x="2667000" y="6172200"/>
            <a:ext cx="10668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</a:pPr>
            <a:r>
              <a:rPr lang="ru-RU" sz="2600" b="1"/>
              <a:t>ПЛАН</a:t>
            </a:r>
            <a:endParaRPr lang="en-US" sz="2600" b="1"/>
          </a:p>
        </p:txBody>
      </p:sp>
      <p:sp>
        <p:nvSpPr>
          <p:cNvPr id="5130" name="Rectangle 7"/>
          <p:cNvSpPr>
            <a:spLocks noChangeArrowheads="1"/>
          </p:cNvSpPr>
          <p:nvPr/>
        </p:nvSpPr>
        <p:spPr bwMode="auto">
          <a:xfrm>
            <a:off x="2135188" y="6172200"/>
            <a:ext cx="434975" cy="433388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31" name="Freeform 8"/>
          <p:cNvSpPr>
            <a:spLocks/>
          </p:cNvSpPr>
          <p:nvPr/>
        </p:nvSpPr>
        <p:spPr bwMode="auto">
          <a:xfrm>
            <a:off x="588963" y="2355850"/>
            <a:ext cx="263525" cy="2657475"/>
          </a:xfrm>
          <a:custGeom>
            <a:avLst/>
            <a:gdLst>
              <a:gd name="T0" fmla="*/ 0 w 166"/>
              <a:gd name="T1" fmla="*/ 1675 h 1675"/>
              <a:gd name="T2" fmla="*/ 0 w 166"/>
              <a:gd name="T3" fmla="*/ 155 h 1675"/>
              <a:gd name="T4" fmla="*/ 166 w 166"/>
              <a:gd name="T5" fmla="*/ 0 h 1675"/>
              <a:gd name="T6" fmla="*/ 166 w 166"/>
              <a:gd name="T7" fmla="*/ 1520 h 1675"/>
              <a:gd name="T8" fmla="*/ 0 w 166"/>
              <a:gd name="T9" fmla="*/ 1675 h 16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6"/>
              <a:gd name="T16" fmla="*/ 0 h 1675"/>
              <a:gd name="T17" fmla="*/ 166 w 166"/>
              <a:gd name="T18" fmla="*/ 1675 h 16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6" h="1675">
                <a:moveTo>
                  <a:pt x="0" y="1675"/>
                </a:moveTo>
                <a:lnTo>
                  <a:pt x="0" y="155"/>
                </a:lnTo>
                <a:lnTo>
                  <a:pt x="166" y="0"/>
                </a:lnTo>
                <a:lnTo>
                  <a:pt x="166" y="1520"/>
                </a:lnTo>
                <a:lnTo>
                  <a:pt x="0" y="1675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2" name="Rectangle 9"/>
          <p:cNvSpPr>
            <a:spLocks noChangeArrowheads="1"/>
          </p:cNvSpPr>
          <p:nvPr/>
        </p:nvSpPr>
        <p:spPr bwMode="auto">
          <a:xfrm>
            <a:off x="852488" y="2355850"/>
            <a:ext cx="1641475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3" name="Freeform 10"/>
          <p:cNvSpPr>
            <a:spLocks/>
          </p:cNvSpPr>
          <p:nvPr/>
        </p:nvSpPr>
        <p:spPr bwMode="auto">
          <a:xfrm>
            <a:off x="588963" y="4767263"/>
            <a:ext cx="1905000" cy="246062"/>
          </a:xfrm>
          <a:custGeom>
            <a:avLst/>
            <a:gdLst>
              <a:gd name="T0" fmla="*/ 1200 w 1200"/>
              <a:gd name="T1" fmla="*/ 0 h 155"/>
              <a:gd name="T2" fmla="*/ 1034 w 1200"/>
              <a:gd name="T3" fmla="*/ 155 h 155"/>
              <a:gd name="T4" fmla="*/ 0 w 1200"/>
              <a:gd name="T5" fmla="*/ 155 h 155"/>
              <a:gd name="T6" fmla="*/ 166 w 1200"/>
              <a:gd name="T7" fmla="*/ 0 h 155"/>
              <a:gd name="T8" fmla="*/ 1200 w 1200"/>
              <a:gd name="T9" fmla="*/ 0 h 1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"/>
              <a:gd name="T16" fmla="*/ 0 h 155"/>
              <a:gd name="T17" fmla="*/ 1200 w 1200"/>
              <a:gd name="T18" fmla="*/ 155 h 1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" h="155">
                <a:moveTo>
                  <a:pt x="1200" y="0"/>
                </a:moveTo>
                <a:lnTo>
                  <a:pt x="1034" y="155"/>
                </a:lnTo>
                <a:lnTo>
                  <a:pt x="0" y="155"/>
                </a:lnTo>
                <a:lnTo>
                  <a:pt x="166" y="0"/>
                </a:lnTo>
                <a:lnTo>
                  <a:pt x="1200" y="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Rectangle 11"/>
          <p:cNvSpPr>
            <a:spLocks noChangeArrowheads="1"/>
          </p:cNvSpPr>
          <p:nvPr/>
        </p:nvSpPr>
        <p:spPr bwMode="auto">
          <a:xfrm>
            <a:off x="852488" y="2355850"/>
            <a:ext cx="1641475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5" name="Freeform 12"/>
          <p:cNvSpPr>
            <a:spLocks/>
          </p:cNvSpPr>
          <p:nvPr/>
        </p:nvSpPr>
        <p:spPr bwMode="auto">
          <a:xfrm>
            <a:off x="1582738" y="3019425"/>
            <a:ext cx="4762" cy="1806575"/>
          </a:xfrm>
          <a:custGeom>
            <a:avLst/>
            <a:gdLst>
              <a:gd name="T0" fmla="*/ 3 w 3"/>
              <a:gd name="T1" fmla="*/ 1129 h 1138"/>
              <a:gd name="T2" fmla="*/ 0 w 3"/>
              <a:gd name="T3" fmla="*/ 1138 h 1138"/>
              <a:gd name="T4" fmla="*/ 0 w 3"/>
              <a:gd name="T5" fmla="*/ 9 h 1138"/>
              <a:gd name="T6" fmla="*/ 3 w 3"/>
              <a:gd name="T7" fmla="*/ 0 h 1138"/>
              <a:gd name="T8" fmla="*/ 3 w 3"/>
              <a:gd name="T9" fmla="*/ 1129 h 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"/>
              <a:gd name="T16" fmla="*/ 0 h 1138"/>
              <a:gd name="T17" fmla="*/ 3 w 3"/>
              <a:gd name="T18" fmla="*/ 1138 h 11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" h="1138">
                <a:moveTo>
                  <a:pt x="3" y="1129"/>
                </a:moveTo>
                <a:lnTo>
                  <a:pt x="0" y="1138"/>
                </a:lnTo>
                <a:lnTo>
                  <a:pt x="0" y="9"/>
                </a:lnTo>
                <a:lnTo>
                  <a:pt x="3" y="0"/>
                </a:lnTo>
                <a:lnTo>
                  <a:pt x="3" y="1129"/>
                </a:lnTo>
                <a:close/>
              </a:path>
            </a:pathLst>
          </a:custGeom>
          <a:solidFill>
            <a:srgbClr val="7272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6" name="Freeform 13"/>
          <p:cNvSpPr>
            <a:spLocks/>
          </p:cNvSpPr>
          <p:nvPr/>
        </p:nvSpPr>
        <p:spPr bwMode="auto">
          <a:xfrm>
            <a:off x="1582738" y="3033713"/>
            <a:ext cx="1587" cy="1804987"/>
          </a:xfrm>
          <a:custGeom>
            <a:avLst/>
            <a:gdLst>
              <a:gd name="T0" fmla="*/ 0 w 1587"/>
              <a:gd name="T1" fmla="*/ 1129 h 1138"/>
              <a:gd name="T2" fmla="*/ 0 w 1587"/>
              <a:gd name="T3" fmla="*/ 1138 h 1138"/>
              <a:gd name="T4" fmla="*/ 0 w 1587"/>
              <a:gd name="T5" fmla="*/ 9 h 1138"/>
              <a:gd name="T6" fmla="*/ 0 w 1587"/>
              <a:gd name="T7" fmla="*/ 0 h 1138"/>
              <a:gd name="T8" fmla="*/ 0 w 1587"/>
              <a:gd name="T9" fmla="*/ 1129 h 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87"/>
              <a:gd name="T16" fmla="*/ 0 h 1138"/>
              <a:gd name="T17" fmla="*/ 1587 w 1587"/>
              <a:gd name="T18" fmla="*/ 1138 h 11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87" h="1138">
                <a:moveTo>
                  <a:pt x="0" y="1129"/>
                </a:moveTo>
                <a:lnTo>
                  <a:pt x="0" y="1138"/>
                </a:lnTo>
                <a:lnTo>
                  <a:pt x="0" y="9"/>
                </a:lnTo>
                <a:lnTo>
                  <a:pt x="0" y="0"/>
                </a:lnTo>
                <a:lnTo>
                  <a:pt x="0" y="1129"/>
                </a:lnTo>
                <a:close/>
              </a:path>
            </a:pathLst>
          </a:custGeom>
          <a:solidFill>
            <a:srgbClr val="7979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7" name="Freeform 14"/>
          <p:cNvSpPr>
            <a:spLocks/>
          </p:cNvSpPr>
          <p:nvPr/>
        </p:nvSpPr>
        <p:spPr bwMode="auto">
          <a:xfrm>
            <a:off x="1570038" y="3046413"/>
            <a:ext cx="12700" cy="1808162"/>
          </a:xfrm>
          <a:custGeom>
            <a:avLst/>
            <a:gdLst>
              <a:gd name="T0" fmla="*/ 8 w 8"/>
              <a:gd name="T1" fmla="*/ 1129 h 1138"/>
              <a:gd name="T2" fmla="*/ 0 w 8"/>
              <a:gd name="T3" fmla="*/ 1138 h 1138"/>
              <a:gd name="T4" fmla="*/ 0 w 8"/>
              <a:gd name="T5" fmla="*/ 9 h 1138"/>
              <a:gd name="T6" fmla="*/ 8 w 8"/>
              <a:gd name="T7" fmla="*/ 0 h 1138"/>
              <a:gd name="T8" fmla="*/ 8 w 8"/>
              <a:gd name="T9" fmla="*/ 1129 h 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"/>
              <a:gd name="T16" fmla="*/ 0 h 1138"/>
              <a:gd name="T17" fmla="*/ 8 w 8"/>
              <a:gd name="T18" fmla="*/ 1138 h 11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" h="1138">
                <a:moveTo>
                  <a:pt x="8" y="1129"/>
                </a:moveTo>
                <a:lnTo>
                  <a:pt x="0" y="1138"/>
                </a:lnTo>
                <a:lnTo>
                  <a:pt x="0" y="9"/>
                </a:lnTo>
                <a:lnTo>
                  <a:pt x="8" y="0"/>
                </a:lnTo>
                <a:lnTo>
                  <a:pt x="8" y="1129"/>
                </a:lnTo>
                <a:close/>
              </a:path>
            </a:pathLst>
          </a:custGeom>
          <a:solidFill>
            <a:srgbClr val="808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Freeform 15"/>
          <p:cNvSpPr>
            <a:spLocks/>
          </p:cNvSpPr>
          <p:nvPr/>
        </p:nvSpPr>
        <p:spPr bwMode="auto">
          <a:xfrm>
            <a:off x="1565275" y="3062288"/>
            <a:ext cx="4763" cy="1806575"/>
          </a:xfrm>
          <a:custGeom>
            <a:avLst/>
            <a:gdLst>
              <a:gd name="T0" fmla="*/ 3 w 3"/>
              <a:gd name="T1" fmla="*/ 1129 h 1138"/>
              <a:gd name="T2" fmla="*/ 0 w 3"/>
              <a:gd name="T3" fmla="*/ 1138 h 1138"/>
              <a:gd name="T4" fmla="*/ 0 w 3"/>
              <a:gd name="T5" fmla="*/ 9 h 1138"/>
              <a:gd name="T6" fmla="*/ 3 w 3"/>
              <a:gd name="T7" fmla="*/ 0 h 1138"/>
              <a:gd name="T8" fmla="*/ 3 w 3"/>
              <a:gd name="T9" fmla="*/ 1129 h 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"/>
              <a:gd name="T16" fmla="*/ 0 h 1138"/>
              <a:gd name="T17" fmla="*/ 3 w 3"/>
              <a:gd name="T18" fmla="*/ 1138 h 11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" h="1138">
                <a:moveTo>
                  <a:pt x="3" y="1129"/>
                </a:moveTo>
                <a:lnTo>
                  <a:pt x="0" y="1138"/>
                </a:lnTo>
                <a:lnTo>
                  <a:pt x="0" y="9"/>
                </a:lnTo>
                <a:lnTo>
                  <a:pt x="3" y="0"/>
                </a:lnTo>
                <a:lnTo>
                  <a:pt x="3" y="1129"/>
                </a:lnTo>
                <a:close/>
              </a:path>
            </a:pathLst>
          </a:custGeom>
          <a:solidFill>
            <a:srgbClr val="8686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Freeform 16"/>
          <p:cNvSpPr>
            <a:spLocks/>
          </p:cNvSpPr>
          <p:nvPr/>
        </p:nvSpPr>
        <p:spPr bwMode="auto">
          <a:xfrm>
            <a:off x="1541463" y="3076575"/>
            <a:ext cx="23812" cy="1812925"/>
          </a:xfrm>
          <a:custGeom>
            <a:avLst/>
            <a:gdLst>
              <a:gd name="T0" fmla="*/ 15 w 15"/>
              <a:gd name="T1" fmla="*/ 1129 h 1143"/>
              <a:gd name="T2" fmla="*/ 0 w 15"/>
              <a:gd name="T3" fmla="*/ 1143 h 1143"/>
              <a:gd name="T4" fmla="*/ 0 w 15"/>
              <a:gd name="T5" fmla="*/ 14 h 1143"/>
              <a:gd name="T6" fmla="*/ 15 w 15"/>
              <a:gd name="T7" fmla="*/ 0 h 1143"/>
              <a:gd name="T8" fmla="*/ 15 w 15"/>
              <a:gd name="T9" fmla="*/ 1129 h 11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1143"/>
              <a:gd name="T17" fmla="*/ 15 w 15"/>
              <a:gd name="T18" fmla="*/ 1143 h 11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1143">
                <a:moveTo>
                  <a:pt x="15" y="1129"/>
                </a:moveTo>
                <a:lnTo>
                  <a:pt x="0" y="1143"/>
                </a:lnTo>
                <a:lnTo>
                  <a:pt x="0" y="14"/>
                </a:lnTo>
                <a:lnTo>
                  <a:pt x="15" y="0"/>
                </a:lnTo>
                <a:lnTo>
                  <a:pt x="15" y="1129"/>
                </a:lnTo>
                <a:close/>
              </a:path>
            </a:pathLst>
          </a:custGeom>
          <a:solidFill>
            <a:srgbClr val="8D8D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Freeform 17"/>
          <p:cNvSpPr>
            <a:spLocks/>
          </p:cNvSpPr>
          <p:nvPr/>
        </p:nvSpPr>
        <p:spPr bwMode="auto">
          <a:xfrm>
            <a:off x="1524000" y="3097213"/>
            <a:ext cx="17463" cy="1808162"/>
          </a:xfrm>
          <a:custGeom>
            <a:avLst/>
            <a:gdLst>
              <a:gd name="T0" fmla="*/ 11 w 11"/>
              <a:gd name="T1" fmla="*/ 1129 h 1138"/>
              <a:gd name="T2" fmla="*/ 0 w 11"/>
              <a:gd name="T3" fmla="*/ 1138 h 1138"/>
              <a:gd name="T4" fmla="*/ 0 w 11"/>
              <a:gd name="T5" fmla="*/ 9 h 1138"/>
              <a:gd name="T6" fmla="*/ 11 w 11"/>
              <a:gd name="T7" fmla="*/ 0 h 1138"/>
              <a:gd name="T8" fmla="*/ 11 w 11"/>
              <a:gd name="T9" fmla="*/ 1129 h 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"/>
              <a:gd name="T16" fmla="*/ 0 h 1138"/>
              <a:gd name="T17" fmla="*/ 11 w 11"/>
              <a:gd name="T18" fmla="*/ 1138 h 11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" h="1138">
                <a:moveTo>
                  <a:pt x="11" y="1129"/>
                </a:moveTo>
                <a:lnTo>
                  <a:pt x="0" y="1138"/>
                </a:lnTo>
                <a:lnTo>
                  <a:pt x="0" y="9"/>
                </a:lnTo>
                <a:lnTo>
                  <a:pt x="11" y="0"/>
                </a:lnTo>
                <a:lnTo>
                  <a:pt x="11" y="1129"/>
                </a:lnTo>
                <a:close/>
              </a:path>
            </a:pathLst>
          </a:custGeom>
          <a:solidFill>
            <a:srgbClr val="9494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1" name="Freeform 18"/>
          <p:cNvSpPr>
            <a:spLocks/>
          </p:cNvSpPr>
          <p:nvPr/>
        </p:nvSpPr>
        <p:spPr bwMode="auto">
          <a:xfrm>
            <a:off x="1506538" y="3113088"/>
            <a:ext cx="17462" cy="1806575"/>
          </a:xfrm>
          <a:custGeom>
            <a:avLst/>
            <a:gdLst>
              <a:gd name="T0" fmla="*/ 11 w 11"/>
              <a:gd name="T1" fmla="*/ 1129 h 1138"/>
              <a:gd name="T2" fmla="*/ 0 w 11"/>
              <a:gd name="T3" fmla="*/ 1138 h 1138"/>
              <a:gd name="T4" fmla="*/ 0 w 11"/>
              <a:gd name="T5" fmla="*/ 9 h 1138"/>
              <a:gd name="T6" fmla="*/ 11 w 11"/>
              <a:gd name="T7" fmla="*/ 0 h 1138"/>
              <a:gd name="T8" fmla="*/ 11 w 11"/>
              <a:gd name="T9" fmla="*/ 1129 h 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"/>
              <a:gd name="T16" fmla="*/ 0 h 1138"/>
              <a:gd name="T17" fmla="*/ 11 w 11"/>
              <a:gd name="T18" fmla="*/ 1138 h 11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" h="1138">
                <a:moveTo>
                  <a:pt x="11" y="1129"/>
                </a:moveTo>
                <a:lnTo>
                  <a:pt x="0" y="1138"/>
                </a:lnTo>
                <a:lnTo>
                  <a:pt x="0" y="9"/>
                </a:lnTo>
                <a:lnTo>
                  <a:pt x="11" y="0"/>
                </a:lnTo>
                <a:lnTo>
                  <a:pt x="11" y="1129"/>
                </a:lnTo>
                <a:close/>
              </a:path>
            </a:pathLst>
          </a:custGeom>
          <a:solidFill>
            <a:srgbClr val="9A9A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2" name="Freeform 19"/>
          <p:cNvSpPr>
            <a:spLocks/>
          </p:cNvSpPr>
          <p:nvPr/>
        </p:nvSpPr>
        <p:spPr bwMode="auto">
          <a:xfrm>
            <a:off x="1482725" y="3127375"/>
            <a:ext cx="23813" cy="1806575"/>
          </a:xfrm>
          <a:custGeom>
            <a:avLst/>
            <a:gdLst>
              <a:gd name="T0" fmla="*/ 15 w 15"/>
              <a:gd name="T1" fmla="*/ 1129 h 1138"/>
              <a:gd name="T2" fmla="*/ 0 w 15"/>
              <a:gd name="T3" fmla="*/ 1138 h 1138"/>
              <a:gd name="T4" fmla="*/ 0 w 15"/>
              <a:gd name="T5" fmla="*/ 9 h 1138"/>
              <a:gd name="T6" fmla="*/ 15 w 15"/>
              <a:gd name="T7" fmla="*/ 0 h 1138"/>
              <a:gd name="T8" fmla="*/ 15 w 15"/>
              <a:gd name="T9" fmla="*/ 1129 h 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1138"/>
              <a:gd name="T17" fmla="*/ 15 w 15"/>
              <a:gd name="T18" fmla="*/ 1138 h 11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1138">
                <a:moveTo>
                  <a:pt x="15" y="1129"/>
                </a:moveTo>
                <a:lnTo>
                  <a:pt x="0" y="1138"/>
                </a:lnTo>
                <a:lnTo>
                  <a:pt x="0" y="9"/>
                </a:lnTo>
                <a:lnTo>
                  <a:pt x="15" y="0"/>
                </a:lnTo>
                <a:lnTo>
                  <a:pt x="15" y="1129"/>
                </a:lnTo>
                <a:close/>
              </a:path>
            </a:pathLst>
          </a:custGeom>
          <a:solidFill>
            <a:srgbClr val="A1A1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3" name="Freeform 20"/>
          <p:cNvSpPr>
            <a:spLocks/>
          </p:cNvSpPr>
          <p:nvPr/>
        </p:nvSpPr>
        <p:spPr bwMode="auto">
          <a:xfrm>
            <a:off x="1436688" y="3154363"/>
            <a:ext cx="22225" cy="1808162"/>
          </a:xfrm>
          <a:custGeom>
            <a:avLst/>
            <a:gdLst>
              <a:gd name="T0" fmla="*/ 14 w 14"/>
              <a:gd name="T1" fmla="*/ 1129 h 1138"/>
              <a:gd name="T2" fmla="*/ 0 w 14"/>
              <a:gd name="T3" fmla="*/ 1138 h 1138"/>
              <a:gd name="T4" fmla="*/ 0 w 14"/>
              <a:gd name="T5" fmla="*/ 10 h 1138"/>
              <a:gd name="T6" fmla="*/ 14 w 14"/>
              <a:gd name="T7" fmla="*/ 0 h 1138"/>
              <a:gd name="T8" fmla="*/ 14 w 14"/>
              <a:gd name="T9" fmla="*/ 1129 h 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138"/>
              <a:gd name="T17" fmla="*/ 14 w 14"/>
              <a:gd name="T18" fmla="*/ 1138 h 11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138">
                <a:moveTo>
                  <a:pt x="14" y="1129"/>
                </a:moveTo>
                <a:lnTo>
                  <a:pt x="0" y="1138"/>
                </a:lnTo>
                <a:lnTo>
                  <a:pt x="0" y="10"/>
                </a:lnTo>
                <a:lnTo>
                  <a:pt x="14" y="0"/>
                </a:lnTo>
                <a:lnTo>
                  <a:pt x="14" y="1129"/>
                </a:lnTo>
                <a:close/>
              </a:path>
            </a:pathLst>
          </a:custGeom>
          <a:solidFill>
            <a:srgbClr val="AEAE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4" name="Freeform 21"/>
          <p:cNvSpPr>
            <a:spLocks/>
          </p:cNvSpPr>
          <p:nvPr/>
        </p:nvSpPr>
        <p:spPr bwMode="auto">
          <a:xfrm>
            <a:off x="1406525" y="3171825"/>
            <a:ext cx="30163" cy="1804988"/>
          </a:xfrm>
          <a:custGeom>
            <a:avLst/>
            <a:gdLst>
              <a:gd name="T0" fmla="*/ 19 w 19"/>
              <a:gd name="T1" fmla="*/ 1128 h 1137"/>
              <a:gd name="T2" fmla="*/ 0 w 19"/>
              <a:gd name="T3" fmla="*/ 1137 h 1137"/>
              <a:gd name="T4" fmla="*/ 0 w 19"/>
              <a:gd name="T5" fmla="*/ 9 h 1137"/>
              <a:gd name="T6" fmla="*/ 19 w 19"/>
              <a:gd name="T7" fmla="*/ 0 h 1137"/>
              <a:gd name="T8" fmla="*/ 19 w 19"/>
              <a:gd name="T9" fmla="*/ 1128 h 11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137"/>
              <a:gd name="T17" fmla="*/ 19 w 19"/>
              <a:gd name="T18" fmla="*/ 1137 h 11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137">
                <a:moveTo>
                  <a:pt x="19" y="1128"/>
                </a:moveTo>
                <a:lnTo>
                  <a:pt x="0" y="1137"/>
                </a:lnTo>
                <a:lnTo>
                  <a:pt x="0" y="9"/>
                </a:lnTo>
                <a:lnTo>
                  <a:pt x="19" y="0"/>
                </a:lnTo>
                <a:lnTo>
                  <a:pt x="19" y="1128"/>
                </a:lnTo>
                <a:close/>
              </a:path>
            </a:pathLst>
          </a:custGeom>
          <a:solidFill>
            <a:srgbClr val="B5B5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5" name="Freeform 22"/>
          <p:cNvSpPr>
            <a:spLocks/>
          </p:cNvSpPr>
          <p:nvPr/>
        </p:nvSpPr>
        <p:spPr bwMode="auto">
          <a:xfrm>
            <a:off x="1382713" y="3186113"/>
            <a:ext cx="23812" cy="1798637"/>
          </a:xfrm>
          <a:custGeom>
            <a:avLst/>
            <a:gdLst>
              <a:gd name="T0" fmla="*/ 15 w 15"/>
              <a:gd name="T1" fmla="*/ 1128 h 1133"/>
              <a:gd name="T2" fmla="*/ 0 w 15"/>
              <a:gd name="T3" fmla="*/ 1133 h 1133"/>
              <a:gd name="T4" fmla="*/ 0 w 15"/>
              <a:gd name="T5" fmla="*/ 4 h 1133"/>
              <a:gd name="T6" fmla="*/ 15 w 15"/>
              <a:gd name="T7" fmla="*/ 0 h 1133"/>
              <a:gd name="T8" fmla="*/ 15 w 15"/>
              <a:gd name="T9" fmla="*/ 1128 h 1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1133"/>
              <a:gd name="T17" fmla="*/ 15 w 15"/>
              <a:gd name="T18" fmla="*/ 1133 h 11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1133">
                <a:moveTo>
                  <a:pt x="15" y="1128"/>
                </a:moveTo>
                <a:lnTo>
                  <a:pt x="0" y="1133"/>
                </a:lnTo>
                <a:lnTo>
                  <a:pt x="0" y="4"/>
                </a:lnTo>
                <a:lnTo>
                  <a:pt x="15" y="0"/>
                </a:lnTo>
                <a:lnTo>
                  <a:pt x="15" y="1128"/>
                </a:lnTo>
                <a:close/>
              </a:path>
            </a:pathLst>
          </a:custGeom>
          <a:solidFill>
            <a:srgbClr val="BCB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6" name="Freeform 23"/>
          <p:cNvSpPr>
            <a:spLocks/>
          </p:cNvSpPr>
          <p:nvPr/>
        </p:nvSpPr>
        <p:spPr bwMode="auto">
          <a:xfrm>
            <a:off x="1360488" y="3192463"/>
            <a:ext cx="22225" cy="1798637"/>
          </a:xfrm>
          <a:custGeom>
            <a:avLst/>
            <a:gdLst>
              <a:gd name="T0" fmla="*/ 14 w 14"/>
              <a:gd name="T1" fmla="*/ 1129 h 1134"/>
              <a:gd name="T2" fmla="*/ 0 w 14"/>
              <a:gd name="T3" fmla="*/ 1134 h 1134"/>
              <a:gd name="T4" fmla="*/ 0 w 14"/>
              <a:gd name="T5" fmla="*/ 5 h 1134"/>
              <a:gd name="T6" fmla="*/ 14 w 14"/>
              <a:gd name="T7" fmla="*/ 0 h 1134"/>
              <a:gd name="T8" fmla="*/ 14 w 14"/>
              <a:gd name="T9" fmla="*/ 1129 h 11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134"/>
              <a:gd name="T17" fmla="*/ 14 w 14"/>
              <a:gd name="T18" fmla="*/ 1134 h 11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134">
                <a:moveTo>
                  <a:pt x="14" y="1129"/>
                </a:moveTo>
                <a:lnTo>
                  <a:pt x="0" y="1134"/>
                </a:lnTo>
                <a:lnTo>
                  <a:pt x="0" y="5"/>
                </a:lnTo>
                <a:lnTo>
                  <a:pt x="14" y="0"/>
                </a:lnTo>
                <a:lnTo>
                  <a:pt x="14" y="1129"/>
                </a:lnTo>
                <a:close/>
              </a:path>
            </a:pathLst>
          </a:custGeom>
          <a:solidFill>
            <a:srgbClr val="C3C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7" name="Freeform 24"/>
          <p:cNvSpPr>
            <a:spLocks/>
          </p:cNvSpPr>
          <p:nvPr/>
        </p:nvSpPr>
        <p:spPr bwMode="auto">
          <a:xfrm>
            <a:off x="1308100" y="3205163"/>
            <a:ext cx="22225" cy="1801812"/>
          </a:xfrm>
          <a:custGeom>
            <a:avLst/>
            <a:gdLst>
              <a:gd name="T0" fmla="*/ 14 w 14"/>
              <a:gd name="T1" fmla="*/ 1129 h 1134"/>
              <a:gd name="T2" fmla="*/ 0 w 14"/>
              <a:gd name="T3" fmla="*/ 1134 h 1134"/>
              <a:gd name="T4" fmla="*/ 0 w 14"/>
              <a:gd name="T5" fmla="*/ 5 h 1134"/>
              <a:gd name="T6" fmla="*/ 14 w 14"/>
              <a:gd name="T7" fmla="*/ 0 h 1134"/>
              <a:gd name="T8" fmla="*/ 14 w 14"/>
              <a:gd name="T9" fmla="*/ 1129 h 11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134"/>
              <a:gd name="T17" fmla="*/ 14 w 14"/>
              <a:gd name="T18" fmla="*/ 1134 h 11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134">
                <a:moveTo>
                  <a:pt x="14" y="1129"/>
                </a:moveTo>
                <a:lnTo>
                  <a:pt x="0" y="1134"/>
                </a:lnTo>
                <a:lnTo>
                  <a:pt x="0" y="5"/>
                </a:lnTo>
                <a:lnTo>
                  <a:pt x="14" y="0"/>
                </a:lnTo>
                <a:lnTo>
                  <a:pt x="14" y="1129"/>
                </a:lnTo>
                <a:close/>
              </a:path>
            </a:pathLst>
          </a:custGeom>
          <a:solidFill>
            <a:srgbClr val="D0D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8" name="Freeform 25"/>
          <p:cNvSpPr>
            <a:spLocks/>
          </p:cNvSpPr>
          <p:nvPr/>
        </p:nvSpPr>
        <p:spPr bwMode="auto">
          <a:xfrm>
            <a:off x="1284288" y="3214688"/>
            <a:ext cx="23812" cy="1798637"/>
          </a:xfrm>
          <a:custGeom>
            <a:avLst/>
            <a:gdLst>
              <a:gd name="T0" fmla="*/ 15 w 15"/>
              <a:gd name="T1" fmla="*/ 1129 h 1133"/>
              <a:gd name="T2" fmla="*/ 0 w 15"/>
              <a:gd name="T3" fmla="*/ 1133 h 1133"/>
              <a:gd name="T4" fmla="*/ 0 w 15"/>
              <a:gd name="T5" fmla="*/ 4 h 1133"/>
              <a:gd name="T6" fmla="*/ 15 w 15"/>
              <a:gd name="T7" fmla="*/ 0 h 1133"/>
              <a:gd name="T8" fmla="*/ 15 w 15"/>
              <a:gd name="T9" fmla="*/ 1129 h 1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1133"/>
              <a:gd name="T17" fmla="*/ 15 w 15"/>
              <a:gd name="T18" fmla="*/ 1133 h 11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1133">
                <a:moveTo>
                  <a:pt x="15" y="1129"/>
                </a:moveTo>
                <a:lnTo>
                  <a:pt x="0" y="1133"/>
                </a:lnTo>
                <a:lnTo>
                  <a:pt x="0" y="4"/>
                </a:lnTo>
                <a:lnTo>
                  <a:pt x="15" y="0"/>
                </a:lnTo>
                <a:lnTo>
                  <a:pt x="15" y="1129"/>
                </a:lnTo>
                <a:close/>
              </a:path>
            </a:pathLst>
          </a:custGeom>
          <a:solidFill>
            <a:srgbClr val="D7D7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9" name="Rectangle 26"/>
          <p:cNvSpPr>
            <a:spLocks noChangeArrowheads="1"/>
          </p:cNvSpPr>
          <p:nvPr/>
        </p:nvSpPr>
        <p:spPr bwMode="auto">
          <a:xfrm>
            <a:off x="1249363" y="3221038"/>
            <a:ext cx="34925" cy="1792287"/>
          </a:xfrm>
          <a:prstGeom prst="rect">
            <a:avLst/>
          </a:prstGeom>
          <a:solidFill>
            <a:srgbClr val="DDDD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50" name="Rectangle 27"/>
          <p:cNvSpPr>
            <a:spLocks noChangeArrowheads="1"/>
          </p:cNvSpPr>
          <p:nvPr/>
        </p:nvSpPr>
        <p:spPr bwMode="auto">
          <a:xfrm>
            <a:off x="1231900" y="3221038"/>
            <a:ext cx="17463" cy="1792287"/>
          </a:xfrm>
          <a:prstGeom prst="rect">
            <a:avLst/>
          </a:prstGeom>
          <a:solidFill>
            <a:srgbClr val="E4E4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51" name="Rectangle 28"/>
          <p:cNvSpPr>
            <a:spLocks noChangeArrowheads="1"/>
          </p:cNvSpPr>
          <p:nvPr/>
        </p:nvSpPr>
        <p:spPr bwMode="auto">
          <a:xfrm>
            <a:off x="1196975" y="3214688"/>
            <a:ext cx="17463" cy="1792287"/>
          </a:xfrm>
          <a:prstGeom prst="rect">
            <a:avLst/>
          </a:prstGeom>
          <a:solidFill>
            <a:srgbClr val="F2F2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52" name="Freeform 29"/>
          <p:cNvSpPr>
            <a:spLocks/>
          </p:cNvSpPr>
          <p:nvPr/>
        </p:nvSpPr>
        <p:spPr bwMode="auto">
          <a:xfrm>
            <a:off x="1184275" y="3205163"/>
            <a:ext cx="12700" cy="1801812"/>
          </a:xfrm>
          <a:custGeom>
            <a:avLst/>
            <a:gdLst>
              <a:gd name="T0" fmla="*/ 8 w 8"/>
              <a:gd name="T1" fmla="*/ 1134 h 1134"/>
              <a:gd name="T2" fmla="*/ 0 w 8"/>
              <a:gd name="T3" fmla="*/ 1129 h 1134"/>
              <a:gd name="T4" fmla="*/ 0 w 8"/>
              <a:gd name="T5" fmla="*/ 0 h 1134"/>
              <a:gd name="T6" fmla="*/ 8 w 8"/>
              <a:gd name="T7" fmla="*/ 5 h 1134"/>
              <a:gd name="T8" fmla="*/ 8 w 8"/>
              <a:gd name="T9" fmla="*/ 1134 h 11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"/>
              <a:gd name="T16" fmla="*/ 0 h 1134"/>
              <a:gd name="T17" fmla="*/ 8 w 8"/>
              <a:gd name="T18" fmla="*/ 1134 h 11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" h="1134">
                <a:moveTo>
                  <a:pt x="8" y="1134"/>
                </a:moveTo>
                <a:lnTo>
                  <a:pt x="0" y="1129"/>
                </a:lnTo>
                <a:lnTo>
                  <a:pt x="0" y="0"/>
                </a:lnTo>
                <a:lnTo>
                  <a:pt x="8" y="5"/>
                </a:lnTo>
                <a:lnTo>
                  <a:pt x="8" y="1134"/>
                </a:lnTo>
                <a:close/>
              </a:path>
            </a:pathLst>
          </a:custGeom>
          <a:solidFill>
            <a:srgbClr val="F8F8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53" name="Freeform 30"/>
          <p:cNvSpPr>
            <a:spLocks/>
          </p:cNvSpPr>
          <p:nvPr/>
        </p:nvSpPr>
        <p:spPr bwMode="auto">
          <a:xfrm>
            <a:off x="1179513" y="3198813"/>
            <a:ext cx="4762" cy="1798637"/>
          </a:xfrm>
          <a:custGeom>
            <a:avLst/>
            <a:gdLst>
              <a:gd name="T0" fmla="*/ 3 w 3"/>
              <a:gd name="T1" fmla="*/ 1133 h 1133"/>
              <a:gd name="T2" fmla="*/ 0 w 3"/>
              <a:gd name="T3" fmla="*/ 1129 h 1133"/>
              <a:gd name="T4" fmla="*/ 0 w 3"/>
              <a:gd name="T5" fmla="*/ 0 h 1133"/>
              <a:gd name="T6" fmla="*/ 3 w 3"/>
              <a:gd name="T7" fmla="*/ 4 h 1133"/>
              <a:gd name="T8" fmla="*/ 3 w 3"/>
              <a:gd name="T9" fmla="*/ 1133 h 1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"/>
              <a:gd name="T16" fmla="*/ 0 h 1133"/>
              <a:gd name="T17" fmla="*/ 3 w 3"/>
              <a:gd name="T18" fmla="*/ 1133 h 11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" h="1133">
                <a:moveTo>
                  <a:pt x="3" y="1133"/>
                </a:moveTo>
                <a:lnTo>
                  <a:pt x="0" y="1129"/>
                </a:lnTo>
                <a:lnTo>
                  <a:pt x="0" y="0"/>
                </a:lnTo>
                <a:lnTo>
                  <a:pt x="3" y="4"/>
                </a:lnTo>
                <a:lnTo>
                  <a:pt x="3" y="1133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54" name="Freeform 31"/>
          <p:cNvSpPr>
            <a:spLocks/>
          </p:cNvSpPr>
          <p:nvPr/>
        </p:nvSpPr>
        <p:spPr bwMode="auto">
          <a:xfrm>
            <a:off x="1173163" y="3186113"/>
            <a:ext cx="6350" cy="1804987"/>
          </a:xfrm>
          <a:custGeom>
            <a:avLst/>
            <a:gdLst>
              <a:gd name="T0" fmla="*/ 4 w 4"/>
              <a:gd name="T1" fmla="*/ 1138 h 1138"/>
              <a:gd name="T2" fmla="*/ 0 w 4"/>
              <a:gd name="T3" fmla="*/ 1128 h 1138"/>
              <a:gd name="T4" fmla="*/ 0 w 4"/>
              <a:gd name="T5" fmla="*/ 0 h 1138"/>
              <a:gd name="T6" fmla="*/ 4 w 4"/>
              <a:gd name="T7" fmla="*/ 9 h 1138"/>
              <a:gd name="T8" fmla="*/ 4 w 4"/>
              <a:gd name="T9" fmla="*/ 1138 h 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"/>
              <a:gd name="T16" fmla="*/ 0 h 1138"/>
              <a:gd name="T17" fmla="*/ 4 w 4"/>
              <a:gd name="T18" fmla="*/ 1138 h 11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" h="1138">
                <a:moveTo>
                  <a:pt x="4" y="1138"/>
                </a:moveTo>
                <a:lnTo>
                  <a:pt x="0" y="1128"/>
                </a:lnTo>
                <a:lnTo>
                  <a:pt x="0" y="0"/>
                </a:lnTo>
                <a:lnTo>
                  <a:pt x="4" y="9"/>
                </a:lnTo>
                <a:lnTo>
                  <a:pt x="4" y="1138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55" name="Freeform 32"/>
          <p:cNvSpPr>
            <a:spLocks/>
          </p:cNvSpPr>
          <p:nvPr/>
        </p:nvSpPr>
        <p:spPr bwMode="auto">
          <a:xfrm>
            <a:off x="1166813" y="3178175"/>
            <a:ext cx="6350" cy="1798638"/>
          </a:xfrm>
          <a:custGeom>
            <a:avLst/>
            <a:gdLst>
              <a:gd name="T0" fmla="*/ 4 w 4"/>
              <a:gd name="T1" fmla="*/ 1133 h 1133"/>
              <a:gd name="T2" fmla="*/ 0 w 4"/>
              <a:gd name="T3" fmla="*/ 1129 h 1133"/>
              <a:gd name="T4" fmla="*/ 0 w 4"/>
              <a:gd name="T5" fmla="*/ 0 h 1133"/>
              <a:gd name="T6" fmla="*/ 4 w 4"/>
              <a:gd name="T7" fmla="*/ 5 h 1133"/>
              <a:gd name="T8" fmla="*/ 4 w 4"/>
              <a:gd name="T9" fmla="*/ 1133 h 1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"/>
              <a:gd name="T16" fmla="*/ 0 h 1133"/>
              <a:gd name="T17" fmla="*/ 4 w 4"/>
              <a:gd name="T18" fmla="*/ 1133 h 11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" h="1133">
                <a:moveTo>
                  <a:pt x="4" y="1133"/>
                </a:moveTo>
                <a:lnTo>
                  <a:pt x="0" y="1129"/>
                </a:lnTo>
                <a:lnTo>
                  <a:pt x="0" y="0"/>
                </a:lnTo>
                <a:lnTo>
                  <a:pt x="4" y="5"/>
                </a:lnTo>
                <a:lnTo>
                  <a:pt x="4" y="1133"/>
                </a:lnTo>
                <a:close/>
              </a:path>
            </a:pathLst>
          </a:custGeom>
          <a:solidFill>
            <a:srgbClr val="F8F8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56" name="Freeform 33"/>
          <p:cNvSpPr>
            <a:spLocks/>
          </p:cNvSpPr>
          <p:nvPr/>
        </p:nvSpPr>
        <p:spPr bwMode="auto">
          <a:xfrm>
            <a:off x="1166813" y="2976563"/>
            <a:ext cx="420687" cy="244475"/>
          </a:xfrm>
          <a:custGeom>
            <a:avLst/>
            <a:gdLst>
              <a:gd name="T0" fmla="*/ 214 w 265"/>
              <a:gd name="T1" fmla="*/ 0 h 154"/>
              <a:gd name="T2" fmla="*/ 225 w 265"/>
              <a:gd name="T3" fmla="*/ 0 h 154"/>
              <a:gd name="T4" fmla="*/ 236 w 265"/>
              <a:gd name="T5" fmla="*/ 4 h 154"/>
              <a:gd name="T6" fmla="*/ 247 w 265"/>
              <a:gd name="T7" fmla="*/ 4 h 154"/>
              <a:gd name="T8" fmla="*/ 254 w 265"/>
              <a:gd name="T9" fmla="*/ 9 h 154"/>
              <a:gd name="T10" fmla="*/ 258 w 265"/>
              <a:gd name="T11" fmla="*/ 13 h 154"/>
              <a:gd name="T12" fmla="*/ 262 w 265"/>
              <a:gd name="T13" fmla="*/ 22 h 154"/>
              <a:gd name="T14" fmla="*/ 265 w 265"/>
              <a:gd name="T15" fmla="*/ 27 h 154"/>
              <a:gd name="T16" fmla="*/ 262 w 265"/>
              <a:gd name="T17" fmla="*/ 36 h 154"/>
              <a:gd name="T18" fmla="*/ 262 w 265"/>
              <a:gd name="T19" fmla="*/ 45 h 154"/>
              <a:gd name="T20" fmla="*/ 254 w 265"/>
              <a:gd name="T21" fmla="*/ 54 h 154"/>
              <a:gd name="T22" fmla="*/ 251 w 265"/>
              <a:gd name="T23" fmla="*/ 63 h 154"/>
              <a:gd name="T24" fmla="*/ 236 w 265"/>
              <a:gd name="T25" fmla="*/ 77 h 154"/>
              <a:gd name="T26" fmla="*/ 225 w 265"/>
              <a:gd name="T27" fmla="*/ 86 h 154"/>
              <a:gd name="T28" fmla="*/ 214 w 265"/>
              <a:gd name="T29" fmla="*/ 95 h 154"/>
              <a:gd name="T30" fmla="*/ 199 w 265"/>
              <a:gd name="T31" fmla="*/ 104 h 154"/>
              <a:gd name="T32" fmla="*/ 184 w 265"/>
              <a:gd name="T33" fmla="*/ 113 h 154"/>
              <a:gd name="T34" fmla="*/ 170 w 265"/>
              <a:gd name="T35" fmla="*/ 123 h 154"/>
              <a:gd name="T36" fmla="*/ 151 w 265"/>
              <a:gd name="T37" fmla="*/ 132 h 154"/>
              <a:gd name="T38" fmla="*/ 136 w 265"/>
              <a:gd name="T39" fmla="*/ 136 h 154"/>
              <a:gd name="T40" fmla="*/ 122 w 265"/>
              <a:gd name="T41" fmla="*/ 141 h 154"/>
              <a:gd name="T42" fmla="*/ 103 w 265"/>
              <a:gd name="T43" fmla="*/ 145 h 154"/>
              <a:gd name="T44" fmla="*/ 89 w 265"/>
              <a:gd name="T45" fmla="*/ 150 h 154"/>
              <a:gd name="T46" fmla="*/ 74 w 265"/>
              <a:gd name="T47" fmla="*/ 154 h 154"/>
              <a:gd name="T48" fmla="*/ 52 w 265"/>
              <a:gd name="T49" fmla="*/ 154 h 154"/>
              <a:gd name="T50" fmla="*/ 41 w 265"/>
              <a:gd name="T51" fmla="*/ 154 h 154"/>
              <a:gd name="T52" fmla="*/ 30 w 265"/>
              <a:gd name="T53" fmla="*/ 150 h 154"/>
              <a:gd name="T54" fmla="*/ 19 w 265"/>
              <a:gd name="T55" fmla="*/ 150 h 154"/>
              <a:gd name="T56" fmla="*/ 11 w 265"/>
              <a:gd name="T57" fmla="*/ 145 h 154"/>
              <a:gd name="T58" fmla="*/ 8 w 265"/>
              <a:gd name="T59" fmla="*/ 141 h 154"/>
              <a:gd name="T60" fmla="*/ 4 w 265"/>
              <a:gd name="T61" fmla="*/ 132 h 154"/>
              <a:gd name="T62" fmla="*/ 0 w 265"/>
              <a:gd name="T63" fmla="*/ 127 h 154"/>
              <a:gd name="T64" fmla="*/ 4 w 265"/>
              <a:gd name="T65" fmla="*/ 118 h 154"/>
              <a:gd name="T66" fmla="*/ 4 w 265"/>
              <a:gd name="T67" fmla="*/ 109 h 154"/>
              <a:gd name="T68" fmla="*/ 11 w 265"/>
              <a:gd name="T69" fmla="*/ 100 h 154"/>
              <a:gd name="T70" fmla="*/ 15 w 265"/>
              <a:gd name="T71" fmla="*/ 91 h 154"/>
              <a:gd name="T72" fmla="*/ 30 w 265"/>
              <a:gd name="T73" fmla="*/ 77 h 154"/>
              <a:gd name="T74" fmla="*/ 41 w 265"/>
              <a:gd name="T75" fmla="*/ 68 h 154"/>
              <a:gd name="T76" fmla="*/ 52 w 265"/>
              <a:gd name="T77" fmla="*/ 59 h 154"/>
              <a:gd name="T78" fmla="*/ 67 w 265"/>
              <a:gd name="T79" fmla="*/ 50 h 154"/>
              <a:gd name="T80" fmla="*/ 81 w 265"/>
              <a:gd name="T81" fmla="*/ 41 h 154"/>
              <a:gd name="T82" fmla="*/ 96 w 265"/>
              <a:gd name="T83" fmla="*/ 32 h 154"/>
              <a:gd name="T84" fmla="*/ 114 w 265"/>
              <a:gd name="T85" fmla="*/ 22 h 154"/>
              <a:gd name="T86" fmla="*/ 129 w 265"/>
              <a:gd name="T87" fmla="*/ 18 h 154"/>
              <a:gd name="T88" fmla="*/ 144 w 265"/>
              <a:gd name="T89" fmla="*/ 13 h 154"/>
              <a:gd name="T90" fmla="*/ 162 w 265"/>
              <a:gd name="T91" fmla="*/ 9 h 154"/>
              <a:gd name="T92" fmla="*/ 177 w 265"/>
              <a:gd name="T93" fmla="*/ 4 h 154"/>
              <a:gd name="T94" fmla="*/ 192 w 265"/>
              <a:gd name="T95" fmla="*/ 0 h 154"/>
              <a:gd name="T96" fmla="*/ 214 w 265"/>
              <a:gd name="T97" fmla="*/ 0 h 15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65"/>
              <a:gd name="T148" fmla="*/ 0 h 154"/>
              <a:gd name="T149" fmla="*/ 265 w 265"/>
              <a:gd name="T150" fmla="*/ 154 h 15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65" h="154">
                <a:moveTo>
                  <a:pt x="214" y="0"/>
                </a:moveTo>
                <a:lnTo>
                  <a:pt x="225" y="0"/>
                </a:lnTo>
                <a:lnTo>
                  <a:pt x="236" y="4"/>
                </a:lnTo>
                <a:lnTo>
                  <a:pt x="247" y="4"/>
                </a:lnTo>
                <a:lnTo>
                  <a:pt x="254" y="9"/>
                </a:lnTo>
                <a:lnTo>
                  <a:pt x="258" y="13"/>
                </a:lnTo>
                <a:lnTo>
                  <a:pt x="262" y="22"/>
                </a:lnTo>
                <a:lnTo>
                  <a:pt x="265" y="27"/>
                </a:lnTo>
                <a:lnTo>
                  <a:pt x="262" y="36"/>
                </a:lnTo>
                <a:lnTo>
                  <a:pt x="262" y="45"/>
                </a:lnTo>
                <a:lnTo>
                  <a:pt x="254" y="54"/>
                </a:lnTo>
                <a:lnTo>
                  <a:pt x="251" y="63"/>
                </a:lnTo>
                <a:lnTo>
                  <a:pt x="236" y="77"/>
                </a:lnTo>
                <a:lnTo>
                  <a:pt x="225" y="86"/>
                </a:lnTo>
                <a:lnTo>
                  <a:pt x="214" y="95"/>
                </a:lnTo>
                <a:lnTo>
                  <a:pt x="199" y="104"/>
                </a:lnTo>
                <a:lnTo>
                  <a:pt x="184" y="113"/>
                </a:lnTo>
                <a:lnTo>
                  <a:pt x="170" y="123"/>
                </a:lnTo>
                <a:lnTo>
                  <a:pt x="151" y="132"/>
                </a:lnTo>
                <a:lnTo>
                  <a:pt x="136" y="136"/>
                </a:lnTo>
                <a:lnTo>
                  <a:pt x="122" y="141"/>
                </a:lnTo>
                <a:lnTo>
                  <a:pt x="103" y="145"/>
                </a:lnTo>
                <a:lnTo>
                  <a:pt x="89" y="150"/>
                </a:lnTo>
                <a:lnTo>
                  <a:pt x="74" y="154"/>
                </a:lnTo>
                <a:lnTo>
                  <a:pt x="52" y="154"/>
                </a:lnTo>
                <a:lnTo>
                  <a:pt x="41" y="154"/>
                </a:lnTo>
                <a:lnTo>
                  <a:pt x="30" y="150"/>
                </a:lnTo>
                <a:lnTo>
                  <a:pt x="19" y="150"/>
                </a:lnTo>
                <a:lnTo>
                  <a:pt x="11" y="145"/>
                </a:lnTo>
                <a:lnTo>
                  <a:pt x="8" y="141"/>
                </a:lnTo>
                <a:lnTo>
                  <a:pt x="4" y="132"/>
                </a:lnTo>
                <a:lnTo>
                  <a:pt x="0" y="127"/>
                </a:lnTo>
                <a:lnTo>
                  <a:pt x="4" y="118"/>
                </a:lnTo>
                <a:lnTo>
                  <a:pt x="4" y="109"/>
                </a:lnTo>
                <a:lnTo>
                  <a:pt x="11" y="100"/>
                </a:lnTo>
                <a:lnTo>
                  <a:pt x="15" y="91"/>
                </a:lnTo>
                <a:lnTo>
                  <a:pt x="30" y="77"/>
                </a:lnTo>
                <a:lnTo>
                  <a:pt x="41" y="68"/>
                </a:lnTo>
                <a:lnTo>
                  <a:pt x="52" y="59"/>
                </a:lnTo>
                <a:lnTo>
                  <a:pt x="67" y="50"/>
                </a:lnTo>
                <a:lnTo>
                  <a:pt x="81" y="41"/>
                </a:lnTo>
                <a:lnTo>
                  <a:pt x="96" y="32"/>
                </a:lnTo>
                <a:lnTo>
                  <a:pt x="114" y="22"/>
                </a:lnTo>
                <a:lnTo>
                  <a:pt x="129" y="18"/>
                </a:lnTo>
                <a:lnTo>
                  <a:pt x="144" y="13"/>
                </a:lnTo>
                <a:lnTo>
                  <a:pt x="162" y="9"/>
                </a:lnTo>
                <a:lnTo>
                  <a:pt x="177" y="4"/>
                </a:lnTo>
                <a:lnTo>
                  <a:pt x="192" y="0"/>
                </a:lnTo>
                <a:lnTo>
                  <a:pt x="214" y="0"/>
                </a:lnTo>
                <a:close/>
              </a:path>
            </a:pathLst>
          </a:custGeom>
          <a:solidFill>
            <a:srgbClr val="BFB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57" name="Freeform 34"/>
          <p:cNvSpPr>
            <a:spLocks/>
          </p:cNvSpPr>
          <p:nvPr/>
        </p:nvSpPr>
        <p:spPr bwMode="auto">
          <a:xfrm>
            <a:off x="1166813" y="4811713"/>
            <a:ext cx="420687" cy="201612"/>
          </a:xfrm>
          <a:custGeom>
            <a:avLst/>
            <a:gdLst>
              <a:gd name="T0" fmla="*/ 265 w 265"/>
              <a:gd name="T1" fmla="*/ 0 h 127"/>
              <a:gd name="T2" fmla="*/ 262 w 265"/>
              <a:gd name="T3" fmla="*/ 9 h 127"/>
              <a:gd name="T4" fmla="*/ 262 w 265"/>
              <a:gd name="T5" fmla="*/ 18 h 127"/>
              <a:gd name="T6" fmla="*/ 254 w 265"/>
              <a:gd name="T7" fmla="*/ 27 h 127"/>
              <a:gd name="T8" fmla="*/ 251 w 265"/>
              <a:gd name="T9" fmla="*/ 36 h 127"/>
              <a:gd name="T10" fmla="*/ 236 w 265"/>
              <a:gd name="T11" fmla="*/ 50 h 127"/>
              <a:gd name="T12" fmla="*/ 225 w 265"/>
              <a:gd name="T13" fmla="*/ 59 h 127"/>
              <a:gd name="T14" fmla="*/ 214 w 265"/>
              <a:gd name="T15" fmla="*/ 68 h 127"/>
              <a:gd name="T16" fmla="*/ 199 w 265"/>
              <a:gd name="T17" fmla="*/ 77 h 127"/>
              <a:gd name="T18" fmla="*/ 184 w 265"/>
              <a:gd name="T19" fmla="*/ 86 h 127"/>
              <a:gd name="T20" fmla="*/ 170 w 265"/>
              <a:gd name="T21" fmla="*/ 95 h 127"/>
              <a:gd name="T22" fmla="*/ 151 w 265"/>
              <a:gd name="T23" fmla="*/ 104 h 127"/>
              <a:gd name="T24" fmla="*/ 136 w 265"/>
              <a:gd name="T25" fmla="*/ 109 h 127"/>
              <a:gd name="T26" fmla="*/ 122 w 265"/>
              <a:gd name="T27" fmla="*/ 114 h 127"/>
              <a:gd name="T28" fmla="*/ 103 w 265"/>
              <a:gd name="T29" fmla="*/ 118 h 127"/>
              <a:gd name="T30" fmla="*/ 89 w 265"/>
              <a:gd name="T31" fmla="*/ 123 h 127"/>
              <a:gd name="T32" fmla="*/ 74 w 265"/>
              <a:gd name="T33" fmla="*/ 127 h 127"/>
              <a:gd name="T34" fmla="*/ 52 w 265"/>
              <a:gd name="T35" fmla="*/ 127 h 127"/>
              <a:gd name="T36" fmla="*/ 41 w 265"/>
              <a:gd name="T37" fmla="*/ 127 h 127"/>
              <a:gd name="T38" fmla="*/ 30 w 265"/>
              <a:gd name="T39" fmla="*/ 123 h 127"/>
              <a:gd name="T40" fmla="*/ 19 w 265"/>
              <a:gd name="T41" fmla="*/ 123 h 127"/>
              <a:gd name="T42" fmla="*/ 11 w 265"/>
              <a:gd name="T43" fmla="*/ 118 h 127"/>
              <a:gd name="T44" fmla="*/ 8 w 265"/>
              <a:gd name="T45" fmla="*/ 114 h 127"/>
              <a:gd name="T46" fmla="*/ 4 w 265"/>
              <a:gd name="T47" fmla="*/ 104 h 127"/>
              <a:gd name="T48" fmla="*/ 0 w 265"/>
              <a:gd name="T49" fmla="*/ 100 h 12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65"/>
              <a:gd name="T76" fmla="*/ 0 h 127"/>
              <a:gd name="T77" fmla="*/ 265 w 265"/>
              <a:gd name="T78" fmla="*/ 127 h 127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65" h="127">
                <a:moveTo>
                  <a:pt x="265" y="0"/>
                </a:moveTo>
                <a:lnTo>
                  <a:pt x="262" y="9"/>
                </a:lnTo>
                <a:lnTo>
                  <a:pt x="262" y="18"/>
                </a:lnTo>
                <a:lnTo>
                  <a:pt x="254" y="27"/>
                </a:lnTo>
                <a:lnTo>
                  <a:pt x="251" y="36"/>
                </a:lnTo>
                <a:lnTo>
                  <a:pt x="236" y="50"/>
                </a:lnTo>
                <a:lnTo>
                  <a:pt x="225" y="59"/>
                </a:lnTo>
                <a:lnTo>
                  <a:pt x="214" y="68"/>
                </a:lnTo>
                <a:lnTo>
                  <a:pt x="199" y="77"/>
                </a:lnTo>
                <a:lnTo>
                  <a:pt x="184" y="86"/>
                </a:lnTo>
                <a:lnTo>
                  <a:pt x="170" y="95"/>
                </a:lnTo>
                <a:lnTo>
                  <a:pt x="151" y="104"/>
                </a:lnTo>
                <a:lnTo>
                  <a:pt x="136" y="109"/>
                </a:lnTo>
                <a:lnTo>
                  <a:pt x="122" y="114"/>
                </a:lnTo>
                <a:lnTo>
                  <a:pt x="103" y="118"/>
                </a:lnTo>
                <a:lnTo>
                  <a:pt x="89" y="123"/>
                </a:lnTo>
                <a:lnTo>
                  <a:pt x="74" y="127"/>
                </a:lnTo>
                <a:lnTo>
                  <a:pt x="52" y="127"/>
                </a:lnTo>
                <a:lnTo>
                  <a:pt x="41" y="127"/>
                </a:lnTo>
                <a:lnTo>
                  <a:pt x="30" y="123"/>
                </a:lnTo>
                <a:lnTo>
                  <a:pt x="19" y="123"/>
                </a:lnTo>
                <a:lnTo>
                  <a:pt x="11" y="118"/>
                </a:lnTo>
                <a:lnTo>
                  <a:pt x="8" y="114"/>
                </a:lnTo>
                <a:lnTo>
                  <a:pt x="4" y="104"/>
                </a:lnTo>
                <a:lnTo>
                  <a:pt x="0" y="10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58" name="Line 35"/>
          <p:cNvSpPr>
            <a:spLocks noChangeShapeType="1"/>
          </p:cNvSpPr>
          <p:nvPr/>
        </p:nvSpPr>
        <p:spPr bwMode="auto">
          <a:xfrm flipV="1">
            <a:off x="1587500" y="3019425"/>
            <a:ext cx="1588" cy="17922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59" name="Line 36"/>
          <p:cNvSpPr>
            <a:spLocks noChangeShapeType="1"/>
          </p:cNvSpPr>
          <p:nvPr/>
        </p:nvSpPr>
        <p:spPr bwMode="auto">
          <a:xfrm flipV="1">
            <a:off x="1166813" y="3178175"/>
            <a:ext cx="1587" cy="17922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60" name="Freeform 37"/>
          <p:cNvSpPr>
            <a:spLocks/>
          </p:cNvSpPr>
          <p:nvPr/>
        </p:nvSpPr>
        <p:spPr bwMode="auto">
          <a:xfrm>
            <a:off x="1909763" y="2571750"/>
            <a:ext cx="4762" cy="2254250"/>
          </a:xfrm>
          <a:custGeom>
            <a:avLst/>
            <a:gdLst>
              <a:gd name="T0" fmla="*/ 3 w 3"/>
              <a:gd name="T1" fmla="*/ 1411 h 1420"/>
              <a:gd name="T2" fmla="*/ 0 w 3"/>
              <a:gd name="T3" fmla="*/ 1420 h 1420"/>
              <a:gd name="T4" fmla="*/ 0 w 3"/>
              <a:gd name="T5" fmla="*/ 9 h 1420"/>
              <a:gd name="T6" fmla="*/ 3 w 3"/>
              <a:gd name="T7" fmla="*/ 0 h 1420"/>
              <a:gd name="T8" fmla="*/ 3 w 3"/>
              <a:gd name="T9" fmla="*/ 1411 h 1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"/>
              <a:gd name="T16" fmla="*/ 0 h 1420"/>
              <a:gd name="T17" fmla="*/ 3 w 3"/>
              <a:gd name="T18" fmla="*/ 1420 h 1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" h="1420">
                <a:moveTo>
                  <a:pt x="3" y="1411"/>
                </a:moveTo>
                <a:lnTo>
                  <a:pt x="0" y="1420"/>
                </a:lnTo>
                <a:lnTo>
                  <a:pt x="0" y="9"/>
                </a:lnTo>
                <a:lnTo>
                  <a:pt x="3" y="0"/>
                </a:lnTo>
                <a:lnTo>
                  <a:pt x="3" y="1411"/>
                </a:lnTo>
                <a:close/>
              </a:path>
            </a:pathLst>
          </a:custGeom>
          <a:solidFill>
            <a:srgbClr val="39003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61" name="Freeform 38"/>
          <p:cNvSpPr>
            <a:spLocks/>
          </p:cNvSpPr>
          <p:nvPr/>
        </p:nvSpPr>
        <p:spPr bwMode="auto">
          <a:xfrm>
            <a:off x="1909763" y="2586038"/>
            <a:ext cx="1587" cy="2252662"/>
          </a:xfrm>
          <a:custGeom>
            <a:avLst/>
            <a:gdLst>
              <a:gd name="T0" fmla="*/ 0 w 1587"/>
              <a:gd name="T1" fmla="*/ 1411 h 1420"/>
              <a:gd name="T2" fmla="*/ 0 w 1587"/>
              <a:gd name="T3" fmla="*/ 1420 h 1420"/>
              <a:gd name="T4" fmla="*/ 0 w 1587"/>
              <a:gd name="T5" fmla="*/ 9 h 1420"/>
              <a:gd name="T6" fmla="*/ 0 w 1587"/>
              <a:gd name="T7" fmla="*/ 0 h 1420"/>
              <a:gd name="T8" fmla="*/ 0 w 1587"/>
              <a:gd name="T9" fmla="*/ 1411 h 1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87"/>
              <a:gd name="T16" fmla="*/ 0 h 1420"/>
              <a:gd name="T17" fmla="*/ 1587 w 1587"/>
              <a:gd name="T18" fmla="*/ 1420 h 1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87" h="1420">
                <a:moveTo>
                  <a:pt x="0" y="1411"/>
                </a:moveTo>
                <a:lnTo>
                  <a:pt x="0" y="1420"/>
                </a:lnTo>
                <a:lnTo>
                  <a:pt x="0" y="9"/>
                </a:lnTo>
                <a:lnTo>
                  <a:pt x="0" y="0"/>
                </a:lnTo>
                <a:lnTo>
                  <a:pt x="0" y="1411"/>
                </a:lnTo>
                <a:close/>
              </a:path>
            </a:pathLst>
          </a:custGeom>
          <a:solidFill>
            <a:srgbClr val="3D003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62" name="Freeform 39"/>
          <p:cNvSpPr>
            <a:spLocks/>
          </p:cNvSpPr>
          <p:nvPr/>
        </p:nvSpPr>
        <p:spPr bwMode="auto">
          <a:xfrm>
            <a:off x="1897063" y="2600325"/>
            <a:ext cx="12700" cy="2254250"/>
          </a:xfrm>
          <a:custGeom>
            <a:avLst/>
            <a:gdLst>
              <a:gd name="T0" fmla="*/ 8 w 8"/>
              <a:gd name="T1" fmla="*/ 1411 h 1420"/>
              <a:gd name="T2" fmla="*/ 0 w 8"/>
              <a:gd name="T3" fmla="*/ 1420 h 1420"/>
              <a:gd name="T4" fmla="*/ 0 w 8"/>
              <a:gd name="T5" fmla="*/ 9 h 1420"/>
              <a:gd name="T6" fmla="*/ 8 w 8"/>
              <a:gd name="T7" fmla="*/ 0 h 1420"/>
              <a:gd name="T8" fmla="*/ 8 w 8"/>
              <a:gd name="T9" fmla="*/ 1411 h 1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"/>
              <a:gd name="T16" fmla="*/ 0 h 1420"/>
              <a:gd name="T17" fmla="*/ 8 w 8"/>
              <a:gd name="T18" fmla="*/ 1420 h 1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" h="1420">
                <a:moveTo>
                  <a:pt x="8" y="1411"/>
                </a:moveTo>
                <a:lnTo>
                  <a:pt x="0" y="1420"/>
                </a:lnTo>
                <a:lnTo>
                  <a:pt x="0" y="9"/>
                </a:lnTo>
                <a:lnTo>
                  <a:pt x="8" y="0"/>
                </a:lnTo>
                <a:lnTo>
                  <a:pt x="8" y="1411"/>
                </a:lnTo>
                <a:close/>
              </a:path>
            </a:pathLst>
          </a:custGeom>
          <a:solidFill>
            <a:srgbClr val="40004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63" name="Freeform 40"/>
          <p:cNvSpPr>
            <a:spLocks/>
          </p:cNvSpPr>
          <p:nvPr/>
        </p:nvSpPr>
        <p:spPr bwMode="auto">
          <a:xfrm>
            <a:off x="1892300" y="2614613"/>
            <a:ext cx="4763" cy="2254250"/>
          </a:xfrm>
          <a:custGeom>
            <a:avLst/>
            <a:gdLst>
              <a:gd name="T0" fmla="*/ 3 w 3"/>
              <a:gd name="T1" fmla="*/ 1411 h 1420"/>
              <a:gd name="T2" fmla="*/ 0 w 3"/>
              <a:gd name="T3" fmla="*/ 1420 h 1420"/>
              <a:gd name="T4" fmla="*/ 0 w 3"/>
              <a:gd name="T5" fmla="*/ 9 h 1420"/>
              <a:gd name="T6" fmla="*/ 3 w 3"/>
              <a:gd name="T7" fmla="*/ 0 h 1420"/>
              <a:gd name="T8" fmla="*/ 3 w 3"/>
              <a:gd name="T9" fmla="*/ 1411 h 1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"/>
              <a:gd name="T16" fmla="*/ 0 h 1420"/>
              <a:gd name="T17" fmla="*/ 3 w 3"/>
              <a:gd name="T18" fmla="*/ 1420 h 1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" h="1420">
                <a:moveTo>
                  <a:pt x="3" y="1411"/>
                </a:moveTo>
                <a:lnTo>
                  <a:pt x="0" y="1420"/>
                </a:lnTo>
                <a:lnTo>
                  <a:pt x="0" y="9"/>
                </a:lnTo>
                <a:lnTo>
                  <a:pt x="3" y="0"/>
                </a:lnTo>
                <a:lnTo>
                  <a:pt x="3" y="1411"/>
                </a:lnTo>
                <a:close/>
              </a:path>
            </a:pathLst>
          </a:custGeom>
          <a:solidFill>
            <a:srgbClr val="43004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64" name="Freeform 41"/>
          <p:cNvSpPr>
            <a:spLocks/>
          </p:cNvSpPr>
          <p:nvPr/>
        </p:nvSpPr>
        <p:spPr bwMode="auto">
          <a:xfrm>
            <a:off x="1851025" y="2651125"/>
            <a:ext cx="17463" cy="2254250"/>
          </a:xfrm>
          <a:custGeom>
            <a:avLst/>
            <a:gdLst>
              <a:gd name="T0" fmla="*/ 11 w 11"/>
              <a:gd name="T1" fmla="*/ 1411 h 1420"/>
              <a:gd name="T2" fmla="*/ 0 w 11"/>
              <a:gd name="T3" fmla="*/ 1420 h 1420"/>
              <a:gd name="T4" fmla="*/ 0 w 11"/>
              <a:gd name="T5" fmla="*/ 9 h 1420"/>
              <a:gd name="T6" fmla="*/ 11 w 11"/>
              <a:gd name="T7" fmla="*/ 0 h 1420"/>
              <a:gd name="T8" fmla="*/ 11 w 11"/>
              <a:gd name="T9" fmla="*/ 1411 h 1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"/>
              <a:gd name="T16" fmla="*/ 0 h 1420"/>
              <a:gd name="T17" fmla="*/ 11 w 11"/>
              <a:gd name="T18" fmla="*/ 1420 h 1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" h="1420">
                <a:moveTo>
                  <a:pt x="11" y="1411"/>
                </a:moveTo>
                <a:lnTo>
                  <a:pt x="0" y="1420"/>
                </a:lnTo>
                <a:lnTo>
                  <a:pt x="0" y="9"/>
                </a:lnTo>
                <a:lnTo>
                  <a:pt x="11" y="0"/>
                </a:lnTo>
                <a:lnTo>
                  <a:pt x="11" y="1411"/>
                </a:lnTo>
                <a:close/>
              </a:path>
            </a:pathLst>
          </a:custGeom>
          <a:solidFill>
            <a:srgbClr val="4A004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65" name="Freeform 42"/>
          <p:cNvSpPr>
            <a:spLocks/>
          </p:cNvSpPr>
          <p:nvPr/>
        </p:nvSpPr>
        <p:spPr bwMode="auto">
          <a:xfrm>
            <a:off x="1833563" y="2665413"/>
            <a:ext cx="17462" cy="2254250"/>
          </a:xfrm>
          <a:custGeom>
            <a:avLst/>
            <a:gdLst>
              <a:gd name="T0" fmla="*/ 11 w 11"/>
              <a:gd name="T1" fmla="*/ 1411 h 1420"/>
              <a:gd name="T2" fmla="*/ 0 w 11"/>
              <a:gd name="T3" fmla="*/ 1420 h 1420"/>
              <a:gd name="T4" fmla="*/ 0 w 11"/>
              <a:gd name="T5" fmla="*/ 9 h 1420"/>
              <a:gd name="T6" fmla="*/ 11 w 11"/>
              <a:gd name="T7" fmla="*/ 0 h 1420"/>
              <a:gd name="T8" fmla="*/ 11 w 11"/>
              <a:gd name="T9" fmla="*/ 1411 h 1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"/>
              <a:gd name="T16" fmla="*/ 0 h 1420"/>
              <a:gd name="T17" fmla="*/ 11 w 11"/>
              <a:gd name="T18" fmla="*/ 1420 h 1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" h="1420">
                <a:moveTo>
                  <a:pt x="11" y="1411"/>
                </a:moveTo>
                <a:lnTo>
                  <a:pt x="0" y="1420"/>
                </a:lnTo>
                <a:lnTo>
                  <a:pt x="0" y="9"/>
                </a:lnTo>
                <a:lnTo>
                  <a:pt x="11" y="0"/>
                </a:lnTo>
                <a:lnTo>
                  <a:pt x="11" y="1411"/>
                </a:lnTo>
                <a:close/>
              </a:path>
            </a:pathLst>
          </a:custGeom>
          <a:solidFill>
            <a:srgbClr val="4D004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66" name="Freeform 43"/>
          <p:cNvSpPr>
            <a:spLocks/>
          </p:cNvSpPr>
          <p:nvPr/>
        </p:nvSpPr>
        <p:spPr bwMode="auto">
          <a:xfrm>
            <a:off x="1809750" y="2678113"/>
            <a:ext cx="23813" cy="2255837"/>
          </a:xfrm>
          <a:custGeom>
            <a:avLst/>
            <a:gdLst>
              <a:gd name="T0" fmla="*/ 15 w 15"/>
              <a:gd name="T1" fmla="*/ 1411 h 1420"/>
              <a:gd name="T2" fmla="*/ 0 w 15"/>
              <a:gd name="T3" fmla="*/ 1420 h 1420"/>
              <a:gd name="T4" fmla="*/ 0 w 15"/>
              <a:gd name="T5" fmla="*/ 9 h 1420"/>
              <a:gd name="T6" fmla="*/ 15 w 15"/>
              <a:gd name="T7" fmla="*/ 0 h 1420"/>
              <a:gd name="T8" fmla="*/ 15 w 15"/>
              <a:gd name="T9" fmla="*/ 1411 h 1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1420"/>
              <a:gd name="T17" fmla="*/ 15 w 15"/>
              <a:gd name="T18" fmla="*/ 1420 h 1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1420">
                <a:moveTo>
                  <a:pt x="15" y="1411"/>
                </a:moveTo>
                <a:lnTo>
                  <a:pt x="0" y="1420"/>
                </a:lnTo>
                <a:lnTo>
                  <a:pt x="0" y="9"/>
                </a:lnTo>
                <a:lnTo>
                  <a:pt x="15" y="0"/>
                </a:lnTo>
                <a:lnTo>
                  <a:pt x="15" y="1411"/>
                </a:lnTo>
                <a:close/>
              </a:path>
            </a:pathLst>
          </a:custGeom>
          <a:solidFill>
            <a:srgbClr val="51005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67" name="Freeform 44"/>
          <p:cNvSpPr>
            <a:spLocks/>
          </p:cNvSpPr>
          <p:nvPr/>
        </p:nvSpPr>
        <p:spPr bwMode="auto">
          <a:xfrm>
            <a:off x="1785938" y="2693988"/>
            <a:ext cx="23812" cy="2252662"/>
          </a:xfrm>
          <a:custGeom>
            <a:avLst/>
            <a:gdLst>
              <a:gd name="T0" fmla="*/ 15 w 15"/>
              <a:gd name="T1" fmla="*/ 1411 h 1420"/>
              <a:gd name="T2" fmla="*/ 0 w 15"/>
              <a:gd name="T3" fmla="*/ 1420 h 1420"/>
              <a:gd name="T4" fmla="*/ 0 w 15"/>
              <a:gd name="T5" fmla="*/ 9 h 1420"/>
              <a:gd name="T6" fmla="*/ 15 w 15"/>
              <a:gd name="T7" fmla="*/ 0 h 1420"/>
              <a:gd name="T8" fmla="*/ 15 w 15"/>
              <a:gd name="T9" fmla="*/ 1411 h 1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1420"/>
              <a:gd name="T17" fmla="*/ 15 w 15"/>
              <a:gd name="T18" fmla="*/ 1420 h 1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1420">
                <a:moveTo>
                  <a:pt x="15" y="1411"/>
                </a:moveTo>
                <a:lnTo>
                  <a:pt x="0" y="1420"/>
                </a:lnTo>
                <a:lnTo>
                  <a:pt x="0" y="9"/>
                </a:lnTo>
                <a:lnTo>
                  <a:pt x="15" y="0"/>
                </a:lnTo>
                <a:lnTo>
                  <a:pt x="15" y="1411"/>
                </a:lnTo>
                <a:close/>
              </a:path>
            </a:pathLst>
          </a:custGeom>
          <a:solidFill>
            <a:srgbClr val="54005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68" name="Freeform 45"/>
          <p:cNvSpPr>
            <a:spLocks/>
          </p:cNvSpPr>
          <p:nvPr/>
        </p:nvSpPr>
        <p:spPr bwMode="auto">
          <a:xfrm>
            <a:off x="1733550" y="2716213"/>
            <a:ext cx="30163" cy="2260600"/>
          </a:xfrm>
          <a:custGeom>
            <a:avLst/>
            <a:gdLst>
              <a:gd name="T0" fmla="*/ 19 w 19"/>
              <a:gd name="T1" fmla="*/ 1415 h 1424"/>
              <a:gd name="T2" fmla="*/ 0 w 19"/>
              <a:gd name="T3" fmla="*/ 1424 h 1424"/>
              <a:gd name="T4" fmla="*/ 0 w 19"/>
              <a:gd name="T5" fmla="*/ 9 h 1424"/>
              <a:gd name="T6" fmla="*/ 19 w 19"/>
              <a:gd name="T7" fmla="*/ 0 h 1424"/>
              <a:gd name="T8" fmla="*/ 19 w 19"/>
              <a:gd name="T9" fmla="*/ 1415 h 14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424"/>
              <a:gd name="T17" fmla="*/ 19 w 19"/>
              <a:gd name="T18" fmla="*/ 1424 h 14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424">
                <a:moveTo>
                  <a:pt x="19" y="1415"/>
                </a:moveTo>
                <a:lnTo>
                  <a:pt x="0" y="1424"/>
                </a:lnTo>
                <a:lnTo>
                  <a:pt x="0" y="9"/>
                </a:lnTo>
                <a:lnTo>
                  <a:pt x="19" y="0"/>
                </a:lnTo>
                <a:lnTo>
                  <a:pt x="19" y="1415"/>
                </a:lnTo>
                <a:close/>
              </a:path>
            </a:pathLst>
          </a:custGeom>
          <a:solidFill>
            <a:srgbClr val="5B005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69" name="Freeform 46"/>
          <p:cNvSpPr>
            <a:spLocks/>
          </p:cNvSpPr>
          <p:nvPr/>
        </p:nvSpPr>
        <p:spPr bwMode="auto">
          <a:xfrm>
            <a:off x="1657350" y="2744788"/>
            <a:ext cx="30163" cy="2252662"/>
          </a:xfrm>
          <a:custGeom>
            <a:avLst/>
            <a:gdLst>
              <a:gd name="T0" fmla="*/ 19 w 19"/>
              <a:gd name="T1" fmla="*/ 1416 h 1420"/>
              <a:gd name="T2" fmla="*/ 0 w 19"/>
              <a:gd name="T3" fmla="*/ 1420 h 1420"/>
              <a:gd name="T4" fmla="*/ 0 w 19"/>
              <a:gd name="T5" fmla="*/ 5 h 1420"/>
              <a:gd name="T6" fmla="*/ 19 w 19"/>
              <a:gd name="T7" fmla="*/ 0 h 1420"/>
              <a:gd name="T8" fmla="*/ 19 w 19"/>
              <a:gd name="T9" fmla="*/ 1416 h 1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1420"/>
              <a:gd name="T17" fmla="*/ 19 w 19"/>
              <a:gd name="T18" fmla="*/ 1420 h 1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1420">
                <a:moveTo>
                  <a:pt x="19" y="1416"/>
                </a:moveTo>
                <a:lnTo>
                  <a:pt x="0" y="1420"/>
                </a:lnTo>
                <a:lnTo>
                  <a:pt x="0" y="5"/>
                </a:lnTo>
                <a:lnTo>
                  <a:pt x="19" y="0"/>
                </a:lnTo>
                <a:lnTo>
                  <a:pt x="19" y="1416"/>
                </a:lnTo>
                <a:close/>
              </a:path>
            </a:pathLst>
          </a:custGeom>
          <a:solidFill>
            <a:srgbClr val="65006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70" name="Freeform 47"/>
          <p:cNvSpPr>
            <a:spLocks/>
          </p:cNvSpPr>
          <p:nvPr/>
        </p:nvSpPr>
        <p:spPr bwMode="auto">
          <a:xfrm>
            <a:off x="1611313" y="2759075"/>
            <a:ext cx="23812" cy="2254250"/>
          </a:xfrm>
          <a:custGeom>
            <a:avLst/>
            <a:gdLst>
              <a:gd name="T0" fmla="*/ 15 w 15"/>
              <a:gd name="T1" fmla="*/ 1416 h 1420"/>
              <a:gd name="T2" fmla="*/ 0 w 15"/>
              <a:gd name="T3" fmla="*/ 1420 h 1420"/>
              <a:gd name="T4" fmla="*/ 0 w 15"/>
              <a:gd name="T5" fmla="*/ 5 h 1420"/>
              <a:gd name="T6" fmla="*/ 15 w 15"/>
              <a:gd name="T7" fmla="*/ 0 h 1420"/>
              <a:gd name="T8" fmla="*/ 15 w 15"/>
              <a:gd name="T9" fmla="*/ 1416 h 1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1420"/>
              <a:gd name="T17" fmla="*/ 15 w 15"/>
              <a:gd name="T18" fmla="*/ 1420 h 1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1420">
                <a:moveTo>
                  <a:pt x="15" y="1416"/>
                </a:moveTo>
                <a:lnTo>
                  <a:pt x="0" y="1420"/>
                </a:lnTo>
                <a:lnTo>
                  <a:pt x="0" y="5"/>
                </a:lnTo>
                <a:lnTo>
                  <a:pt x="15" y="0"/>
                </a:lnTo>
                <a:lnTo>
                  <a:pt x="15" y="1416"/>
                </a:lnTo>
                <a:close/>
              </a:path>
            </a:pathLst>
          </a:custGeom>
          <a:solidFill>
            <a:srgbClr val="6C006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71" name="Rectangle 48"/>
          <p:cNvSpPr>
            <a:spLocks noChangeArrowheads="1"/>
          </p:cNvSpPr>
          <p:nvPr/>
        </p:nvSpPr>
        <p:spPr bwMode="auto">
          <a:xfrm>
            <a:off x="1558925" y="2767013"/>
            <a:ext cx="17463" cy="2246312"/>
          </a:xfrm>
          <a:prstGeom prst="rect">
            <a:avLst/>
          </a:prstGeom>
          <a:solidFill>
            <a:srgbClr val="7300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72" name="Freeform 49"/>
          <p:cNvSpPr>
            <a:spLocks/>
          </p:cNvSpPr>
          <p:nvPr/>
        </p:nvSpPr>
        <p:spPr bwMode="auto">
          <a:xfrm>
            <a:off x="1524000" y="2759075"/>
            <a:ext cx="17463" cy="2247900"/>
          </a:xfrm>
          <a:custGeom>
            <a:avLst/>
            <a:gdLst>
              <a:gd name="T0" fmla="*/ 11 w 11"/>
              <a:gd name="T1" fmla="*/ 1416 h 1416"/>
              <a:gd name="T2" fmla="*/ 0 w 11"/>
              <a:gd name="T3" fmla="*/ 1416 h 1416"/>
              <a:gd name="T4" fmla="*/ 0 w 11"/>
              <a:gd name="T5" fmla="*/ 0 h 1416"/>
              <a:gd name="T6" fmla="*/ 11 w 11"/>
              <a:gd name="T7" fmla="*/ 5 h 1416"/>
              <a:gd name="T8" fmla="*/ 11 w 11"/>
              <a:gd name="T9" fmla="*/ 1416 h 14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"/>
              <a:gd name="T16" fmla="*/ 0 h 1416"/>
              <a:gd name="T17" fmla="*/ 11 w 11"/>
              <a:gd name="T18" fmla="*/ 1416 h 14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" h="1416">
                <a:moveTo>
                  <a:pt x="11" y="1416"/>
                </a:moveTo>
                <a:lnTo>
                  <a:pt x="0" y="1416"/>
                </a:lnTo>
                <a:lnTo>
                  <a:pt x="0" y="0"/>
                </a:lnTo>
                <a:lnTo>
                  <a:pt x="11" y="5"/>
                </a:lnTo>
                <a:lnTo>
                  <a:pt x="11" y="1416"/>
                </a:lnTo>
                <a:close/>
              </a:path>
            </a:pathLst>
          </a:custGeom>
          <a:solidFill>
            <a:srgbClr val="79007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73" name="Freeform 50"/>
          <p:cNvSpPr>
            <a:spLocks/>
          </p:cNvSpPr>
          <p:nvPr/>
        </p:nvSpPr>
        <p:spPr bwMode="auto">
          <a:xfrm>
            <a:off x="1511300" y="2752725"/>
            <a:ext cx="12700" cy="2254250"/>
          </a:xfrm>
          <a:custGeom>
            <a:avLst/>
            <a:gdLst>
              <a:gd name="T0" fmla="*/ 8 w 8"/>
              <a:gd name="T1" fmla="*/ 1420 h 1420"/>
              <a:gd name="T2" fmla="*/ 0 w 8"/>
              <a:gd name="T3" fmla="*/ 1415 h 1420"/>
              <a:gd name="T4" fmla="*/ 0 w 8"/>
              <a:gd name="T5" fmla="*/ 0 h 1420"/>
              <a:gd name="T6" fmla="*/ 8 w 8"/>
              <a:gd name="T7" fmla="*/ 4 h 1420"/>
              <a:gd name="T8" fmla="*/ 8 w 8"/>
              <a:gd name="T9" fmla="*/ 1420 h 1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"/>
              <a:gd name="T16" fmla="*/ 0 h 1420"/>
              <a:gd name="T17" fmla="*/ 8 w 8"/>
              <a:gd name="T18" fmla="*/ 1420 h 1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" h="1420">
                <a:moveTo>
                  <a:pt x="8" y="1420"/>
                </a:moveTo>
                <a:lnTo>
                  <a:pt x="0" y="1415"/>
                </a:lnTo>
                <a:lnTo>
                  <a:pt x="0" y="0"/>
                </a:lnTo>
                <a:lnTo>
                  <a:pt x="8" y="4"/>
                </a:lnTo>
                <a:lnTo>
                  <a:pt x="8" y="1420"/>
                </a:lnTo>
                <a:close/>
              </a:path>
            </a:pathLst>
          </a:custGeom>
          <a:solidFill>
            <a:srgbClr val="7D007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74" name="Freeform 51"/>
          <p:cNvSpPr>
            <a:spLocks/>
          </p:cNvSpPr>
          <p:nvPr/>
        </p:nvSpPr>
        <p:spPr bwMode="auto">
          <a:xfrm>
            <a:off x="1506538" y="2744788"/>
            <a:ext cx="4762" cy="2252662"/>
          </a:xfrm>
          <a:custGeom>
            <a:avLst/>
            <a:gdLst>
              <a:gd name="T0" fmla="*/ 3 w 3"/>
              <a:gd name="T1" fmla="*/ 1420 h 1420"/>
              <a:gd name="T2" fmla="*/ 0 w 3"/>
              <a:gd name="T3" fmla="*/ 1416 h 1420"/>
              <a:gd name="T4" fmla="*/ 0 w 3"/>
              <a:gd name="T5" fmla="*/ 0 h 1420"/>
              <a:gd name="T6" fmla="*/ 3 w 3"/>
              <a:gd name="T7" fmla="*/ 5 h 1420"/>
              <a:gd name="T8" fmla="*/ 3 w 3"/>
              <a:gd name="T9" fmla="*/ 1420 h 1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"/>
              <a:gd name="T16" fmla="*/ 0 h 1420"/>
              <a:gd name="T17" fmla="*/ 3 w 3"/>
              <a:gd name="T18" fmla="*/ 1420 h 1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" h="1420">
                <a:moveTo>
                  <a:pt x="3" y="1420"/>
                </a:moveTo>
                <a:lnTo>
                  <a:pt x="0" y="1416"/>
                </a:lnTo>
                <a:lnTo>
                  <a:pt x="0" y="0"/>
                </a:lnTo>
                <a:lnTo>
                  <a:pt x="3" y="5"/>
                </a:lnTo>
                <a:lnTo>
                  <a:pt x="3" y="1420"/>
                </a:lnTo>
                <a:close/>
              </a:path>
            </a:pathLst>
          </a:custGeom>
          <a:solidFill>
            <a:srgbClr val="800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75" name="Freeform 52"/>
          <p:cNvSpPr>
            <a:spLocks/>
          </p:cNvSpPr>
          <p:nvPr/>
        </p:nvSpPr>
        <p:spPr bwMode="auto">
          <a:xfrm>
            <a:off x="1500188" y="2735263"/>
            <a:ext cx="6350" cy="2255837"/>
          </a:xfrm>
          <a:custGeom>
            <a:avLst/>
            <a:gdLst>
              <a:gd name="T0" fmla="*/ 4 w 4"/>
              <a:gd name="T1" fmla="*/ 1421 h 1421"/>
              <a:gd name="T2" fmla="*/ 0 w 4"/>
              <a:gd name="T3" fmla="*/ 1411 h 1421"/>
              <a:gd name="T4" fmla="*/ 0 w 4"/>
              <a:gd name="T5" fmla="*/ 0 h 1421"/>
              <a:gd name="T6" fmla="*/ 4 w 4"/>
              <a:gd name="T7" fmla="*/ 5 h 1421"/>
              <a:gd name="T8" fmla="*/ 4 w 4"/>
              <a:gd name="T9" fmla="*/ 1421 h 14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"/>
              <a:gd name="T16" fmla="*/ 0 h 1421"/>
              <a:gd name="T17" fmla="*/ 4 w 4"/>
              <a:gd name="T18" fmla="*/ 1421 h 14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" h="1421">
                <a:moveTo>
                  <a:pt x="4" y="1421"/>
                </a:moveTo>
                <a:lnTo>
                  <a:pt x="0" y="1411"/>
                </a:lnTo>
                <a:lnTo>
                  <a:pt x="0" y="0"/>
                </a:lnTo>
                <a:lnTo>
                  <a:pt x="4" y="5"/>
                </a:lnTo>
                <a:lnTo>
                  <a:pt x="4" y="1421"/>
                </a:lnTo>
                <a:close/>
              </a:path>
            </a:pathLst>
          </a:custGeom>
          <a:solidFill>
            <a:srgbClr val="800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76" name="Freeform 53"/>
          <p:cNvSpPr>
            <a:spLocks/>
          </p:cNvSpPr>
          <p:nvPr/>
        </p:nvSpPr>
        <p:spPr bwMode="auto">
          <a:xfrm>
            <a:off x="1493838" y="2722563"/>
            <a:ext cx="6350" cy="2254250"/>
          </a:xfrm>
          <a:custGeom>
            <a:avLst/>
            <a:gdLst>
              <a:gd name="T0" fmla="*/ 4 w 4"/>
              <a:gd name="T1" fmla="*/ 1420 h 1420"/>
              <a:gd name="T2" fmla="*/ 0 w 4"/>
              <a:gd name="T3" fmla="*/ 1416 h 1420"/>
              <a:gd name="T4" fmla="*/ 0 w 4"/>
              <a:gd name="T5" fmla="*/ 0 h 1420"/>
              <a:gd name="T6" fmla="*/ 4 w 4"/>
              <a:gd name="T7" fmla="*/ 9 h 1420"/>
              <a:gd name="T8" fmla="*/ 4 w 4"/>
              <a:gd name="T9" fmla="*/ 1420 h 1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"/>
              <a:gd name="T16" fmla="*/ 0 h 1420"/>
              <a:gd name="T17" fmla="*/ 4 w 4"/>
              <a:gd name="T18" fmla="*/ 1420 h 1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" h="1420">
                <a:moveTo>
                  <a:pt x="4" y="1420"/>
                </a:moveTo>
                <a:lnTo>
                  <a:pt x="0" y="1416"/>
                </a:lnTo>
                <a:lnTo>
                  <a:pt x="0" y="0"/>
                </a:lnTo>
                <a:lnTo>
                  <a:pt x="4" y="9"/>
                </a:lnTo>
                <a:lnTo>
                  <a:pt x="4" y="1420"/>
                </a:lnTo>
                <a:close/>
              </a:path>
            </a:pathLst>
          </a:custGeom>
          <a:solidFill>
            <a:srgbClr val="7D007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77" name="Freeform 54"/>
          <p:cNvSpPr>
            <a:spLocks/>
          </p:cNvSpPr>
          <p:nvPr/>
        </p:nvSpPr>
        <p:spPr bwMode="auto">
          <a:xfrm>
            <a:off x="1493838" y="4811713"/>
            <a:ext cx="420687" cy="201612"/>
          </a:xfrm>
          <a:custGeom>
            <a:avLst/>
            <a:gdLst>
              <a:gd name="T0" fmla="*/ 265 w 265"/>
              <a:gd name="T1" fmla="*/ 0 h 127"/>
              <a:gd name="T2" fmla="*/ 262 w 265"/>
              <a:gd name="T3" fmla="*/ 9 h 127"/>
              <a:gd name="T4" fmla="*/ 262 w 265"/>
              <a:gd name="T5" fmla="*/ 18 h 127"/>
              <a:gd name="T6" fmla="*/ 254 w 265"/>
              <a:gd name="T7" fmla="*/ 27 h 127"/>
              <a:gd name="T8" fmla="*/ 251 w 265"/>
              <a:gd name="T9" fmla="*/ 36 h 127"/>
              <a:gd name="T10" fmla="*/ 236 w 265"/>
              <a:gd name="T11" fmla="*/ 50 h 127"/>
              <a:gd name="T12" fmla="*/ 225 w 265"/>
              <a:gd name="T13" fmla="*/ 59 h 127"/>
              <a:gd name="T14" fmla="*/ 214 w 265"/>
              <a:gd name="T15" fmla="*/ 68 h 127"/>
              <a:gd name="T16" fmla="*/ 199 w 265"/>
              <a:gd name="T17" fmla="*/ 77 h 127"/>
              <a:gd name="T18" fmla="*/ 184 w 265"/>
              <a:gd name="T19" fmla="*/ 86 h 127"/>
              <a:gd name="T20" fmla="*/ 170 w 265"/>
              <a:gd name="T21" fmla="*/ 95 h 127"/>
              <a:gd name="T22" fmla="*/ 151 w 265"/>
              <a:gd name="T23" fmla="*/ 104 h 127"/>
              <a:gd name="T24" fmla="*/ 137 w 265"/>
              <a:gd name="T25" fmla="*/ 109 h 127"/>
              <a:gd name="T26" fmla="*/ 122 w 265"/>
              <a:gd name="T27" fmla="*/ 114 h 127"/>
              <a:gd name="T28" fmla="*/ 103 w 265"/>
              <a:gd name="T29" fmla="*/ 118 h 127"/>
              <a:gd name="T30" fmla="*/ 89 w 265"/>
              <a:gd name="T31" fmla="*/ 123 h 127"/>
              <a:gd name="T32" fmla="*/ 74 w 265"/>
              <a:gd name="T33" fmla="*/ 127 h 127"/>
              <a:gd name="T34" fmla="*/ 52 w 265"/>
              <a:gd name="T35" fmla="*/ 127 h 127"/>
              <a:gd name="T36" fmla="*/ 41 w 265"/>
              <a:gd name="T37" fmla="*/ 127 h 127"/>
              <a:gd name="T38" fmla="*/ 30 w 265"/>
              <a:gd name="T39" fmla="*/ 123 h 127"/>
              <a:gd name="T40" fmla="*/ 19 w 265"/>
              <a:gd name="T41" fmla="*/ 123 h 127"/>
              <a:gd name="T42" fmla="*/ 11 w 265"/>
              <a:gd name="T43" fmla="*/ 118 h 127"/>
              <a:gd name="T44" fmla="*/ 8 w 265"/>
              <a:gd name="T45" fmla="*/ 114 h 127"/>
              <a:gd name="T46" fmla="*/ 4 w 265"/>
              <a:gd name="T47" fmla="*/ 104 h 127"/>
              <a:gd name="T48" fmla="*/ 0 w 265"/>
              <a:gd name="T49" fmla="*/ 100 h 12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65"/>
              <a:gd name="T76" fmla="*/ 0 h 127"/>
              <a:gd name="T77" fmla="*/ 265 w 265"/>
              <a:gd name="T78" fmla="*/ 127 h 127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65" h="127">
                <a:moveTo>
                  <a:pt x="265" y="0"/>
                </a:moveTo>
                <a:lnTo>
                  <a:pt x="262" y="9"/>
                </a:lnTo>
                <a:lnTo>
                  <a:pt x="262" y="18"/>
                </a:lnTo>
                <a:lnTo>
                  <a:pt x="254" y="27"/>
                </a:lnTo>
                <a:lnTo>
                  <a:pt x="251" y="36"/>
                </a:lnTo>
                <a:lnTo>
                  <a:pt x="236" y="50"/>
                </a:lnTo>
                <a:lnTo>
                  <a:pt x="225" y="59"/>
                </a:lnTo>
                <a:lnTo>
                  <a:pt x="214" y="68"/>
                </a:lnTo>
                <a:lnTo>
                  <a:pt x="199" y="77"/>
                </a:lnTo>
                <a:lnTo>
                  <a:pt x="184" y="86"/>
                </a:lnTo>
                <a:lnTo>
                  <a:pt x="170" y="95"/>
                </a:lnTo>
                <a:lnTo>
                  <a:pt x="151" y="104"/>
                </a:lnTo>
                <a:lnTo>
                  <a:pt x="137" y="109"/>
                </a:lnTo>
                <a:lnTo>
                  <a:pt x="122" y="114"/>
                </a:lnTo>
                <a:lnTo>
                  <a:pt x="103" y="118"/>
                </a:lnTo>
                <a:lnTo>
                  <a:pt x="89" y="123"/>
                </a:lnTo>
                <a:lnTo>
                  <a:pt x="74" y="127"/>
                </a:lnTo>
                <a:lnTo>
                  <a:pt x="52" y="127"/>
                </a:lnTo>
                <a:lnTo>
                  <a:pt x="41" y="127"/>
                </a:lnTo>
                <a:lnTo>
                  <a:pt x="30" y="123"/>
                </a:lnTo>
                <a:lnTo>
                  <a:pt x="19" y="123"/>
                </a:lnTo>
                <a:lnTo>
                  <a:pt x="11" y="118"/>
                </a:lnTo>
                <a:lnTo>
                  <a:pt x="8" y="114"/>
                </a:lnTo>
                <a:lnTo>
                  <a:pt x="4" y="104"/>
                </a:lnTo>
                <a:lnTo>
                  <a:pt x="0" y="100"/>
                </a:lnTo>
              </a:path>
            </a:pathLst>
          </a:custGeom>
          <a:noFill/>
          <a:ln w="635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78" name="Freeform 55"/>
          <p:cNvSpPr>
            <a:spLocks/>
          </p:cNvSpPr>
          <p:nvPr/>
        </p:nvSpPr>
        <p:spPr bwMode="auto">
          <a:xfrm>
            <a:off x="1493838" y="2527300"/>
            <a:ext cx="420687" cy="239713"/>
          </a:xfrm>
          <a:custGeom>
            <a:avLst/>
            <a:gdLst>
              <a:gd name="T0" fmla="*/ 214 w 265"/>
              <a:gd name="T1" fmla="*/ 0 h 151"/>
              <a:gd name="T2" fmla="*/ 225 w 265"/>
              <a:gd name="T3" fmla="*/ 0 h 151"/>
              <a:gd name="T4" fmla="*/ 236 w 265"/>
              <a:gd name="T5" fmla="*/ 5 h 151"/>
              <a:gd name="T6" fmla="*/ 247 w 265"/>
              <a:gd name="T7" fmla="*/ 5 h 151"/>
              <a:gd name="T8" fmla="*/ 254 w 265"/>
              <a:gd name="T9" fmla="*/ 10 h 151"/>
              <a:gd name="T10" fmla="*/ 258 w 265"/>
              <a:gd name="T11" fmla="*/ 14 h 151"/>
              <a:gd name="T12" fmla="*/ 262 w 265"/>
              <a:gd name="T13" fmla="*/ 23 h 151"/>
              <a:gd name="T14" fmla="*/ 265 w 265"/>
              <a:gd name="T15" fmla="*/ 28 h 151"/>
              <a:gd name="T16" fmla="*/ 262 w 265"/>
              <a:gd name="T17" fmla="*/ 37 h 151"/>
              <a:gd name="T18" fmla="*/ 262 w 265"/>
              <a:gd name="T19" fmla="*/ 46 h 151"/>
              <a:gd name="T20" fmla="*/ 254 w 265"/>
              <a:gd name="T21" fmla="*/ 55 h 151"/>
              <a:gd name="T22" fmla="*/ 251 w 265"/>
              <a:gd name="T23" fmla="*/ 64 h 151"/>
              <a:gd name="T24" fmla="*/ 236 w 265"/>
              <a:gd name="T25" fmla="*/ 78 h 151"/>
              <a:gd name="T26" fmla="*/ 225 w 265"/>
              <a:gd name="T27" fmla="*/ 87 h 151"/>
              <a:gd name="T28" fmla="*/ 214 w 265"/>
              <a:gd name="T29" fmla="*/ 96 h 151"/>
              <a:gd name="T30" fmla="*/ 199 w 265"/>
              <a:gd name="T31" fmla="*/ 105 h 151"/>
              <a:gd name="T32" fmla="*/ 184 w 265"/>
              <a:gd name="T33" fmla="*/ 114 h 151"/>
              <a:gd name="T34" fmla="*/ 170 w 265"/>
              <a:gd name="T35" fmla="*/ 119 h 151"/>
              <a:gd name="T36" fmla="*/ 151 w 265"/>
              <a:gd name="T37" fmla="*/ 128 h 151"/>
              <a:gd name="T38" fmla="*/ 137 w 265"/>
              <a:gd name="T39" fmla="*/ 132 h 151"/>
              <a:gd name="T40" fmla="*/ 122 w 265"/>
              <a:gd name="T41" fmla="*/ 137 h 151"/>
              <a:gd name="T42" fmla="*/ 103 w 265"/>
              <a:gd name="T43" fmla="*/ 142 h 151"/>
              <a:gd name="T44" fmla="*/ 89 w 265"/>
              <a:gd name="T45" fmla="*/ 146 h 151"/>
              <a:gd name="T46" fmla="*/ 74 w 265"/>
              <a:gd name="T47" fmla="*/ 151 h 151"/>
              <a:gd name="T48" fmla="*/ 52 w 265"/>
              <a:gd name="T49" fmla="*/ 151 h 151"/>
              <a:gd name="T50" fmla="*/ 41 w 265"/>
              <a:gd name="T51" fmla="*/ 151 h 151"/>
              <a:gd name="T52" fmla="*/ 30 w 265"/>
              <a:gd name="T53" fmla="*/ 151 h 151"/>
              <a:gd name="T54" fmla="*/ 19 w 265"/>
              <a:gd name="T55" fmla="*/ 146 h 151"/>
              <a:gd name="T56" fmla="*/ 11 w 265"/>
              <a:gd name="T57" fmla="*/ 142 h 151"/>
              <a:gd name="T58" fmla="*/ 8 w 265"/>
              <a:gd name="T59" fmla="*/ 137 h 151"/>
              <a:gd name="T60" fmla="*/ 4 w 265"/>
              <a:gd name="T61" fmla="*/ 132 h 151"/>
              <a:gd name="T62" fmla="*/ 0 w 265"/>
              <a:gd name="T63" fmla="*/ 123 h 151"/>
              <a:gd name="T64" fmla="*/ 4 w 265"/>
              <a:gd name="T65" fmla="*/ 119 h 151"/>
              <a:gd name="T66" fmla="*/ 4 w 265"/>
              <a:gd name="T67" fmla="*/ 110 h 151"/>
              <a:gd name="T68" fmla="*/ 11 w 265"/>
              <a:gd name="T69" fmla="*/ 101 h 151"/>
              <a:gd name="T70" fmla="*/ 15 w 265"/>
              <a:gd name="T71" fmla="*/ 92 h 151"/>
              <a:gd name="T72" fmla="*/ 30 w 265"/>
              <a:gd name="T73" fmla="*/ 78 h 151"/>
              <a:gd name="T74" fmla="*/ 41 w 265"/>
              <a:gd name="T75" fmla="*/ 69 h 151"/>
              <a:gd name="T76" fmla="*/ 52 w 265"/>
              <a:gd name="T77" fmla="*/ 60 h 151"/>
              <a:gd name="T78" fmla="*/ 67 w 265"/>
              <a:gd name="T79" fmla="*/ 51 h 151"/>
              <a:gd name="T80" fmla="*/ 81 w 265"/>
              <a:gd name="T81" fmla="*/ 41 h 151"/>
              <a:gd name="T82" fmla="*/ 96 w 265"/>
              <a:gd name="T83" fmla="*/ 32 h 151"/>
              <a:gd name="T84" fmla="*/ 114 w 265"/>
              <a:gd name="T85" fmla="*/ 23 h 151"/>
              <a:gd name="T86" fmla="*/ 129 w 265"/>
              <a:gd name="T87" fmla="*/ 19 h 151"/>
              <a:gd name="T88" fmla="*/ 144 w 265"/>
              <a:gd name="T89" fmla="*/ 14 h 151"/>
              <a:gd name="T90" fmla="*/ 162 w 265"/>
              <a:gd name="T91" fmla="*/ 10 h 151"/>
              <a:gd name="T92" fmla="*/ 177 w 265"/>
              <a:gd name="T93" fmla="*/ 5 h 151"/>
              <a:gd name="T94" fmla="*/ 192 w 265"/>
              <a:gd name="T95" fmla="*/ 0 h 151"/>
              <a:gd name="T96" fmla="*/ 214 w 265"/>
              <a:gd name="T97" fmla="*/ 0 h 15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65"/>
              <a:gd name="T148" fmla="*/ 0 h 151"/>
              <a:gd name="T149" fmla="*/ 265 w 265"/>
              <a:gd name="T150" fmla="*/ 151 h 15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65" h="151">
                <a:moveTo>
                  <a:pt x="214" y="0"/>
                </a:moveTo>
                <a:lnTo>
                  <a:pt x="225" y="0"/>
                </a:lnTo>
                <a:lnTo>
                  <a:pt x="236" y="5"/>
                </a:lnTo>
                <a:lnTo>
                  <a:pt x="247" y="5"/>
                </a:lnTo>
                <a:lnTo>
                  <a:pt x="254" y="10"/>
                </a:lnTo>
                <a:lnTo>
                  <a:pt x="258" y="14"/>
                </a:lnTo>
                <a:lnTo>
                  <a:pt x="262" y="23"/>
                </a:lnTo>
                <a:lnTo>
                  <a:pt x="265" y="28"/>
                </a:lnTo>
                <a:lnTo>
                  <a:pt x="262" y="37"/>
                </a:lnTo>
                <a:lnTo>
                  <a:pt x="262" y="46"/>
                </a:lnTo>
                <a:lnTo>
                  <a:pt x="254" y="55"/>
                </a:lnTo>
                <a:lnTo>
                  <a:pt x="251" y="64"/>
                </a:lnTo>
                <a:lnTo>
                  <a:pt x="236" y="78"/>
                </a:lnTo>
                <a:lnTo>
                  <a:pt x="225" y="87"/>
                </a:lnTo>
                <a:lnTo>
                  <a:pt x="214" y="96"/>
                </a:lnTo>
                <a:lnTo>
                  <a:pt x="199" y="105"/>
                </a:lnTo>
                <a:lnTo>
                  <a:pt x="184" y="114"/>
                </a:lnTo>
                <a:lnTo>
                  <a:pt x="170" y="119"/>
                </a:lnTo>
                <a:lnTo>
                  <a:pt x="151" y="128"/>
                </a:lnTo>
                <a:lnTo>
                  <a:pt x="137" y="132"/>
                </a:lnTo>
                <a:lnTo>
                  <a:pt x="122" y="137"/>
                </a:lnTo>
                <a:lnTo>
                  <a:pt x="103" y="142"/>
                </a:lnTo>
                <a:lnTo>
                  <a:pt x="89" y="146"/>
                </a:lnTo>
                <a:lnTo>
                  <a:pt x="74" y="151"/>
                </a:lnTo>
                <a:lnTo>
                  <a:pt x="52" y="151"/>
                </a:lnTo>
                <a:lnTo>
                  <a:pt x="41" y="151"/>
                </a:lnTo>
                <a:lnTo>
                  <a:pt x="30" y="151"/>
                </a:lnTo>
                <a:lnTo>
                  <a:pt x="19" y="146"/>
                </a:lnTo>
                <a:lnTo>
                  <a:pt x="11" y="142"/>
                </a:lnTo>
                <a:lnTo>
                  <a:pt x="8" y="137"/>
                </a:lnTo>
                <a:lnTo>
                  <a:pt x="4" y="132"/>
                </a:lnTo>
                <a:lnTo>
                  <a:pt x="0" y="123"/>
                </a:lnTo>
                <a:lnTo>
                  <a:pt x="4" y="119"/>
                </a:lnTo>
                <a:lnTo>
                  <a:pt x="4" y="110"/>
                </a:lnTo>
                <a:lnTo>
                  <a:pt x="11" y="101"/>
                </a:lnTo>
                <a:lnTo>
                  <a:pt x="15" y="92"/>
                </a:lnTo>
                <a:lnTo>
                  <a:pt x="30" y="78"/>
                </a:lnTo>
                <a:lnTo>
                  <a:pt x="41" y="69"/>
                </a:lnTo>
                <a:lnTo>
                  <a:pt x="52" y="60"/>
                </a:lnTo>
                <a:lnTo>
                  <a:pt x="67" y="51"/>
                </a:lnTo>
                <a:lnTo>
                  <a:pt x="81" y="41"/>
                </a:lnTo>
                <a:lnTo>
                  <a:pt x="96" y="32"/>
                </a:lnTo>
                <a:lnTo>
                  <a:pt x="114" y="23"/>
                </a:lnTo>
                <a:lnTo>
                  <a:pt x="129" y="19"/>
                </a:lnTo>
                <a:lnTo>
                  <a:pt x="144" y="14"/>
                </a:lnTo>
                <a:lnTo>
                  <a:pt x="162" y="10"/>
                </a:lnTo>
                <a:lnTo>
                  <a:pt x="177" y="5"/>
                </a:lnTo>
                <a:lnTo>
                  <a:pt x="192" y="0"/>
                </a:lnTo>
                <a:lnTo>
                  <a:pt x="214" y="0"/>
                </a:lnTo>
                <a:close/>
              </a:path>
            </a:pathLst>
          </a:custGeom>
          <a:noFill/>
          <a:ln w="635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79" name="Line 56"/>
          <p:cNvSpPr>
            <a:spLocks noChangeShapeType="1"/>
          </p:cNvSpPr>
          <p:nvPr/>
        </p:nvSpPr>
        <p:spPr bwMode="auto">
          <a:xfrm flipV="1">
            <a:off x="1914525" y="2571750"/>
            <a:ext cx="1588" cy="2239963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80" name="Line 57"/>
          <p:cNvSpPr>
            <a:spLocks noChangeShapeType="1"/>
          </p:cNvSpPr>
          <p:nvPr/>
        </p:nvSpPr>
        <p:spPr bwMode="auto">
          <a:xfrm flipV="1">
            <a:off x="1493838" y="2722563"/>
            <a:ext cx="1587" cy="224790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81" name="Line 58"/>
          <p:cNvSpPr>
            <a:spLocks noChangeShapeType="1"/>
          </p:cNvSpPr>
          <p:nvPr/>
        </p:nvSpPr>
        <p:spPr bwMode="auto">
          <a:xfrm flipV="1">
            <a:off x="588963" y="2600325"/>
            <a:ext cx="1587" cy="241300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82" name="Line 59"/>
          <p:cNvSpPr>
            <a:spLocks noChangeShapeType="1"/>
          </p:cNvSpPr>
          <p:nvPr/>
        </p:nvSpPr>
        <p:spPr bwMode="auto">
          <a:xfrm>
            <a:off x="588963" y="5013325"/>
            <a:ext cx="1641475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83" name="Line 60"/>
          <p:cNvSpPr>
            <a:spLocks noChangeShapeType="1"/>
          </p:cNvSpPr>
          <p:nvPr/>
        </p:nvSpPr>
        <p:spPr bwMode="auto">
          <a:xfrm>
            <a:off x="588963" y="5013325"/>
            <a:ext cx="1587" cy="285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84" name="Line 61"/>
          <p:cNvSpPr>
            <a:spLocks noChangeShapeType="1"/>
          </p:cNvSpPr>
          <p:nvPr/>
        </p:nvSpPr>
        <p:spPr bwMode="auto">
          <a:xfrm>
            <a:off x="2230438" y="5013325"/>
            <a:ext cx="1587" cy="285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85" name="Rectangle 62"/>
          <p:cNvSpPr>
            <a:spLocks noChangeArrowheads="1"/>
          </p:cNvSpPr>
          <p:nvPr/>
        </p:nvSpPr>
        <p:spPr bwMode="auto">
          <a:xfrm>
            <a:off x="925513" y="2811463"/>
            <a:ext cx="63341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ru-RU" b="1"/>
              <a:t>15,8</a:t>
            </a:r>
            <a:endParaRPr lang="en-US" b="1"/>
          </a:p>
        </p:txBody>
      </p:sp>
      <p:sp>
        <p:nvSpPr>
          <p:cNvPr id="265279" name="Rectangle 63"/>
          <p:cNvSpPr>
            <a:spLocks noChangeArrowheads="1"/>
          </p:cNvSpPr>
          <p:nvPr/>
        </p:nvSpPr>
        <p:spPr bwMode="auto">
          <a:xfrm>
            <a:off x="3324225" y="1651000"/>
            <a:ext cx="2693988" cy="692150"/>
          </a:xfrm>
          <a:prstGeom prst="rect">
            <a:avLst/>
          </a:prstGeom>
          <a:solidFill>
            <a:srgbClr val="0080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75000"/>
              </a:lnSpc>
              <a:defRPr/>
            </a:pPr>
            <a:r>
              <a:rPr lang="ru-RU" sz="2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Средний мед.персонал</a:t>
            </a:r>
            <a:endParaRPr lang="en-US" sz="26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87" name="Freeform 64"/>
          <p:cNvSpPr>
            <a:spLocks/>
          </p:cNvSpPr>
          <p:nvPr/>
        </p:nvSpPr>
        <p:spPr bwMode="auto">
          <a:xfrm>
            <a:off x="7775575" y="2330450"/>
            <a:ext cx="1588" cy="1673225"/>
          </a:xfrm>
          <a:custGeom>
            <a:avLst/>
            <a:gdLst>
              <a:gd name="T0" fmla="*/ 0 w 1587"/>
              <a:gd name="T1" fmla="*/ 1046 h 1054"/>
              <a:gd name="T2" fmla="*/ 0 w 1587"/>
              <a:gd name="T3" fmla="*/ 1054 h 1054"/>
              <a:gd name="T4" fmla="*/ 0 w 1587"/>
              <a:gd name="T5" fmla="*/ 8 h 1054"/>
              <a:gd name="T6" fmla="*/ 0 w 1587"/>
              <a:gd name="T7" fmla="*/ 0 h 1054"/>
              <a:gd name="T8" fmla="*/ 0 w 1587"/>
              <a:gd name="T9" fmla="*/ 1046 h 10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87"/>
              <a:gd name="T16" fmla="*/ 0 h 1054"/>
              <a:gd name="T17" fmla="*/ 1587 w 1587"/>
              <a:gd name="T18" fmla="*/ 1054 h 10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87" h="1054">
                <a:moveTo>
                  <a:pt x="0" y="1046"/>
                </a:moveTo>
                <a:lnTo>
                  <a:pt x="0" y="1054"/>
                </a:lnTo>
                <a:lnTo>
                  <a:pt x="0" y="8"/>
                </a:lnTo>
                <a:lnTo>
                  <a:pt x="0" y="0"/>
                </a:lnTo>
                <a:lnTo>
                  <a:pt x="0" y="1046"/>
                </a:lnTo>
                <a:close/>
              </a:path>
            </a:pathLst>
          </a:custGeom>
          <a:solidFill>
            <a:srgbClr val="7272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88" name="Freeform 65"/>
          <p:cNvSpPr>
            <a:spLocks/>
          </p:cNvSpPr>
          <p:nvPr/>
        </p:nvSpPr>
        <p:spPr bwMode="auto">
          <a:xfrm>
            <a:off x="8078788" y="3221038"/>
            <a:ext cx="1587" cy="782637"/>
          </a:xfrm>
          <a:custGeom>
            <a:avLst/>
            <a:gdLst>
              <a:gd name="T0" fmla="*/ 0 w 1587"/>
              <a:gd name="T1" fmla="*/ 485 h 493"/>
              <a:gd name="T2" fmla="*/ 0 w 1587"/>
              <a:gd name="T3" fmla="*/ 493 h 493"/>
              <a:gd name="T4" fmla="*/ 0 w 1587"/>
              <a:gd name="T5" fmla="*/ 4 h 493"/>
              <a:gd name="T6" fmla="*/ 0 w 1587"/>
              <a:gd name="T7" fmla="*/ 0 h 493"/>
              <a:gd name="T8" fmla="*/ 0 w 1587"/>
              <a:gd name="T9" fmla="*/ 485 h 4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87"/>
              <a:gd name="T16" fmla="*/ 0 h 493"/>
              <a:gd name="T17" fmla="*/ 1587 w 1587"/>
              <a:gd name="T18" fmla="*/ 493 h 4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87" h="493">
                <a:moveTo>
                  <a:pt x="0" y="485"/>
                </a:moveTo>
                <a:lnTo>
                  <a:pt x="0" y="493"/>
                </a:lnTo>
                <a:lnTo>
                  <a:pt x="0" y="4"/>
                </a:lnTo>
                <a:lnTo>
                  <a:pt x="0" y="0"/>
                </a:lnTo>
                <a:lnTo>
                  <a:pt x="0" y="485"/>
                </a:lnTo>
                <a:close/>
              </a:path>
            </a:pathLst>
          </a:custGeom>
          <a:solidFill>
            <a:srgbClr val="39003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89" name="Freeform 66"/>
          <p:cNvSpPr>
            <a:spLocks/>
          </p:cNvSpPr>
          <p:nvPr/>
        </p:nvSpPr>
        <p:spPr bwMode="auto">
          <a:xfrm>
            <a:off x="7693025" y="3338513"/>
            <a:ext cx="1588" cy="777875"/>
          </a:xfrm>
          <a:custGeom>
            <a:avLst/>
            <a:gdLst>
              <a:gd name="T0" fmla="*/ 0 w 1587"/>
              <a:gd name="T1" fmla="*/ 489 h 489"/>
              <a:gd name="T2" fmla="*/ 0 w 1587"/>
              <a:gd name="T3" fmla="*/ 485 h 489"/>
              <a:gd name="T4" fmla="*/ 0 w 1587"/>
              <a:gd name="T5" fmla="*/ 0 h 489"/>
              <a:gd name="T6" fmla="*/ 0 w 1587"/>
              <a:gd name="T7" fmla="*/ 4 h 489"/>
              <a:gd name="T8" fmla="*/ 0 w 1587"/>
              <a:gd name="T9" fmla="*/ 489 h 4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87"/>
              <a:gd name="T16" fmla="*/ 0 h 489"/>
              <a:gd name="T17" fmla="*/ 1587 w 1587"/>
              <a:gd name="T18" fmla="*/ 489 h 4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87" h="489">
                <a:moveTo>
                  <a:pt x="0" y="489"/>
                </a:moveTo>
                <a:lnTo>
                  <a:pt x="0" y="485"/>
                </a:lnTo>
                <a:lnTo>
                  <a:pt x="0" y="0"/>
                </a:lnTo>
                <a:lnTo>
                  <a:pt x="0" y="4"/>
                </a:lnTo>
                <a:lnTo>
                  <a:pt x="0" y="489"/>
                </a:lnTo>
                <a:close/>
              </a:path>
            </a:pathLst>
          </a:custGeom>
          <a:solidFill>
            <a:srgbClr val="7D007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90" name="Rectangle 67"/>
          <p:cNvSpPr>
            <a:spLocks noChangeArrowheads="1"/>
          </p:cNvSpPr>
          <p:nvPr/>
        </p:nvSpPr>
        <p:spPr bwMode="auto">
          <a:xfrm>
            <a:off x="1309688" y="2338388"/>
            <a:ext cx="63341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ru-RU" b="1"/>
              <a:t>15,6</a:t>
            </a:r>
            <a:endParaRPr lang="en-US" b="1"/>
          </a:p>
        </p:txBody>
      </p:sp>
      <p:sp>
        <p:nvSpPr>
          <p:cNvPr id="265284" name="Rectangle 68"/>
          <p:cNvSpPr>
            <a:spLocks noChangeArrowheads="1"/>
          </p:cNvSpPr>
          <p:nvPr/>
        </p:nvSpPr>
        <p:spPr bwMode="auto">
          <a:xfrm>
            <a:off x="6362700" y="1651000"/>
            <a:ext cx="2543175" cy="692150"/>
          </a:xfrm>
          <a:prstGeom prst="rect">
            <a:avLst/>
          </a:prstGeom>
          <a:solidFill>
            <a:srgbClr val="0080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defRPr/>
            </a:pPr>
            <a:r>
              <a:rPr lang="ru-RU" sz="2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Младший мед.персонал</a:t>
            </a:r>
            <a:endParaRPr lang="en-US" sz="26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92" name="Rectangle 69"/>
          <p:cNvSpPr>
            <a:spLocks noChangeArrowheads="1"/>
          </p:cNvSpPr>
          <p:nvPr/>
        </p:nvSpPr>
        <p:spPr bwMode="auto">
          <a:xfrm>
            <a:off x="161925" y="1552575"/>
            <a:ext cx="2987675" cy="4235450"/>
          </a:xfrm>
          <a:prstGeom prst="rect">
            <a:avLst/>
          </a:prstGeom>
          <a:gradFill rotWithShape="0">
            <a:gsLst>
              <a:gs pos="0">
                <a:srgbClr val="66FFFF"/>
              </a:gs>
              <a:gs pos="100000">
                <a:srgbClr val="FFFFFF"/>
              </a:gs>
            </a:gsLst>
            <a:lin ang="5400000" scaled="1"/>
          </a:gra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5286" name="Rectangle 70"/>
          <p:cNvSpPr>
            <a:spLocks noChangeArrowheads="1"/>
          </p:cNvSpPr>
          <p:nvPr/>
        </p:nvSpPr>
        <p:spPr bwMode="auto">
          <a:xfrm>
            <a:off x="334963" y="1658938"/>
            <a:ext cx="2693987" cy="584200"/>
          </a:xfrm>
          <a:prstGeom prst="rect">
            <a:avLst/>
          </a:prstGeom>
          <a:solidFill>
            <a:srgbClr val="0080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Врачи</a:t>
            </a:r>
          </a:p>
          <a:p>
            <a:pPr algn="ctr" eaLnBrk="0" hangingPunct="0">
              <a:defRPr/>
            </a:pPr>
            <a:endParaRPr lang="en-US" sz="6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692150" y="2714625"/>
          <a:ext cx="1809750" cy="313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28" name="Диаграмма" r:id="rId3" imgW="2750818" imgH="3573720" progId="MSGraph.Chart.8">
                  <p:embed followColorScheme="full"/>
                </p:oleObj>
              </mc:Choice>
              <mc:Fallback>
                <p:oleObj name="Диаграмма" r:id="rId3" imgW="2750818" imgH="3573720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" y="2714625"/>
                        <a:ext cx="1809750" cy="313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94" name="Rectangle 72"/>
          <p:cNvSpPr>
            <a:spLocks noChangeArrowheads="1"/>
          </p:cNvSpPr>
          <p:nvPr/>
        </p:nvSpPr>
        <p:spPr bwMode="auto">
          <a:xfrm>
            <a:off x="306388" y="2719388"/>
            <a:ext cx="15827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ru-RU" sz="2400" b="1"/>
              <a:t>35974,1</a:t>
            </a:r>
            <a:endParaRPr lang="en-US" sz="2400" b="1"/>
          </a:p>
        </p:txBody>
      </p:sp>
      <p:sp>
        <p:nvSpPr>
          <p:cNvPr id="5195" name="Rectangle 4"/>
          <p:cNvSpPr>
            <a:spLocks noChangeArrowheads="1"/>
          </p:cNvSpPr>
          <p:nvPr/>
        </p:nvSpPr>
        <p:spPr bwMode="auto">
          <a:xfrm>
            <a:off x="0" y="201613"/>
            <a:ext cx="9144000" cy="1196975"/>
          </a:xfrm>
          <a:prstGeom prst="rect">
            <a:avLst/>
          </a:prstGeom>
          <a:solidFill>
            <a:srgbClr val="CCFFCC"/>
          </a:solidFill>
          <a:ln w="38100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96" name="Text Box 5"/>
          <p:cNvSpPr txBox="1">
            <a:spLocks noChangeArrowheads="1"/>
          </p:cNvSpPr>
          <p:nvPr/>
        </p:nvSpPr>
        <p:spPr bwMode="auto">
          <a:xfrm>
            <a:off x="1311275" y="230188"/>
            <a:ext cx="7832725" cy="8509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200" b="1"/>
              <a:t>  </a:t>
            </a:r>
            <a:r>
              <a:rPr lang="ru-RU" sz="2900" b="1">
                <a:solidFill>
                  <a:srgbClr val="800000"/>
                </a:solidFill>
              </a:rPr>
              <a:t>Соотношение средней заработной платы</a:t>
            </a:r>
          </a:p>
          <a:p>
            <a:pPr algn="ctr">
              <a:lnSpc>
                <a:spcPct val="85000"/>
              </a:lnSpc>
            </a:pPr>
            <a:r>
              <a:rPr lang="ru-RU" sz="2900" b="1">
                <a:solidFill>
                  <a:srgbClr val="800000"/>
                </a:solidFill>
              </a:rPr>
              <a:t> медицинского персонала - 2015 год</a:t>
            </a:r>
          </a:p>
        </p:txBody>
      </p:sp>
      <p:sp>
        <p:nvSpPr>
          <p:cNvPr id="5197" name="Rectangle 75"/>
          <p:cNvSpPr>
            <a:spLocks noChangeArrowheads="1"/>
          </p:cNvSpPr>
          <p:nvPr/>
        </p:nvSpPr>
        <p:spPr bwMode="auto">
          <a:xfrm>
            <a:off x="5791200" y="6172200"/>
            <a:ext cx="10668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</a:pPr>
            <a:r>
              <a:rPr lang="ru-RU" sz="2600" b="1"/>
              <a:t>ФАКТ</a:t>
            </a:r>
            <a:endParaRPr lang="en-US" sz="2600" b="1"/>
          </a:p>
        </p:txBody>
      </p:sp>
      <p:sp>
        <p:nvSpPr>
          <p:cNvPr id="5198" name="Rectangle 76"/>
          <p:cNvSpPr>
            <a:spLocks noChangeArrowheads="1"/>
          </p:cNvSpPr>
          <p:nvPr/>
        </p:nvSpPr>
        <p:spPr bwMode="auto">
          <a:xfrm>
            <a:off x="1525588" y="2414588"/>
            <a:ext cx="162718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ru-RU" sz="2400" b="1"/>
              <a:t>38031,1</a:t>
            </a:r>
            <a:endParaRPr lang="en-US" sz="2400" b="1"/>
          </a:p>
        </p:txBody>
      </p:sp>
      <p:sp>
        <p:nvSpPr>
          <p:cNvPr id="5199" name="Rectangle 77"/>
          <p:cNvSpPr>
            <a:spLocks noChangeArrowheads="1"/>
          </p:cNvSpPr>
          <p:nvPr/>
        </p:nvSpPr>
        <p:spPr bwMode="auto">
          <a:xfrm>
            <a:off x="5257800" y="6172200"/>
            <a:ext cx="434975" cy="433388"/>
          </a:xfrm>
          <a:prstGeom prst="rect">
            <a:avLst/>
          </a:prstGeom>
          <a:solidFill>
            <a:srgbClr val="80008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3744913" y="2598738"/>
          <a:ext cx="1835150" cy="325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29" name="Диаграмма" r:id="rId5" imgW="2788852" imgH="3703320" progId="MSGraph.Chart.8">
                  <p:embed followColorScheme="full"/>
                </p:oleObj>
              </mc:Choice>
              <mc:Fallback>
                <p:oleObj name="Диаграмма" r:id="rId5" imgW="2788852" imgH="370332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13" y="2598738"/>
                        <a:ext cx="1835150" cy="3252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6604000" y="2522538"/>
          <a:ext cx="1920875" cy="321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30" name="Диаграмма" r:id="rId7" imgW="2910736" imgH="3657528" progId="MSGraph.Chart.8">
                  <p:embed followColorScheme="full"/>
                </p:oleObj>
              </mc:Choice>
              <mc:Fallback>
                <p:oleObj name="Диаграмма" r:id="rId7" imgW="2910736" imgH="3657528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4000" y="2522538"/>
                        <a:ext cx="1920875" cy="3214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00" name="Rectangle 80"/>
          <p:cNvSpPr>
            <a:spLocks noChangeArrowheads="1"/>
          </p:cNvSpPr>
          <p:nvPr/>
        </p:nvSpPr>
        <p:spPr bwMode="auto">
          <a:xfrm>
            <a:off x="4648200" y="3024188"/>
            <a:ext cx="13716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ru-RU" sz="2400" b="1"/>
              <a:t>25470,4</a:t>
            </a:r>
            <a:endParaRPr lang="en-US" sz="2400" b="1"/>
          </a:p>
        </p:txBody>
      </p:sp>
      <p:sp>
        <p:nvSpPr>
          <p:cNvPr id="5201" name="Rectangle 81"/>
          <p:cNvSpPr>
            <a:spLocks noChangeArrowheads="1"/>
          </p:cNvSpPr>
          <p:nvPr/>
        </p:nvSpPr>
        <p:spPr bwMode="auto">
          <a:xfrm>
            <a:off x="3348038" y="3284538"/>
            <a:ext cx="170815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ru-RU" sz="2400" b="1"/>
              <a:t>24929,9</a:t>
            </a:r>
            <a:endParaRPr lang="en-US" sz="2400" b="1"/>
          </a:p>
        </p:txBody>
      </p:sp>
      <p:sp>
        <p:nvSpPr>
          <p:cNvPr id="5202" name="Rectangle 82"/>
          <p:cNvSpPr>
            <a:spLocks noChangeArrowheads="1"/>
          </p:cNvSpPr>
          <p:nvPr/>
        </p:nvSpPr>
        <p:spPr bwMode="auto">
          <a:xfrm>
            <a:off x="7543800" y="3532188"/>
            <a:ext cx="13716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ru-RU" sz="2400" b="1"/>
              <a:t>17892,6</a:t>
            </a:r>
            <a:endParaRPr lang="en-US" sz="2400" b="1"/>
          </a:p>
        </p:txBody>
      </p:sp>
      <p:sp>
        <p:nvSpPr>
          <p:cNvPr id="5203" name="Rectangle 83"/>
          <p:cNvSpPr>
            <a:spLocks noChangeArrowheads="1"/>
          </p:cNvSpPr>
          <p:nvPr/>
        </p:nvSpPr>
        <p:spPr bwMode="auto">
          <a:xfrm>
            <a:off x="6324600" y="3836988"/>
            <a:ext cx="1630363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ru-RU" sz="2400" b="1"/>
              <a:t>17048,2</a:t>
            </a:r>
            <a:endParaRPr lang="en-US" sz="2400" b="1"/>
          </a:p>
        </p:txBody>
      </p:sp>
      <p:pic>
        <p:nvPicPr>
          <p:cNvPr id="5204" name="Picture 85" descr="i?id=336673146-35-72&amp;n=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0188" y="280988"/>
            <a:ext cx="1143000" cy="1016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205" name="Oval 2"/>
          <p:cNvSpPr>
            <a:spLocks noChangeArrowheads="1"/>
          </p:cNvSpPr>
          <p:nvPr/>
        </p:nvSpPr>
        <p:spPr bwMode="auto">
          <a:xfrm>
            <a:off x="3811588" y="6070600"/>
            <a:ext cx="989012" cy="584200"/>
          </a:xfrm>
          <a:prstGeom prst="ellipse">
            <a:avLst/>
          </a:prstGeom>
          <a:solidFill>
            <a:srgbClr val="3366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bg1"/>
                </a:solidFill>
              </a:rPr>
              <a:t>руб.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 descr="http://www.medonline.com.ua/files/1/Depositphotos_26876703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744788"/>
            <a:ext cx="2987675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2" descr="http://www.dentistsinwhittier.com/wp-content/uploads/2012/06/family-dentist-in-whittier-with-patien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2188" y="179388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http://thumbs.dreamstime.com/z/medical-treatment-11283548.jpg"/>
          <p:cNvPicPr>
            <a:picLocks noChangeAspect="1" noChangeArrowheads="1"/>
          </p:cNvPicPr>
          <p:nvPr/>
        </p:nvPicPr>
        <p:blipFill>
          <a:blip r:embed="rId4" cstate="print"/>
          <a:srcRect b="12766"/>
          <a:stretch>
            <a:fillRect/>
          </a:stretch>
        </p:blipFill>
        <p:spPr bwMode="auto">
          <a:xfrm>
            <a:off x="3278188" y="280988"/>
            <a:ext cx="2935287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Прямоугольник 6"/>
          <p:cNvSpPr>
            <a:spLocks noChangeArrowheads="1"/>
          </p:cNvSpPr>
          <p:nvPr/>
        </p:nvSpPr>
        <p:spPr bwMode="auto">
          <a:xfrm>
            <a:off x="6096000" y="382588"/>
            <a:ext cx="3048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</a:rPr>
              <a:t>157315 </a:t>
            </a:r>
          </a:p>
          <a:p>
            <a:pPr algn="ctr"/>
            <a:r>
              <a:rPr lang="ru-RU" sz="2200" b="1" dirty="0">
                <a:solidFill>
                  <a:srgbClr val="0070C0"/>
                </a:solidFill>
              </a:rPr>
              <a:t>больных, пролеченных в стационарах</a:t>
            </a:r>
          </a:p>
        </p:txBody>
      </p:sp>
      <p:sp>
        <p:nvSpPr>
          <p:cNvPr id="30726" name="Прямоугольник 7"/>
          <p:cNvSpPr>
            <a:spLocks noChangeArrowheads="1"/>
          </p:cNvSpPr>
          <p:nvPr/>
        </p:nvSpPr>
        <p:spPr bwMode="auto">
          <a:xfrm>
            <a:off x="6983413" y="4297706"/>
            <a:ext cx="2160587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6000" b="1" dirty="0">
                <a:solidFill>
                  <a:srgbClr val="C00000"/>
                </a:solidFill>
              </a:rPr>
              <a:t>94514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ru-RU" sz="2200" b="1" dirty="0">
                <a:solidFill>
                  <a:srgbClr val="0070C0"/>
                </a:solidFill>
              </a:rPr>
              <a:t>количество выполненных операций</a:t>
            </a:r>
          </a:p>
        </p:txBody>
      </p:sp>
      <p:sp>
        <p:nvSpPr>
          <p:cNvPr id="30727" name="Прямоугольник 8"/>
          <p:cNvSpPr>
            <a:spLocks noChangeArrowheads="1"/>
          </p:cNvSpPr>
          <p:nvPr/>
        </p:nvSpPr>
        <p:spPr bwMode="auto">
          <a:xfrm>
            <a:off x="0" y="4176713"/>
            <a:ext cx="32416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000" b="1" dirty="0">
                <a:solidFill>
                  <a:srgbClr val="C00000"/>
                </a:solidFill>
              </a:rPr>
              <a:t>385778</a:t>
            </a:r>
          </a:p>
          <a:p>
            <a:pPr algn="ctr"/>
            <a:r>
              <a:rPr lang="ru-RU" sz="2200" b="1" dirty="0">
                <a:solidFill>
                  <a:srgbClr val="0070C0"/>
                </a:solidFill>
              </a:rPr>
              <a:t>выполненных вызовов скорой медицинской помощи</a:t>
            </a:r>
          </a:p>
        </p:txBody>
      </p:sp>
      <p:sp>
        <p:nvSpPr>
          <p:cNvPr id="30728" name="Прямоугольник 9"/>
          <p:cNvSpPr>
            <a:spLocks noChangeArrowheads="1"/>
          </p:cNvSpPr>
          <p:nvPr/>
        </p:nvSpPr>
        <p:spPr bwMode="auto">
          <a:xfrm>
            <a:off x="2973388" y="4851400"/>
            <a:ext cx="4189412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5400" b="1">
                <a:solidFill>
                  <a:srgbClr val="C00000"/>
                </a:solidFill>
              </a:rPr>
              <a:t>2833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ru-RU" sz="2200" b="1">
                <a:solidFill>
                  <a:srgbClr val="0070C0"/>
                </a:solidFill>
              </a:rPr>
              <a:t>беженцев из Украины, которым оказана медицинская помощь</a:t>
            </a:r>
          </a:p>
        </p:txBody>
      </p:sp>
      <p:pic>
        <p:nvPicPr>
          <p:cNvPr id="30729" name="Picture 6" descr="http://www.ekamedcenter.ru/upload/medialibrary/e68/e684e0d63f8e8ae78e1d359a5eff68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6317" y="2516188"/>
            <a:ext cx="2754312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0" descr="http://thumbs.dreamstime.com/t/%D0%BF%D0%B0%D1%86%D0%B8%D0%B5%D0%BD%D1%82%D1%8B-%D0%B8%D0%B0%D0%B3%D0%BD%D0%BE%D0%B7%D0%B0-%D0%BE%D0%BA%D1%82%D0%BE%D1%80%D0%BE%D0%B2-%D0%BC%D0%B5-%D0%B8%D1%86%D0%B8%D0%BD%D1%81%D0%BA%D0%B8%D0%B5-%D0%B8-%D0%BD%D0%B0%D1%83%D0%BA%D0%B0-450501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6388" y="3125788"/>
            <a:ext cx="1758950" cy="17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1" name="Прямоугольник 14"/>
          <p:cNvSpPr>
            <a:spLocks noChangeArrowheads="1"/>
          </p:cNvSpPr>
          <p:nvPr/>
        </p:nvSpPr>
        <p:spPr bwMode="auto">
          <a:xfrm>
            <a:off x="153988" y="1398588"/>
            <a:ext cx="3457575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Более 8 млн.</a:t>
            </a:r>
          </a:p>
          <a:p>
            <a:pPr algn="ctr"/>
            <a:r>
              <a:rPr lang="ru-RU" sz="2200" b="1" dirty="0">
                <a:solidFill>
                  <a:srgbClr val="0070C0"/>
                </a:solidFill>
              </a:rPr>
              <a:t>выполненных посещений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http://stylingroom.ru/wp-content/uploads/2013/08/1350234486_dvuxkomnatnaja-kvartira-dizain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5233" y="3498071"/>
            <a:ext cx="3012996" cy="2155159"/>
          </a:xfrm>
          <a:prstGeom prst="rect">
            <a:avLst/>
          </a:prstGeom>
          <a:noFill/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128143" y="386398"/>
            <a:ext cx="5535853" cy="665162"/>
          </a:xfrm>
        </p:spPr>
        <p:txBody>
          <a:bodyPr rtlCol="0">
            <a:normAutofit fontScale="90000"/>
          </a:bodyPr>
          <a:lstStyle/>
          <a:p>
            <a:pPr algn="l" eaLnBrk="1" hangingPunct="1">
              <a:defRPr/>
            </a:pPr>
            <a:r>
              <a:rPr lang="ru-RU" b="1" dirty="0" smtClean="0">
                <a:solidFill>
                  <a:srgbClr val="0070C0"/>
                </a:solidFill>
              </a:rPr>
              <a:t>КАДРОВАЯ ПОЛИТИКА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14"/>
          <p:cNvSpPr>
            <a:spLocks noChangeArrowheads="1"/>
          </p:cNvSpPr>
          <p:nvPr/>
        </p:nvSpPr>
        <p:spPr bwMode="auto">
          <a:xfrm>
            <a:off x="5131372" y="1654620"/>
            <a:ext cx="3631628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112</a:t>
            </a:r>
            <a:endParaRPr lang="ru-RU" sz="4400" b="1" dirty="0">
              <a:solidFill>
                <a:srgbClr val="C00000"/>
              </a:solidFill>
            </a:endParaRPr>
          </a:p>
          <a:p>
            <a:pPr lvl="0" algn="ctr"/>
            <a:r>
              <a:rPr lang="ru-RU" sz="2200" b="1" dirty="0" smtClean="0">
                <a:solidFill>
                  <a:srgbClr val="0070C0"/>
                </a:solidFill>
              </a:rPr>
              <a:t>выпускников </a:t>
            </a:r>
            <a:r>
              <a:rPr lang="ru-RU" sz="2200" b="1" dirty="0" err="1" smtClean="0">
                <a:solidFill>
                  <a:srgbClr val="0070C0"/>
                </a:solidFill>
              </a:rPr>
              <a:t>РостГМУ</a:t>
            </a:r>
            <a:r>
              <a:rPr lang="ru-RU" sz="2200" b="1" dirty="0" smtClean="0">
                <a:solidFill>
                  <a:srgbClr val="0070C0"/>
                </a:solidFill>
              </a:rPr>
              <a:t> заключили трудовые договоры с МБУЗ города</a:t>
            </a:r>
            <a:endParaRPr lang="ru-RU" sz="22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14"/>
          <p:cNvSpPr>
            <a:spLocks noChangeArrowheads="1"/>
          </p:cNvSpPr>
          <p:nvPr/>
        </p:nvSpPr>
        <p:spPr bwMode="auto">
          <a:xfrm>
            <a:off x="338329" y="4179745"/>
            <a:ext cx="4233672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60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endParaRPr lang="ru-RU" sz="4000" b="1" dirty="0">
              <a:solidFill>
                <a:srgbClr val="C00000"/>
              </a:solidFill>
            </a:endParaRPr>
          </a:p>
          <a:p>
            <a:pPr lvl="0" algn="ctr"/>
            <a:r>
              <a:rPr lang="ru-RU" sz="2200" b="1" dirty="0" smtClean="0">
                <a:solidFill>
                  <a:srgbClr val="0070C0"/>
                </a:solidFill>
              </a:rPr>
              <a:t>студентов обучается на 1-2 курсах </a:t>
            </a:r>
            <a:r>
              <a:rPr lang="ru-RU" sz="2200" b="1" dirty="0" err="1" smtClean="0">
                <a:solidFill>
                  <a:srgbClr val="0070C0"/>
                </a:solidFill>
              </a:rPr>
              <a:t>РостГМУ</a:t>
            </a:r>
            <a:r>
              <a:rPr lang="ru-RU" sz="2200" b="1" dirty="0" smtClean="0">
                <a:solidFill>
                  <a:srgbClr val="0070C0"/>
                </a:solidFill>
              </a:rPr>
              <a:t> по целевому направлению</a:t>
            </a:r>
          </a:p>
        </p:txBody>
      </p:sp>
      <p:sp>
        <p:nvSpPr>
          <p:cNvPr id="10" name="Прямоугольник 14"/>
          <p:cNvSpPr>
            <a:spLocks noChangeArrowheads="1"/>
          </p:cNvSpPr>
          <p:nvPr/>
        </p:nvSpPr>
        <p:spPr bwMode="auto">
          <a:xfrm>
            <a:off x="5452088" y="5041520"/>
            <a:ext cx="337238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19 </a:t>
            </a:r>
            <a:endParaRPr lang="ru-RU" sz="4800" b="1" dirty="0">
              <a:solidFill>
                <a:srgbClr val="C00000"/>
              </a:solidFill>
            </a:endParaRPr>
          </a:p>
          <a:p>
            <a:pPr lvl="0" algn="ctr"/>
            <a:r>
              <a:rPr lang="ru-RU" sz="2200" b="1" dirty="0" smtClean="0">
                <a:solidFill>
                  <a:srgbClr val="0070C0"/>
                </a:solidFill>
              </a:rPr>
              <a:t>квартир выделено для медицинских работников</a:t>
            </a:r>
          </a:p>
        </p:txBody>
      </p:sp>
      <p:pic>
        <p:nvPicPr>
          <p:cNvPr id="272388" name="Picture 4" descr="https://pp.vk.me/c406322/v406322006/b0f/tpy8XsLi7Z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143" y="1346009"/>
            <a:ext cx="4762500" cy="2686051"/>
          </a:xfrm>
          <a:prstGeom prst="rect">
            <a:avLst/>
          </a:prstGeom>
          <a:noFill/>
        </p:spPr>
      </p:pic>
      <p:pic>
        <p:nvPicPr>
          <p:cNvPr id="272390" name="Picture 6" descr="http://pharmpersonal.ru/images/publs/med_thumb/755/2fd2a1619d83ac6b18822c7b678e8ca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6853" y="276605"/>
            <a:ext cx="2332363" cy="15631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228600" y="152400"/>
            <a:ext cx="4040188" cy="2058988"/>
          </a:xfrm>
          <a:prstGeom prst="rect">
            <a:avLst/>
          </a:prstGeom>
          <a:solidFill>
            <a:srgbClr val="336699"/>
          </a:solidFill>
          <a:ln w="57150" cmpd="thinThick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9555" name="Rectangle 3"/>
          <p:cNvSpPr>
            <a:spLocks noChangeArrowheads="1"/>
          </p:cNvSpPr>
          <p:nvPr/>
        </p:nvSpPr>
        <p:spPr bwMode="auto">
          <a:xfrm>
            <a:off x="306388" y="382588"/>
            <a:ext cx="3900487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lnSpc>
                <a:spcPct val="95000"/>
              </a:lnSpc>
              <a:defRPr/>
            </a:pPr>
            <a:r>
              <a:rPr lang="ru-RU" sz="2400" b="1" dirty="0">
                <a:solidFill>
                  <a:schemeClr val="bg1"/>
                </a:solidFill>
              </a:rPr>
              <a:t>Открытый прием граждан – новая форма контакта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с пациентами в 2015 году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3013" name="Text Box 9"/>
          <p:cNvSpPr txBox="1">
            <a:spLocks noChangeArrowheads="1"/>
          </p:cNvSpPr>
          <p:nvPr/>
        </p:nvSpPr>
        <p:spPr bwMode="auto">
          <a:xfrm>
            <a:off x="-76200" y="6172200"/>
            <a:ext cx="4876800" cy="431800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 37 приемах принят 401 человек</a:t>
            </a:r>
          </a:p>
        </p:txBody>
      </p:sp>
      <p:sp>
        <p:nvSpPr>
          <p:cNvPr id="57349" name="Rectangle 2"/>
          <p:cNvSpPr>
            <a:spLocks noChangeArrowheads="1"/>
          </p:cNvSpPr>
          <p:nvPr/>
        </p:nvSpPr>
        <p:spPr bwMode="auto">
          <a:xfrm>
            <a:off x="4722813" y="166688"/>
            <a:ext cx="4040187" cy="2058987"/>
          </a:xfrm>
          <a:prstGeom prst="rect">
            <a:avLst/>
          </a:prstGeom>
          <a:solidFill>
            <a:srgbClr val="336699"/>
          </a:solidFill>
          <a:ln w="57150" cmpd="thinThick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800600" y="179388"/>
            <a:ext cx="3900488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lnSpc>
                <a:spcPct val="95000"/>
              </a:lnSpc>
              <a:defRPr/>
            </a:pPr>
            <a:r>
              <a:rPr lang="ru-RU" sz="2400" b="1" dirty="0">
                <a:solidFill>
                  <a:schemeClr val="bg1"/>
                </a:solidFill>
              </a:rPr>
              <a:t>Заседания общественного совета при Управлении здравоохранения города Ростова-на-Дону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3" name="Picture 10" descr="Общественный совет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311400"/>
            <a:ext cx="3886200" cy="3732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7" name="Picture 9" descr="D:\информационное сопровождение 2015\_Открытый прием - 2015\01.10.2015 - ГБ20\IMG_1659.JPG"/>
          <p:cNvPicPr>
            <a:picLocks noChangeAspect="1" noChangeArrowheads="1"/>
          </p:cNvPicPr>
          <p:nvPr/>
        </p:nvPicPr>
        <p:blipFill>
          <a:blip r:embed="rId3" cstate="print"/>
          <a:srcRect b="6494"/>
          <a:stretch>
            <a:fillRect/>
          </a:stretch>
        </p:blipFill>
        <p:spPr bwMode="auto">
          <a:xfrm>
            <a:off x="280988" y="2312988"/>
            <a:ext cx="3911600" cy="3656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reeform 7"/>
          <p:cNvSpPr>
            <a:spLocks/>
          </p:cNvSpPr>
          <p:nvPr/>
        </p:nvSpPr>
        <p:spPr bwMode="auto">
          <a:xfrm>
            <a:off x="593725" y="1790700"/>
            <a:ext cx="138113" cy="3916363"/>
          </a:xfrm>
          <a:custGeom>
            <a:avLst/>
            <a:gdLst>
              <a:gd name="T0" fmla="*/ 0 w 87"/>
              <a:gd name="T1" fmla="*/ 2147483647 h 2467"/>
              <a:gd name="T2" fmla="*/ 0 w 87"/>
              <a:gd name="T3" fmla="*/ 2147483647 h 2467"/>
              <a:gd name="T4" fmla="*/ 2147483647 w 87"/>
              <a:gd name="T5" fmla="*/ 0 h 2467"/>
              <a:gd name="T6" fmla="*/ 2147483647 w 87"/>
              <a:gd name="T7" fmla="*/ 2147483647 h 2467"/>
              <a:gd name="T8" fmla="*/ 0 w 87"/>
              <a:gd name="T9" fmla="*/ 2147483647 h 24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7"/>
              <a:gd name="T16" fmla="*/ 0 h 2467"/>
              <a:gd name="T17" fmla="*/ 87 w 87"/>
              <a:gd name="T18" fmla="*/ 2467 h 24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7" h="2467">
                <a:moveTo>
                  <a:pt x="0" y="2467"/>
                </a:moveTo>
                <a:lnTo>
                  <a:pt x="0" y="33"/>
                </a:lnTo>
                <a:lnTo>
                  <a:pt x="87" y="0"/>
                </a:lnTo>
                <a:lnTo>
                  <a:pt x="87" y="2435"/>
                </a:lnTo>
                <a:lnTo>
                  <a:pt x="0" y="2467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63" name="Rectangle 8"/>
          <p:cNvSpPr>
            <a:spLocks noChangeArrowheads="1"/>
          </p:cNvSpPr>
          <p:nvPr/>
        </p:nvSpPr>
        <p:spPr bwMode="auto">
          <a:xfrm>
            <a:off x="731838" y="1790700"/>
            <a:ext cx="7845425" cy="386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64" name="Freeform 9"/>
          <p:cNvSpPr>
            <a:spLocks/>
          </p:cNvSpPr>
          <p:nvPr/>
        </p:nvSpPr>
        <p:spPr bwMode="auto">
          <a:xfrm>
            <a:off x="593725" y="1790700"/>
            <a:ext cx="138113" cy="3916363"/>
          </a:xfrm>
          <a:custGeom>
            <a:avLst/>
            <a:gdLst>
              <a:gd name="T0" fmla="*/ 0 w 87"/>
              <a:gd name="T1" fmla="*/ 2147483647 h 2467"/>
              <a:gd name="T2" fmla="*/ 0 w 87"/>
              <a:gd name="T3" fmla="*/ 2147483647 h 2467"/>
              <a:gd name="T4" fmla="*/ 2147483647 w 87"/>
              <a:gd name="T5" fmla="*/ 0 h 2467"/>
              <a:gd name="T6" fmla="*/ 2147483647 w 87"/>
              <a:gd name="T7" fmla="*/ 2147483647 h 2467"/>
              <a:gd name="T8" fmla="*/ 0 w 87"/>
              <a:gd name="T9" fmla="*/ 2147483647 h 24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7"/>
              <a:gd name="T16" fmla="*/ 0 h 2467"/>
              <a:gd name="T17" fmla="*/ 87 w 87"/>
              <a:gd name="T18" fmla="*/ 2467 h 24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7" h="2467">
                <a:moveTo>
                  <a:pt x="0" y="2467"/>
                </a:moveTo>
                <a:lnTo>
                  <a:pt x="0" y="33"/>
                </a:lnTo>
                <a:lnTo>
                  <a:pt x="87" y="0"/>
                </a:lnTo>
                <a:lnTo>
                  <a:pt x="87" y="2435"/>
                </a:lnTo>
                <a:lnTo>
                  <a:pt x="0" y="2467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65" name="Rectangle 10"/>
          <p:cNvSpPr>
            <a:spLocks noChangeArrowheads="1"/>
          </p:cNvSpPr>
          <p:nvPr/>
        </p:nvSpPr>
        <p:spPr bwMode="auto">
          <a:xfrm>
            <a:off x="731838" y="1790700"/>
            <a:ext cx="7845425" cy="386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66" name="Line 11"/>
          <p:cNvSpPr>
            <a:spLocks noChangeShapeType="1"/>
          </p:cNvSpPr>
          <p:nvPr/>
        </p:nvSpPr>
        <p:spPr bwMode="auto">
          <a:xfrm>
            <a:off x="593725" y="5707063"/>
            <a:ext cx="1588" cy="50800"/>
          </a:xfrm>
          <a:prstGeom prst="line">
            <a:avLst/>
          </a:prstGeom>
          <a:noFill/>
          <a:ln w="7938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67" name="Line 12"/>
          <p:cNvSpPr>
            <a:spLocks noChangeShapeType="1"/>
          </p:cNvSpPr>
          <p:nvPr/>
        </p:nvSpPr>
        <p:spPr bwMode="auto">
          <a:xfrm>
            <a:off x="1574800" y="5707063"/>
            <a:ext cx="1588" cy="50800"/>
          </a:xfrm>
          <a:prstGeom prst="line">
            <a:avLst/>
          </a:prstGeom>
          <a:noFill/>
          <a:ln w="7938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68" name="Line 13"/>
          <p:cNvSpPr>
            <a:spLocks noChangeShapeType="1"/>
          </p:cNvSpPr>
          <p:nvPr/>
        </p:nvSpPr>
        <p:spPr bwMode="auto">
          <a:xfrm>
            <a:off x="4519613" y="5707063"/>
            <a:ext cx="1587" cy="50800"/>
          </a:xfrm>
          <a:prstGeom prst="line">
            <a:avLst/>
          </a:prstGeom>
          <a:noFill/>
          <a:ln w="7938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69" name="Line 14"/>
          <p:cNvSpPr>
            <a:spLocks noChangeShapeType="1"/>
          </p:cNvSpPr>
          <p:nvPr/>
        </p:nvSpPr>
        <p:spPr bwMode="auto">
          <a:xfrm>
            <a:off x="5500688" y="5707063"/>
            <a:ext cx="1587" cy="50800"/>
          </a:xfrm>
          <a:prstGeom prst="line">
            <a:avLst/>
          </a:prstGeom>
          <a:noFill/>
          <a:ln w="7938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70" name="Line 15"/>
          <p:cNvSpPr>
            <a:spLocks noChangeShapeType="1"/>
          </p:cNvSpPr>
          <p:nvPr/>
        </p:nvSpPr>
        <p:spPr bwMode="auto">
          <a:xfrm>
            <a:off x="7456488" y="5707063"/>
            <a:ext cx="1587" cy="50800"/>
          </a:xfrm>
          <a:prstGeom prst="line">
            <a:avLst/>
          </a:prstGeom>
          <a:noFill/>
          <a:ln w="7938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71" name="Freeform 16"/>
          <p:cNvSpPr>
            <a:spLocks/>
          </p:cNvSpPr>
          <p:nvPr/>
        </p:nvSpPr>
        <p:spPr bwMode="auto">
          <a:xfrm>
            <a:off x="593725" y="5667375"/>
            <a:ext cx="7983538" cy="50800"/>
          </a:xfrm>
          <a:custGeom>
            <a:avLst/>
            <a:gdLst>
              <a:gd name="T0" fmla="*/ 0 w 5029"/>
              <a:gd name="T1" fmla="*/ 2147483647 h 32"/>
              <a:gd name="T2" fmla="*/ 2147483647 w 5029"/>
              <a:gd name="T3" fmla="*/ 0 h 32"/>
              <a:gd name="T4" fmla="*/ 2147483647 w 5029"/>
              <a:gd name="T5" fmla="*/ 0 h 32"/>
              <a:gd name="T6" fmla="*/ 2147483647 w 5029"/>
              <a:gd name="T7" fmla="*/ 2147483647 h 32"/>
              <a:gd name="T8" fmla="*/ 0 w 5029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29"/>
              <a:gd name="T16" fmla="*/ 0 h 32"/>
              <a:gd name="T17" fmla="*/ 5029 w 5029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29" h="32">
                <a:moveTo>
                  <a:pt x="0" y="32"/>
                </a:moveTo>
                <a:lnTo>
                  <a:pt x="87" y="0"/>
                </a:lnTo>
                <a:lnTo>
                  <a:pt x="5029" y="0"/>
                </a:lnTo>
                <a:lnTo>
                  <a:pt x="4942" y="32"/>
                </a:lnTo>
                <a:lnTo>
                  <a:pt x="0" y="32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72" name="Freeform 17"/>
          <p:cNvSpPr>
            <a:spLocks/>
          </p:cNvSpPr>
          <p:nvPr/>
        </p:nvSpPr>
        <p:spPr bwMode="auto">
          <a:xfrm>
            <a:off x="593725" y="1803400"/>
            <a:ext cx="138113" cy="3914775"/>
          </a:xfrm>
          <a:custGeom>
            <a:avLst/>
            <a:gdLst>
              <a:gd name="T0" fmla="*/ 0 w 87"/>
              <a:gd name="T1" fmla="*/ 2147483647 h 2467"/>
              <a:gd name="T2" fmla="*/ 0 w 87"/>
              <a:gd name="T3" fmla="*/ 2147483647 h 2467"/>
              <a:gd name="T4" fmla="*/ 2147483647 w 87"/>
              <a:gd name="T5" fmla="*/ 0 h 2467"/>
              <a:gd name="T6" fmla="*/ 2147483647 w 87"/>
              <a:gd name="T7" fmla="*/ 2147483647 h 2467"/>
              <a:gd name="T8" fmla="*/ 0 w 87"/>
              <a:gd name="T9" fmla="*/ 2147483647 h 24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7"/>
              <a:gd name="T16" fmla="*/ 0 h 2467"/>
              <a:gd name="T17" fmla="*/ 87 w 87"/>
              <a:gd name="T18" fmla="*/ 2467 h 24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7" h="2467">
                <a:moveTo>
                  <a:pt x="0" y="2467"/>
                </a:moveTo>
                <a:lnTo>
                  <a:pt x="0" y="33"/>
                </a:lnTo>
                <a:lnTo>
                  <a:pt x="87" y="0"/>
                </a:lnTo>
                <a:lnTo>
                  <a:pt x="87" y="2435"/>
                </a:lnTo>
                <a:lnTo>
                  <a:pt x="0" y="2467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73" name="Rectangle 18"/>
          <p:cNvSpPr>
            <a:spLocks noChangeArrowheads="1"/>
          </p:cNvSpPr>
          <p:nvPr/>
        </p:nvSpPr>
        <p:spPr bwMode="auto">
          <a:xfrm>
            <a:off x="742950" y="1803400"/>
            <a:ext cx="7845425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74" name="Freeform 19"/>
          <p:cNvSpPr>
            <a:spLocks/>
          </p:cNvSpPr>
          <p:nvPr/>
        </p:nvSpPr>
        <p:spPr bwMode="auto">
          <a:xfrm>
            <a:off x="593725" y="1803400"/>
            <a:ext cx="138113" cy="3914775"/>
          </a:xfrm>
          <a:custGeom>
            <a:avLst/>
            <a:gdLst>
              <a:gd name="T0" fmla="*/ 0 w 87"/>
              <a:gd name="T1" fmla="*/ 2147483647 h 2467"/>
              <a:gd name="T2" fmla="*/ 0 w 87"/>
              <a:gd name="T3" fmla="*/ 2147483647 h 2467"/>
              <a:gd name="T4" fmla="*/ 2147483647 w 87"/>
              <a:gd name="T5" fmla="*/ 0 h 2467"/>
              <a:gd name="T6" fmla="*/ 2147483647 w 87"/>
              <a:gd name="T7" fmla="*/ 2147483647 h 2467"/>
              <a:gd name="T8" fmla="*/ 0 w 87"/>
              <a:gd name="T9" fmla="*/ 2147483647 h 24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7"/>
              <a:gd name="T16" fmla="*/ 0 h 2467"/>
              <a:gd name="T17" fmla="*/ 87 w 87"/>
              <a:gd name="T18" fmla="*/ 2467 h 24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7" h="2467">
                <a:moveTo>
                  <a:pt x="0" y="2467"/>
                </a:moveTo>
                <a:lnTo>
                  <a:pt x="0" y="33"/>
                </a:lnTo>
                <a:lnTo>
                  <a:pt x="87" y="0"/>
                </a:lnTo>
                <a:lnTo>
                  <a:pt x="87" y="2435"/>
                </a:lnTo>
                <a:lnTo>
                  <a:pt x="0" y="2467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75" name="Line 20"/>
          <p:cNvSpPr>
            <a:spLocks noChangeShapeType="1"/>
          </p:cNvSpPr>
          <p:nvPr/>
        </p:nvSpPr>
        <p:spPr bwMode="auto">
          <a:xfrm>
            <a:off x="593725" y="5718175"/>
            <a:ext cx="1588" cy="50800"/>
          </a:xfrm>
          <a:prstGeom prst="line">
            <a:avLst/>
          </a:prstGeom>
          <a:noFill/>
          <a:ln w="7938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76" name="Line 21"/>
          <p:cNvSpPr>
            <a:spLocks noChangeShapeType="1"/>
          </p:cNvSpPr>
          <p:nvPr/>
        </p:nvSpPr>
        <p:spPr bwMode="auto">
          <a:xfrm>
            <a:off x="1574800" y="5718175"/>
            <a:ext cx="1588" cy="50800"/>
          </a:xfrm>
          <a:prstGeom prst="line">
            <a:avLst/>
          </a:prstGeom>
          <a:noFill/>
          <a:ln w="7938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77" name="Line 22"/>
          <p:cNvSpPr>
            <a:spLocks noChangeShapeType="1"/>
          </p:cNvSpPr>
          <p:nvPr/>
        </p:nvSpPr>
        <p:spPr bwMode="auto">
          <a:xfrm>
            <a:off x="4519613" y="5718175"/>
            <a:ext cx="1587" cy="50800"/>
          </a:xfrm>
          <a:prstGeom prst="line">
            <a:avLst/>
          </a:prstGeom>
          <a:noFill/>
          <a:ln w="7938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78" name="Line 23"/>
          <p:cNvSpPr>
            <a:spLocks noChangeShapeType="1"/>
          </p:cNvSpPr>
          <p:nvPr/>
        </p:nvSpPr>
        <p:spPr bwMode="auto">
          <a:xfrm>
            <a:off x="5500688" y="5718175"/>
            <a:ext cx="1587" cy="50800"/>
          </a:xfrm>
          <a:prstGeom prst="line">
            <a:avLst/>
          </a:prstGeom>
          <a:noFill/>
          <a:ln w="7938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79" name="Line 24"/>
          <p:cNvSpPr>
            <a:spLocks noChangeShapeType="1"/>
          </p:cNvSpPr>
          <p:nvPr/>
        </p:nvSpPr>
        <p:spPr bwMode="auto">
          <a:xfrm>
            <a:off x="7456488" y="5718175"/>
            <a:ext cx="1587" cy="50800"/>
          </a:xfrm>
          <a:prstGeom prst="line">
            <a:avLst/>
          </a:prstGeom>
          <a:noFill/>
          <a:ln w="7938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0982" name="Picture 51" descr="1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t="14572" b="13885"/>
          <a:stretch>
            <a:fillRect/>
          </a:stretch>
        </p:blipFill>
        <p:spPr bwMode="auto">
          <a:xfrm>
            <a:off x="89408" y="275907"/>
            <a:ext cx="2769823" cy="308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1" name="Picture 1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7025" t="26297" r="14950" b="37600"/>
          <a:stretch>
            <a:fillRect/>
          </a:stretch>
        </p:blipFill>
        <p:spPr bwMode="auto">
          <a:xfrm>
            <a:off x="-108688" y="3712465"/>
            <a:ext cx="9304504" cy="277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37500" t="31200" r="41695" b="23867"/>
          <a:stretch>
            <a:fillRect/>
          </a:stretch>
        </p:blipFill>
        <p:spPr bwMode="auto">
          <a:xfrm>
            <a:off x="6439763" y="275907"/>
            <a:ext cx="2536596" cy="308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3" name="Picture 3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l="35225" t="31733" r="43700" b="34000"/>
          <a:stretch>
            <a:fillRect/>
          </a:stretch>
        </p:blipFill>
        <p:spPr bwMode="auto">
          <a:xfrm>
            <a:off x="2975687" y="275907"/>
            <a:ext cx="3369297" cy="308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6" name="Picture 4" descr="http://rostovnadonu-61.ru/rostov-na-donu/photos/27784548/2e1325c51def5f26fe39889c34347f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6188" y="4445000"/>
            <a:ext cx="1943100" cy="1727200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0520" name="Picture 8" descr="http://www.gspcheb.ru/assets/images/gallery/uz39%20(22).jpg"/>
          <p:cNvPicPr>
            <a:picLocks noChangeAspect="1" noChangeArrowheads="1"/>
          </p:cNvPicPr>
          <p:nvPr/>
        </p:nvPicPr>
        <p:blipFill>
          <a:blip r:embed="rId3" cstate="print"/>
          <a:srcRect t="8483" r="451"/>
          <a:stretch>
            <a:fillRect/>
          </a:stretch>
        </p:blipFill>
        <p:spPr bwMode="auto">
          <a:xfrm>
            <a:off x="382588" y="4445000"/>
            <a:ext cx="1978025" cy="1727200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0522" name="Picture 10" descr="http://ciacrimwiimar.science/pic-4.bp.blogspot.com/_4euydbpo8uU/TJtwt-DnZuI/AAAAAAAAABM/V5IFUP-fims/s1600/PIC_0373.JPG"/>
          <p:cNvPicPr>
            <a:picLocks noChangeAspect="1" noChangeArrowheads="1"/>
          </p:cNvPicPr>
          <p:nvPr/>
        </p:nvPicPr>
        <p:blipFill>
          <a:blip r:embed="rId4" cstate="print"/>
          <a:srcRect l="5357" t="21429"/>
          <a:stretch>
            <a:fillRect/>
          </a:stretch>
        </p:blipFill>
        <p:spPr bwMode="auto">
          <a:xfrm>
            <a:off x="4648200" y="4445000"/>
            <a:ext cx="2079625" cy="1727200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0524" name="Picture 12" descr="http://crnews.ru/images/2015/December/3/fizra.jpg"/>
          <p:cNvPicPr>
            <a:picLocks noChangeAspect="1" noChangeArrowheads="1"/>
          </p:cNvPicPr>
          <p:nvPr/>
        </p:nvPicPr>
        <p:blipFill>
          <a:blip r:embed="rId5" cstate="print"/>
          <a:srcRect t="4961"/>
          <a:stretch>
            <a:fillRect/>
          </a:stretch>
        </p:blipFill>
        <p:spPr bwMode="auto">
          <a:xfrm>
            <a:off x="6934200" y="4445000"/>
            <a:ext cx="1981200" cy="1744663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420938" y="2887663"/>
            <a:ext cx="673100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haroni" pitchFamily="2" charset="-79"/>
              </a:rPr>
              <a:t>ЗД</a:t>
            </a:r>
            <a:r>
              <a:rPr lang="ru-RU" sz="4400" b="1" dirty="0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haroni" pitchFamily="2" charset="-79"/>
              </a:rPr>
              <a:t>ОР</a:t>
            </a:r>
            <a:r>
              <a:rPr lang="ru-RU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haroni" pitchFamily="2" charset="-79"/>
              </a:rPr>
              <a:t>ОВ</a:t>
            </a:r>
            <a:r>
              <a:rPr lang="ru-RU" sz="4400" b="1" dirty="0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haroni" pitchFamily="2" charset="-79"/>
              </a:rPr>
              <a:t>ЫЙ </a:t>
            </a:r>
            <a:r>
              <a:rPr lang="ru-RU" sz="4400" b="1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haroni" pitchFamily="2" charset="-79"/>
              </a:rPr>
              <a:t>Р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haroni" pitchFamily="2" charset="-79"/>
              </a:rPr>
              <a:t>О</a:t>
            </a:r>
            <a:r>
              <a:rPr lang="ru-RU" sz="4400" b="1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haroni" pitchFamily="2" charset="-79"/>
              </a:rPr>
              <a:t>С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haroni" pitchFamily="2" charset="-79"/>
              </a:rPr>
              <a:t>Т</a:t>
            </a:r>
            <a:r>
              <a:rPr lang="ru-RU" sz="4400" b="1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haroni" pitchFamily="2" charset="-79"/>
              </a:rPr>
              <a:t>О</a:t>
            </a: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haroni" pitchFamily="2" charset="-79"/>
              </a:rPr>
              <a:t>В</a:t>
            </a:r>
            <a:endParaRPr lang="ru-RU" sz="4400" dirty="0"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320526" name="Picture 14" descr="http://anturium.ru/images/services/internal-medicine/internal-medicine-01-600-4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4675" y="382588"/>
            <a:ext cx="2106613" cy="187166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0528" name="Picture 16" descr="http://tabletka.uz/wp-content/uploads/2015/08/11.jpg"/>
          <p:cNvPicPr>
            <a:picLocks noChangeAspect="1" noChangeArrowheads="1"/>
          </p:cNvPicPr>
          <p:nvPr/>
        </p:nvPicPr>
        <p:blipFill>
          <a:blip r:embed="rId7" cstate="print"/>
          <a:srcRect r="10709"/>
          <a:stretch>
            <a:fillRect/>
          </a:stretch>
        </p:blipFill>
        <p:spPr bwMode="auto">
          <a:xfrm>
            <a:off x="2505075" y="388938"/>
            <a:ext cx="2208213" cy="184943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2803" name="Picture 3" descr="C:\Users\klass\Desktop\DSC_0114.JPG"/>
          <p:cNvPicPr>
            <a:picLocks noChangeAspect="1" noChangeArrowheads="1"/>
          </p:cNvPicPr>
          <p:nvPr/>
        </p:nvPicPr>
        <p:blipFill rotWithShape="1">
          <a:blip r:embed="rId8" cstate="print"/>
          <a:srcRect l="6733" r="3625" b="5941"/>
          <a:stretch/>
        </p:blipFill>
        <p:spPr bwMode="auto">
          <a:xfrm>
            <a:off x="4811713" y="388938"/>
            <a:ext cx="2014537" cy="1871662"/>
          </a:xfrm>
          <a:prstGeom prst="rect">
            <a:avLst/>
          </a:prstGeom>
          <a:ln w="38100" cap="sq">
            <a:solidFill>
              <a:srgbClr val="0070C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4" name="Picture 2" descr="C:\Users\klass\Desktop\DSC_0134.JPG"/>
          <p:cNvPicPr>
            <a:picLocks noChangeAspect="1" noChangeArrowheads="1"/>
          </p:cNvPicPr>
          <p:nvPr/>
        </p:nvPicPr>
        <p:blipFill rotWithShape="1">
          <a:blip r:embed="rId9" cstate="print"/>
          <a:srcRect t="15706" r="919" b="8516"/>
          <a:stretch/>
        </p:blipFill>
        <p:spPr bwMode="auto">
          <a:xfrm>
            <a:off x="231775" y="388938"/>
            <a:ext cx="2128838" cy="3267075"/>
          </a:xfrm>
          <a:prstGeom prst="rect">
            <a:avLst/>
          </a:prstGeom>
          <a:ln w="38100" cap="sq">
            <a:solidFill>
              <a:srgbClr val="0070C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Изображение 4" descr="34-a210cfd3c12c21d24ad56337a37ebb57_ful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9663" y="635000"/>
            <a:ext cx="4316412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146175" y="3111500"/>
            <a:ext cx="7358063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540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Содержимое 1" descr="10829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108250" r="-104201"/>
          <a:stretch>
            <a:fillRect/>
          </a:stretch>
        </p:blipFill>
        <p:spPr>
          <a:xfrm>
            <a:off x="-9898063" y="4645025"/>
            <a:ext cx="28570238" cy="1403350"/>
          </a:xfrm>
        </p:spPr>
      </p:pic>
      <p:pic>
        <p:nvPicPr>
          <p:cNvPr id="99331" name="Изображение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225" y="346075"/>
            <a:ext cx="2051050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2" name="Прямоугольник 3"/>
          <p:cNvSpPr>
            <a:spLocks noChangeArrowheads="1"/>
          </p:cNvSpPr>
          <p:nvPr/>
        </p:nvSpPr>
        <p:spPr bwMode="auto">
          <a:xfrm>
            <a:off x="3089275" y="530225"/>
            <a:ext cx="525462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ru-RU" sz="3200" b="1"/>
              <a:t>Управление здравоохранения города Ростова-на-Дону</a:t>
            </a:r>
            <a:endParaRPr kumimoji="0" lang="en-US" sz="3200" b="1"/>
          </a:p>
          <a:p>
            <a:endParaRPr kumimoji="0" lang="en-US" sz="3200" b="1"/>
          </a:p>
          <a:p>
            <a:r>
              <a:rPr kumimoji="0" lang="ru-RU" sz="3200" b="1"/>
              <a:t>ул. 15 линия, 11/11</a:t>
            </a:r>
          </a:p>
          <a:p>
            <a:r>
              <a:rPr kumimoji="0" lang="ru-RU" sz="3200" b="1"/>
              <a:t>г. Ростов-на-Дону, 344019</a:t>
            </a:r>
          </a:p>
          <a:p>
            <a:r>
              <a:rPr kumimoji="0" lang="ru-RU" sz="3200" b="1"/>
              <a:t>тел./факс 8 (863) 2809720</a:t>
            </a:r>
          </a:p>
          <a:p>
            <a:r>
              <a:rPr kumimoji="0" lang="en-US" sz="3200" b="1"/>
              <a:t>E-mail</a:t>
            </a:r>
            <a:r>
              <a:rPr kumimoji="0" lang="ru-RU" sz="3200" b="1"/>
              <a:t>: </a:t>
            </a:r>
            <a:r>
              <a:rPr kumimoji="0" lang="en-US" sz="3200" b="1"/>
              <a:t>rndzdrav@aaanet.ru</a:t>
            </a:r>
            <a:endParaRPr lang="ru-RU" sz="3200"/>
          </a:p>
        </p:txBody>
      </p:sp>
      <p:pic>
        <p:nvPicPr>
          <p:cNvPr id="99333" name="Содержимое 3"/>
          <p:cNvPicPr>
            <a:picLocks noChangeAspect="1"/>
          </p:cNvPicPr>
          <p:nvPr/>
        </p:nvPicPr>
        <p:blipFill>
          <a:blip r:embed="rId4" cstate="print"/>
          <a:srcRect t="4695" b="4695"/>
          <a:stretch>
            <a:fillRect/>
          </a:stretch>
        </p:blipFill>
        <p:spPr bwMode="auto">
          <a:xfrm>
            <a:off x="442913" y="2868613"/>
            <a:ext cx="237331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Picture 7" descr="http://neurosys.ru/wp-content/uploads/2015/11/stacionar1.jpg"/>
          <p:cNvPicPr>
            <a:picLocks noChangeAspect="1" noChangeArrowheads="1"/>
          </p:cNvPicPr>
          <p:nvPr/>
        </p:nvPicPr>
        <p:blipFill>
          <a:blip r:embed="rId2" cstate="print"/>
          <a:srcRect l="37749"/>
          <a:stretch>
            <a:fillRect/>
          </a:stretch>
        </p:blipFill>
        <p:spPr bwMode="auto">
          <a:xfrm>
            <a:off x="4633204" y="3014804"/>
            <a:ext cx="3996628" cy="2763099"/>
          </a:xfrm>
          <a:prstGeom prst="rect">
            <a:avLst/>
          </a:prstGeom>
          <a:noFill/>
        </p:spPr>
      </p:pic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356103" y="727984"/>
            <a:ext cx="43426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План:  334,78</a:t>
            </a:r>
            <a:endParaRPr lang="ru-RU"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363655" y="1481321"/>
            <a:ext cx="43426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Факт:  340,80</a:t>
            </a:r>
            <a:endParaRPr lang="ru-RU" sz="5400" b="1" dirty="0">
              <a:solidFill>
                <a:srgbClr val="C00000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4669723" y="978158"/>
            <a:ext cx="3318754" cy="586981"/>
            <a:chOff x="4599159" y="740886"/>
            <a:chExt cx="3318754" cy="586981"/>
          </a:xfrm>
        </p:grpSpPr>
        <p:pic>
          <p:nvPicPr>
            <p:cNvPr id="72706" name="Picture 2" descr="http://thumbs.dreamstime.com/t/d-%D0%BF%D1%80%D0%B5-%D1%81%D1%82%D0%B0%D0%B2-%D1%8F%D1%8E%D1%82-%D0%B1%D0%BE-%D1%8C%D0%BD%D0%B8%D1%87%D0%BD%D0%BE%D0%B9-%D0%BA%D0%BE%D0%B9%D0%BA%D0%B8-4018891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99159" y="742387"/>
              <a:ext cx="839733" cy="559822"/>
            </a:xfrm>
            <a:prstGeom prst="rect">
              <a:avLst/>
            </a:prstGeom>
            <a:noFill/>
          </p:spPr>
        </p:pic>
        <p:pic>
          <p:nvPicPr>
            <p:cNvPr id="7" name="Picture 2" descr="http://thumbs.dreamstime.com/t/d-%D0%BF%D1%80%D0%B5-%D1%81%D1%82%D0%B0%D0%B2-%D1%8F%D1%8E%D1%82-%D0%B1%D0%BE-%D1%8C%D0%BD%D0%B8%D1%87%D0%BD%D0%BE%D0%B9-%D0%BA%D0%BE%D0%B9%D0%BA%D0%B8-4018891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10232" y="742387"/>
              <a:ext cx="839733" cy="559822"/>
            </a:xfrm>
            <a:prstGeom prst="rect">
              <a:avLst/>
            </a:prstGeom>
            <a:noFill/>
          </p:spPr>
        </p:pic>
        <p:pic>
          <p:nvPicPr>
            <p:cNvPr id="8" name="Picture 2" descr="http://thumbs.dreamstime.com/t/d-%D0%BF%D1%80%D0%B5-%D1%81%D1%82%D0%B0%D0%B2-%D1%8F%D1%8E%D1%82-%D0%B1%D0%BE-%D1%8C%D0%BD%D0%B8%D1%87%D0%BD%D0%BE%D0%B9-%D0%BA%D0%BE%D0%B9%D0%BA%D0%B8-4018891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31859" y="740886"/>
              <a:ext cx="839733" cy="559822"/>
            </a:xfrm>
            <a:prstGeom prst="rect">
              <a:avLst/>
            </a:prstGeom>
            <a:noFill/>
          </p:spPr>
        </p:pic>
        <p:pic>
          <p:nvPicPr>
            <p:cNvPr id="9" name="Picture 2" descr="http://thumbs.dreamstime.com/t/d-%D0%BF%D1%80%D0%B5-%D1%81%D1%82%D0%B0%D0%B2-%D1%8F%D1%8E%D1%82-%D0%B1%D0%BE-%D1%8C%D0%BD%D0%B8%D1%87%D0%BD%D0%BE%D0%B9-%D0%BA%D0%BE%D0%B9%D0%BA%D0%B8-4018891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78180" y="768045"/>
              <a:ext cx="839733" cy="559822"/>
            </a:xfrm>
            <a:prstGeom prst="rect">
              <a:avLst/>
            </a:prstGeom>
            <a:noFill/>
          </p:spPr>
        </p:pic>
      </p:grpSp>
      <p:grpSp>
        <p:nvGrpSpPr>
          <p:cNvPr id="16" name="Группа 15"/>
          <p:cNvGrpSpPr/>
          <p:nvPr/>
        </p:nvGrpSpPr>
        <p:grpSpPr>
          <a:xfrm>
            <a:off x="4661028" y="1626765"/>
            <a:ext cx="3760595" cy="713003"/>
            <a:chOff x="4661029" y="1418360"/>
            <a:chExt cx="4159988" cy="597535"/>
          </a:xfrm>
        </p:grpSpPr>
        <p:pic>
          <p:nvPicPr>
            <p:cNvPr id="10" name="Picture 2" descr="http://thumbs.dreamstime.com/t/d-%D0%BF%D1%80%D0%B5-%D1%81%D1%82%D0%B0%D0%B2-%D1%8F%D1%8E%D1%82-%D0%B1%D0%BE-%D1%8C%D0%BD%D0%B8%D1%87%D0%BD%D0%BE%D0%B9-%D0%BA%D0%BE%D0%B9%D0%BA%D0%B8-4018891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61029" y="1419861"/>
              <a:ext cx="839733" cy="559822"/>
            </a:xfrm>
            <a:prstGeom prst="rect">
              <a:avLst/>
            </a:prstGeom>
            <a:noFill/>
          </p:spPr>
        </p:pic>
        <p:pic>
          <p:nvPicPr>
            <p:cNvPr id="11" name="Picture 2" descr="http://thumbs.dreamstime.com/t/d-%D0%BF%D1%80%D0%B5-%D1%81%D1%82%D0%B0%D0%B2-%D1%8F%D1%8E%D1%82-%D0%B1%D0%BE-%D1%8C%D0%BD%D0%B8%D1%87%D0%BD%D0%BE%D0%B9-%D0%BA%D0%BE%D0%B9%D0%BA%D0%B8-4018891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72102" y="1419861"/>
              <a:ext cx="839733" cy="559822"/>
            </a:xfrm>
            <a:prstGeom prst="rect">
              <a:avLst/>
            </a:prstGeom>
            <a:noFill/>
          </p:spPr>
        </p:pic>
        <p:pic>
          <p:nvPicPr>
            <p:cNvPr id="12" name="Picture 2" descr="http://thumbs.dreamstime.com/t/d-%D0%BF%D1%80%D0%B5-%D1%81%D1%82%D0%B0%D0%B2-%D1%8F%D1%8E%D1%82-%D0%B1%D0%BE-%D1%8C%D0%BD%D0%B8%D1%87%D0%BD%D0%BE%D0%B9-%D0%BA%D0%BE%D0%B9%D0%BA%D0%B8-4018891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93729" y="1418360"/>
              <a:ext cx="839733" cy="559822"/>
            </a:xfrm>
            <a:prstGeom prst="rect">
              <a:avLst/>
            </a:prstGeom>
            <a:noFill/>
          </p:spPr>
        </p:pic>
        <p:pic>
          <p:nvPicPr>
            <p:cNvPr id="13" name="Picture 2" descr="http://thumbs.dreamstime.com/t/d-%D0%BF%D1%80%D0%B5-%D1%81%D1%82%D0%B0%D0%B2-%D1%8F%D1%8E%D1%82-%D0%B1%D0%BE-%D1%8C%D0%BD%D0%B8%D1%87%D0%BD%D0%BE%D0%B9-%D0%BA%D0%BE%D0%B9%D0%BA%D0%B8-4018891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40050" y="1445519"/>
              <a:ext cx="839733" cy="559822"/>
            </a:xfrm>
            <a:prstGeom prst="rect">
              <a:avLst/>
            </a:prstGeom>
            <a:noFill/>
          </p:spPr>
        </p:pic>
        <p:pic>
          <p:nvPicPr>
            <p:cNvPr id="14" name="Picture 2" descr="http://thumbs.dreamstime.com/t/d-%D0%BF%D1%80%D0%B5-%D1%81%D1%82%D0%B0%D0%B2-%D1%8F%D1%8E%D1%82-%D0%B1%D0%BE-%D1%8C%D0%BD%D0%B8%D1%87%D0%BD%D0%BE%D0%B9-%D0%BA%D0%BE%D0%B9%D0%BA%D0%B8-4018891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81284" y="1456073"/>
              <a:ext cx="839733" cy="559822"/>
            </a:xfrm>
            <a:prstGeom prst="rect">
              <a:avLst/>
            </a:prstGeom>
            <a:noFill/>
          </p:spPr>
        </p:pic>
      </p:grpSp>
      <p:sp>
        <p:nvSpPr>
          <p:cNvPr id="19" name="TextBox 18"/>
          <p:cNvSpPr txBox="1"/>
          <p:nvPr/>
        </p:nvSpPr>
        <p:spPr>
          <a:xfrm>
            <a:off x="1032095" y="5981214"/>
            <a:ext cx="6766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средняя длительность лечения больного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3" name="Схема 22"/>
          <p:cNvGraphicFramePr/>
          <p:nvPr/>
        </p:nvGraphicFramePr>
        <p:xfrm>
          <a:off x="201106" y="3014804"/>
          <a:ext cx="5375829" cy="2889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88475" y="217254"/>
            <a:ext cx="6541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койки в 2015 году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 rot="241798">
            <a:off x="787728" y="5209492"/>
            <a:ext cx="4284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   дней</a:t>
            </a: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Прямоугольник 5"/>
          <p:cNvSpPr>
            <a:spLocks noChangeArrowheads="1"/>
          </p:cNvSpPr>
          <p:nvPr/>
        </p:nvSpPr>
        <p:spPr bwMode="auto">
          <a:xfrm>
            <a:off x="298450" y="47625"/>
            <a:ext cx="7832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ru-RU" sz="3200" b="1">
                <a:solidFill>
                  <a:srgbClr val="FF0000"/>
                </a:solidFill>
              </a:rPr>
              <a:t>Целевые показатели «дорожной карты</a:t>
            </a:r>
            <a:r>
              <a:rPr kumimoji="0" lang="ru-RU" sz="3200">
                <a:solidFill>
                  <a:srgbClr val="FF0000"/>
                </a:solidFill>
              </a:rPr>
              <a:t>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782511"/>
          <a:ext cx="9144000" cy="5322889"/>
        </p:xfrm>
        <a:graphic>
          <a:graphicData uri="http://schemas.openxmlformats.org/drawingml/2006/table">
            <a:tbl>
              <a:tblPr/>
              <a:tblGrid>
                <a:gridCol w="830263"/>
                <a:gridCol w="4321175"/>
                <a:gridCol w="1565275"/>
                <a:gridCol w="1377950"/>
                <a:gridCol w="1049337"/>
              </a:tblGrid>
              <a:tr h="522288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№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Наименование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План 2015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Факт 2015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Обеспеченность населения врачами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35,0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32,2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−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Соотношение врачи/средние медицинские работники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1/2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1/ 1,6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−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Число дней работы койки в году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334,78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340,8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Средняя длительность лечения больного в стационаре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9,8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9,4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Ожидаемая продолжительность жизни при рождении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71,3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71,3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от всех причин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11,4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11,6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−</a:t>
                      </a: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населения в трудоспособном возрасте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478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384,3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от болезней системы кровообращения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705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585,3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от болезней системы кровообращения в трудоспособном возрасте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176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141,9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Материнская смертность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9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14,3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−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Младенческая смертность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5,7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12.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детей в возрасте 0-4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16,04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13.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детей в возрасте 0-17 лет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7,5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6,9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14.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от дорожно-транспортных происшествий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10,3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15.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от новообразований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146,8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146,7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16.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от туберкулеза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9,8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4,9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17.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Заболеваемость туберкулезом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45,3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33,1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18.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Доля выездов бригад скорой медицинской помощи со временем доезда до больного менее 20 минут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91,0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94,5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809625"/>
          <a:ext cx="8761413" cy="502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0" name="Worksheet" r:id="rId4" imgW="7863894" imgH="4510944" progId="Excel.Sheet.8">
                  <p:embed/>
                </p:oleObj>
              </mc:Choice>
              <mc:Fallback>
                <p:oleObj name="Worksheet" r:id="rId4" imgW="7863894" imgH="4510944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09625"/>
                        <a:ext cx="8761413" cy="502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 Box 3"/>
          <p:cNvSpPr txBox="1">
            <a:spLocks noChangeArrowheads="1"/>
          </p:cNvSpPr>
          <p:nvPr/>
        </p:nvSpPr>
        <p:spPr bwMode="auto">
          <a:xfrm rot="-5400000">
            <a:off x="283369" y="5884069"/>
            <a:ext cx="736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1988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 rot="-5400000">
            <a:off x="588169" y="5884069"/>
            <a:ext cx="736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1989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 rot="-5400000">
            <a:off x="892969" y="5884069"/>
            <a:ext cx="736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>
                <a:solidFill>
                  <a:schemeClr val="accent2"/>
                </a:solidFill>
              </a:rPr>
              <a:t>1990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 rot="-5400000">
            <a:off x="1197769" y="5884069"/>
            <a:ext cx="736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1991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 rot="-5400000">
            <a:off x="1502569" y="5884069"/>
            <a:ext cx="736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1992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 rot="-5400000">
            <a:off x="1809750" y="5881688"/>
            <a:ext cx="738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1993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 rot="-5400000">
            <a:off x="2114550" y="5881688"/>
            <a:ext cx="738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1994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 rot="-5400000">
            <a:off x="2419350" y="5881688"/>
            <a:ext cx="738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1995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 rot="-5400000">
            <a:off x="2724150" y="5881688"/>
            <a:ext cx="738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1996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 rot="-5400000">
            <a:off x="3028950" y="5881688"/>
            <a:ext cx="738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1997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 rot="-5400000">
            <a:off x="3333750" y="5881688"/>
            <a:ext cx="738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1998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 rot="-5400000">
            <a:off x="3638550" y="5881688"/>
            <a:ext cx="738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1999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 rot="-5400000">
            <a:off x="3943350" y="5881688"/>
            <a:ext cx="738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2000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 rot="-5400000">
            <a:off x="4249738" y="5881687"/>
            <a:ext cx="7381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2001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 rot="-5400000">
            <a:off x="4554538" y="5881687"/>
            <a:ext cx="7381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2002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 rot="-5400000">
            <a:off x="4859338" y="5881687"/>
            <a:ext cx="7381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2003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 rot="-5400000">
            <a:off x="5214938" y="5961062"/>
            <a:ext cx="6365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2004</a:t>
            </a:r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 rot="-5400000">
            <a:off x="5468938" y="5881687"/>
            <a:ext cx="7381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2005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 rot="-5400000">
            <a:off x="5773738" y="5881687"/>
            <a:ext cx="7381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2006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 rot="-5400000">
            <a:off x="6078538" y="5883275"/>
            <a:ext cx="7381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2007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 rot="-5400000">
            <a:off x="6434932" y="5960268"/>
            <a:ext cx="6350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2008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 rot="-5400000">
            <a:off x="6688932" y="5884068"/>
            <a:ext cx="736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2009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 rot="-5400000">
            <a:off x="6993732" y="5884068"/>
            <a:ext cx="736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2010</a:t>
            </a:r>
          </a:p>
        </p:txBody>
      </p:sp>
      <p:sp>
        <p:nvSpPr>
          <p:cNvPr id="6170" name="Text Box 26"/>
          <p:cNvSpPr txBox="1">
            <a:spLocks noChangeArrowheads="1"/>
          </p:cNvSpPr>
          <p:nvPr/>
        </p:nvSpPr>
        <p:spPr bwMode="auto">
          <a:xfrm rot="-5400000">
            <a:off x="7298532" y="5884068"/>
            <a:ext cx="736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2011</a:t>
            </a:r>
          </a:p>
        </p:txBody>
      </p:sp>
      <p:sp>
        <p:nvSpPr>
          <p:cNvPr id="6171" name="Text Box 27"/>
          <p:cNvSpPr txBox="1">
            <a:spLocks noChangeArrowheads="1"/>
          </p:cNvSpPr>
          <p:nvPr/>
        </p:nvSpPr>
        <p:spPr bwMode="auto">
          <a:xfrm rot="-5400000">
            <a:off x="7603332" y="5884068"/>
            <a:ext cx="736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2012</a:t>
            </a:r>
          </a:p>
        </p:txBody>
      </p:sp>
      <p:sp>
        <p:nvSpPr>
          <p:cNvPr id="6172" name="Text Box 28"/>
          <p:cNvSpPr txBox="1">
            <a:spLocks noChangeArrowheads="1"/>
          </p:cNvSpPr>
          <p:nvPr/>
        </p:nvSpPr>
        <p:spPr bwMode="auto">
          <a:xfrm rot="-5400000">
            <a:off x="7908132" y="5884068"/>
            <a:ext cx="736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2013</a:t>
            </a:r>
          </a:p>
        </p:txBody>
      </p:sp>
      <p:sp>
        <p:nvSpPr>
          <p:cNvPr id="6173" name="Text Box 29"/>
          <p:cNvSpPr txBox="1">
            <a:spLocks noChangeArrowheads="1"/>
          </p:cNvSpPr>
          <p:nvPr/>
        </p:nvSpPr>
        <p:spPr bwMode="auto">
          <a:xfrm rot="-5400000">
            <a:off x="8225632" y="5896768"/>
            <a:ext cx="711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>
                <a:solidFill>
                  <a:srgbClr val="A50021"/>
                </a:solidFill>
              </a:rPr>
              <a:t>2014</a:t>
            </a:r>
          </a:p>
        </p:txBody>
      </p:sp>
      <p:sp>
        <p:nvSpPr>
          <p:cNvPr id="6174" name="Text Box 30"/>
          <p:cNvSpPr txBox="1">
            <a:spLocks noChangeArrowheads="1"/>
          </p:cNvSpPr>
          <p:nvPr/>
        </p:nvSpPr>
        <p:spPr bwMode="auto">
          <a:xfrm rot="-5400000">
            <a:off x="8440738" y="5881687"/>
            <a:ext cx="7381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/>
              <a:t>2015</a:t>
            </a:r>
          </a:p>
        </p:txBody>
      </p:sp>
      <p:sp>
        <p:nvSpPr>
          <p:cNvPr id="2" name="Text Box 31"/>
          <p:cNvSpPr txBox="1">
            <a:spLocks noChangeArrowheads="1"/>
          </p:cNvSpPr>
          <p:nvPr/>
        </p:nvSpPr>
        <p:spPr bwMode="auto">
          <a:xfrm>
            <a:off x="-152400" y="179388"/>
            <a:ext cx="9448800" cy="446087"/>
          </a:xfrm>
          <a:prstGeom prst="rect">
            <a:avLst/>
          </a:prstGeom>
          <a:solidFill>
            <a:schemeClr val="tx2">
              <a:lumMod val="20000"/>
              <a:lumOff val="80000"/>
              <a:alpha val="64000"/>
            </a:schemeClr>
          </a:solidFill>
          <a:ln w="38100" cmpd="dbl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ru-RU" sz="2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Демографические показатели развития по </a:t>
            </a:r>
            <a:r>
              <a:rPr lang="ru-RU" sz="2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городу Ростову-на-Дону</a:t>
            </a:r>
            <a:endParaRPr lang="ru-RU" sz="22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1447800" y="6324600"/>
            <a:ext cx="6019800" cy="3698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6177" name="Text Box 33"/>
          <p:cNvSpPr txBox="1">
            <a:spLocks noChangeArrowheads="1"/>
          </p:cNvSpPr>
          <p:nvPr/>
        </p:nvSpPr>
        <p:spPr bwMode="auto">
          <a:xfrm>
            <a:off x="2836864" y="6333653"/>
            <a:ext cx="685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 smtClean="0"/>
              <a:t>Рождаемость                        </a:t>
            </a:r>
            <a:r>
              <a:rPr lang="ru-RU" dirty="0"/>
              <a:t>Смертность</a:t>
            </a: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2133600" y="6400800"/>
            <a:ext cx="762000" cy="279400"/>
            <a:chOff x="1056" y="4032"/>
            <a:chExt cx="480" cy="96"/>
          </a:xfrm>
        </p:grpSpPr>
        <p:sp>
          <p:nvSpPr>
            <p:cNvPr id="6183" name="Line 35"/>
            <p:cNvSpPr>
              <a:spLocks noChangeShapeType="1"/>
            </p:cNvSpPr>
            <p:nvPr/>
          </p:nvSpPr>
          <p:spPr bwMode="auto">
            <a:xfrm>
              <a:off x="1056" y="4080"/>
              <a:ext cx="480" cy="0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84" name="Rectangle 36"/>
            <p:cNvSpPr>
              <a:spLocks noChangeArrowheads="1"/>
            </p:cNvSpPr>
            <p:nvPr/>
          </p:nvSpPr>
          <p:spPr bwMode="auto">
            <a:xfrm>
              <a:off x="1248" y="4032"/>
              <a:ext cx="96" cy="96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4612762" y="6400800"/>
            <a:ext cx="838200" cy="279400"/>
            <a:chOff x="3168" y="3958"/>
            <a:chExt cx="528" cy="144"/>
          </a:xfrm>
        </p:grpSpPr>
        <p:sp>
          <p:nvSpPr>
            <p:cNvPr id="6181" name="Line 38"/>
            <p:cNvSpPr>
              <a:spLocks noChangeShapeType="1"/>
            </p:cNvSpPr>
            <p:nvPr/>
          </p:nvSpPr>
          <p:spPr bwMode="auto">
            <a:xfrm>
              <a:off x="3168" y="4032"/>
              <a:ext cx="5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82" name="AutoShape 39"/>
            <p:cNvSpPr>
              <a:spLocks noChangeArrowheads="1"/>
            </p:cNvSpPr>
            <p:nvPr/>
          </p:nvSpPr>
          <p:spPr bwMode="auto">
            <a:xfrm>
              <a:off x="3360" y="3958"/>
              <a:ext cx="144" cy="144"/>
            </a:xfrm>
            <a:prstGeom prst="diamond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Прямоугольник 5"/>
          <p:cNvSpPr>
            <a:spLocks noChangeArrowheads="1"/>
          </p:cNvSpPr>
          <p:nvPr/>
        </p:nvSpPr>
        <p:spPr bwMode="auto">
          <a:xfrm>
            <a:off x="298450" y="47625"/>
            <a:ext cx="7832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ru-RU" sz="3200" b="1">
                <a:solidFill>
                  <a:srgbClr val="FF0000"/>
                </a:solidFill>
              </a:rPr>
              <a:t>Целевые показатели «дорожной карты</a:t>
            </a:r>
            <a:r>
              <a:rPr kumimoji="0" lang="ru-RU" sz="3200">
                <a:solidFill>
                  <a:srgbClr val="FF0000"/>
                </a:solidFill>
              </a:rPr>
              <a:t>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627063"/>
          <a:ext cx="9144000" cy="5681952"/>
        </p:xfrm>
        <a:graphic>
          <a:graphicData uri="http://schemas.openxmlformats.org/drawingml/2006/table">
            <a:tbl>
              <a:tblPr/>
              <a:tblGrid>
                <a:gridCol w="830263"/>
                <a:gridCol w="4321175"/>
                <a:gridCol w="1565275"/>
                <a:gridCol w="1377950"/>
                <a:gridCol w="1049337"/>
              </a:tblGrid>
              <a:tr h="522288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№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Наименование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План 2015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Факт 2015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Обеспеченность населения врачами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35,0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32,2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−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Соотношение врачи/средние медицинские работники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1/2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1/ 1,6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−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Число дней работы койки в году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334,78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340,8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Средняя длительность лечения больного в стационаре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9,4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Ожидаемая продолжительность жизни при рождении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71,3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71,3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от всех причин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11,4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11,6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−</a:t>
                      </a: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населения в трудоспособном возрасте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478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384,3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от болезней системы кровообращения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705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585,3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от болезней системы кровообращения в трудоспособном возрасте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176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141,9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Материнская смертность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9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Arial" pitchFamily="34" charset="0"/>
                        </a:rPr>
                        <a:t>14,3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−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11.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Младенческая смертность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5,7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12.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детей в возрасте 0-4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24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16,04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13.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детей в возрасте 0-17 лет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7,5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6,9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14.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от дорожно-транспортных происшествий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10,3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3,8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15.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от новообразований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146,8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146,7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16.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Смертность от туберкулеза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9,8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4,9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17.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Заболеваемость туберкулезом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45,3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33,1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18.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Доля выездов бригад скорой медицинской помощи со временем доезда до больного менее 20 минут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91,0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94,5</a:t>
                      </a:r>
                    </a:p>
                  </a:txBody>
                  <a:tcPr marL="9816" marR="9816" marT="9813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✚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Zapf Dingbats" charset="2"/>
                        <a:cs typeface="Arial" pitchFamily="34" charset="0"/>
                      </a:endParaRPr>
                    </a:p>
                  </a:txBody>
                  <a:tcPr marL="9816" marR="9816" marT="9813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867400" y="4495800"/>
            <a:ext cx="2314575" cy="1403350"/>
            <a:chOff x="3742" y="2115"/>
            <a:chExt cx="1458" cy="884"/>
          </a:xfrm>
        </p:grpSpPr>
        <p:sp>
          <p:nvSpPr>
            <p:cNvPr id="3098" name="AutoShape 3"/>
            <p:cNvSpPr>
              <a:spLocks noChangeArrowheads="1"/>
            </p:cNvSpPr>
            <p:nvPr/>
          </p:nvSpPr>
          <p:spPr bwMode="auto">
            <a:xfrm>
              <a:off x="3742" y="2115"/>
              <a:ext cx="1458" cy="884"/>
            </a:xfrm>
            <a:prstGeom prst="octagon">
              <a:avLst>
                <a:gd name="adj" fmla="val 29287"/>
              </a:avLst>
            </a:prstGeom>
            <a:solidFill>
              <a:srgbClr val="CCECFF"/>
            </a:solidFill>
            <a:ln w="57150" cmpd="thickThin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9" name="Rectangle 4"/>
            <p:cNvSpPr>
              <a:spLocks noChangeArrowheads="1"/>
            </p:cNvSpPr>
            <p:nvPr/>
          </p:nvSpPr>
          <p:spPr bwMode="auto">
            <a:xfrm>
              <a:off x="4333" y="2256"/>
              <a:ext cx="710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70000"/>
                </a:lnSpc>
              </a:pPr>
              <a:r>
                <a:rPr lang="ru-RU" sz="2600" b="1">
                  <a:solidFill>
                    <a:schemeClr val="accent2"/>
                  </a:solidFill>
                </a:rPr>
                <a:t>2014 г.</a:t>
              </a:r>
              <a:endParaRPr lang="en-US" sz="2600" b="1">
                <a:solidFill>
                  <a:schemeClr val="accent2"/>
                </a:solidFill>
              </a:endParaRPr>
            </a:p>
          </p:txBody>
        </p:sp>
        <p:sp>
          <p:nvSpPr>
            <p:cNvPr id="3100" name="Rectangle 5"/>
            <p:cNvSpPr>
              <a:spLocks noChangeArrowheads="1"/>
            </p:cNvSpPr>
            <p:nvPr/>
          </p:nvSpPr>
          <p:spPr bwMode="auto">
            <a:xfrm>
              <a:off x="4313" y="2656"/>
              <a:ext cx="710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70000"/>
                </a:lnSpc>
              </a:pPr>
              <a:r>
                <a:rPr lang="ru-RU" sz="2600" b="1">
                  <a:solidFill>
                    <a:schemeClr val="accent2"/>
                  </a:solidFill>
                </a:rPr>
                <a:t>2015 г.</a:t>
              </a:r>
              <a:endParaRPr lang="en-US" sz="2600" b="1">
                <a:solidFill>
                  <a:schemeClr val="accent2"/>
                </a:solidFill>
              </a:endParaRPr>
            </a:p>
          </p:txBody>
        </p:sp>
        <p:sp>
          <p:nvSpPr>
            <p:cNvPr id="3101" name="Rectangle 6"/>
            <p:cNvSpPr>
              <a:spLocks noChangeArrowheads="1"/>
            </p:cNvSpPr>
            <p:nvPr/>
          </p:nvSpPr>
          <p:spPr bwMode="auto">
            <a:xfrm>
              <a:off x="3977" y="2231"/>
              <a:ext cx="299" cy="263"/>
            </a:xfrm>
            <a:prstGeom prst="rect">
              <a:avLst/>
            </a:prstGeom>
            <a:solidFill>
              <a:srgbClr val="333399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02" name="Rectangle 7"/>
            <p:cNvSpPr>
              <a:spLocks noChangeArrowheads="1"/>
            </p:cNvSpPr>
            <p:nvPr/>
          </p:nvSpPr>
          <p:spPr bwMode="auto">
            <a:xfrm>
              <a:off x="3977" y="2615"/>
              <a:ext cx="299" cy="273"/>
            </a:xfrm>
            <a:prstGeom prst="rect">
              <a:avLst/>
            </a:prstGeom>
            <a:solidFill>
              <a:srgbClr val="339966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2000"/>
            </a:p>
          </p:txBody>
        </p:sp>
      </p:grpSp>
      <p:sp>
        <p:nvSpPr>
          <p:cNvPr id="3076" name="Freeform 8"/>
          <p:cNvSpPr>
            <a:spLocks/>
          </p:cNvSpPr>
          <p:nvPr/>
        </p:nvSpPr>
        <p:spPr bwMode="auto">
          <a:xfrm>
            <a:off x="588963" y="2355850"/>
            <a:ext cx="263525" cy="2657475"/>
          </a:xfrm>
          <a:custGeom>
            <a:avLst/>
            <a:gdLst>
              <a:gd name="T0" fmla="*/ 0 w 166"/>
              <a:gd name="T1" fmla="*/ 1675 h 1675"/>
              <a:gd name="T2" fmla="*/ 0 w 166"/>
              <a:gd name="T3" fmla="*/ 155 h 1675"/>
              <a:gd name="T4" fmla="*/ 166 w 166"/>
              <a:gd name="T5" fmla="*/ 0 h 1675"/>
              <a:gd name="T6" fmla="*/ 166 w 166"/>
              <a:gd name="T7" fmla="*/ 1520 h 1675"/>
              <a:gd name="T8" fmla="*/ 0 w 166"/>
              <a:gd name="T9" fmla="*/ 1675 h 16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6"/>
              <a:gd name="T16" fmla="*/ 0 h 1675"/>
              <a:gd name="T17" fmla="*/ 166 w 166"/>
              <a:gd name="T18" fmla="*/ 1675 h 16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6" h="1675">
                <a:moveTo>
                  <a:pt x="0" y="1675"/>
                </a:moveTo>
                <a:lnTo>
                  <a:pt x="0" y="155"/>
                </a:lnTo>
                <a:lnTo>
                  <a:pt x="166" y="0"/>
                </a:lnTo>
                <a:lnTo>
                  <a:pt x="166" y="1520"/>
                </a:lnTo>
                <a:lnTo>
                  <a:pt x="0" y="1675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7" name="Freeform 9"/>
          <p:cNvSpPr>
            <a:spLocks/>
          </p:cNvSpPr>
          <p:nvPr/>
        </p:nvSpPr>
        <p:spPr bwMode="auto">
          <a:xfrm>
            <a:off x="1582738" y="3019425"/>
            <a:ext cx="4762" cy="1806575"/>
          </a:xfrm>
          <a:custGeom>
            <a:avLst/>
            <a:gdLst>
              <a:gd name="T0" fmla="*/ 3 w 3"/>
              <a:gd name="T1" fmla="*/ 1129 h 1138"/>
              <a:gd name="T2" fmla="*/ 0 w 3"/>
              <a:gd name="T3" fmla="*/ 1138 h 1138"/>
              <a:gd name="T4" fmla="*/ 0 w 3"/>
              <a:gd name="T5" fmla="*/ 9 h 1138"/>
              <a:gd name="T6" fmla="*/ 3 w 3"/>
              <a:gd name="T7" fmla="*/ 0 h 1138"/>
              <a:gd name="T8" fmla="*/ 3 w 3"/>
              <a:gd name="T9" fmla="*/ 1129 h 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"/>
              <a:gd name="T16" fmla="*/ 0 h 1138"/>
              <a:gd name="T17" fmla="*/ 3 w 3"/>
              <a:gd name="T18" fmla="*/ 1138 h 11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" h="1138">
                <a:moveTo>
                  <a:pt x="3" y="1129"/>
                </a:moveTo>
                <a:lnTo>
                  <a:pt x="0" y="1138"/>
                </a:lnTo>
                <a:lnTo>
                  <a:pt x="0" y="9"/>
                </a:lnTo>
                <a:lnTo>
                  <a:pt x="3" y="0"/>
                </a:lnTo>
                <a:lnTo>
                  <a:pt x="3" y="1129"/>
                </a:lnTo>
                <a:close/>
              </a:path>
            </a:pathLst>
          </a:custGeom>
          <a:solidFill>
            <a:srgbClr val="7272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8" name="Freeform 10"/>
          <p:cNvSpPr>
            <a:spLocks/>
          </p:cNvSpPr>
          <p:nvPr/>
        </p:nvSpPr>
        <p:spPr bwMode="auto">
          <a:xfrm>
            <a:off x="1582738" y="3033713"/>
            <a:ext cx="1587" cy="1804987"/>
          </a:xfrm>
          <a:custGeom>
            <a:avLst/>
            <a:gdLst>
              <a:gd name="T0" fmla="*/ 0 w 1587"/>
              <a:gd name="T1" fmla="*/ 1129 h 1138"/>
              <a:gd name="T2" fmla="*/ 0 w 1587"/>
              <a:gd name="T3" fmla="*/ 1138 h 1138"/>
              <a:gd name="T4" fmla="*/ 0 w 1587"/>
              <a:gd name="T5" fmla="*/ 9 h 1138"/>
              <a:gd name="T6" fmla="*/ 0 w 1587"/>
              <a:gd name="T7" fmla="*/ 0 h 1138"/>
              <a:gd name="T8" fmla="*/ 0 w 1587"/>
              <a:gd name="T9" fmla="*/ 1129 h 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87"/>
              <a:gd name="T16" fmla="*/ 0 h 1138"/>
              <a:gd name="T17" fmla="*/ 1587 w 1587"/>
              <a:gd name="T18" fmla="*/ 1138 h 11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87" h="1138">
                <a:moveTo>
                  <a:pt x="0" y="1129"/>
                </a:moveTo>
                <a:lnTo>
                  <a:pt x="0" y="1138"/>
                </a:lnTo>
                <a:lnTo>
                  <a:pt x="0" y="9"/>
                </a:lnTo>
                <a:lnTo>
                  <a:pt x="0" y="0"/>
                </a:lnTo>
                <a:lnTo>
                  <a:pt x="0" y="1129"/>
                </a:lnTo>
                <a:close/>
              </a:path>
            </a:pathLst>
          </a:custGeom>
          <a:solidFill>
            <a:srgbClr val="7979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9" name="Freeform 11"/>
          <p:cNvSpPr>
            <a:spLocks/>
          </p:cNvSpPr>
          <p:nvPr/>
        </p:nvSpPr>
        <p:spPr bwMode="auto">
          <a:xfrm>
            <a:off x="1166813" y="3178175"/>
            <a:ext cx="6350" cy="1798638"/>
          </a:xfrm>
          <a:custGeom>
            <a:avLst/>
            <a:gdLst>
              <a:gd name="T0" fmla="*/ 4 w 4"/>
              <a:gd name="T1" fmla="*/ 1133 h 1133"/>
              <a:gd name="T2" fmla="*/ 0 w 4"/>
              <a:gd name="T3" fmla="*/ 1129 h 1133"/>
              <a:gd name="T4" fmla="*/ 0 w 4"/>
              <a:gd name="T5" fmla="*/ 0 h 1133"/>
              <a:gd name="T6" fmla="*/ 4 w 4"/>
              <a:gd name="T7" fmla="*/ 5 h 1133"/>
              <a:gd name="T8" fmla="*/ 4 w 4"/>
              <a:gd name="T9" fmla="*/ 1133 h 1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"/>
              <a:gd name="T16" fmla="*/ 0 h 1133"/>
              <a:gd name="T17" fmla="*/ 4 w 4"/>
              <a:gd name="T18" fmla="*/ 1133 h 11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" h="1133">
                <a:moveTo>
                  <a:pt x="4" y="1133"/>
                </a:moveTo>
                <a:lnTo>
                  <a:pt x="0" y="1129"/>
                </a:lnTo>
                <a:lnTo>
                  <a:pt x="0" y="0"/>
                </a:lnTo>
                <a:lnTo>
                  <a:pt x="4" y="5"/>
                </a:lnTo>
                <a:lnTo>
                  <a:pt x="4" y="1133"/>
                </a:lnTo>
                <a:close/>
              </a:path>
            </a:pathLst>
          </a:custGeom>
          <a:solidFill>
            <a:srgbClr val="F8F8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0" name="Freeform 12"/>
          <p:cNvSpPr>
            <a:spLocks/>
          </p:cNvSpPr>
          <p:nvPr/>
        </p:nvSpPr>
        <p:spPr bwMode="auto">
          <a:xfrm>
            <a:off x="1909763" y="2571750"/>
            <a:ext cx="4762" cy="2254250"/>
          </a:xfrm>
          <a:custGeom>
            <a:avLst/>
            <a:gdLst>
              <a:gd name="T0" fmla="*/ 3 w 3"/>
              <a:gd name="T1" fmla="*/ 1411 h 1420"/>
              <a:gd name="T2" fmla="*/ 0 w 3"/>
              <a:gd name="T3" fmla="*/ 1420 h 1420"/>
              <a:gd name="T4" fmla="*/ 0 w 3"/>
              <a:gd name="T5" fmla="*/ 9 h 1420"/>
              <a:gd name="T6" fmla="*/ 3 w 3"/>
              <a:gd name="T7" fmla="*/ 0 h 1420"/>
              <a:gd name="T8" fmla="*/ 3 w 3"/>
              <a:gd name="T9" fmla="*/ 1411 h 1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"/>
              <a:gd name="T16" fmla="*/ 0 h 1420"/>
              <a:gd name="T17" fmla="*/ 3 w 3"/>
              <a:gd name="T18" fmla="*/ 1420 h 1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" h="1420">
                <a:moveTo>
                  <a:pt x="3" y="1411"/>
                </a:moveTo>
                <a:lnTo>
                  <a:pt x="0" y="1420"/>
                </a:lnTo>
                <a:lnTo>
                  <a:pt x="0" y="9"/>
                </a:lnTo>
                <a:lnTo>
                  <a:pt x="3" y="0"/>
                </a:lnTo>
                <a:lnTo>
                  <a:pt x="3" y="1411"/>
                </a:lnTo>
                <a:close/>
              </a:path>
            </a:pathLst>
          </a:custGeom>
          <a:solidFill>
            <a:srgbClr val="39003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1" name="Freeform 13"/>
          <p:cNvSpPr>
            <a:spLocks/>
          </p:cNvSpPr>
          <p:nvPr/>
        </p:nvSpPr>
        <p:spPr bwMode="auto">
          <a:xfrm>
            <a:off x="1909763" y="2586038"/>
            <a:ext cx="1587" cy="2252662"/>
          </a:xfrm>
          <a:custGeom>
            <a:avLst/>
            <a:gdLst>
              <a:gd name="T0" fmla="*/ 0 w 1587"/>
              <a:gd name="T1" fmla="*/ 1411 h 1420"/>
              <a:gd name="T2" fmla="*/ 0 w 1587"/>
              <a:gd name="T3" fmla="*/ 1420 h 1420"/>
              <a:gd name="T4" fmla="*/ 0 w 1587"/>
              <a:gd name="T5" fmla="*/ 9 h 1420"/>
              <a:gd name="T6" fmla="*/ 0 w 1587"/>
              <a:gd name="T7" fmla="*/ 0 h 1420"/>
              <a:gd name="T8" fmla="*/ 0 w 1587"/>
              <a:gd name="T9" fmla="*/ 1411 h 1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87"/>
              <a:gd name="T16" fmla="*/ 0 h 1420"/>
              <a:gd name="T17" fmla="*/ 1587 w 1587"/>
              <a:gd name="T18" fmla="*/ 1420 h 1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87" h="1420">
                <a:moveTo>
                  <a:pt x="0" y="1411"/>
                </a:moveTo>
                <a:lnTo>
                  <a:pt x="0" y="1420"/>
                </a:lnTo>
                <a:lnTo>
                  <a:pt x="0" y="9"/>
                </a:lnTo>
                <a:lnTo>
                  <a:pt x="0" y="0"/>
                </a:lnTo>
                <a:lnTo>
                  <a:pt x="0" y="1411"/>
                </a:lnTo>
                <a:close/>
              </a:path>
            </a:pathLst>
          </a:custGeom>
          <a:solidFill>
            <a:srgbClr val="3D003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2" name="Freeform 14"/>
          <p:cNvSpPr>
            <a:spLocks/>
          </p:cNvSpPr>
          <p:nvPr/>
        </p:nvSpPr>
        <p:spPr bwMode="auto">
          <a:xfrm>
            <a:off x="1506538" y="2744788"/>
            <a:ext cx="4762" cy="2252662"/>
          </a:xfrm>
          <a:custGeom>
            <a:avLst/>
            <a:gdLst>
              <a:gd name="T0" fmla="*/ 3 w 3"/>
              <a:gd name="T1" fmla="*/ 1420 h 1420"/>
              <a:gd name="T2" fmla="*/ 0 w 3"/>
              <a:gd name="T3" fmla="*/ 1416 h 1420"/>
              <a:gd name="T4" fmla="*/ 0 w 3"/>
              <a:gd name="T5" fmla="*/ 0 h 1420"/>
              <a:gd name="T6" fmla="*/ 3 w 3"/>
              <a:gd name="T7" fmla="*/ 5 h 1420"/>
              <a:gd name="T8" fmla="*/ 3 w 3"/>
              <a:gd name="T9" fmla="*/ 1420 h 1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"/>
              <a:gd name="T16" fmla="*/ 0 h 1420"/>
              <a:gd name="T17" fmla="*/ 3 w 3"/>
              <a:gd name="T18" fmla="*/ 1420 h 1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" h="1420">
                <a:moveTo>
                  <a:pt x="3" y="1420"/>
                </a:moveTo>
                <a:lnTo>
                  <a:pt x="0" y="1416"/>
                </a:lnTo>
                <a:lnTo>
                  <a:pt x="0" y="0"/>
                </a:lnTo>
                <a:lnTo>
                  <a:pt x="3" y="5"/>
                </a:lnTo>
                <a:lnTo>
                  <a:pt x="3" y="1420"/>
                </a:lnTo>
                <a:close/>
              </a:path>
            </a:pathLst>
          </a:custGeom>
          <a:solidFill>
            <a:srgbClr val="800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3" name="Freeform 15"/>
          <p:cNvSpPr>
            <a:spLocks/>
          </p:cNvSpPr>
          <p:nvPr/>
        </p:nvSpPr>
        <p:spPr bwMode="auto">
          <a:xfrm>
            <a:off x="1493838" y="2722563"/>
            <a:ext cx="6350" cy="2254250"/>
          </a:xfrm>
          <a:custGeom>
            <a:avLst/>
            <a:gdLst>
              <a:gd name="T0" fmla="*/ 4 w 4"/>
              <a:gd name="T1" fmla="*/ 1420 h 1420"/>
              <a:gd name="T2" fmla="*/ 0 w 4"/>
              <a:gd name="T3" fmla="*/ 1416 h 1420"/>
              <a:gd name="T4" fmla="*/ 0 w 4"/>
              <a:gd name="T5" fmla="*/ 0 h 1420"/>
              <a:gd name="T6" fmla="*/ 4 w 4"/>
              <a:gd name="T7" fmla="*/ 9 h 1420"/>
              <a:gd name="T8" fmla="*/ 4 w 4"/>
              <a:gd name="T9" fmla="*/ 1420 h 1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"/>
              <a:gd name="T16" fmla="*/ 0 h 1420"/>
              <a:gd name="T17" fmla="*/ 4 w 4"/>
              <a:gd name="T18" fmla="*/ 1420 h 1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" h="1420">
                <a:moveTo>
                  <a:pt x="4" y="1420"/>
                </a:moveTo>
                <a:lnTo>
                  <a:pt x="0" y="1416"/>
                </a:lnTo>
                <a:lnTo>
                  <a:pt x="0" y="0"/>
                </a:lnTo>
                <a:lnTo>
                  <a:pt x="4" y="9"/>
                </a:lnTo>
                <a:lnTo>
                  <a:pt x="4" y="1420"/>
                </a:lnTo>
                <a:close/>
              </a:path>
            </a:pathLst>
          </a:custGeom>
          <a:solidFill>
            <a:srgbClr val="7D007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4" name="Line 16"/>
          <p:cNvSpPr>
            <a:spLocks noChangeShapeType="1"/>
          </p:cNvSpPr>
          <p:nvPr/>
        </p:nvSpPr>
        <p:spPr bwMode="auto">
          <a:xfrm>
            <a:off x="588963" y="5013325"/>
            <a:ext cx="1587" cy="285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5" name="Line 17"/>
          <p:cNvSpPr>
            <a:spLocks noChangeShapeType="1"/>
          </p:cNvSpPr>
          <p:nvPr/>
        </p:nvSpPr>
        <p:spPr bwMode="auto">
          <a:xfrm>
            <a:off x="2230438" y="5013325"/>
            <a:ext cx="1587" cy="2857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6" name="Freeform 18"/>
          <p:cNvSpPr>
            <a:spLocks/>
          </p:cNvSpPr>
          <p:nvPr/>
        </p:nvSpPr>
        <p:spPr bwMode="auto">
          <a:xfrm>
            <a:off x="7775575" y="2330450"/>
            <a:ext cx="1588" cy="1673225"/>
          </a:xfrm>
          <a:custGeom>
            <a:avLst/>
            <a:gdLst>
              <a:gd name="T0" fmla="*/ 0 w 1587"/>
              <a:gd name="T1" fmla="*/ 1046 h 1054"/>
              <a:gd name="T2" fmla="*/ 0 w 1587"/>
              <a:gd name="T3" fmla="*/ 1054 h 1054"/>
              <a:gd name="T4" fmla="*/ 0 w 1587"/>
              <a:gd name="T5" fmla="*/ 8 h 1054"/>
              <a:gd name="T6" fmla="*/ 0 w 1587"/>
              <a:gd name="T7" fmla="*/ 0 h 1054"/>
              <a:gd name="T8" fmla="*/ 0 w 1587"/>
              <a:gd name="T9" fmla="*/ 1046 h 10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87"/>
              <a:gd name="T16" fmla="*/ 0 h 1054"/>
              <a:gd name="T17" fmla="*/ 1587 w 1587"/>
              <a:gd name="T18" fmla="*/ 1054 h 10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87" h="1054">
                <a:moveTo>
                  <a:pt x="0" y="1046"/>
                </a:moveTo>
                <a:lnTo>
                  <a:pt x="0" y="1054"/>
                </a:lnTo>
                <a:lnTo>
                  <a:pt x="0" y="8"/>
                </a:lnTo>
                <a:lnTo>
                  <a:pt x="0" y="0"/>
                </a:lnTo>
                <a:lnTo>
                  <a:pt x="0" y="1046"/>
                </a:lnTo>
                <a:close/>
              </a:path>
            </a:pathLst>
          </a:custGeom>
          <a:solidFill>
            <a:srgbClr val="7272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7" name="Freeform 19"/>
          <p:cNvSpPr>
            <a:spLocks/>
          </p:cNvSpPr>
          <p:nvPr/>
        </p:nvSpPr>
        <p:spPr bwMode="auto">
          <a:xfrm>
            <a:off x="8078788" y="3221038"/>
            <a:ext cx="1587" cy="782637"/>
          </a:xfrm>
          <a:custGeom>
            <a:avLst/>
            <a:gdLst>
              <a:gd name="T0" fmla="*/ 0 w 1587"/>
              <a:gd name="T1" fmla="*/ 485 h 493"/>
              <a:gd name="T2" fmla="*/ 0 w 1587"/>
              <a:gd name="T3" fmla="*/ 493 h 493"/>
              <a:gd name="T4" fmla="*/ 0 w 1587"/>
              <a:gd name="T5" fmla="*/ 4 h 493"/>
              <a:gd name="T6" fmla="*/ 0 w 1587"/>
              <a:gd name="T7" fmla="*/ 0 h 493"/>
              <a:gd name="T8" fmla="*/ 0 w 1587"/>
              <a:gd name="T9" fmla="*/ 485 h 4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87"/>
              <a:gd name="T16" fmla="*/ 0 h 493"/>
              <a:gd name="T17" fmla="*/ 1587 w 1587"/>
              <a:gd name="T18" fmla="*/ 493 h 4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87" h="493">
                <a:moveTo>
                  <a:pt x="0" y="485"/>
                </a:moveTo>
                <a:lnTo>
                  <a:pt x="0" y="493"/>
                </a:lnTo>
                <a:lnTo>
                  <a:pt x="0" y="4"/>
                </a:lnTo>
                <a:lnTo>
                  <a:pt x="0" y="0"/>
                </a:lnTo>
                <a:lnTo>
                  <a:pt x="0" y="485"/>
                </a:lnTo>
                <a:close/>
              </a:path>
            </a:pathLst>
          </a:custGeom>
          <a:solidFill>
            <a:srgbClr val="39003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8" name="Freeform 20"/>
          <p:cNvSpPr>
            <a:spLocks/>
          </p:cNvSpPr>
          <p:nvPr/>
        </p:nvSpPr>
        <p:spPr bwMode="auto">
          <a:xfrm>
            <a:off x="7693025" y="3338513"/>
            <a:ext cx="1588" cy="777875"/>
          </a:xfrm>
          <a:custGeom>
            <a:avLst/>
            <a:gdLst>
              <a:gd name="T0" fmla="*/ 0 w 1587"/>
              <a:gd name="T1" fmla="*/ 489 h 489"/>
              <a:gd name="T2" fmla="*/ 0 w 1587"/>
              <a:gd name="T3" fmla="*/ 485 h 489"/>
              <a:gd name="T4" fmla="*/ 0 w 1587"/>
              <a:gd name="T5" fmla="*/ 0 h 489"/>
              <a:gd name="T6" fmla="*/ 0 w 1587"/>
              <a:gd name="T7" fmla="*/ 4 h 489"/>
              <a:gd name="T8" fmla="*/ 0 w 1587"/>
              <a:gd name="T9" fmla="*/ 489 h 4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87"/>
              <a:gd name="T16" fmla="*/ 0 h 489"/>
              <a:gd name="T17" fmla="*/ 1587 w 1587"/>
              <a:gd name="T18" fmla="*/ 489 h 4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87" h="489">
                <a:moveTo>
                  <a:pt x="0" y="489"/>
                </a:moveTo>
                <a:lnTo>
                  <a:pt x="0" y="485"/>
                </a:lnTo>
                <a:lnTo>
                  <a:pt x="0" y="0"/>
                </a:lnTo>
                <a:lnTo>
                  <a:pt x="0" y="4"/>
                </a:lnTo>
                <a:lnTo>
                  <a:pt x="0" y="489"/>
                </a:lnTo>
                <a:close/>
              </a:path>
            </a:pathLst>
          </a:custGeom>
          <a:solidFill>
            <a:srgbClr val="7D007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89" name="Rectangle 21"/>
          <p:cNvSpPr>
            <a:spLocks noChangeArrowheads="1"/>
          </p:cNvSpPr>
          <p:nvPr/>
        </p:nvSpPr>
        <p:spPr bwMode="auto">
          <a:xfrm>
            <a:off x="382588" y="1601788"/>
            <a:ext cx="4481512" cy="4949825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100000">
                <a:srgbClr val="FFFFFF"/>
              </a:gs>
            </a:gsLst>
            <a:lin ang="5400000" scaled="1"/>
          </a:gradFill>
          <a:ln w="0" cmpd="sng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82588" y="1906588"/>
          <a:ext cx="4481512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4" name="Диаграмма" r:id="rId3" imgW="2743254" imgH="3268944" progId="MSGraph.Chart.8">
                  <p:embed followColorScheme="full"/>
                </p:oleObj>
              </mc:Choice>
              <mc:Fallback>
                <p:oleObj name="Диаграмма" r:id="rId3" imgW="2743254" imgH="3268944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588" y="1906588"/>
                        <a:ext cx="4481512" cy="464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0" name="Oval 23"/>
          <p:cNvSpPr>
            <a:spLocks noChangeArrowheads="1"/>
          </p:cNvSpPr>
          <p:nvPr/>
        </p:nvSpPr>
        <p:spPr bwMode="auto">
          <a:xfrm>
            <a:off x="3735388" y="1703388"/>
            <a:ext cx="1065212" cy="7223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300" b="1" i="1"/>
              <a:t>На 100</a:t>
            </a:r>
          </a:p>
          <a:p>
            <a:pPr algn="ctr"/>
            <a:r>
              <a:rPr lang="ru-RU" sz="1300" b="1" i="1"/>
              <a:t> тыс.нас.</a:t>
            </a:r>
          </a:p>
        </p:txBody>
      </p:sp>
      <p:sp>
        <p:nvSpPr>
          <p:cNvPr id="3091" name="Text Box 24"/>
          <p:cNvSpPr txBox="1">
            <a:spLocks noChangeArrowheads="1"/>
          </p:cNvSpPr>
          <p:nvPr/>
        </p:nvSpPr>
        <p:spPr bwMode="auto">
          <a:xfrm>
            <a:off x="2820988" y="2211388"/>
            <a:ext cx="14478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chemeClr val="accent2"/>
                </a:solidFill>
              </a:rPr>
              <a:t>141,9</a:t>
            </a:r>
          </a:p>
        </p:txBody>
      </p:sp>
      <p:sp>
        <p:nvSpPr>
          <p:cNvPr id="3092" name="Text Box 25"/>
          <p:cNvSpPr txBox="1">
            <a:spLocks noChangeArrowheads="1"/>
          </p:cNvSpPr>
          <p:nvPr/>
        </p:nvSpPr>
        <p:spPr bwMode="auto">
          <a:xfrm>
            <a:off x="1449388" y="1703388"/>
            <a:ext cx="1447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chemeClr val="accent2"/>
                </a:solidFill>
              </a:rPr>
              <a:t>150,9</a:t>
            </a:r>
          </a:p>
        </p:txBody>
      </p:sp>
      <p:sp>
        <p:nvSpPr>
          <p:cNvPr id="3093" name="Rectangle 26"/>
          <p:cNvSpPr>
            <a:spLocks noChangeArrowheads="1"/>
          </p:cNvSpPr>
          <p:nvPr/>
        </p:nvSpPr>
        <p:spPr bwMode="auto">
          <a:xfrm>
            <a:off x="-226337" y="152400"/>
            <a:ext cx="9488031" cy="12461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 cmpd="thinThick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ru-RU" sz="2900" b="1">
                <a:solidFill>
                  <a:srgbClr val="000099"/>
                </a:solidFill>
              </a:rPr>
              <a:t>Снижение смертности от ССЗ</a:t>
            </a:r>
          </a:p>
          <a:p>
            <a:pPr algn="ctr">
              <a:lnSpc>
                <a:spcPct val="85000"/>
              </a:lnSpc>
            </a:pPr>
            <a:r>
              <a:rPr lang="ru-RU" sz="2900" b="1">
                <a:solidFill>
                  <a:srgbClr val="000099"/>
                </a:solidFill>
              </a:rPr>
              <a:t> в трудоспособном возрасте по итогам 2015 года</a:t>
            </a:r>
          </a:p>
        </p:txBody>
      </p:sp>
      <p:pic>
        <p:nvPicPr>
          <p:cNvPr id="3094" name="Picture 30" descr="3360cb1b00894204061d8b443e0ff34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804988"/>
            <a:ext cx="2352675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5" name="Line 31"/>
          <p:cNvSpPr>
            <a:spLocks noChangeShapeType="1"/>
          </p:cNvSpPr>
          <p:nvPr/>
        </p:nvSpPr>
        <p:spPr bwMode="auto">
          <a:xfrm>
            <a:off x="4267200" y="3430588"/>
            <a:ext cx="0" cy="1065212"/>
          </a:xfrm>
          <a:prstGeom prst="line">
            <a:avLst/>
          </a:prstGeom>
          <a:noFill/>
          <a:ln w="57150">
            <a:solidFill>
              <a:srgbClr val="3399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096" name="Text Box 32"/>
          <p:cNvSpPr txBox="1">
            <a:spLocks noChangeArrowheads="1"/>
          </p:cNvSpPr>
          <p:nvPr/>
        </p:nvSpPr>
        <p:spPr bwMode="auto">
          <a:xfrm>
            <a:off x="3811587" y="4546600"/>
            <a:ext cx="121308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600" b="1" dirty="0" smtClean="0">
                <a:solidFill>
                  <a:schemeClr val="accent2"/>
                </a:solidFill>
              </a:rPr>
              <a:t>  </a:t>
            </a:r>
            <a:r>
              <a:rPr lang="ru-RU" sz="2600" b="1" dirty="0" smtClean="0">
                <a:solidFill>
                  <a:srgbClr val="C00000"/>
                </a:solidFill>
              </a:rPr>
              <a:t>6,0%</a:t>
            </a:r>
            <a:endParaRPr lang="ru-RU" sz="2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7"/>
          <p:cNvSpPr>
            <a:spLocks noChangeArrowheads="1"/>
          </p:cNvSpPr>
          <p:nvPr/>
        </p:nvSpPr>
        <p:spPr bwMode="auto">
          <a:xfrm>
            <a:off x="6248400" y="3046413"/>
            <a:ext cx="1223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ru-RU" sz="2800" b="1">
                <a:solidFill>
                  <a:schemeClr val="bg1"/>
                </a:solidFill>
              </a:rPr>
              <a:t>51%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2052" name="Rectangle 37"/>
          <p:cNvSpPr>
            <a:spLocks noChangeArrowheads="1"/>
          </p:cNvSpPr>
          <p:nvPr/>
        </p:nvSpPr>
        <p:spPr bwMode="auto">
          <a:xfrm>
            <a:off x="2819400" y="4268788"/>
            <a:ext cx="1223963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ru-RU" sz="2800" b="1">
                <a:solidFill>
                  <a:schemeClr val="bg1"/>
                </a:solidFill>
              </a:rPr>
              <a:t>13%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2053" name="Rectangle 37"/>
          <p:cNvSpPr>
            <a:spLocks noChangeArrowheads="1"/>
          </p:cNvSpPr>
          <p:nvPr/>
        </p:nvSpPr>
        <p:spPr bwMode="auto">
          <a:xfrm>
            <a:off x="1295400" y="3963988"/>
            <a:ext cx="1223963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ru-RU" sz="2600" b="1">
                <a:solidFill>
                  <a:schemeClr val="bg1"/>
                </a:solidFill>
              </a:rPr>
              <a:t>5%</a:t>
            </a:r>
            <a:endParaRPr lang="en-US" sz="2600" b="1">
              <a:solidFill>
                <a:schemeClr val="bg1"/>
              </a:solidFill>
            </a:endParaRPr>
          </a:p>
        </p:txBody>
      </p:sp>
      <p:sp>
        <p:nvSpPr>
          <p:cNvPr id="2054" name="Rectangle 37"/>
          <p:cNvSpPr>
            <a:spLocks noChangeArrowheads="1"/>
          </p:cNvSpPr>
          <p:nvPr/>
        </p:nvSpPr>
        <p:spPr bwMode="auto">
          <a:xfrm>
            <a:off x="2051050" y="2420938"/>
            <a:ext cx="115093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ru-RU" sz="2600" b="1">
                <a:solidFill>
                  <a:schemeClr val="bg1"/>
                </a:solidFill>
              </a:rPr>
              <a:t>27%</a:t>
            </a:r>
            <a:endParaRPr lang="en-US" sz="2600" b="1">
              <a:solidFill>
                <a:schemeClr val="bg1"/>
              </a:solidFill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07950" y="115888"/>
            <a:ext cx="8928100" cy="1282700"/>
            <a:chOff x="68" y="55"/>
            <a:chExt cx="5625" cy="606"/>
          </a:xfrm>
        </p:grpSpPr>
        <p:sp>
          <p:nvSpPr>
            <p:cNvPr id="2067" name="AutoShape 3"/>
            <p:cNvSpPr>
              <a:spLocks noChangeArrowheads="1"/>
            </p:cNvSpPr>
            <p:nvPr/>
          </p:nvSpPr>
          <p:spPr bwMode="auto">
            <a:xfrm>
              <a:off x="68" y="55"/>
              <a:ext cx="5625" cy="606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57150" cmpd="thinThick">
              <a:solidFill>
                <a:srgbClr val="CCECFF"/>
              </a:solidFill>
              <a:round/>
              <a:headEnd/>
              <a:tailEnd/>
            </a:ln>
          </p:spPr>
          <p:txBody>
            <a:bodyPr wrap="none" bIns="82800" anchor="ctr"/>
            <a:lstStyle/>
            <a:p>
              <a:pPr algn="ctr">
                <a:lnSpc>
                  <a:spcPct val="95000"/>
                </a:lnSpc>
              </a:pPr>
              <a:r>
                <a:rPr lang="ru-RU" sz="2600" b="1">
                  <a:solidFill>
                    <a:schemeClr val="bg1"/>
                  </a:solidFill>
                </a:rPr>
                <a:t>                  </a:t>
              </a:r>
              <a:r>
                <a:rPr lang="ru-RU" sz="2500" b="1">
                  <a:solidFill>
                    <a:schemeClr val="bg1"/>
                  </a:solidFill>
                </a:rPr>
                <a:t>Структура смертности населения</a:t>
              </a:r>
              <a:r>
                <a:rPr lang="ru-RU" sz="2500"/>
                <a:t> </a:t>
              </a:r>
              <a:r>
                <a:rPr lang="ru-RU" sz="2500" b="1">
                  <a:solidFill>
                    <a:schemeClr val="bg1"/>
                  </a:solidFill>
                </a:rPr>
                <a:t>города</a:t>
              </a:r>
            </a:p>
            <a:p>
              <a:pPr algn="ctr">
                <a:lnSpc>
                  <a:spcPct val="95000"/>
                </a:lnSpc>
              </a:pPr>
              <a:r>
                <a:rPr lang="ru-RU" sz="2500" b="1">
                  <a:solidFill>
                    <a:schemeClr val="bg1"/>
                  </a:solidFill>
                </a:rPr>
                <a:t>                   по заболеваниям по итогам 2015 года</a:t>
              </a:r>
            </a:p>
          </p:txBody>
        </p:sp>
        <p:sp>
          <p:nvSpPr>
            <p:cNvPr id="2068" name="Oval 2" descr="Ростов"/>
            <p:cNvSpPr>
              <a:spLocks noChangeArrowheads="1"/>
            </p:cNvSpPr>
            <p:nvPr/>
          </p:nvSpPr>
          <p:spPr bwMode="auto">
            <a:xfrm>
              <a:off x="241" y="85"/>
              <a:ext cx="817" cy="528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38100" cmpd="dbl">
              <a:solidFill>
                <a:srgbClr val="CCEC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07950" y="1520825"/>
          <a:ext cx="8928100" cy="533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8" name="Диаграмма" r:id="rId4" imgW="8831618" imgH="4884408" progId="MSGraph.Chart.8">
                  <p:embed followColorScheme="full"/>
                </p:oleObj>
              </mc:Choice>
              <mc:Fallback>
                <p:oleObj name="Диаграмма" r:id="rId4" imgW="8831618" imgH="4884408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520825"/>
                        <a:ext cx="8928100" cy="533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1" name="Text Box 23"/>
          <p:cNvSpPr txBox="1">
            <a:spLocks noChangeArrowheads="1"/>
          </p:cNvSpPr>
          <p:nvPr/>
        </p:nvSpPr>
        <p:spPr bwMode="auto">
          <a:xfrm>
            <a:off x="3430588" y="3532188"/>
            <a:ext cx="9921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chemeClr val="bg1"/>
                </a:solidFill>
              </a:rPr>
              <a:t>51%</a:t>
            </a:r>
          </a:p>
        </p:txBody>
      </p:sp>
      <p:sp>
        <p:nvSpPr>
          <p:cNvPr id="2062" name="Text Box 24"/>
          <p:cNvSpPr txBox="1">
            <a:spLocks noChangeArrowheads="1"/>
          </p:cNvSpPr>
          <p:nvPr/>
        </p:nvSpPr>
        <p:spPr bwMode="auto">
          <a:xfrm>
            <a:off x="2058988" y="5359400"/>
            <a:ext cx="99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chemeClr val="bg1"/>
                </a:solidFill>
              </a:rPr>
              <a:t>13%</a:t>
            </a:r>
          </a:p>
        </p:txBody>
      </p:sp>
      <p:sp>
        <p:nvSpPr>
          <p:cNvPr id="2063" name="Text Box 25"/>
          <p:cNvSpPr txBox="1">
            <a:spLocks noChangeArrowheads="1"/>
          </p:cNvSpPr>
          <p:nvPr/>
        </p:nvSpPr>
        <p:spPr bwMode="auto">
          <a:xfrm>
            <a:off x="1449388" y="4749800"/>
            <a:ext cx="99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chemeClr val="bg1"/>
                </a:solidFill>
              </a:rPr>
              <a:t>5%</a:t>
            </a:r>
          </a:p>
        </p:txBody>
      </p:sp>
      <p:sp>
        <p:nvSpPr>
          <p:cNvPr id="2064" name="Text Box 26"/>
          <p:cNvSpPr txBox="1">
            <a:spLocks noChangeArrowheads="1"/>
          </p:cNvSpPr>
          <p:nvPr/>
        </p:nvSpPr>
        <p:spPr bwMode="auto">
          <a:xfrm>
            <a:off x="1373188" y="4297706"/>
            <a:ext cx="9906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rgbClr val="333333"/>
                </a:solidFill>
              </a:rPr>
              <a:t>4%</a:t>
            </a:r>
          </a:p>
        </p:txBody>
      </p:sp>
      <p:sp>
        <p:nvSpPr>
          <p:cNvPr id="2065" name="Text Box 27"/>
          <p:cNvSpPr txBox="1">
            <a:spLocks noChangeArrowheads="1"/>
          </p:cNvSpPr>
          <p:nvPr/>
        </p:nvSpPr>
        <p:spPr bwMode="auto">
          <a:xfrm>
            <a:off x="1830388" y="3024188"/>
            <a:ext cx="9906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chemeClr val="bg1"/>
                </a:solidFill>
              </a:rPr>
              <a:t>27%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едиатр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Педиатр.thmx</Template>
  <TotalTime>6810</TotalTime>
  <Words>1595</Words>
  <Application>Microsoft Office PowerPoint</Application>
  <PresentationFormat>Экран (4:3)</PresentationFormat>
  <Paragraphs>694</Paragraphs>
  <Slides>35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Педиатр</vt:lpstr>
      <vt:lpstr>Белый текст и шрифт Courier для слайдов с кодом</vt:lpstr>
      <vt:lpstr>Тема Office</vt:lpstr>
      <vt:lpstr>Worksheet</vt:lpstr>
      <vt:lpstr>Диаграмма</vt:lpstr>
      <vt:lpstr>Управление здравоохранения города Ростова-на-Дону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КАДРОВАЯ ПОЛИТИКА</vt:lpstr>
      <vt:lpstr>Презентация PowerPoint</vt:lpstr>
      <vt:lpstr>Презентация PowerPoint</vt:lpstr>
      <vt:lpstr>Презентация PowerPoint</vt:lpstr>
      <vt:lpstr>СПАСИБО ЗА ВНИМАНИЕ!</vt:lpstr>
      <vt:lpstr>Презентация PowerPoint</vt:lpstr>
    </vt:vector>
  </TitlesOfParts>
  <Company>dr.supervardanyan@mail.ru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муниципальной системы здравоохранения города Ростова-на-Дону – пути реализации ключевых показателей  «Дорожной карты»</dc:title>
  <dc:creator>Armen Vardanyan</dc:creator>
  <cp:lastModifiedBy>Портативный</cp:lastModifiedBy>
  <cp:revision>154</cp:revision>
  <dcterms:created xsi:type="dcterms:W3CDTF">2014-10-05T11:54:42Z</dcterms:created>
  <dcterms:modified xsi:type="dcterms:W3CDTF">2016-02-26T09:12:31Z</dcterms:modified>
</cp:coreProperties>
</file>