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73" r:id="rId2"/>
    <p:sldId id="303" r:id="rId3"/>
    <p:sldId id="274" r:id="rId4"/>
    <p:sldId id="304" r:id="rId5"/>
    <p:sldId id="277" r:id="rId6"/>
    <p:sldId id="278" r:id="rId7"/>
    <p:sldId id="306" r:id="rId8"/>
    <p:sldId id="305" r:id="rId9"/>
    <p:sldId id="280" r:id="rId10"/>
    <p:sldId id="281" r:id="rId11"/>
    <p:sldId id="307" r:id="rId12"/>
    <p:sldId id="309" r:id="rId13"/>
    <p:sldId id="310" r:id="rId14"/>
    <p:sldId id="308" r:id="rId15"/>
    <p:sldId id="283" r:id="rId16"/>
    <p:sldId id="287" r:id="rId17"/>
    <p:sldId id="314" r:id="rId18"/>
    <p:sldId id="311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15" r:id="rId28"/>
    <p:sldId id="316" r:id="rId29"/>
    <p:sldId id="317" r:id="rId30"/>
    <p:sldId id="318" r:id="rId31"/>
    <p:sldId id="321" r:id="rId32"/>
    <p:sldId id="320" r:id="rId33"/>
    <p:sldId id="322" r:id="rId34"/>
    <p:sldId id="323" r:id="rId35"/>
    <p:sldId id="324" r:id="rId36"/>
    <p:sldId id="325" r:id="rId37"/>
    <p:sldId id="326" r:id="rId38"/>
    <p:sldId id="327" r:id="rId39"/>
    <p:sldId id="328" r:id="rId40"/>
    <p:sldId id="330" r:id="rId41"/>
    <p:sldId id="331" r:id="rId42"/>
    <p:sldId id="332" r:id="rId43"/>
    <p:sldId id="333" r:id="rId44"/>
    <p:sldId id="334" r:id="rId45"/>
    <p:sldId id="335" r:id="rId46"/>
    <p:sldId id="336" r:id="rId47"/>
    <p:sldId id="337" r:id="rId48"/>
    <p:sldId id="338" r:id="rId49"/>
    <p:sldId id="339" r:id="rId50"/>
    <p:sldId id="340" r:id="rId51"/>
    <p:sldId id="341" r:id="rId52"/>
    <p:sldId id="342" r:id="rId53"/>
    <p:sldId id="343" r:id="rId54"/>
    <p:sldId id="344" r:id="rId55"/>
    <p:sldId id="347" r:id="rId56"/>
    <p:sldId id="352" r:id="rId57"/>
    <p:sldId id="349" r:id="rId58"/>
    <p:sldId id="353" r:id="rId59"/>
    <p:sldId id="345" r:id="rId60"/>
    <p:sldId id="348" r:id="rId61"/>
    <p:sldId id="354" r:id="rId62"/>
    <p:sldId id="346" r:id="rId63"/>
    <p:sldId id="350" r:id="rId64"/>
    <p:sldId id="351" r:id="rId65"/>
    <p:sldId id="319" r:id="rId66"/>
    <p:sldId id="355" r:id="rId67"/>
    <p:sldId id="301" r:id="rId6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58"/>
    <p:restoredTop sz="94675"/>
  </p:normalViewPr>
  <p:slideViewPr>
    <p:cSldViewPr snapToGrid="0">
      <p:cViewPr varScale="1">
        <p:scale>
          <a:sx n="105" d="100"/>
          <a:sy n="105" d="100"/>
        </p:scale>
        <p:origin x="106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365303-6264-4F4D-8D17-7EE0F205C92F}" type="datetimeFigureOut">
              <a:rPr lang="ru-RU" smtClean="0"/>
              <a:pPr/>
              <a:t>06.12.2023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E9BAE5-1D86-48A9-813B-6203836115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685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9BAE5-1D86-48A9-813B-620383611597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113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9BAE5-1D86-48A9-813B-620383611597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521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9BAE5-1D86-48A9-813B-620383611597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350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9BAE5-1D86-48A9-813B-620383611597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644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9BAE5-1D86-48A9-813B-620383611597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488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9BAE5-1D86-48A9-813B-620383611597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377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9BAE5-1D86-48A9-813B-620383611597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126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9BAE5-1D86-48A9-813B-620383611597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482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5133A-B839-EECA-7E23-92D07C018C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855177B-4E3B-92DC-82C9-2B2DB5A391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06A52B-4B0A-9583-A1E3-BD865DCC6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00A1C-5F30-4CB8-9418-9A6BB46FF7A9}" type="datetimeFigureOut">
              <a:rPr lang="ru-RU" smtClean="0"/>
              <a:pPr/>
              <a:t>06.12.2023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557352-8196-AA25-1B46-0387CE990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EB9689-BD4E-4D6B-1577-D461F8F7A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21F59-C6C3-4558-8299-F7EB177EEB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39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617A3C-73C7-7453-7F1E-2F69FF730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329F1F-C989-7259-7C17-977A190639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ED3B09-110B-FA1E-2524-4FAE83FD1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00A1C-5F30-4CB8-9418-9A6BB46FF7A9}" type="datetimeFigureOut">
              <a:rPr lang="ru-RU" smtClean="0"/>
              <a:pPr/>
              <a:t>06.12.2023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F65EA7-21C9-953B-0631-142A1FC0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A2082-E8E9-1552-D4E8-2EA9D26B9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21F59-C6C3-4558-8299-F7EB177EEB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13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6A4A021-6671-249D-DCB8-0AD77C60DC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95B00B-E0A3-1E0E-6CDB-D83A84C15C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6F553E-05F3-8814-E234-CBD7324B7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00A1C-5F30-4CB8-9418-9A6BB46FF7A9}" type="datetimeFigureOut">
              <a:rPr lang="ru-RU" smtClean="0"/>
              <a:pPr/>
              <a:t>06.12.2023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FAA4D7-86D2-6040-CC14-3539AAD3F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9D0109-4A2E-3712-B493-61A49D57B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21F59-C6C3-4558-8299-F7EB177EEB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354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F0C9D-1078-8E6F-E10F-093ED3DF5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7BED5A-8636-1302-8690-F93454970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27233D-827D-7DE5-9FEB-9C1D40535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00A1C-5F30-4CB8-9418-9A6BB46FF7A9}" type="datetimeFigureOut">
              <a:rPr lang="ru-RU" smtClean="0"/>
              <a:pPr/>
              <a:t>06.12.2023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7861AB-F961-0B58-D144-A9BEADE6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8C72EB-E0C5-5099-1675-F20FF18B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21F59-C6C3-4558-8299-F7EB177EEB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265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14AA0B-50D5-A941-0CE9-140E753F2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BAC24A-A53E-3EE7-F9B7-049C8CEBD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9B4490-D3BB-3131-13CE-87352FB49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00A1C-5F30-4CB8-9418-9A6BB46FF7A9}" type="datetimeFigureOut">
              <a:rPr lang="ru-RU" smtClean="0"/>
              <a:pPr/>
              <a:t>06.12.2023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D32F96-1649-5B6B-8F4A-A07F61AB0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7E8A29-1B3A-23E6-E968-2F5460534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21F59-C6C3-4558-8299-F7EB177EEB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744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D615FF-EC90-8797-3DA6-B5D7AA8AA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3553C1-C472-0A3B-FCC8-717CA49B2A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148F5D-9744-B35A-FE36-BE7D83B7F7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274FE7-A55D-08C9-D45F-8EAA113CD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00A1C-5F30-4CB8-9418-9A6BB46FF7A9}" type="datetimeFigureOut">
              <a:rPr lang="ru-RU" smtClean="0"/>
              <a:pPr/>
              <a:t>06.12.2023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048871-9A7D-BD4D-174A-23714F033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931330-9856-0EF3-CD07-B3A58DE8F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21F59-C6C3-4558-8299-F7EB177EEB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356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7A902B-7004-8CE9-787F-8AD32231C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CAF214-6977-B420-B2DA-29E1264E6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5F231C-DB3A-EED9-196F-F9E5806C47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8DA0EE7-CA55-B28B-ED83-CB3152DBDB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FF0C92E-5D20-685F-B183-A63944C57D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33F6F57-6F52-0425-6E97-BFB6D5142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00A1C-5F30-4CB8-9418-9A6BB46FF7A9}" type="datetimeFigureOut">
              <a:rPr lang="ru-RU" smtClean="0"/>
              <a:pPr/>
              <a:t>06.12.2023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C5C3DA6-0F2E-B304-A288-5F4BDA329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55E28E5-499D-5AA2-74FC-9BB7DE814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21F59-C6C3-4558-8299-F7EB177EEB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871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C53B32-92EE-260A-0336-82B983AB4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1DB7C4A-A9DC-A47A-502F-B89F51473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00A1C-5F30-4CB8-9418-9A6BB46FF7A9}" type="datetimeFigureOut">
              <a:rPr lang="ru-RU" smtClean="0"/>
              <a:pPr/>
              <a:t>06.12.2023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30A1536-9280-63FD-A77A-2144A24ED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9B89F50-62F3-ACFC-6D44-8300D9A8E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21F59-C6C3-4558-8299-F7EB177EEB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17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3AD56E-D1A2-B26F-5ACF-5B0A7C802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00A1C-5F30-4CB8-9418-9A6BB46FF7A9}" type="datetimeFigureOut">
              <a:rPr lang="ru-RU" smtClean="0"/>
              <a:pPr/>
              <a:t>06.12.2023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03F5488-AD67-AEA8-E48B-E87F1D5DA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7D287D6-17D4-39E3-AE09-F408F71C0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21F59-C6C3-4558-8299-F7EB177EEB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95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19ED87-2AE6-5E26-41DD-FEA4987EE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EBF2C6-50C8-318A-7CE4-8E6B1588E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C6FD63-75E9-0A71-D06C-8CC22FB05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8CD1DC-AB30-5DB3-338C-EDE150343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00A1C-5F30-4CB8-9418-9A6BB46FF7A9}" type="datetimeFigureOut">
              <a:rPr lang="ru-RU" smtClean="0"/>
              <a:pPr/>
              <a:t>06.12.2023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BE81929-E4EE-25EB-69E9-B118A13C3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9F5DC7-9E49-1641-6764-D792F5B8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21F59-C6C3-4558-8299-F7EB177EEB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784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BB8507-2300-6044-CB42-A1634665C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541F4D0-5C04-2279-00C5-B133930055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99E623-C308-10F8-6FE4-4C5B4A598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F4C0C5-A51B-E029-F583-7E4C3664F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00A1C-5F30-4CB8-9418-9A6BB46FF7A9}" type="datetimeFigureOut">
              <a:rPr lang="ru-RU" smtClean="0"/>
              <a:pPr/>
              <a:t>06.12.2023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CC80A9-B295-94CC-016C-28F5B4CD5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628DE1-4A75-E96B-AF7A-66F1A086D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21F59-C6C3-4558-8299-F7EB177EEB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222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2882C7-7890-6DDC-7BD5-1A40F1FAE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CC5871-C692-EF68-F258-749F5A0D4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C66063-8FAE-5CF5-C97D-5ADF3A7D42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00A1C-5F30-4CB8-9418-9A6BB46FF7A9}" type="datetimeFigureOut">
              <a:rPr lang="ru-RU" smtClean="0"/>
              <a:pPr/>
              <a:t>06.12.2023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B35E12-6F8D-936B-CA1B-FE24D5B67B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F4AF1A-7A53-D81D-F096-3B7DBAEEB1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21F59-C6C3-4558-8299-F7EB177EEB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557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4.infourok.ru/uploads/ex/06c1/000a3ff0-ff8f00fe/img13.jpg">
            <a:extLst>
              <a:ext uri="{FF2B5EF4-FFF2-40B4-BE49-F238E27FC236}">
                <a16:creationId xmlns:a16="http://schemas.microsoft.com/office/drawing/2014/main" id="{312B74B1-019A-7BB7-8647-4C184DA11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5463" t="19193" r="81253" b="26169"/>
          <a:stretch>
            <a:fillRect/>
          </a:stretch>
        </p:blipFill>
        <p:spPr bwMode="auto">
          <a:xfrm rot="16200000">
            <a:off x="5994402" y="-5994401"/>
            <a:ext cx="203200" cy="12192001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D27DDD-B612-BF60-D1BB-D48463448A5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90328" y="169037"/>
            <a:ext cx="1011341" cy="1204686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F9B164D3-E97B-2B4E-8EE1-F03BEAF1D0A4}"/>
              </a:ext>
            </a:extLst>
          </p:cNvPr>
          <p:cNvCxnSpPr/>
          <p:nvPr/>
        </p:nvCxnSpPr>
        <p:spPr>
          <a:xfrm>
            <a:off x="0" y="6032500"/>
            <a:ext cx="12191999" cy="0"/>
          </a:xfrm>
          <a:prstGeom prst="line">
            <a:avLst/>
          </a:prstGeom>
          <a:ln w="412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912EA4E-9BBD-B526-130B-88385899B832}"/>
              </a:ext>
            </a:extLst>
          </p:cNvPr>
          <p:cNvSpPr/>
          <p:nvPr/>
        </p:nvSpPr>
        <p:spPr>
          <a:xfrm>
            <a:off x="4856813" y="5836920"/>
            <a:ext cx="2488367" cy="39622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 Ростов-на-Дону, 2023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488351-915B-41BE-89EC-961216782F18}"/>
              </a:ext>
            </a:extLst>
          </p:cNvPr>
          <p:cNvSpPr txBox="1"/>
          <p:nvPr/>
        </p:nvSpPr>
        <p:spPr>
          <a:xfrm>
            <a:off x="7468798" y="5103713"/>
            <a:ext cx="5367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BD5054-DFC8-673C-D8D5-6BF828D32D2F}"/>
              </a:ext>
            </a:extLst>
          </p:cNvPr>
          <p:cNvSpPr txBox="1"/>
          <p:nvPr/>
        </p:nvSpPr>
        <p:spPr>
          <a:xfrm>
            <a:off x="376876" y="1522278"/>
            <a:ext cx="116017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/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Итоги </a:t>
            </a:r>
            <a:r>
              <a:rPr lang="ru-RU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реализации проектов «Новой модели </a:t>
            </a:r>
            <a:r>
              <a:rPr lang="ru-RU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организации</a:t>
            </a:r>
            <a:r>
              <a:rPr lang="en-US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оказания </a:t>
            </a:r>
            <a:r>
              <a:rPr lang="ru-RU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медицинской помощи» </a:t>
            </a:r>
            <a:r>
              <a:rPr lang="ru-RU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Ростовской области в </a:t>
            </a:r>
            <a:r>
              <a:rPr lang="ru-RU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2023г.</a:t>
            </a:r>
            <a:r>
              <a:rPr lang="ru-RU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Целевые </a:t>
            </a:r>
            <a:r>
              <a:rPr lang="ru-RU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показатели </a:t>
            </a:r>
            <a:r>
              <a:rPr lang="ru-RU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2024г</a:t>
            </a:r>
            <a:r>
              <a:rPr lang="ru-RU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br>
              <a:rPr lang="ru-RU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Критерии первого уровня НММО </a:t>
            </a:r>
            <a:r>
              <a:rPr lang="ru-RU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методика их </a:t>
            </a:r>
            <a:r>
              <a:rPr lang="ru-RU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оценки</a:t>
            </a:r>
            <a:endParaRPr lang="ru-RU" sz="2800" b="1" i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743200" y="4615132"/>
            <a:ext cx="9448801" cy="855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20000"/>
              </a:spcBef>
            </a:pPr>
            <a:r>
              <a:rPr lang="ru-RU" altLang="ru-RU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Толстова Марина Джамалдиновна</a:t>
            </a:r>
          </a:p>
          <a:p>
            <a:pPr lvl="0" algn="r">
              <a:spcBef>
                <a:spcPct val="20000"/>
              </a:spcBef>
            </a:pPr>
            <a:r>
              <a:rPr lang="ru-RU" altLang="ru-RU" sz="1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Начальник Регионального центра первичной медико-санитарной помощи ГБУ РО «МИАЦ» </a:t>
            </a:r>
            <a:endParaRPr lang="en-US" altLang="ru-RU" sz="14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r">
              <a:spcBef>
                <a:spcPct val="20000"/>
              </a:spcBef>
            </a:pPr>
            <a:r>
              <a:rPr lang="ru-RU" altLang="ru-RU" sz="1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Главный внештатный специалист Минздрава Ростовской области по санаторно-курортному лечению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858" y="203199"/>
            <a:ext cx="1288648" cy="117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45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4359" t="14852" r="31955" b="7896"/>
          <a:stretch/>
        </p:blipFill>
        <p:spPr>
          <a:xfrm>
            <a:off x="685478" y="586740"/>
            <a:ext cx="4323906" cy="57384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317" y="115909"/>
            <a:ext cx="1017430" cy="9241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34796" t="15106" r="32205" b="9466"/>
          <a:stretch/>
        </p:blipFill>
        <p:spPr>
          <a:xfrm>
            <a:off x="6488354" y="513024"/>
            <a:ext cx="4535963" cy="583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72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A0914BB-1180-1D8A-79C8-08F01656F0B7}"/>
              </a:ext>
            </a:extLst>
          </p:cNvPr>
          <p:cNvSpPr txBox="1"/>
          <p:nvPr/>
        </p:nvSpPr>
        <p:spPr>
          <a:xfrm>
            <a:off x="841249" y="31760"/>
            <a:ext cx="10497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100% </a:t>
            </a:r>
            <a:r>
              <a:rPr lang="ru-RU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МО, </a:t>
            </a:r>
            <a:r>
              <a:rPr lang="ru-RU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включенных в перечень участников </a:t>
            </a:r>
            <a:r>
              <a:rPr lang="ru-RU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федерального/регионального </a:t>
            </a:r>
            <a:r>
              <a:rPr lang="ru-RU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проекта, закрывают 100% проектов по улучшению процессов в запланированный срок с достижением результата, соответствующего </a:t>
            </a:r>
            <a:r>
              <a:rPr lang="ru-RU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целевому, </a:t>
            </a:r>
            <a:r>
              <a:rPr lang="ru-RU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стандартизацией улучшений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7431" r="1495" b="11470"/>
          <a:stretch/>
        </p:blipFill>
        <p:spPr>
          <a:xfrm>
            <a:off x="457200" y="1444752"/>
            <a:ext cx="11423904" cy="52904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181" y="31760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21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A0914BB-1180-1D8A-79C8-08F01656F0B7}"/>
              </a:ext>
            </a:extLst>
          </p:cNvPr>
          <p:cNvSpPr txBox="1"/>
          <p:nvPr/>
        </p:nvSpPr>
        <p:spPr>
          <a:xfrm>
            <a:off x="2297179" y="31760"/>
            <a:ext cx="6455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Доля взрослых МО, имеющих проекты</a:t>
            </a:r>
            <a:endParaRPr lang="ru-RU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64" t="7138" r="874" b="12982"/>
          <a:stretch/>
        </p:blipFill>
        <p:spPr>
          <a:xfrm>
            <a:off x="192979" y="1106424"/>
            <a:ext cx="11806041" cy="53766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766" y="0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45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A0914BB-1180-1D8A-79C8-08F01656F0B7}"/>
              </a:ext>
            </a:extLst>
          </p:cNvPr>
          <p:cNvSpPr txBox="1"/>
          <p:nvPr/>
        </p:nvSpPr>
        <p:spPr>
          <a:xfrm>
            <a:off x="2301251" y="31760"/>
            <a:ext cx="6187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Доля детских МО, имеющих проекты</a:t>
            </a:r>
            <a:endParaRPr lang="ru-RU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766" y="0"/>
            <a:ext cx="1017430" cy="9241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993" t="7440" r="1821" b="11174"/>
          <a:stretch/>
        </p:blipFill>
        <p:spPr>
          <a:xfrm>
            <a:off x="147384" y="924166"/>
            <a:ext cx="11744091" cy="553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A0914BB-1180-1D8A-79C8-08F01656F0B7}"/>
              </a:ext>
            </a:extLst>
          </p:cNvPr>
          <p:cNvSpPr txBox="1"/>
          <p:nvPr/>
        </p:nvSpPr>
        <p:spPr>
          <a:xfrm>
            <a:off x="2121409" y="31760"/>
            <a:ext cx="8476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Доля проектов, закрытых с разработкой стандарта</a:t>
            </a:r>
            <a:endParaRPr lang="ru-RU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34" t="7412" r="1049" b="12048"/>
          <a:stretch/>
        </p:blipFill>
        <p:spPr>
          <a:xfrm>
            <a:off x="163654" y="924166"/>
            <a:ext cx="11727788" cy="54041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766" y="0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8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A0914BB-1180-1D8A-79C8-08F01656F0B7}"/>
              </a:ext>
            </a:extLst>
          </p:cNvPr>
          <p:cNvSpPr txBox="1"/>
          <p:nvPr/>
        </p:nvSpPr>
        <p:spPr>
          <a:xfrm>
            <a:off x="1591056" y="150632"/>
            <a:ext cx="8677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Сведения о процессах, улучшаемых в рамках проектов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-942" t="6561" r="958" b="5642"/>
          <a:stretch/>
        </p:blipFill>
        <p:spPr>
          <a:xfrm>
            <a:off x="662518" y="1161287"/>
            <a:ext cx="10866963" cy="53675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766" y="0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4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A0914BB-1180-1D8A-79C8-08F01656F0B7}"/>
              </a:ext>
            </a:extLst>
          </p:cNvPr>
          <p:cNvSpPr txBox="1"/>
          <p:nvPr/>
        </p:nvSpPr>
        <p:spPr>
          <a:xfrm>
            <a:off x="1838064" y="2474893"/>
            <a:ext cx="82294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КРИТЕРИИ СООТВЕТСТВИЯ НММО МЕТОДИКА ИХ ОЦЕНКИ</a:t>
            </a:r>
            <a:endParaRPr lang="ru-RU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774" y="0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53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A0914BB-1180-1D8A-79C8-08F01656F0B7}"/>
              </a:ext>
            </a:extLst>
          </p:cNvPr>
          <p:cNvSpPr txBox="1"/>
          <p:nvPr/>
        </p:nvSpPr>
        <p:spPr>
          <a:xfrm>
            <a:off x="241595" y="2090171"/>
            <a:ext cx="57698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Методические рекомендации «Новая модель медицинской организации, оказывающей первичную медико-санитарную помощь» (3-е издание, 2023 год)</a:t>
            </a:r>
            <a:endParaRPr lang="ru-RU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4463" t="13183" r="35476" b="8395"/>
          <a:stretch/>
        </p:blipFill>
        <p:spPr>
          <a:xfrm>
            <a:off x="6208776" y="130356"/>
            <a:ext cx="4495801" cy="65972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334" y="0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8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A0914BB-1180-1D8A-79C8-08F01656F0B7}"/>
              </a:ext>
            </a:extLst>
          </p:cNvPr>
          <p:cNvSpPr txBox="1"/>
          <p:nvPr/>
        </p:nvSpPr>
        <p:spPr>
          <a:xfrm>
            <a:off x="3447288" y="31760"/>
            <a:ext cx="4855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Критерии НММО</a:t>
            </a:r>
            <a:endParaRPr lang="ru-RU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6532" t="20815" r="17829" b="19944"/>
          <a:stretch/>
        </p:blipFill>
        <p:spPr>
          <a:xfrm>
            <a:off x="83487" y="786384"/>
            <a:ext cx="11636074" cy="59070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766" y="31760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8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A0914BB-1180-1D8A-79C8-08F01656F0B7}"/>
              </a:ext>
            </a:extLst>
          </p:cNvPr>
          <p:cNvSpPr txBox="1"/>
          <p:nvPr/>
        </p:nvSpPr>
        <p:spPr>
          <a:xfrm>
            <a:off x="2560441" y="200473"/>
            <a:ext cx="6830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Блок 1: Управление потоками пациентов</a:t>
            </a:r>
            <a:endParaRPr lang="ru-RU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6841" t="44216" r="17212" b="28454"/>
          <a:stretch/>
        </p:blipFill>
        <p:spPr>
          <a:xfrm>
            <a:off x="183073" y="3065572"/>
            <a:ext cx="11825854" cy="27568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18" y="0"/>
            <a:ext cx="1017430" cy="9241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16408" t="33743" r="28184" b="27119"/>
          <a:stretch/>
        </p:blipFill>
        <p:spPr>
          <a:xfrm>
            <a:off x="3602735" y="924166"/>
            <a:ext cx="4096513" cy="162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2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A0914BB-1180-1D8A-79C8-08F01656F0B7}"/>
              </a:ext>
            </a:extLst>
          </p:cNvPr>
          <p:cNvSpPr txBox="1"/>
          <p:nvPr/>
        </p:nvSpPr>
        <p:spPr>
          <a:xfrm>
            <a:off x="1033272" y="2272040"/>
            <a:ext cx="104790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РЕАЛИЗАЦИИ ФЕДЕРАЛЬНОГО ПРОЕКТА «РАЗВИТИЕ СИСТЕМЫ ОКАЗАНИЯ ПЕРВИЧНОЙ МЕДИКО-САНИТАРНОЙ ПОМОЩИ»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181" y="0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1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0914BB-1180-1D8A-79C8-08F01656F0B7}"/>
              </a:ext>
            </a:extLst>
          </p:cNvPr>
          <p:cNvSpPr txBox="1"/>
          <p:nvPr/>
        </p:nvSpPr>
        <p:spPr>
          <a:xfrm>
            <a:off x="3254712" y="23311"/>
            <a:ext cx="5202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Блок 2: Качество пространства</a:t>
            </a:r>
            <a:endParaRPr lang="ru-RU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924" t="42578" r="17117" b="28246"/>
          <a:stretch/>
        </p:blipFill>
        <p:spPr>
          <a:xfrm>
            <a:off x="0" y="2744199"/>
            <a:ext cx="8705088" cy="24158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48668" t="28869" r="18033" b="10415"/>
          <a:stretch/>
        </p:blipFill>
        <p:spPr>
          <a:xfrm>
            <a:off x="8752332" y="2188217"/>
            <a:ext cx="3439668" cy="35278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959" y="23311"/>
            <a:ext cx="1017430" cy="9241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16311" t="48611" r="28705" b="11868"/>
          <a:stretch/>
        </p:blipFill>
        <p:spPr>
          <a:xfrm>
            <a:off x="4050793" y="775131"/>
            <a:ext cx="3822192" cy="154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7268" t="34707" r="18184" b="36556"/>
          <a:stretch/>
        </p:blipFill>
        <p:spPr>
          <a:xfrm>
            <a:off x="197309" y="3195828"/>
            <a:ext cx="11574878" cy="28986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0914BB-1180-1D8A-79C8-08F01656F0B7}"/>
              </a:ext>
            </a:extLst>
          </p:cNvPr>
          <p:cNvSpPr txBox="1"/>
          <p:nvPr/>
        </p:nvSpPr>
        <p:spPr>
          <a:xfrm>
            <a:off x="3379637" y="200473"/>
            <a:ext cx="4998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Блок 3: Управление запасами</a:t>
            </a:r>
            <a:endParaRPr lang="ru-RU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5855" t="38043" r="23648" b="22893"/>
          <a:stretch/>
        </p:blipFill>
        <p:spPr>
          <a:xfrm>
            <a:off x="3557161" y="1056132"/>
            <a:ext cx="4846175" cy="17602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486" y="0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63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486" y="0"/>
            <a:ext cx="1017430" cy="92416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6321" t="47505" r="18012" b="22462"/>
          <a:stretch/>
        </p:blipFill>
        <p:spPr>
          <a:xfrm>
            <a:off x="0" y="3156990"/>
            <a:ext cx="8805672" cy="25031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0914BB-1180-1D8A-79C8-08F01656F0B7}"/>
              </a:ext>
            </a:extLst>
          </p:cNvPr>
          <p:cNvSpPr txBox="1"/>
          <p:nvPr/>
        </p:nvSpPr>
        <p:spPr>
          <a:xfrm>
            <a:off x="2971390" y="0"/>
            <a:ext cx="5846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Блок 4: Стандартизация процессов</a:t>
            </a:r>
            <a:endParaRPr lang="ru-RU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6308" t="27634" r="25548" b="33884"/>
          <a:stretch/>
        </p:blipFill>
        <p:spPr>
          <a:xfrm>
            <a:off x="3328416" y="738651"/>
            <a:ext cx="5477256" cy="20391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19574" t="49309" r="53438" b="20421"/>
          <a:stretch/>
        </p:blipFill>
        <p:spPr>
          <a:xfrm>
            <a:off x="8711135" y="3372421"/>
            <a:ext cx="3480866" cy="228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5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445" t="45850" r="17895" b="18289"/>
          <a:stretch/>
        </p:blipFill>
        <p:spPr>
          <a:xfrm>
            <a:off x="842704" y="2896636"/>
            <a:ext cx="10506591" cy="32278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0914BB-1180-1D8A-79C8-08F01656F0B7}"/>
              </a:ext>
            </a:extLst>
          </p:cNvPr>
          <p:cNvSpPr txBox="1"/>
          <p:nvPr/>
        </p:nvSpPr>
        <p:spPr>
          <a:xfrm>
            <a:off x="2609914" y="0"/>
            <a:ext cx="6569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Блок 5: Качество медицинской помощи</a:t>
            </a:r>
            <a:endParaRPr lang="ru-RU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6082" t="33716" r="28079" b="31012"/>
          <a:stretch/>
        </p:blipFill>
        <p:spPr>
          <a:xfrm>
            <a:off x="3255264" y="822960"/>
            <a:ext cx="4992624" cy="17739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486" y="0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08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486" y="0"/>
            <a:ext cx="1017430" cy="92416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9419" t="25604" r="29618" b="41345"/>
          <a:stretch/>
        </p:blipFill>
        <p:spPr>
          <a:xfrm>
            <a:off x="0" y="3184367"/>
            <a:ext cx="5544474" cy="25164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9376" t="36789" r="21431" b="28197"/>
          <a:stretch/>
        </p:blipFill>
        <p:spPr>
          <a:xfrm>
            <a:off x="5670157" y="3087761"/>
            <a:ext cx="6521843" cy="21700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0914BB-1180-1D8A-79C8-08F01656F0B7}"/>
              </a:ext>
            </a:extLst>
          </p:cNvPr>
          <p:cNvSpPr txBox="1"/>
          <p:nvPr/>
        </p:nvSpPr>
        <p:spPr>
          <a:xfrm>
            <a:off x="2338204" y="0"/>
            <a:ext cx="7112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Блок 5: Доступность медицинской помощи</a:t>
            </a:r>
            <a:endParaRPr lang="ru-RU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16483" t="32307" r="29105" b="28207"/>
          <a:stretch/>
        </p:blipFill>
        <p:spPr>
          <a:xfrm>
            <a:off x="3171746" y="761085"/>
            <a:ext cx="4681728" cy="191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6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9325" t="45180" r="20322" b="25259"/>
          <a:stretch/>
        </p:blipFill>
        <p:spPr>
          <a:xfrm>
            <a:off x="435864" y="2660903"/>
            <a:ext cx="11151618" cy="30723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767" y="64008"/>
            <a:ext cx="1017430" cy="9241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0914BB-1180-1D8A-79C8-08F01656F0B7}"/>
              </a:ext>
            </a:extLst>
          </p:cNvPr>
          <p:cNvSpPr txBox="1"/>
          <p:nvPr/>
        </p:nvSpPr>
        <p:spPr>
          <a:xfrm>
            <a:off x="1088668" y="0"/>
            <a:ext cx="9611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Блок 6: Вовлеченность персонала в улучшение процессов</a:t>
            </a:r>
            <a:endParaRPr lang="ru-RU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6188" t="21251" r="29519" b="42207"/>
          <a:stretch/>
        </p:blipFill>
        <p:spPr>
          <a:xfrm>
            <a:off x="3557016" y="750813"/>
            <a:ext cx="4443984" cy="16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2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217" t="53817" r="17381" b="13457"/>
          <a:stretch/>
        </p:blipFill>
        <p:spPr>
          <a:xfrm>
            <a:off x="102518" y="1952244"/>
            <a:ext cx="11804083" cy="32724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0914BB-1180-1D8A-79C8-08F01656F0B7}"/>
              </a:ext>
            </a:extLst>
          </p:cNvPr>
          <p:cNvSpPr txBox="1"/>
          <p:nvPr/>
        </p:nvSpPr>
        <p:spPr>
          <a:xfrm>
            <a:off x="1425304" y="0"/>
            <a:ext cx="8938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Блок 8: Формирование системы управления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Блок </a:t>
            </a:r>
            <a:r>
              <a:rPr lang="ru-RU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9: Эффективность использования оборудования</a:t>
            </a:r>
            <a:endParaRPr lang="ru-RU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767" y="64008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65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8491" t="31303" r="17170" b="15581"/>
          <a:stretch/>
        </p:blipFill>
        <p:spPr>
          <a:xfrm>
            <a:off x="434846" y="1069848"/>
            <a:ext cx="11322308" cy="5257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0914BB-1180-1D8A-79C8-08F01656F0B7}"/>
              </a:ext>
            </a:extLst>
          </p:cNvPr>
          <p:cNvSpPr txBox="1"/>
          <p:nvPr/>
        </p:nvSpPr>
        <p:spPr>
          <a:xfrm>
            <a:off x="3461096" y="197754"/>
            <a:ext cx="4855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Уровни соответствия НММО</a:t>
            </a:r>
            <a:endParaRPr lang="ru-RU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570" y="42306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6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6157" t="28876" r="17405" b="12369"/>
          <a:stretch/>
        </p:blipFill>
        <p:spPr>
          <a:xfrm>
            <a:off x="242596" y="1166327"/>
            <a:ext cx="10839932" cy="53922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0914BB-1180-1D8A-79C8-08F01656F0B7}"/>
              </a:ext>
            </a:extLst>
          </p:cNvPr>
          <p:cNvSpPr txBox="1"/>
          <p:nvPr/>
        </p:nvSpPr>
        <p:spPr>
          <a:xfrm>
            <a:off x="3447288" y="31760"/>
            <a:ext cx="4855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Уровни соответствия НММО</a:t>
            </a:r>
            <a:endParaRPr lang="ru-RU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766" y="0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8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A0914BB-1180-1D8A-79C8-08F01656F0B7}"/>
              </a:ext>
            </a:extLst>
          </p:cNvPr>
          <p:cNvSpPr txBox="1"/>
          <p:nvPr/>
        </p:nvSpPr>
        <p:spPr>
          <a:xfrm>
            <a:off x="3331712" y="77480"/>
            <a:ext cx="4695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Уровни соответствия НММО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7609" t="29817" r="17338" b="14495"/>
          <a:stretch/>
        </p:blipFill>
        <p:spPr>
          <a:xfrm>
            <a:off x="126764" y="868681"/>
            <a:ext cx="11279774" cy="54315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622" y="0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3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6673" t="25428" r="17299" b="9018"/>
          <a:stretch/>
        </p:blipFill>
        <p:spPr>
          <a:xfrm>
            <a:off x="56179" y="237745"/>
            <a:ext cx="11476854" cy="6409588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429768" y="1307592"/>
            <a:ext cx="2368296" cy="12984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317" y="115909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9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686" t="29243" r="22944" b="11721"/>
          <a:stretch/>
        </p:blipFill>
        <p:spPr>
          <a:xfrm>
            <a:off x="590416" y="877823"/>
            <a:ext cx="9907426" cy="54498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0914BB-1180-1D8A-79C8-08F01656F0B7}"/>
              </a:ext>
            </a:extLst>
          </p:cNvPr>
          <p:cNvSpPr txBox="1"/>
          <p:nvPr/>
        </p:nvSpPr>
        <p:spPr>
          <a:xfrm>
            <a:off x="3331712" y="77480"/>
            <a:ext cx="4695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Уровни соответствия НММО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622" y="0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06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A0914BB-1180-1D8A-79C8-08F01656F0B7}"/>
              </a:ext>
            </a:extLst>
          </p:cNvPr>
          <p:cNvSpPr txBox="1"/>
          <p:nvPr/>
        </p:nvSpPr>
        <p:spPr>
          <a:xfrm>
            <a:off x="2081466" y="95768"/>
            <a:ext cx="8925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Критерии первого уровня соответствия новой модели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532B6F-D981-4AED-8800-8B1498AC6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88" t="15722" r="16824" b="11740"/>
          <a:stretch/>
        </p:blipFill>
        <p:spPr>
          <a:xfrm>
            <a:off x="1277467" y="662471"/>
            <a:ext cx="9922108" cy="59809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062" y="51613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42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A0914BB-1180-1D8A-79C8-08F01656F0B7}"/>
              </a:ext>
            </a:extLst>
          </p:cNvPr>
          <p:cNvSpPr txBox="1"/>
          <p:nvPr/>
        </p:nvSpPr>
        <p:spPr>
          <a:xfrm>
            <a:off x="1907730" y="31760"/>
            <a:ext cx="8925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Критерии первого уровня соответствия новой модели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532B6F-D981-4AED-8800-8B1498AC6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88" t="15722" r="16824" b="11740"/>
          <a:stretch/>
        </p:blipFill>
        <p:spPr>
          <a:xfrm>
            <a:off x="1277467" y="618613"/>
            <a:ext cx="9922108" cy="59809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73CABB-9230-4BC2-9F1E-0098297A2A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54" t="24991" r="16742" b="24224"/>
          <a:stretch/>
        </p:blipFill>
        <p:spPr>
          <a:xfrm>
            <a:off x="470660" y="895737"/>
            <a:ext cx="11250679" cy="47399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115" y="38320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81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D947CB4-9762-45CA-B76C-84EBBF69D3FF}"/>
              </a:ext>
            </a:extLst>
          </p:cNvPr>
          <p:cNvSpPr txBox="1"/>
          <p:nvPr/>
        </p:nvSpPr>
        <p:spPr>
          <a:xfrm>
            <a:off x="1661782" y="0"/>
            <a:ext cx="922797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Оценка достижения целевого значения критерия «Количество пересечений потоков пациентов при проведении профилактического медицинского осмотра, первого этапа диспансеризации с иными потоками пациентов в поликлинике» (для медицинских организаций, проводящих профилактический медицинский осмотр, диспансеризацию)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4F716E-18DD-489A-A592-6AF88A1586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44" t="15730" r="17386" b="9759"/>
          <a:stretch/>
        </p:blipFill>
        <p:spPr>
          <a:xfrm>
            <a:off x="2009191" y="1427584"/>
            <a:ext cx="8173617" cy="52246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115" y="38320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74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6EA4B2D-3FEB-4E64-B585-8A0604EE8739}"/>
              </a:ext>
            </a:extLst>
          </p:cNvPr>
          <p:cNvSpPr txBox="1"/>
          <p:nvPr/>
        </p:nvSpPr>
        <p:spPr>
          <a:xfrm>
            <a:off x="635041" y="1380931"/>
            <a:ext cx="105156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Оценку достижения данного критерия проводят в поликлиниках, в которых проходят ПМО и </a:t>
            </a:r>
            <a:r>
              <a:rPr lang="ru-RU" dirty="0" smtClean="0">
                <a:solidFill>
                  <a:srgbClr val="002060"/>
                </a:solidFill>
              </a:rPr>
              <a:t>диспансеризацию</a:t>
            </a: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Для оценки выполнения условий достижения целевого значения критерия – </a:t>
            </a:r>
            <a:r>
              <a:rPr lang="ru-RU" b="1" dirty="0">
                <a:solidFill>
                  <a:srgbClr val="002060"/>
                </a:solidFill>
              </a:rPr>
              <a:t>не более 3 пересечений с иными потоками пациентов при прохождении диспансеризации, профилактических медицинских </a:t>
            </a:r>
            <a:r>
              <a:rPr lang="ru-RU" b="1" dirty="0" smtClean="0">
                <a:solidFill>
                  <a:srgbClr val="002060"/>
                </a:solidFill>
              </a:rPr>
              <a:t>осмотров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необходимо:</a:t>
            </a:r>
          </a:p>
          <a:p>
            <a:pPr algn="just"/>
            <a:endParaRPr lang="ru-RU" dirty="0">
              <a:solidFill>
                <a:srgbClr val="002060"/>
              </a:solidFill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     - локальный </a:t>
            </a:r>
            <a:r>
              <a:rPr lang="ru-RU" dirty="0">
                <a:solidFill>
                  <a:srgbClr val="002060"/>
                </a:solidFill>
              </a:rPr>
              <a:t>нормативный </a:t>
            </a:r>
            <a:r>
              <a:rPr lang="ru-RU" dirty="0" smtClean="0">
                <a:solidFill>
                  <a:srgbClr val="002060"/>
                </a:solidFill>
              </a:rPr>
              <a:t>акт </a:t>
            </a:r>
            <a:r>
              <a:rPr lang="ru-RU" dirty="0">
                <a:solidFill>
                  <a:srgbClr val="002060"/>
                </a:solidFill>
              </a:rPr>
              <a:t>о порядке </a:t>
            </a:r>
            <a:r>
              <a:rPr lang="ru-RU" dirty="0" smtClean="0">
                <a:solidFill>
                  <a:srgbClr val="002060"/>
                </a:solidFill>
              </a:rPr>
              <a:t>проведения ПМО, </a:t>
            </a:r>
            <a:r>
              <a:rPr lang="ru-RU" dirty="0">
                <a:solidFill>
                  <a:srgbClr val="002060"/>
                </a:solidFill>
              </a:rPr>
              <a:t>диспансеризации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     - </a:t>
            </a:r>
            <a:r>
              <a:rPr lang="ru-RU" dirty="0" smtClean="0">
                <a:solidFill>
                  <a:srgbClr val="002060"/>
                </a:solidFill>
              </a:rPr>
              <a:t>провести </a:t>
            </a:r>
            <a:r>
              <a:rPr lang="ru-RU" dirty="0">
                <a:solidFill>
                  <a:srgbClr val="002060"/>
                </a:solidFill>
              </a:rPr>
              <a:t>наблюдение и опрос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     - </a:t>
            </a:r>
            <a:r>
              <a:rPr lang="ru-RU" dirty="0" smtClean="0">
                <a:solidFill>
                  <a:srgbClr val="002060"/>
                </a:solidFill>
              </a:rPr>
              <a:t>заполнить </a:t>
            </a:r>
            <a:r>
              <a:rPr lang="ru-RU" dirty="0">
                <a:solidFill>
                  <a:srgbClr val="002060"/>
                </a:solidFill>
              </a:rPr>
              <a:t>проверочный лист (в случае, если поликлиника оказывает первичную медико-санитарную помощь взрослому и детскому населению, необходимо заполнить оба проверочных листа</a:t>
            </a:r>
            <a:r>
              <a:rPr lang="ru-RU" dirty="0" smtClean="0">
                <a:solidFill>
                  <a:srgbClr val="002060"/>
                </a:solidFill>
              </a:rPr>
              <a:t>)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Проверочные листы содержат таблицы, состоящие из </a:t>
            </a:r>
            <a:r>
              <a:rPr lang="ru-RU" b="1" dirty="0">
                <a:solidFill>
                  <a:srgbClr val="002060"/>
                </a:solidFill>
              </a:rPr>
              <a:t>5 столбцов </a:t>
            </a:r>
            <a:r>
              <a:rPr lang="ru-RU" dirty="0">
                <a:solidFill>
                  <a:srgbClr val="002060"/>
                </a:solidFill>
              </a:rPr>
              <a:t>каждая. Данные </a:t>
            </a:r>
            <a:r>
              <a:rPr lang="ru-RU" b="1" dirty="0">
                <a:solidFill>
                  <a:srgbClr val="002060"/>
                </a:solidFill>
              </a:rPr>
              <a:t>столбца 1</a:t>
            </a:r>
            <a:r>
              <a:rPr lang="ru-RU" dirty="0">
                <a:solidFill>
                  <a:srgbClr val="002060"/>
                </a:solidFill>
              </a:rPr>
              <a:t> являются фиксированными, </a:t>
            </a:r>
            <a:r>
              <a:rPr lang="ru-RU" b="1" dirty="0">
                <a:solidFill>
                  <a:srgbClr val="002060"/>
                </a:solidFill>
              </a:rPr>
              <a:t>столбцы 2, 3 и 4 </a:t>
            </a:r>
            <a:r>
              <a:rPr lang="ru-RU" dirty="0">
                <a:solidFill>
                  <a:srgbClr val="002060"/>
                </a:solidFill>
              </a:rPr>
              <a:t>заполняют представители поликлиники, </a:t>
            </a:r>
            <a:r>
              <a:rPr lang="ru-RU" b="1" dirty="0">
                <a:solidFill>
                  <a:srgbClr val="002060"/>
                </a:solidFill>
              </a:rPr>
              <a:t>столбец 5</a:t>
            </a:r>
            <a:r>
              <a:rPr lang="ru-RU" dirty="0">
                <a:solidFill>
                  <a:srgbClr val="002060"/>
                </a:solidFill>
              </a:rPr>
              <a:t> – специалист, осуществляющий </a:t>
            </a:r>
            <a:r>
              <a:rPr lang="ru-RU" dirty="0" smtClean="0">
                <a:solidFill>
                  <a:srgbClr val="002060"/>
                </a:solidFill>
              </a:rPr>
              <a:t>оценку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622" y="0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6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6B68C40-97D9-4039-B4F7-5FB7A4CAA401}"/>
              </a:ext>
            </a:extLst>
          </p:cNvPr>
          <p:cNvSpPr txBox="1"/>
          <p:nvPr/>
        </p:nvSpPr>
        <p:spPr>
          <a:xfrm>
            <a:off x="516294" y="962486"/>
            <a:ext cx="11159412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</a:rPr>
              <a:t>Столбец 1</a:t>
            </a:r>
            <a:r>
              <a:rPr lang="ru-RU" dirty="0">
                <a:solidFill>
                  <a:srgbClr val="002060"/>
                </a:solidFill>
              </a:rPr>
              <a:t> содержит перечень осмотров, консультаций, исследований, входящих в объем диспансеризации, ПМО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В</a:t>
            </a:r>
            <a:r>
              <a:rPr lang="ru-RU" b="1" dirty="0">
                <a:solidFill>
                  <a:srgbClr val="002060"/>
                </a:solidFill>
              </a:rPr>
              <a:t> столбец 2 </a:t>
            </a:r>
            <a:r>
              <a:rPr lang="ru-RU" dirty="0">
                <a:solidFill>
                  <a:srgbClr val="002060"/>
                </a:solidFill>
              </a:rPr>
              <a:t>вносят сведения о номере кабинета, в котором осуществляется проф. мероприятие в соответствии с ЛНА о порядке проведения ПМО, диспансеризации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В</a:t>
            </a:r>
            <a:r>
              <a:rPr lang="ru-RU" b="1" dirty="0">
                <a:solidFill>
                  <a:srgbClr val="002060"/>
                </a:solidFill>
              </a:rPr>
              <a:t> столбец 3 </a:t>
            </a:r>
            <a:r>
              <a:rPr lang="ru-RU" dirty="0">
                <a:solidFill>
                  <a:srgbClr val="002060"/>
                </a:solidFill>
              </a:rPr>
              <a:t>вносят сведения об организации разделения потоков в пространстве: наличие отдельного кабинета для проведения </a:t>
            </a:r>
            <a:r>
              <a:rPr lang="ru-RU" dirty="0" err="1">
                <a:solidFill>
                  <a:srgbClr val="002060"/>
                </a:solidFill>
              </a:rPr>
              <a:t>проф.мероприятия</a:t>
            </a:r>
            <a:r>
              <a:rPr lang="ru-RU" dirty="0">
                <a:solidFill>
                  <a:srgbClr val="002060"/>
                </a:solidFill>
              </a:rPr>
              <a:t>. Если разделение организовано – вносят «Да», иначе – «Нет»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В</a:t>
            </a:r>
            <a:r>
              <a:rPr lang="ru-RU" b="1" dirty="0">
                <a:solidFill>
                  <a:srgbClr val="002060"/>
                </a:solidFill>
              </a:rPr>
              <a:t> столбец 4 </a:t>
            </a:r>
            <a:r>
              <a:rPr lang="ru-RU" dirty="0">
                <a:solidFill>
                  <a:srgbClr val="002060"/>
                </a:solidFill>
              </a:rPr>
              <a:t>вносят сведения об организации разделения потоков во времени: наличие предварительной записи в кабинет на соответствующее </a:t>
            </a:r>
            <a:r>
              <a:rPr lang="ru-RU" dirty="0" err="1">
                <a:solidFill>
                  <a:srgbClr val="002060"/>
                </a:solidFill>
              </a:rPr>
              <a:t>проф.мероприятие</a:t>
            </a:r>
            <a:r>
              <a:rPr lang="ru-RU" dirty="0">
                <a:solidFill>
                  <a:srgbClr val="002060"/>
                </a:solidFill>
              </a:rPr>
              <a:t>. Если разделение организовано – </a:t>
            </a:r>
            <a:r>
              <a:rPr lang="ru-RU" b="1" dirty="0">
                <a:solidFill>
                  <a:srgbClr val="002060"/>
                </a:solidFill>
              </a:rPr>
              <a:t>вносят «Да», иначе – «Нет»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В</a:t>
            </a:r>
            <a:r>
              <a:rPr lang="ru-RU" b="1" dirty="0">
                <a:solidFill>
                  <a:srgbClr val="002060"/>
                </a:solidFill>
              </a:rPr>
              <a:t> столбец 5 </a:t>
            </a:r>
            <a:r>
              <a:rPr lang="ru-RU" dirty="0">
                <a:solidFill>
                  <a:srgbClr val="002060"/>
                </a:solidFill>
              </a:rPr>
              <a:t>вносят сведения о наличии пересечений потоков пациентов в соответствии со сведениями в </a:t>
            </a:r>
            <a:r>
              <a:rPr lang="ru-RU" b="1" dirty="0">
                <a:solidFill>
                  <a:srgbClr val="002060"/>
                </a:solidFill>
              </a:rPr>
              <a:t>столбцах 3 и 4 </a:t>
            </a:r>
            <a:r>
              <a:rPr lang="ru-RU" dirty="0">
                <a:solidFill>
                  <a:srgbClr val="002060"/>
                </a:solidFill>
              </a:rPr>
              <a:t>и результатами опроса пациентов при наблюдении у кабинета. </a:t>
            </a:r>
            <a:r>
              <a:rPr lang="ru-RU" b="1" dirty="0">
                <a:solidFill>
                  <a:srgbClr val="002060"/>
                </a:solidFill>
              </a:rPr>
              <a:t>Вносит «Да»</a:t>
            </a:r>
            <a:r>
              <a:rPr lang="ru-RU" dirty="0">
                <a:solidFill>
                  <a:srgbClr val="002060"/>
                </a:solidFill>
              </a:rPr>
              <a:t>, если разделение потоков пациентов в пространстве и во времени не организовано – в </a:t>
            </a:r>
            <a:r>
              <a:rPr lang="ru-RU" b="1" dirty="0">
                <a:solidFill>
                  <a:srgbClr val="002060"/>
                </a:solidFill>
              </a:rPr>
              <a:t>столбце 3 указано «Нет», в столбце 4 указано «Нет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115" y="38320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0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2AC3F13-B001-4040-9064-1A38ED194605}"/>
              </a:ext>
            </a:extLst>
          </p:cNvPr>
          <p:cNvSpPr txBox="1"/>
          <p:nvPr/>
        </p:nvSpPr>
        <p:spPr>
          <a:xfrm>
            <a:off x="305399" y="1161910"/>
            <a:ext cx="1078851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При наличии пересечения </a:t>
            </a:r>
            <a:r>
              <a:rPr lang="ru-RU" b="1" dirty="0">
                <a:solidFill>
                  <a:srgbClr val="002060"/>
                </a:solidFill>
              </a:rPr>
              <a:t>(в столбце 5 внесено «Да») </a:t>
            </a:r>
            <a:r>
              <a:rPr lang="ru-RU" dirty="0">
                <a:solidFill>
                  <a:srgbClr val="002060"/>
                </a:solidFill>
              </a:rPr>
              <a:t>специалист, осуществляющий оценку, не проводит опрос и наблюдение у </a:t>
            </a:r>
            <a:r>
              <a:rPr lang="ru-RU" dirty="0" smtClean="0">
                <a:solidFill>
                  <a:srgbClr val="002060"/>
                </a:solidFill>
              </a:rPr>
              <a:t>кабинета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Если в</a:t>
            </a:r>
            <a:r>
              <a:rPr lang="ru-RU" b="1" dirty="0">
                <a:solidFill>
                  <a:srgbClr val="002060"/>
                </a:solidFill>
              </a:rPr>
              <a:t> столбце 3 указано «Да»</a:t>
            </a:r>
            <a:r>
              <a:rPr lang="ru-RU" dirty="0">
                <a:solidFill>
                  <a:srgbClr val="002060"/>
                </a:solidFill>
              </a:rPr>
              <a:t>, специалист проводит наблюдение у соответствующего кабинета, опрашивает 3 пациентов, входящих в кабинет. Если по итогам опроса и наблюдения выявлены пациенты из разных потоков – разделение потоков в пространстве отсутствует, специалист </a:t>
            </a:r>
            <a:r>
              <a:rPr lang="ru-RU" b="1" dirty="0">
                <a:solidFill>
                  <a:srgbClr val="002060"/>
                </a:solidFill>
              </a:rPr>
              <a:t>в столбце 3 «Да» заменяет на «Нет»</a:t>
            </a:r>
            <a:r>
              <a:rPr lang="ru-RU" dirty="0">
                <a:solidFill>
                  <a:srgbClr val="002060"/>
                </a:solidFill>
              </a:rPr>
              <a:t>, </a:t>
            </a:r>
            <a:r>
              <a:rPr lang="ru-RU" b="1" dirty="0">
                <a:solidFill>
                  <a:srgbClr val="002060"/>
                </a:solidFill>
              </a:rPr>
              <a:t>в столбец 5 вносит «Да», иначе – в столбец 5 вносит «Нет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Если в</a:t>
            </a:r>
            <a:r>
              <a:rPr lang="ru-RU" b="1" dirty="0">
                <a:solidFill>
                  <a:srgbClr val="002060"/>
                </a:solidFill>
              </a:rPr>
              <a:t> столбце 4 указано «Да»</a:t>
            </a:r>
            <a:r>
              <a:rPr lang="ru-RU" dirty="0">
                <a:solidFill>
                  <a:srgbClr val="002060"/>
                </a:solidFill>
              </a:rPr>
              <a:t>, специалист проводит наблюдение у соответствующего кабинета, опрашивает 3 пациентов, входящих в кабинет. Если по итогам опроса и наблюдения выявлены пациенты без предварительной записи – разделение потоков во времени отсутствует, специалист </a:t>
            </a:r>
            <a:r>
              <a:rPr lang="ru-RU" b="1" dirty="0">
                <a:solidFill>
                  <a:srgbClr val="002060"/>
                </a:solidFill>
              </a:rPr>
              <a:t>в столбце 4  «Да» заменяет на «Нет», в столбец 5 вносит «Да», иначе – в столбец 5 вносит «Нет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В строку </a:t>
            </a:r>
            <a:r>
              <a:rPr lang="ru-RU" b="1" dirty="0">
                <a:solidFill>
                  <a:srgbClr val="002060"/>
                </a:solidFill>
              </a:rPr>
              <a:t>«Общее количество пересечений» </a:t>
            </a:r>
            <a:r>
              <a:rPr lang="ru-RU" dirty="0">
                <a:solidFill>
                  <a:srgbClr val="002060"/>
                </a:solidFill>
              </a:rPr>
              <a:t>специалист вносит общее количество пересечений перед кабинетами – </a:t>
            </a:r>
            <a:r>
              <a:rPr lang="ru-RU" b="1" dirty="0">
                <a:solidFill>
                  <a:srgbClr val="002060"/>
                </a:solidFill>
              </a:rPr>
              <a:t>количество «Да» в столбце </a:t>
            </a:r>
            <a:r>
              <a:rPr lang="ru-RU" b="1" dirty="0" smtClean="0">
                <a:solidFill>
                  <a:srgbClr val="002060"/>
                </a:solidFill>
              </a:rPr>
              <a:t>5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В строку </a:t>
            </a:r>
            <a:r>
              <a:rPr lang="ru-RU" b="1" dirty="0">
                <a:solidFill>
                  <a:srgbClr val="002060"/>
                </a:solidFill>
              </a:rPr>
              <a:t>«Достижение целевого значения»</a:t>
            </a:r>
            <a:r>
              <a:rPr lang="ru-RU" dirty="0">
                <a:solidFill>
                  <a:srgbClr val="002060"/>
                </a:solidFill>
              </a:rPr>
              <a:t> специалист вносит </a:t>
            </a:r>
            <a:r>
              <a:rPr lang="ru-RU" b="1" dirty="0">
                <a:solidFill>
                  <a:srgbClr val="002060"/>
                </a:solidFill>
              </a:rPr>
              <a:t>«Да»</a:t>
            </a:r>
            <a:r>
              <a:rPr lang="ru-RU" dirty="0">
                <a:solidFill>
                  <a:srgbClr val="002060"/>
                </a:solidFill>
              </a:rPr>
              <a:t>, если </a:t>
            </a:r>
            <a:r>
              <a:rPr lang="ru-RU" b="1" dirty="0">
                <a:solidFill>
                  <a:srgbClr val="002060"/>
                </a:solidFill>
              </a:rPr>
              <a:t>общее количество пересечений составляет не более 3, иначе – вносит «Нет»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622" y="0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19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1AF9B76-E736-43E7-8DE6-DCA259A771D0}"/>
              </a:ext>
            </a:extLst>
          </p:cNvPr>
          <p:cNvSpPr txBox="1"/>
          <p:nvPr/>
        </p:nvSpPr>
        <p:spPr>
          <a:xfrm>
            <a:off x="155448" y="38320"/>
            <a:ext cx="110427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Оценка достижения целевого значения критерия «Количество пересечений потоков пациентов при предоставлении платных медицинских услуг и медицинской помощи в рамках программы государственных гарантий бесплатного оказания гражданам медицинской помощи» (для медицинских организаций, оказывающих данный вид услуг)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DF9A5C-0388-44F5-8EC2-CFED192A5A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85" t="21037" r="16113" b="6371"/>
          <a:stretch/>
        </p:blipFill>
        <p:spPr>
          <a:xfrm>
            <a:off x="1595505" y="1238649"/>
            <a:ext cx="9000990" cy="54936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853" y="38320"/>
            <a:ext cx="994692" cy="90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0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C9E5EE8-7375-4A43-9EE3-DA8EFA9038BB}"/>
              </a:ext>
            </a:extLst>
          </p:cNvPr>
          <p:cNvSpPr txBox="1"/>
          <p:nvPr/>
        </p:nvSpPr>
        <p:spPr>
          <a:xfrm>
            <a:off x="627390" y="751344"/>
            <a:ext cx="9871788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Для оценки выполнения условий достижения целевого значения критерия – </a:t>
            </a:r>
            <a:r>
              <a:rPr lang="ru-RU" b="1" dirty="0">
                <a:solidFill>
                  <a:srgbClr val="002060"/>
                </a:solidFill>
              </a:rPr>
              <a:t>О</a:t>
            </a:r>
            <a:r>
              <a:rPr lang="ru-RU" b="1" dirty="0" smtClean="0">
                <a:solidFill>
                  <a:srgbClr val="002060"/>
                </a:solidFill>
              </a:rPr>
              <a:t>рганизация </a:t>
            </a:r>
            <a:r>
              <a:rPr lang="ru-RU" b="1" dirty="0">
                <a:solidFill>
                  <a:srgbClr val="002060"/>
                </a:solidFill>
              </a:rPr>
              <a:t>управления потоками пациентов при предоставлении платных медицинских услуг не допускает более одного пересечения с потоками пациентов, получающих медицинскую помощь в рамках программы государственных гарантий бесплатного оказания гражданам медицинской </a:t>
            </a:r>
            <a:r>
              <a:rPr lang="ru-RU" b="1" dirty="0" smtClean="0">
                <a:solidFill>
                  <a:srgbClr val="002060"/>
                </a:solidFill>
              </a:rPr>
              <a:t>помощи </a:t>
            </a:r>
            <a:r>
              <a:rPr lang="ru-RU" dirty="0" smtClean="0">
                <a:solidFill>
                  <a:srgbClr val="002060"/>
                </a:solidFill>
              </a:rPr>
              <a:t>необходимо:</a:t>
            </a:r>
          </a:p>
          <a:p>
            <a:pPr algn="just"/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</a:rPr>
              <a:t>пакет </a:t>
            </a:r>
            <a:r>
              <a:rPr lang="ru-RU" dirty="0">
                <a:solidFill>
                  <a:srgbClr val="002060"/>
                </a:solidFill>
              </a:rPr>
              <a:t>документов, содержащих сведения о предоставлении платных медицинских услуг в поликлинике, в соответствии с Постановлением Правительства Российской Федерации от 04.10.2012 № 1006 «Об утверждении правил предоставления медицинскими организациями платных медицинских услуг</a:t>
            </a:r>
            <a:r>
              <a:rPr lang="ru-RU" dirty="0" smtClean="0">
                <a:solidFill>
                  <a:srgbClr val="002060"/>
                </a:solidFill>
              </a:rPr>
              <a:t>»</a:t>
            </a:r>
          </a:p>
          <a:p>
            <a:pPr algn="just"/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</a:rPr>
              <a:t>изучить </a:t>
            </a:r>
            <a:r>
              <a:rPr lang="ru-RU" dirty="0">
                <a:solidFill>
                  <a:srgbClr val="002060"/>
                </a:solidFill>
              </a:rPr>
              <a:t>перечень платных медицинских услуг, сведения о медицинских работниках, участвующих в предоставлении платных медицинских услуг, перечень кабинетов, в которых медицинские работники оказывают платные медицинские услуги, график работы медицинских работников, оказывающих платные медицинские </a:t>
            </a:r>
            <a:r>
              <a:rPr lang="ru-RU" dirty="0" smtClean="0">
                <a:solidFill>
                  <a:srgbClr val="002060"/>
                </a:solidFill>
              </a:rPr>
              <a:t>услуги</a:t>
            </a:r>
          </a:p>
          <a:p>
            <a:pPr marL="285750" indent="-285750" algn="just">
              <a:buFontTx/>
              <a:buChar char="-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</a:rPr>
              <a:t>провести </a:t>
            </a:r>
            <a:r>
              <a:rPr lang="ru-RU" dirty="0">
                <a:solidFill>
                  <a:srgbClr val="002060"/>
                </a:solidFill>
              </a:rPr>
              <a:t>наблюдение и </a:t>
            </a:r>
            <a:r>
              <a:rPr lang="ru-RU" dirty="0" smtClean="0">
                <a:solidFill>
                  <a:srgbClr val="002060"/>
                </a:solidFill>
              </a:rPr>
              <a:t>опрос</a:t>
            </a:r>
          </a:p>
          <a:p>
            <a:pPr marL="285750" indent="-285750" algn="just">
              <a:buFontTx/>
              <a:buChar char="-"/>
            </a:pPr>
            <a:endParaRPr lang="ru-RU" dirty="0">
              <a:solidFill>
                <a:srgbClr val="002060"/>
              </a:solidFill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- </a:t>
            </a:r>
            <a:r>
              <a:rPr lang="ru-RU" dirty="0" smtClean="0">
                <a:solidFill>
                  <a:srgbClr val="002060"/>
                </a:solidFill>
              </a:rPr>
              <a:t>   заполнить </a:t>
            </a:r>
            <a:r>
              <a:rPr lang="ru-RU" dirty="0">
                <a:solidFill>
                  <a:srgbClr val="002060"/>
                </a:solidFill>
              </a:rPr>
              <a:t>проверочный лист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622" y="0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2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5E551C4-20F0-4A34-80EC-621942B8ADEA}"/>
              </a:ext>
            </a:extLst>
          </p:cNvPr>
          <p:cNvSpPr txBox="1"/>
          <p:nvPr/>
        </p:nvSpPr>
        <p:spPr>
          <a:xfrm>
            <a:off x="103984" y="335845"/>
            <a:ext cx="10982131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В</a:t>
            </a:r>
            <a:r>
              <a:rPr lang="ru-RU" b="1" dirty="0">
                <a:solidFill>
                  <a:srgbClr val="002060"/>
                </a:solidFill>
              </a:rPr>
              <a:t> столбец 1 </a:t>
            </a:r>
            <a:r>
              <a:rPr lang="ru-RU" dirty="0">
                <a:solidFill>
                  <a:srgbClr val="002060"/>
                </a:solidFill>
              </a:rPr>
              <a:t>представители поликлиники вносят сведения о должностях медицинских работников, оказывающих платные медицинские услуги и медицинскую помощь в рамках программы государственных гарантий бесплатного оказания гражданам медицинской помощи, в соответствии с документами, содержащими сведения о предоставлении платных медицинских услуг в поликлинике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В</a:t>
            </a:r>
            <a:r>
              <a:rPr lang="ru-RU" b="1" dirty="0">
                <a:solidFill>
                  <a:srgbClr val="002060"/>
                </a:solidFill>
              </a:rPr>
              <a:t> столбец 2 </a:t>
            </a:r>
            <a:r>
              <a:rPr lang="ru-RU" dirty="0">
                <a:solidFill>
                  <a:srgbClr val="002060"/>
                </a:solidFill>
              </a:rPr>
              <a:t>представители поликлиники вносят сведения о номере кабинета или его наименовании, в которых медицинские работники оказывают платные медицинские услуги, в соответствии с документами, содержащими сведения о предоставлении платных медицинских услуг в поликлинике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В</a:t>
            </a:r>
            <a:r>
              <a:rPr lang="ru-RU" b="1" dirty="0">
                <a:solidFill>
                  <a:srgbClr val="002060"/>
                </a:solidFill>
              </a:rPr>
              <a:t> столбец 3 </a:t>
            </a:r>
            <a:r>
              <a:rPr lang="ru-RU" dirty="0">
                <a:solidFill>
                  <a:srgbClr val="002060"/>
                </a:solidFill>
              </a:rPr>
              <a:t>представители поликлиники вносят сведения об организации разделения потоков в пространстве: наличие отдельного кабинета для оказания платных медицинских услуг. Если разделение организовано – вносят </a:t>
            </a:r>
            <a:r>
              <a:rPr lang="ru-RU" b="1" dirty="0">
                <a:solidFill>
                  <a:srgbClr val="002060"/>
                </a:solidFill>
              </a:rPr>
              <a:t>«Да», иначе – «Нет»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В</a:t>
            </a:r>
            <a:r>
              <a:rPr lang="ru-RU" b="1" dirty="0">
                <a:solidFill>
                  <a:srgbClr val="002060"/>
                </a:solidFill>
              </a:rPr>
              <a:t> столбец 4 </a:t>
            </a:r>
            <a:r>
              <a:rPr lang="ru-RU" dirty="0">
                <a:solidFill>
                  <a:srgbClr val="002060"/>
                </a:solidFill>
              </a:rPr>
              <a:t>представители поликлиники вносят сведения об организации разделения потоков во времени: наличие выделенного времени для оказания платных медицинских услуг. Если разделение организовано – </a:t>
            </a:r>
            <a:r>
              <a:rPr lang="ru-RU" b="1" dirty="0">
                <a:solidFill>
                  <a:srgbClr val="002060"/>
                </a:solidFill>
              </a:rPr>
              <a:t>вносят «Да», иначе – «Нет»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В</a:t>
            </a:r>
            <a:r>
              <a:rPr lang="ru-RU" b="1" dirty="0">
                <a:solidFill>
                  <a:srgbClr val="002060"/>
                </a:solidFill>
              </a:rPr>
              <a:t> столбец 5 </a:t>
            </a:r>
            <a:r>
              <a:rPr lang="ru-RU" dirty="0">
                <a:solidFill>
                  <a:srgbClr val="002060"/>
                </a:solidFill>
              </a:rPr>
              <a:t>специалист вносит сведения о наличии пересечений потоков пациентов в соответствии со сведениями, указанными в столбцах 3 и 4 и результатами опроса пациентов при наблюдении у кабинета. Специалист </a:t>
            </a:r>
            <a:r>
              <a:rPr lang="ru-RU" b="1" dirty="0">
                <a:solidFill>
                  <a:srgbClr val="002060"/>
                </a:solidFill>
              </a:rPr>
              <a:t>вносит «Да»</a:t>
            </a:r>
            <a:r>
              <a:rPr lang="ru-RU" dirty="0">
                <a:solidFill>
                  <a:srgbClr val="002060"/>
                </a:solidFill>
              </a:rPr>
              <a:t>, если разделение потоков пациентов в пространстве и во времени не организовано – </a:t>
            </a:r>
            <a:r>
              <a:rPr lang="ru-RU" b="1" dirty="0">
                <a:solidFill>
                  <a:srgbClr val="002060"/>
                </a:solidFill>
              </a:rPr>
              <a:t>в столбце 3 указано «Нет», в столбце 4 указано «Нет». При наличии пересечения (в столбце 5 внесено «Да») специалист не проводит опрос и наблюдение у кабинета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115" y="38320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9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6458" t="29604" r="17297" b="14263"/>
          <a:stretch/>
        </p:blipFill>
        <p:spPr>
          <a:xfrm>
            <a:off x="232249" y="1423095"/>
            <a:ext cx="11146893" cy="53131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317" y="115909"/>
            <a:ext cx="1017430" cy="9241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0914BB-1180-1D8A-79C8-08F01656F0B7}"/>
              </a:ext>
            </a:extLst>
          </p:cNvPr>
          <p:cNvSpPr txBox="1"/>
          <p:nvPr/>
        </p:nvSpPr>
        <p:spPr>
          <a:xfrm>
            <a:off x="877824" y="38100"/>
            <a:ext cx="10245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Федеральный проект «Развитие системы оказания первичной медико-санитарной помощи» обеспечивает до 50% успеха в реализации других федеральных проектов</a:t>
            </a:r>
            <a:endParaRPr lang="ru-RU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63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F9ABB75-C474-4AFD-86DF-64576C203BD9}"/>
              </a:ext>
            </a:extLst>
          </p:cNvPr>
          <p:cNvSpPr txBox="1"/>
          <p:nvPr/>
        </p:nvSpPr>
        <p:spPr>
          <a:xfrm>
            <a:off x="420624" y="1582340"/>
            <a:ext cx="1139342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Если разделение потоков пациентов организовано </a:t>
            </a:r>
            <a:r>
              <a:rPr lang="ru-RU" b="1" dirty="0">
                <a:solidFill>
                  <a:srgbClr val="002060"/>
                </a:solidFill>
              </a:rPr>
              <a:t>(указано «Да» в столбце 3 или в столбце 4)</a:t>
            </a:r>
            <a:r>
              <a:rPr lang="ru-RU" dirty="0">
                <a:solidFill>
                  <a:srgbClr val="002060"/>
                </a:solidFill>
              </a:rPr>
              <a:t>, специалист, осуществляющий оценку, проводит наблюдение у кабинета, опрашивает трех пациентов, входящих в кабинет, в котором медицинский работник, соответствующей должности оказывает медицинские услуги в рамках программы государственных гарантий </a:t>
            </a:r>
            <a:r>
              <a:rPr lang="ru-RU" dirty="0" smtClean="0">
                <a:solidFill>
                  <a:srgbClr val="002060"/>
                </a:solidFill>
              </a:rPr>
              <a:t>бесплатного </a:t>
            </a:r>
            <a:r>
              <a:rPr lang="ru-RU" dirty="0">
                <a:solidFill>
                  <a:srgbClr val="002060"/>
                </a:solidFill>
              </a:rPr>
              <a:t>оказания гражданам медицинской помощи в течение времени, исключающем время оказания платных медицинских услуг. Если по итогам опроса и наблюдения выявлены пациенты из потока предоставления платных медицинских услуг – разделение потоков отсутствует, специалист, осуществляющий оценку, </a:t>
            </a:r>
            <a:r>
              <a:rPr lang="ru-RU" b="1" dirty="0">
                <a:solidFill>
                  <a:srgbClr val="002060"/>
                </a:solidFill>
              </a:rPr>
              <a:t>в столбцах 3 и 4 «Да» заменяет на «Нет», в столбец 5 вносит «Да», иначе – «Нет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В строке </a:t>
            </a:r>
            <a:r>
              <a:rPr lang="ru-RU" b="1" dirty="0">
                <a:solidFill>
                  <a:srgbClr val="002060"/>
                </a:solidFill>
              </a:rPr>
              <a:t>«Общее количество пересечений» </a:t>
            </a:r>
            <a:r>
              <a:rPr lang="ru-RU" dirty="0">
                <a:solidFill>
                  <a:srgbClr val="002060"/>
                </a:solidFill>
              </a:rPr>
              <a:t>специалист, осуществляющий оценку, указывает общее количество пересечений перед кабинетами – </a:t>
            </a:r>
            <a:r>
              <a:rPr lang="ru-RU" b="1" dirty="0">
                <a:solidFill>
                  <a:srgbClr val="002060"/>
                </a:solidFill>
              </a:rPr>
              <a:t>количество «Да» в столбце </a:t>
            </a:r>
            <a:r>
              <a:rPr lang="ru-RU" b="1" dirty="0" smtClean="0">
                <a:solidFill>
                  <a:srgbClr val="002060"/>
                </a:solidFill>
              </a:rPr>
              <a:t>5</a:t>
            </a:r>
            <a:endParaRPr lang="ru-RU" b="1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В строку </a:t>
            </a:r>
            <a:r>
              <a:rPr lang="ru-RU" b="1" dirty="0">
                <a:solidFill>
                  <a:srgbClr val="002060"/>
                </a:solidFill>
              </a:rPr>
              <a:t>«Достижение целевого значения»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специалист </a:t>
            </a:r>
            <a:r>
              <a:rPr lang="ru-RU" b="1" dirty="0" smtClean="0">
                <a:solidFill>
                  <a:srgbClr val="002060"/>
                </a:solidFill>
              </a:rPr>
              <a:t>вносит </a:t>
            </a:r>
            <a:r>
              <a:rPr lang="ru-RU" b="1" dirty="0">
                <a:solidFill>
                  <a:srgbClr val="002060"/>
                </a:solidFill>
              </a:rPr>
              <a:t>«Да»</a:t>
            </a:r>
            <a:r>
              <a:rPr lang="ru-RU" dirty="0">
                <a:solidFill>
                  <a:srgbClr val="002060"/>
                </a:solidFill>
              </a:rPr>
              <a:t>, если общее количество пересечений составляет не более одного, </a:t>
            </a:r>
            <a:r>
              <a:rPr lang="ru-RU" b="1" dirty="0">
                <a:solidFill>
                  <a:srgbClr val="002060"/>
                </a:solidFill>
              </a:rPr>
              <a:t>иначе – вносит «Нет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622" y="0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7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42C5100-FC91-4737-9D99-2F4D6E5B58DB}"/>
              </a:ext>
            </a:extLst>
          </p:cNvPr>
          <p:cNvSpPr txBox="1"/>
          <p:nvPr/>
        </p:nvSpPr>
        <p:spPr>
          <a:xfrm>
            <a:off x="1076131" y="64008"/>
            <a:ext cx="100397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Оценка достижения целевого значения критерия «Количество посадочных мест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зоне (зонах) комфортных условий ожидания для посетителей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200 посещений плановой мощности поликлиники»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1AB7E7-DC6D-40D2-B980-32707E8343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90" t="21533" r="27273" b="9788"/>
          <a:stretch/>
        </p:blipFill>
        <p:spPr>
          <a:xfrm>
            <a:off x="2866745" y="962486"/>
            <a:ext cx="6458509" cy="57975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115" y="38320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4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24810A1-B715-48D1-9796-3025239F9352}"/>
              </a:ext>
            </a:extLst>
          </p:cNvPr>
          <p:cNvSpPr txBox="1"/>
          <p:nvPr/>
        </p:nvSpPr>
        <p:spPr>
          <a:xfrm>
            <a:off x="544149" y="1216774"/>
            <a:ext cx="10732168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Для оценки выполнения условий достижения целевого значения критерия – </a:t>
            </a:r>
            <a:r>
              <a:rPr lang="ru-RU" b="1" dirty="0" smtClean="0">
                <a:solidFill>
                  <a:srgbClr val="002060"/>
                </a:solidFill>
              </a:rPr>
              <a:t>Количество </a:t>
            </a:r>
            <a:r>
              <a:rPr lang="ru-RU" b="1" dirty="0">
                <a:solidFill>
                  <a:srgbClr val="002060"/>
                </a:solidFill>
              </a:rPr>
              <a:t>посадочных мест для комфортных условий пребывания пациентов, их законных представителей и членов их семей составляет не менее 1 посадочного </a:t>
            </a:r>
            <a:r>
              <a:rPr lang="ru-RU" b="1" dirty="0" smtClean="0">
                <a:solidFill>
                  <a:srgbClr val="002060"/>
                </a:solidFill>
              </a:rPr>
              <a:t>места </a:t>
            </a:r>
            <a:r>
              <a:rPr lang="ru-RU" dirty="0" smtClean="0">
                <a:solidFill>
                  <a:srgbClr val="002060"/>
                </a:solidFill>
              </a:rPr>
              <a:t>необходимо: </a:t>
            </a:r>
          </a:p>
          <a:p>
            <a:pPr algn="just"/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</a:rPr>
              <a:t>данные формы </a:t>
            </a:r>
            <a:r>
              <a:rPr lang="ru-RU" dirty="0">
                <a:solidFill>
                  <a:srgbClr val="002060"/>
                </a:solidFill>
              </a:rPr>
              <a:t>федерального статистического наблюдения № 30 за прошедший год, </a:t>
            </a:r>
            <a:r>
              <a:rPr lang="ru-RU" dirty="0" smtClean="0">
                <a:solidFill>
                  <a:srgbClr val="002060"/>
                </a:solidFill>
              </a:rPr>
              <a:t>проектная документация </a:t>
            </a:r>
            <a:r>
              <a:rPr lang="ru-RU" dirty="0">
                <a:solidFill>
                  <a:srgbClr val="002060"/>
                </a:solidFill>
              </a:rPr>
              <a:t>или другие документы, подтверждающие плановую мощность поликлиники в </a:t>
            </a:r>
            <a:r>
              <a:rPr lang="ru-RU" dirty="0" smtClean="0">
                <a:solidFill>
                  <a:srgbClr val="002060"/>
                </a:solidFill>
              </a:rPr>
              <a:t>смену</a:t>
            </a: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</a:rPr>
              <a:t>заполнить </a:t>
            </a:r>
            <a:r>
              <a:rPr lang="ru-RU" dirty="0">
                <a:solidFill>
                  <a:srgbClr val="002060"/>
                </a:solidFill>
              </a:rPr>
              <a:t>проверочный </a:t>
            </a:r>
            <a:r>
              <a:rPr lang="ru-RU" dirty="0" smtClean="0">
                <a:solidFill>
                  <a:srgbClr val="002060"/>
                </a:solidFill>
              </a:rPr>
              <a:t>лист</a:t>
            </a:r>
          </a:p>
          <a:p>
            <a:pPr algn="just"/>
            <a:endParaRPr lang="ru-RU" dirty="0" smtClean="0">
              <a:solidFill>
                <a:srgbClr val="002060"/>
              </a:solidFill>
            </a:endParaRPr>
          </a:p>
          <a:p>
            <a:pPr algn="just"/>
            <a:endParaRPr lang="ru-RU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В</a:t>
            </a:r>
            <a:r>
              <a:rPr lang="ru-RU" b="1" dirty="0">
                <a:solidFill>
                  <a:srgbClr val="002060"/>
                </a:solidFill>
              </a:rPr>
              <a:t> столбец 1 </a:t>
            </a:r>
            <a:r>
              <a:rPr lang="ru-RU" dirty="0">
                <a:solidFill>
                  <a:srgbClr val="002060"/>
                </a:solidFill>
              </a:rPr>
              <a:t>представители поликлиники вносят сведения о плановой мощности поликлиники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В</a:t>
            </a:r>
            <a:r>
              <a:rPr lang="ru-RU" b="1" dirty="0">
                <a:solidFill>
                  <a:srgbClr val="002060"/>
                </a:solidFill>
              </a:rPr>
              <a:t> столбец 2 </a:t>
            </a:r>
            <a:r>
              <a:rPr lang="ru-RU" dirty="0">
                <a:solidFill>
                  <a:srgbClr val="002060"/>
                </a:solidFill>
              </a:rPr>
              <a:t>вносят сведения о количестве посадочных мест в зоне (зонах) комфортных условий ожидания для посетителей из расчета не менее 1 посадочного места на 200 посещений плановой мощности, которое рассчитывается по формуле с округлением результата в большую сторону до целого числа: </a:t>
            </a:r>
            <a:r>
              <a:rPr lang="ru-RU" b="1" dirty="0" smtClean="0">
                <a:solidFill>
                  <a:srgbClr val="002060"/>
                </a:solidFill>
              </a:rPr>
              <a:t>𝐾</a:t>
            </a:r>
            <a:r>
              <a:rPr lang="ru-RU" b="1" dirty="0">
                <a:solidFill>
                  <a:srgbClr val="002060"/>
                </a:solidFill>
              </a:rPr>
              <a:t>пм = 𝑊</a:t>
            </a:r>
            <a:r>
              <a:rPr lang="ru-RU" b="1" dirty="0" err="1">
                <a:solidFill>
                  <a:srgbClr val="002060"/>
                </a:solidFill>
              </a:rPr>
              <a:t>пл</a:t>
            </a:r>
            <a:r>
              <a:rPr lang="ru-RU" b="1" dirty="0">
                <a:solidFill>
                  <a:srgbClr val="002060"/>
                </a:solidFill>
              </a:rPr>
              <a:t>/200</a:t>
            </a:r>
            <a:r>
              <a:rPr lang="ru-RU" dirty="0">
                <a:solidFill>
                  <a:srgbClr val="002060"/>
                </a:solidFill>
              </a:rPr>
              <a:t> , где </a:t>
            </a:r>
            <a:r>
              <a:rPr lang="ru-RU" b="1" dirty="0" err="1">
                <a:solidFill>
                  <a:srgbClr val="002060"/>
                </a:solidFill>
              </a:rPr>
              <a:t>Kпм</a:t>
            </a:r>
            <a:r>
              <a:rPr lang="ru-RU" dirty="0">
                <a:solidFill>
                  <a:srgbClr val="002060"/>
                </a:solidFill>
              </a:rPr>
              <a:t> – расчетное количество посадочных мест в зоне (зонах) комфортных условий ожидания для посетителей; </a:t>
            </a:r>
            <a:r>
              <a:rPr lang="ru-RU" b="1" dirty="0" err="1">
                <a:solidFill>
                  <a:srgbClr val="002060"/>
                </a:solidFill>
              </a:rPr>
              <a:t>Wпл</a:t>
            </a:r>
            <a:r>
              <a:rPr lang="ru-RU" dirty="0">
                <a:solidFill>
                  <a:srgbClr val="002060"/>
                </a:solidFill>
              </a:rPr>
              <a:t> - плановая мощность поликлиники в смену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  <a:p>
            <a:pPr algn="just"/>
            <a:endParaRPr lang="ru-RU" dirty="0">
              <a:solidFill>
                <a:srgbClr val="002060"/>
              </a:solidFill>
            </a:endParaRPr>
          </a:p>
          <a:p>
            <a:pPr algn="just"/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622" y="0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2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AF5DCA2-79B0-4190-B3A5-62865CCA2422}"/>
              </a:ext>
            </a:extLst>
          </p:cNvPr>
          <p:cNvSpPr txBox="1"/>
          <p:nvPr/>
        </p:nvSpPr>
        <p:spPr>
          <a:xfrm>
            <a:off x="375837" y="751344"/>
            <a:ext cx="10999299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В</a:t>
            </a:r>
            <a:r>
              <a:rPr lang="ru-RU" b="1" dirty="0">
                <a:solidFill>
                  <a:srgbClr val="002060"/>
                </a:solidFill>
              </a:rPr>
              <a:t> столбец 3 вносят «Да»</a:t>
            </a:r>
            <a:r>
              <a:rPr lang="ru-RU" dirty="0">
                <a:solidFill>
                  <a:srgbClr val="002060"/>
                </a:solidFill>
              </a:rPr>
              <a:t>, если в поликлинике организована одна или несколько зон комфортных условий ожидания для посетителей </a:t>
            </a:r>
            <a:r>
              <a:rPr lang="ru-RU" b="1" dirty="0">
                <a:solidFill>
                  <a:srgbClr val="002060"/>
                </a:solidFill>
              </a:rPr>
              <a:t>в соответствии с рекомендациями</a:t>
            </a:r>
            <a:r>
              <a:rPr lang="ru-RU" dirty="0" smtClean="0">
                <a:solidFill>
                  <a:srgbClr val="002060"/>
                </a:solidFill>
              </a:rPr>
              <a:t>: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</a:rPr>
              <a:t>пространство</a:t>
            </a:r>
            <a:r>
              <a:rPr lang="ru-RU" dirty="0">
                <a:solidFill>
                  <a:srgbClr val="002060"/>
                </a:solidFill>
              </a:rPr>
              <a:t>, в котором находится зона комфортных условий ожидания, выделено с помощью средств визуализации; </a:t>
            </a:r>
            <a:endParaRPr lang="ru-RU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</a:rPr>
              <a:t>в </a:t>
            </a:r>
            <a:r>
              <a:rPr lang="ru-RU" dirty="0">
                <a:solidFill>
                  <a:srgbClr val="002060"/>
                </a:solidFill>
              </a:rPr>
              <a:t>зоне комфортных условий ожидания установлены посадочные места; </a:t>
            </a:r>
            <a:endParaRPr lang="ru-RU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</a:rPr>
              <a:t>в </a:t>
            </a:r>
            <a:r>
              <a:rPr lang="ru-RU" dirty="0">
                <a:solidFill>
                  <a:srgbClr val="002060"/>
                </a:solidFill>
              </a:rPr>
              <a:t>зоне комфортных условий ожидания находится источник питьевой воды; </a:t>
            </a:r>
            <a:endParaRPr lang="ru-RU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</a:rPr>
              <a:t>в </a:t>
            </a:r>
            <a:r>
              <a:rPr lang="ru-RU" dirty="0">
                <a:solidFill>
                  <a:srgbClr val="002060"/>
                </a:solidFill>
              </a:rPr>
              <a:t>зоне комфортных условий ожидания имеются одноразовые стаканы, если употребление питьевой воды из источника предполагает их использование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В</a:t>
            </a:r>
            <a:r>
              <a:rPr lang="ru-RU" b="1" dirty="0">
                <a:solidFill>
                  <a:srgbClr val="002060"/>
                </a:solidFill>
              </a:rPr>
              <a:t> столбец 4 </a:t>
            </a:r>
            <a:r>
              <a:rPr lang="ru-RU" dirty="0" smtClean="0">
                <a:solidFill>
                  <a:srgbClr val="002060"/>
                </a:solidFill>
              </a:rPr>
              <a:t>специалист вносят </a:t>
            </a:r>
            <a:r>
              <a:rPr lang="ru-RU" dirty="0">
                <a:solidFill>
                  <a:srgbClr val="002060"/>
                </a:solidFill>
              </a:rPr>
              <a:t>сведения о фактическом количестве посадочных мест в зоне (зонах) комфортных условий ожидания для посетителей – общее количество посадочных мест во всех зонах комфортных условий ожиданий для посетителей в поликлинике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Если в поликлинике </a:t>
            </a:r>
            <a:r>
              <a:rPr lang="ru-RU" b="1" dirty="0">
                <a:solidFill>
                  <a:srgbClr val="002060"/>
                </a:solidFill>
              </a:rPr>
              <a:t>нет ни одной зоны комфортных условий ожидания для посетителей в столбец 3 вносят «Нет»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В строку </a:t>
            </a:r>
            <a:r>
              <a:rPr lang="ru-RU" b="1" dirty="0">
                <a:solidFill>
                  <a:srgbClr val="002060"/>
                </a:solidFill>
              </a:rPr>
              <a:t>«Достижение целевого значения критерия» вносят «Да»</a:t>
            </a:r>
            <a:r>
              <a:rPr lang="ru-RU" dirty="0">
                <a:solidFill>
                  <a:srgbClr val="002060"/>
                </a:solidFill>
              </a:rPr>
              <a:t>, если количество посадочных мест соответствует плановой мощности поликлиники, иначе – </a:t>
            </a:r>
            <a:r>
              <a:rPr lang="ru-RU" b="1" dirty="0">
                <a:solidFill>
                  <a:srgbClr val="002060"/>
                </a:solidFill>
              </a:rPr>
              <a:t>вносят «Нет»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521" y="38320"/>
            <a:ext cx="894024" cy="81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5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C47D158-B899-4347-B777-D795959025D3}"/>
              </a:ext>
            </a:extLst>
          </p:cNvPr>
          <p:cNvSpPr txBox="1"/>
          <p:nvPr/>
        </p:nvSpPr>
        <p:spPr>
          <a:xfrm>
            <a:off x="1682619" y="85637"/>
            <a:ext cx="90009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Оценка достижения целевого значения критерия «Время поиска в системе навигации поликлиники информации для принятия решения о дальнейшем направлении движения к пункту назначения в каждой точке ветвления маршрутов»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47DD84-C2B5-4C40-9142-75417174F8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77" t="12901" r="28115" b="7864"/>
          <a:stretch/>
        </p:blipFill>
        <p:spPr>
          <a:xfrm>
            <a:off x="3389019" y="1274143"/>
            <a:ext cx="5049942" cy="55838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115" y="38320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5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15D2B37-EF8A-41FB-9728-9C229DEA5A23}"/>
              </a:ext>
            </a:extLst>
          </p:cNvPr>
          <p:cNvSpPr txBox="1"/>
          <p:nvPr/>
        </p:nvSpPr>
        <p:spPr>
          <a:xfrm>
            <a:off x="519545" y="1250865"/>
            <a:ext cx="1100079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Для оценки выполнения условий достижения целевого значения критерия – </a:t>
            </a:r>
            <a:r>
              <a:rPr lang="ru-RU" b="1" dirty="0" smtClean="0">
                <a:solidFill>
                  <a:srgbClr val="002060"/>
                </a:solidFill>
              </a:rPr>
              <a:t>Время </a:t>
            </a:r>
            <a:r>
              <a:rPr lang="ru-RU" b="1" dirty="0">
                <a:solidFill>
                  <a:srgbClr val="002060"/>
                </a:solidFill>
              </a:rPr>
              <a:t>поиска в системе навигации поликлиники информации для принятия решения о дальнейшем направлении движения к пункту назначения в каждой точке ветвления маршрутов составляет не более 30 </a:t>
            </a:r>
            <a:r>
              <a:rPr lang="ru-RU" b="1" dirty="0" smtClean="0">
                <a:solidFill>
                  <a:srgbClr val="002060"/>
                </a:solidFill>
              </a:rPr>
              <a:t>секунд </a:t>
            </a:r>
            <a:r>
              <a:rPr lang="ru-RU" dirty="0" smtClean="0">
                <a:solidFill>
                  <a:srgbClr val="002060"/>
                </a:solidFill>
              </a:rPr>
              <a:t>необходимо:</a:t>
            </a:r>
          </a:p>
          <a:p>
            <a:pPr algn="just"/>
            <a:endParaRPr lang="ru-RU" dirty="0">
              <a:solidFill>
                <a:srgbClr val="002060"/>
              </a:solidFill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     </a:t>
            </a:r>
            <a:r>
              <a:rPr lang="ru-RU" dirty="0" smtClean="0">
                <a:solidFill>
                  <a:srgbClr val="002060"/>
                </a:solidFill>
              </a:rPr>
              <a:t>- поэтажный </a:t>
            </a:r>
            <a:r>
              <a:rPr lang="ru-RU" dirty="0">
                <a:solidFill>
                  <a:srgbClr val="002060"/>
                </a:solidFill>
              </a:rPr>
              <a:t>план </a:t>
            </a:r>
            <a:r>
              <a:rPr lang="ru-RU" dirty="0" smtClean="0">
                <a:solidFill>
                  <a:srgbClr val="002060"/>
                </a:solidFill>
              </a:rPr>
              <a:t>поликлиники</a:t>
            </a:r>
          </a:p>
          <a:p>
            <a:pPr algn="just"/>
            <a:endParaRPr lang="ru-RU" dirty="0">
              <a:solidFill>
                <a:srgbClr val="002060"/>
              </a:solidFill>
            </a:endParaRPr>
          </a:p>
          <a:p>
            <a:pPr algn="just"/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   </a:t>
            </a:r>
            <a:r>
              <a:rPr lang="ru-RU" dirty="0" smtClean="0">
                <a:solidFill>
                  <a:srgbClr val="002060"/>
                </a:solidFill>
              </a:rPr>
              <a:t>- изучить </a:t>
            </a:r>
            <a:r>
              <a:rPr lang="ru-RU" dirty="0">
                <a:solidFill>
                  <a:srgbClr val="002060"/>
                </a:solidFill>
              </a:rPr>
              <a:t>поэтажный план поликлиники, провести замеры времени и заполнить проверочный лист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Специалист, осуществляющий оценку, отмечает точки ветвления маршрутов на поэтажном плане и вносит их в</a:t>
            </a:r>
            <a:r>
              <a:rPr lang="ru-RU" b="1" dirty="0">
                <a:solidFill>
                  <a:srgbClr val="002060"/>
                </a:solidFill>
              </a:rPr>
              <a:t> столбец 1 </a:t>
            </a:r>
            <a:r>
              <a:rPr lang="ru-RU" dirty="0">
                <a:solidFill>
                  <a:srgbClr val="002060"/>
                </a:solidFill>
              </a:rPr>
              <a:t>проверочного листа. К точкам ветвления маршрутов в здании поликлиники относятся: вход, пересечение коридоров, лифтовый холл, вход/выход на </a:t>
            </a:r>
            <a:r>
              <a:rPr lang="ru-RU" dirty="0" smtClean="0">
                <a:solidFill>
                  <a:srgbClr val="002060"/>
                </a:solidFill>
              </a:rPr>
              <a:t>лестницу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Специалист перемещается между точками ветвления маршрутов в соответствии с выбранными пунктами назначения, в каждой точке ветвления маршрутов осуществляет замер времени, необходимого для поиска информации в системе навигации для принятия решения о дальнейшем направлении движения к пункту назначения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622" y="0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97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7921F6E-DC28-4C13-A78E-C272A564D05C}"/>
              </a:ext>
            </a:extLst>
          </p:cNvPr>
          <p:cNvSpPr txBox="1"/>
          <p:nvPr/>
        </p:nvSpPr>
        <p:spPr>
          <a:xfrm>
            <a:off x="673608" y="1792224"/>
            <a:ext cx="1084478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В</a:t>
            </a:r>
            <a:r>
              <a:rPr lang="ru-RU" b="1" dirty="0">
                <a:solidFill>
                  <a:srgbClr val="002060"/>
                </a:solidFill>
              </a:rPr>
              <a:t> столбцы 2, 3, 4 </a:t>
            </a:r>
            <a:r>
              <a:rPr lang="ru-RU" dirty="0">
                <a:solidFill>
                  <a:srgbClr val="002060"/>
                </a:solidFill>
              </a:rPr>
              <a:t>специалист вносит результаты замеров времени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В</a:t>
            </a:r>
            <a:r>
              <a:rPr lang="ru-RU" b="1" dirty="0">
                <a:solidFill>
                  <a:srgbClr val="002060"/>
                </a:solidFill>
              </a:rPr>
              <a:t> столбец 5 </a:t>
            </a:r>
            <a:r>
              <a:rPr lang="ru-RU" dirty="0">
                <a:solidFill>
                  <a:srgbClr val="002060"/>
                </a:solidFill>
              </a:rPr>
              <a:t>– максимальные значения замера времени для каждой точки ветвления маршрутов, в соответствии со значениями </a:t>
            </a:r>
            <a:r>
              <a:rPr lang="ru-RU" b="1" dirty="0">
                <a:solidFill>
                  <a:srgbClr val="002060"/>
                </a:solidFill>
              </a:rPr>
              <a:t>в столбцах 2, 3, 4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В строку </a:t>
            </a:r>
            <a:r>
              <a:rPr lang="ru-RU" b="1" dirty="0">
                <a:solidFill>
                  <a:srgbClr val="002060"/>
                </a:solidFill>
              </a:rPr>
              <a:t>«Время принятия решения» </a:t>
            </a:r>
            <a:r>
              <a:rPr lang="ru-RU" dirty="0">
                <a:solidFill>
                  <a:srgbClr val="002060"/>
                </a:solidFill>
              </a:rPr>
              <a:t>специалист, осуществляющий оценку, вносит максимальное значение времени в секундах, исходя из значений, указанных </a:t>
            </a:r>
            <a:r>
              <a:rPr lang="ru-RU" b="1" dirty="0">
                <a:solidFill>
                  <a:srgbClr val="002060"/>
                </a:solidFill>
              </a:rPr>
              <a:t>в столбце 5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В строку </a:t>
            </a:r>
            <a:r>
              <a:rPr lang="ru-RU" b="1" dirty="0">
                <a:solidFill>
                  <a:srgbClr val="002060"/>
                </a:solidFill>
              </a:rPr>
              <a:t>«Достижение целевого значения» </a:t>
            </a:r>
            <a:r>
              <a:rPr lang="ru-RU" dirty="0">
                <a:solidFill>
                  <a:srgbClr val="002060"/>
                </a:solidFill>
              </a:rPr>
              <a:t>специалист, осуществляющий оценку, вносит </a:t>
            </a:r>
            <a:r>
              <a:rPr lang="ru-RU" b="1" dirty="0">
                <a:solidFill>
                  <a:srgbClr val="002060"/>
                </a:solidFill>
              </a:rPr>
              <a:t>«Да» – если максимальное значение замера времени не превышает 30 секунд, иначе – вносит «Нет»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115" y="38320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6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059C16E-2D71-4C03-8B19-CE53D0074718}"/>
              </a:ext>
            </a:extLst>
          </p:cNvPr>
          <p:cNvSpPr txBox="1"/>
          <p:nvPr/>
        </p:nvSpPr>
        <p:spPr>
          <a:xfrm>
            <a:off x="1763486" y="105756"/>
            <a:ext cx="91533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Оценка достижения целевого значения критерия «Доля элементов системы информирования посетителей об организации медицинской деятельности поликлиники, отвечающих условиям уместности, актуальности, доступности информации»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A80A5C-2B18-4806-A89C-ACB9D8A0D7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17" t="20174" r="21195" b="15131"/>
          <a:stretch/>
        </p:blipFill>
        <p:spPr>
          <a:xfrm>
            <a:off x="1763485" y="1306085"/>
            <a:ext cx="8952847" cy="55140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115" y="38320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8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B317C0A-A4F9-4DEF-A0FD-46FAF2C44FB8}"/>
              </a:ext>
            </a:extLst>
          </p:cNvPr>
          <p:cNvSpPr txBox="1"/>
          <p:nvPr/>
        </p:nvSpPr>
        <p:spPr>
          <a:xfrm>
            <a:off x="649224" y="192025"/>
            <a:ext cx="9941454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Для оценки выполнения условий достижения целевого значения критерия – </a:t>
            </a:r>
            <a:r>
              <a:rPr lang="ru-RU" b="1" dirty="0" smtClean="0">
                <a:solidFill>
                  <a:srgbClr val="002060"/>
                </a:solidFill>
              </a:rPr>
              <a:t>Система </a:t>
            </a:r>
            <a:r>
              <a:rPr lang="ru-RU" b="1" dirty="0">
                <a:solidFill>
                  <a:srgbClr val="002060"/>
                </a:solidFill>
              </a:rPr>
              <a:t>информирования посетителей об организации медицинской деятельности поликлиники содержит 100% элементов системы информирования, отвечающих условиям уместности, актуальности, доступности </a:t>
            </a:r>
            <a:r>
              <a:rPr lang="ru-RU" b="1" dirty="0" smtClean="0">
                <a:solidFill>
                  <a:srgbClr val="002060"/>
                </a:solidFill>
              </a:rPr>
              <a:t>информации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необходимо: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</a:rPr>
              <a:t>заполнить </a:t>
            </a:r>
            <a:r>
              <a:rPr lang="ru-RU" dirty="0">
                <a:solidFill>
                  <a:srgbClr val="002060"/>
                </a:solidFill>
              </a:rPr>
              <a:t>проверочный </a:t>
            </a:r>
            <a:r>
              <a:rPr lang="ru-RU" dirty="0" smtClean="0">
                <a:solidFill>
                  <a:srgbClr val="002060"/>
                </a:solidFill>
              </a:rPr>
              <a:t>лист</a:t>
            </a:r>
            <a:endParaRPr lang="ru-RU" dirty="0">
              <a:solidFill>
                <a:srgbClr val="002060"/>
              </a:solidFill>
            </a:endParaRPr>
          </a:p>
          <a:p>
            <a:pPr algn="just"/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Проверочный лист содержит таблицу, состоящую из шести столбцов. Данные </a:t>
            </a:r>
            <a:r>
              <a:rPr lang="ru-RU" b="1" dirty="0">
                <a:solidFill>
                  <a:srgbClr val="002060"/>
                </a:solidFill>
              </a:rPr>
              <a:t>в столбце 1 </a:t>
            </a:r>
            <a:r>
              <a:rPr lang="ru-RU" dirty="0">
                <a:solidFill>
                  <a:srgbClr val="002060"/>
                </a:solidFill>
              </a:rPr>
              <a:t>являются фиксированными, </a:t>
            </a:r>
            <a:r>
              <a:rPr lang="ru-RU" b="1" dirty="0">
                <a:solidFill>
                  <a:srgbClr val="002060"/>
                </a:solidFill>
              </a:rPr>
              <a:t>данные в столбцы 2, 3, 4, 5, 6 </a:t>
            </a:r>
            <a:r>
              <a:rPr lang="ru-RU" dirty="0">
                <a:solidFill>
                  <a:srgbClr val="002060"/>
                </a:solidFill>
              </a:rPr>
              <a:t>вносит специалист, осуществляющий </a:t>
            </a:r>
            <a:r>
              <a:rPr lang="ru-RU" dirty="0" smtClean="0">
                <a:solidFill>
                  <a:srgbClr val="002060"/>
                </a:solidFill>
              </a:rPr>
              <a:t>оценку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</a:rPr>
              <a:t>Столбец 1 </a:t>
            </a:r>
            <a:r>
              <a:rPr lang="ru-RU" dirty="0">
                <a:solidFill>
                  <a:srgbClr val="002060"/>
                </a:solidFill>
              </a:rPr>
              <a:t>содержит перечень элементов системы информирования посетителей об организации медицинской деятельности </a:t>
            </a:r>
            <a:r>
              <a:rPr lang="ru-RU" dirty="0" smtClean="0">
                <a:solidFill>
                  <a:srgbClr val="002060"/>
                </a:solidFill>
              </a:rPr>
              <a:t>поликлиники</a:t>
            </a:r>
          </a:p>
          <a:p>
            <a:pPr algn="just"/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В</a:t>
            </a:r>
            <a:r>
              <a:rPr lang="ru-RU" b="1" dirty="0">
                <a:solidFill>
                  <a:srgbClr val="002060"/>
                </a:solidFill>
              </a:rPr>
              <a:t> столбец 2 </a:t>
            </a:r>
            <a:r>
              <a:rPr lang="ru-RU" dirty="0">
                <a:solidFill>
                  <a:srgbClr val="002060"/>
                </a:solidFill>
              </a:rPr>
              <a:t>вносят сведения о наличии элемента системы информирования в системе информирования посетителей об организации медицинской деятельности поликлиники: «Да», если элемент системы информирования в наличии, иначе – вносит «Нет</a:t>
            </a:r>
            <a:r>
              <a:rPr lang="ru-RU" dirty="0" smtClean="0">
                <a:solidFill>
                  <a:srgbClr val="002060"/>
                </a:solidFill>
              </a:rPr>
              <a:t>»</a:t>
            </a:r>
          </a:p>
          <a:p>
            <a:pPr algn="just"/>
            <a:endParaRPr lang="ru-RU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В</a:t>
            </a:r>
            <a:r>
              <a:rPr lang="ru-RU" b="1" dirty="0">
                <a:solidFill>
                  <a:srgbClr val="002060"/>
                </a:solidFill>
              </a:rPr>
              <a:t> столбец 3 вносят «Да»</a:t>
            </a:r>
            <a:r>
              <a:rPr lang="ru-RU" dirty="0">
                <a:solidFill>
                  <a:srgbClr val="002060"/>
                </a:solidFill>
              </a:rPr>
              <a:t>, если для элемента системы информирования выполняются условия уместности (размещение на пути перемещения основного потока посетителей поликлиники или в местах приложения информации; соответствие тематического содержания содержанию других элементов системы информирования, распространяемых с использованием одного средства передачи информации (информационного стенда, перекидной демонстрационной системы, папки для документов и пр.), </a:t>
            </a:r>
            <a:r>
              <a:rPr lang="ru-RU" b="1" dirty="0">
                <a:solidFill>
                  <a:srgbClr val="002060"/>
                </a:solidFill>
              </a:rPr>
              <a:t>иначе – вносит «Нет»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622" y="0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75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66EA5AF-0F20-418F-9554-EF36F112FBC5}"/>
              </a:ext>
            </a:extLst>
          </p:cNvPr>
          <p:cNvSpPr txBox="1"/>
          <p:nvPr/>
        </p:nvSpPr>
        <p:spPr>
          <a:xfrm>
            <a:off x="207637" y="117693"/>
            <a:ext cx="10878478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 smtClean="0">
              <a:solidFill>
                <a:srgbClr val="002060"/>
              </a:solidFill>
            </a:endParaRPr>
          </a:p>
          <a:p>
            <a:pPr algn="just"/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В</a:t>
            </a:r>
            <a:r>
              <a:rPr lang="ru-RU" b="1" dirty="0">
                <a:solidFill>
                  <a:srgbClr val="002060"/>
                </a:solidFill>
              </a:rPr>
              <a:t> столбец 4 вносят «Да»</a:t>
            </a:r>
            <a:r>
              <a:rPr lang="ru-RU" dirty="0">
                <a:solidFill>
                  <a:srgbClr val="002060"/>
                </a:solidFill>
              </a:rPr>
              <a:t>, если для элемента системы информирования выполняется условие актуальности (соответствие информации элемента системы информирования текущему моменту времени), </a:t>
            </a:r>
            <a:r>
              <a:rPr lang="ru-RU" b="1" dirty="0">
                <a:solidFill>
                  <a:srgbClr val="002060"/>
                </a:solidFill>
              </a:rPr>
              <a:t>иначе – вносит «Нет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</a:p>
          <a:p>
            <a:pPr algn="just"/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В</a:t>
            </a:r>
            <a:r>
              <a:rPr lang="ru-RU" b="1" dirty="0">
                <a:solidFill>
                  <a:srgbClr val="002060"/>
                </a:solidFill>
              </a:rPr>
              <a:t> столбец 5 вносят «Да»</a:t>
            </a:r>
            <a:r>
              <a:rPr lang="ru-RU" dirty="0">
                <a:solidFill>
                  <a:srgbClr val="002060"/>
                </a:solidFill>
              </a:rPr>
              <a:t>, если для элемента системы информирования выполняются </a:t>
            </a:r>
            <a:r>
              <a:rPr lang="ru-RU" b="1" dirty="0">
                <a:solidFill>
                  <a:srgbClr val="002060"/>
                </a:solidFill>
              </a:rPr>
              <a:t>условия </a:t>
            </a:r>
            <a:r>
              <a:rPr lang="ru-RU" b="1" dirty="0" smtClean="0">
                <a:solidFill>
                  <a:srgbClr val="002060"/>
                </a:solidFill>
              </a:rPr>
              <a:t>доступности</a:t>
            </a:r>
            <a:r>
              <a:rPr lang="ru-RU" dirty="0" smtClean="0">
                <a:solidFill>
                  <a:srgbClr val="002060"/>
                </a:solidFill>
              </a:rPr>
              <a:t>: </a:t>
            </a:r>
          </a:p>
          <a:p>
            <a:pPr algn="just"/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</a:rPr>
              <a:t>размещение </a:t>
            </a:r>
            <a:r>
              <a:rPr lang="ru-RU" dirty="0">
                <a:solidFill>
                  <a:srgbClr val="002060"/>
                </a:solidFill>
              </a:rPr>
              <a:t>в визуально доступном месте; </a:t>
            </a:r>
            <a:endParaRPr lang="ru-RU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</a:rPr>
              <a:t>обеспечен </a:t>
            </a:r>
            <a:r>
              <a:rPr lang="ru-RU" dirty="0">
                <a:solidFill>
                  <a:srgbClr val="002060"/>
                </a:solidFill>
              </a:rPr>
              <a:t>свободный подход, который не блокируется элементами обстановки (дверные полотна, мебель; </a:t>
            </a:r>
            <a:endParaRPr lang="ru-RU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</a:rPr>
              <a:t>обеспечена </a:t>
            </a:r>
            <a:r>
              <a:rPr lang="ru-RU" dirty="0">
                <a:solidFill>
                  <a:srgbClr val="002060"/>
                </a:solidFill>
              </a:rPr>
              <a:t>возможность ознакомиться с расстояния не менее 1 метра; </a:t>
            </a:r>
            <a:endParaRPr lang="ru-RU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</a:rPr>
              <a:t>структурированное </a:t>
            </a:r>
            <a:r>
              <a:rPr lang="ru-RU" dirty="0">
                <a:solidFill>
                  <a:srgbClr val="002060"/>
                </a:solidFill>
              </a:rPr>
              <a:t>представление информации элемента; </a:t>
            </a:r>
            <a:endParaRPr lang="ru-RU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</a:rPr>
              <a:t>отсутствие </a:t>
            </a:r>
            <a:r>
              <a:rPr lang="ru-RU" dirty="0">
                <a:solidFill>
                  <a:srgbClr val="002060"/>
                </a:solidFill>
              </a:rPr>
              <a:t>помарок и внешних дефектов; поиск элемента системы информирования исключает необходимость обращения за помощью к работникам поликлиники</a:t>
            </a:r>
            <a:r>
              <a:rPr lang="ru-RU" dirty="0" smtClean="0">
                <a:solidFill>
                  <a:srgbClr val="002060"/>
                </a:solidFill>
              </a:rPr>
              <a:t>)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 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иначе </a:t>
            </a:r>
            <a:r>
              <a:rPr lang="ru-RU" b="1" dirty="0">
                <a:solidFill>
                  <a:srgbClr val="002060"/>
                </a:solidFill>
              </a:rPr>
              <a:t>– вносит «Нет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</a:p>
          <a:p>
            <a:pPr algn="just"/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В</a:t>
            </a:r>
            <a:r>
              <a:rPr lang="ru-RU" b="1" dirty="0">
                <a:solidFill>
                  <a:srgbClr val="002060"/>
                </a:solidFill>
              </a:rPr>
              <a:t> столбец 6 </a:t>
            </a:r>
            <a:r>
              <a:rPr lang="ru-RU" dirty="0">
                <a:solidFill>
                  <a:srgbClr val="002060"/>
                </a:solidFill>
              </a:rPr>
              <a:t>вносят сведения о выполнении всех условий (уместности, актуальности, доступности информации) для каждого элемента системы информирования в соответствии с данными столбцов 2-5: </a:t>
            </a:r>
            <a:r>
              <a:rPr lang="ru-RU" b="1" dirty="0">
                <a:solidFill>
                  <a:srgbClr val="002060"/>
                </a:solidFill>
              </a:rPr>
              <a:t>вносит «Да»</a:t>
            </a:r>
            <a:r>
              <a:rPr lang="ru-RU" dirty="0">
                <a:solidFill>
                  <a:srgbClr val="002060"/>
                </a:solidFill>
              </a:rPr>
              <a:t>, если </a:t>
            </a:r>
            <a:r>
              <a:rPr lang="ru-RU" b="1" dirty="0">
                <a:solidFill>
                  <a:srgbClr val="002060"/>
                </a:solidFill>
              </a:rPr>
              <a:t>в столбцах 2-5 </a:t>
            </a:r>
            <a:r>
              <a:rPr lang="ru-RU" dirty="0">
                <a:solidFill>
                  <a:srgbClr val="002060"/>
                </a:solidFill>
              </a:rPr>
              <a:t>соответствующей строки </a:t>
            </a:r>
            <a:r>
              <a:rPr lang="ru-RU" b="1" dirty="0">
                <a:solidFill>
                  <a:srgbClr val="002060"/>
                </a:solidFill>
              </a:rPr>
              <a:t>указано «Да», иначе – вносит «Нет»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115" y="38320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A0914BB-1180-1D8A-79C8-08F01656F0B7}"/>
              </a:ext>
            </a:extLst>
          </p:cNvPr>
          <p:cNvSpPr txBox="1"/>
          <p:nvPr/>
        </p:nvSpPr>
        <p:spPr>
          <a:xfrm>
            <a:off x="877824" y="31760"/>
            <a:ext cx="10225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создании «Новой модели медицинской организации, оказывающей первичную медико-санитарную помощь»</a:t>
            </a:r>
            <a:endParaRPr lang="ru-RU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350" t="25695" r="18192" b="20051"/>
          <a:stretch/>
        </p:blipFill>
        <p:spPr>
          <a:xfrm>
            <a:off x="516023" y="1567542"/>
            <a:ext cx="10407014" cy="48519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317" y="115909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8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6CEBA80-667C-4FE2-B084-A57B5CD0F474}"/>
              </a:ext>
            </a:extLst>
          </p:cNvPr>
          <p:cNvSpPr txBox="1"/>
          <p:nvPr/>
        </p:nvSpPr>
        <p:spPr>
          <a:xfrm>
            <a:off x="431009" y="1234668"/>
            <a:ext cx="1046446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Специалист, осуществляющий оценку, рассчитывает </a:t>
            </a:r>
            <a:r>
              <a:rPr lang="ru-RU" b="1" dirty="0">
                <a:solidFill>
                  <a:srgbClr val="002060"/>
                </a:solidFill>
              </a:rPr>
              <a:t>долю элементов системы информирования посетителей об организации медицинской деятельности поликлиники</a:t>
            </a:r>
            <a:r>
              <a:rPr lang="ru-RU" dirty="0">
                <a:solidFill>
                  <a:srgbClr val="002060"/>
                </a:solidFill>
              </a:rPr>
              <a:t>, для которых </a:t>
            </a:r>
            <a:r>
              <a:rPr lang="ru-RU" b="1" dirty="0">
                <a:solidFill>
                  <a:srgbClr val="002060"/>
                </a:solidFill>
              </a:rPr>
              <a:t>в столбце 6 указано «Да»</a:t>
            </a:r>
            <a:r>
              <a:rPr lang="ru-RU" dirty="0">
                <a:solidFill>
                  <a:srgbClr val="002060"/>
                </a:solidFill>
              </a:rPr>
              <a:t> от общего количества элементов системы информирования, выраженную в </a:t>
            </a:r>
            <a:r>
              <a:rPr lang="ru-RU" dirty="0">
                <a:solidFill>
                  <a:srgbClr val="002060"/>
                </a:solidFill>
              </a:rPr>
              <a:t>%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по формуле: </a:t>
            </a:r>
            <a:r>
              <a:rPr lang="ru-RU" b="1" dirty="0">
                <a:solidFill>
                  <a:srgbClr val="002060"/>
                </a:solidFill>
              </a:rPr>
              <a:t>𝐷эл = 𝐼 /26 × 100% </a:t>
            </a:r>
            <a:r>
              <a:rPr lang="ru-RU" dirty="0">
                <a:solidFill>
                  <a:srgbClr val="002060"/>
                </a:solidFill>
              </a:rPr>
              <a:t>, где </a:t>
            </a:r>
            <a:r>
              <a:rPr lang="ru-RU" b="1" dirty="0" err="1">
                <a:solidFill>
                  <a:srgbClr val="002060"/>
                </a:solidFill>
              </a:rPr>
              <a:t>Dэл</a:t>
            </a:r>
            <a:r>
              <a:rPr lang="ru-RU" dirty="0">
                <a:solidFill>
                  <a:srgbClr val="002060"/>
                </a:solidFill>
              </a:rPr>
              <a:t> – доля элементов системы информирования посетителей об организации медицинской деятельности поликлиники, отвечающих условиям уместности, актуальности, доступности информации; </a:t>
            </a:r>
            <a:r>
              <a:rPr lang="ru-RU" b="1" dirty="0">
                <a:solidFill>
                  <a:srgbClr val="002060"/>
                </a:solidFill>
              </a:rPr>
              <a:t>I </a:t>
            </a:r>
            <a:r>
              <a:rPr lang="ru-RU" dirty="0">
                <a:solidFill>
                  <a:srgbClr val="002060"/>
                </a:solidFill>
              </a:rPr>
              <a:t>– количество элементов системы информирования посетителей об организации медицинской деятельности поликлиники, отвечающих условиям уместности, актуальности, доступности информации </a:t>
            </a:r>
            <a:r>
              <a:rPr lang="ru-RU" b="1" dirty="0">
                <a:solidFill>
                  <a:srgbClr val="002060"/>
                </a:solidFill>
              </a:rPr>
              <a:t>(для которых в столбце 6 проверочного листа указано «Да</a:t>
            </a:r>
            <a:r>
              <a:rPr lang="ru-RU" b="1" dirty="0" smtClean="0">
                <a:solidFill>
                  <a:srgbClr val="002060"/>
                </a:solidFill>
              </a:rPr>
              <a:t>»)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Вносит </a:t>
            </a:r>
            <a:r>
              <a:rPr lang="ru-RU" dirty="0">
                <a:solidFill>
                  <a:srgbClr val="002060"/>
                </a:solidFill>
              </a:rPr>
              <a:t>полученный результат в строку </a:t>
            </a:r>
            <a:r>
              <a:rPr lang="ru-RU" b="1" dirty="0">
                <a:solidFill>
                  <a:srgbClr val="002060"/>
                </a:solidFill>
              </a:rPr>
              <a:t>«Доля элементов системы информирования посетителей об организации медицинской деятельности поликлиники, отвечающих условиям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В строку </a:t>
            </a:r>
            <a:r>
              <a:rPr lang="ru-RU" b="1" dirty="0">
                <a:solidFill>
                  <a:srgbClr val="002060"/>
                </a:solidFill>
              </a:rPr>
              <a:t>«Достижение целевого значения» </a:t>
            </a:r>
            <a:r>
              <a:rPr lang="ru-RU" dirty="0">
                <a:solidFill>
                  <a:srgbClr val="002060"/>
                </a:solidFill>
              </a:rPr>
              <a:t>специалист, осуществляющий оценку, </a:t>
            </a:r>
            <a:r>
              <a:rPr lang="ru-RU" b="1" dirty="0">
                <a:solidFill>
                  <a:srgbClr val="002060"/>
                </a:solidFill>
              </a:rPr>
              <a:t>вносит «Да» </a:t>
            </a:r>
            <a:r>
              <a:rPr lang="ru-RU" dirty="0">
                <a:solidFill>
                  <a:srgbClr val="002060"/>
                </a:solidFill>
              </a:rPr>
              <a:t>– если в строке «Доля элементов системы информирования посетителей об организации медицинской деятельности поликлиники, отвечающих условиям» </a:t>
            </a:r>
            <a:r>
              <a:rPr lang="ru-RU" b="1" dirty="0">
                <a:solidFill>
                  <a:srgbClr val="002060"/>
                </a:solidFill>
              </a:rPr>
              <a:t>указано значение 100%, иначе – вносит «Нет»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622" y="0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1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11A12B4-F883-4A67-B7EF-B63528D21118}"/>
              </a:ext>
            </a:extLst>
          </p:cNvPr>
          <p:cNvSpPr txBox="1"/>
          <p:nvPr/>
        </p:nvSpPr>
        <p:spPr>
          <a:xfrm>
            <a:off x="1250302" y="65314"/>
            <a:ext cx="9601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Оценка достижения целевого значения критерия «Доля времени приемов врача для оказания медицинской помощи в плановой форме в течение рабочей смены, отведенного для приема по предварительной записи»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678B29-B8E7-4DCF-9AA5-8B66590E1F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05" t="28208" r="20861" b="12220"/>
          <a:stretch/>
        </p:blipFill>
        <p:spPr>
          <a:xfrm>
            <a:off x="935155" y="988644"/>
            <a:ext cx="10102959" cy="57345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115" y="38320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2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82CCB95-A878-4C23-8C2B-2417FE7B6ED1}"/>
              </a:ext>
            </a:extLst>
          </p:cNvPr>
          <p:cNvSpPr txBox="1"/>
          <p:nvPr/>
        </p:nvSpPr>
        <p:spPr>
          <a:xfrm>
            <a:off x="694322" y="1023754"/>
            <a:ext cx="1080335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Для оценки выполнения условий достижения целевого значения критерия – </a:t>
            </a:r>
            <a:r>
              <a:rPr lang="ru-RU" b="1" dirty="0" smtClean="0">
                <a:solidFill>
                  <a:srgbClr val="002060"/>
                </a:solidFill>
              </a:rPr>
              <a:t>Доля </a:t>
            </a:r>
            <a:r>
              <a:rPr lang="ru-RU" b="1" dirty="0">
                <a:solidFill>
                  <a:srgbClr val="002060"/>
                </a:solidFill>
              </a:rPr>
              <a:t>времени приемов врача для оказания медицинской помощи в плановой форме в течение рабочей смены, отведенного для приема по предварительной записи, составляет не менее 50</a:t>
            </a:r>
            <a:r>
              <a:rPr lang="ru-RU" b="1" dirty="0" smtClean="0">
                <a:solidFill>
                  <a:srgbClr val="002060"/>
                </a:solidFill>
              </a:rPr>
              <a:t>%</a:t>
            </a:r>
            <a:r>
              <a:rPr lang="ru-RU" dirty="0" smtClean="0">
                <a:solidFill>
                  <a:srgbClr val="002060"/>
                </a:solidFill>
              </a:rPr>
              <a:t> необходимо:</a:t>
            </a:r>
          </a:p>
          <a:p>
            <a:pPr algn="just"/>
            <a:endParaRPr lang="ru-RU" dirty="0">
              <a:solidFill>
                <a:srgbClr val="002060"/>
              </a:solidFill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      - утвержденные </a:t>
            </a:r>
            <a:r>
              <a:rPr lang="ru-RU" dirty="0">
                <a:solidFill>
                  <a:srgbClr val="002060"/>
                </a:solidFill>
              </a:rPr>
              <a:t>графики работы врачей, осуществляющих прием для оказания медицинской помощи в плановой форме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      - </a:t>
            </a:r>
            <a:r>
              <a:rPr lang="ru-RU" dirty="0" smtClean="0">
                <a:solidFill>
                  <a:srgbClr val="002060"/>
                </a:solidFill>
              </a:rPr>
              <a:t>сведения </a:t>
            </a:r>
            <a:r>
              <a:rPr lang="ru-RU" dirty="0">
                <a:solidFill>
                  <a:srgbClr val="002060"/>
                </a:solidFill>
              </a:rPr>
              <a:t>из МИС о предварительной записи врачей, осуществляющих прием для оказания медицинской помощи в плановой форме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   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- изучить материалы </a:t>
            </a:r>
            <a:r>
              <a:rPr lang="ru-RU" dirty="0">
                <a:solidFill>
                  <a:srgbClr val="002060"/>
                </a:solidFill>
              </a:rPr>
              <a:t>и заполнить проверочный лист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Выгрузка сведений о предварительной записи врачей, осуществляющих прием для оказания медицинской помощи в плановой форме, из МИС </a:t>
            </a:r>
            <a:r>
              <a:rPr lang="ru-RU" b="1" dirty="0">
                <a:solidFill>
                  <a:srgbClr val="002060"/>
                </a:solidFill>
              </a:rPr>
              <a:t>включает период календарной недели, в течение которой запланировано проведение </a:t>
            </a:r>
            <a:r>
              <a:rPr lang="ru-RU" b="1" dirty="0" smtClean="0">
                <a:solidFill>
                  <a:srgbClr val="002060"/>
                </a:solidFill>
              </a:rPr>
              <a:t>оценки</a:t>
            </a:r>
            <a:endParaRPr lang="ru-RU" b="1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Специалист, осуществляющий оценку,  выбирает приемы врачей для проведения оценки: </a:t>
            </a:r>
            <a:r>
              <a:rPr lang="ru-RU" b="1" dirty="0">
                <a:solidFill>
                  <a:srgbClr val="002060"/>
                </a:solidFill>
              </a:rPr>
              <a:t>4 приема врачей-терапевтов участковых/ врачей-педиатров участковых и 3 приема </a:t>
            </a:r>
            <a:r>
              <a:rPr lang="ru-RU" b="1" dirty="0" smtClean="0">
                <a:solidFill>
                  <a:srgbClr val="002060"/>
                </a:solidFill>
              </a:rPr>
              <a:t>врачей-специалистов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818" y="0"/>
            <a:ext cx="904091" cy="82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15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C43ECC-F1C8-4CBC-86E6-78ADCD4B7538}"/>
              </a:ext>
            </a:extLst>
          </p:cNvPr>
          <p:cNvSpPr txBox="1"/>
          <p:nvPr/>
        </p:nvSpPr>
        <p:spPr>
          <a:xfrm>
            <a:off x="109729" y="624158"/>
            <a:ext cx="11237976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Вносит в</a:t>
            </a:r>
            <a:r>
              <a:rPr lang="ru-RU" b="1" dirty="0">
                <a:solidFill>
                  <a:srgbClr val="002060"/>
                </a:solidFill>
              </a:rPr>
              <a:t> столбец 1 </a:t>
            </a:r>
            <a:r>
              <a:rPr lang="ru-RU" dirty="0">
                <a:solidFill>
                  <a:srgbClr val="002060"/>
                </a:solidFill>
              </a:rPr>
              <a:t>наименование специальностей врачей, приемы которых выбраны для оценки, в</a:t>
            </a:r>
            <a:r>
              <a:rPr lang="ru-RU" b="1" dirty="0">
                <a:solidFill>
                  <a:srgbClr val="002060"/>
                </a:solidFill>
              </a:rPr>
              <a:t> столбец 2 – даты приемов, </a:t>
            </a:r>
            <a:r>
              <a:rPr lang="ru-RU" dirty="0">
                <a:solidFill>
                  <a:srgbClr val="002060"/>
                </a:solidFill>
              </a:rPr>
              <a:t>в</a:t>
            </a:r>
            <a:r>
              <a:rPr lang="ru-RU" b="1" dirty="0">
                <a:solidFill>
                  <a:srgbClr val="002060"/>
                </a:solidFill>
              </a:rPr>
              <a:t> столбец 3</a:t>
            </a:r>
            <a:r>
              <a:rPr lang="ru-RU" dirty="0">
                <a:solidFill>
                  <a:srgbClr val="002060"/>
                </a:solidFill>
              </a:rPr>
              <a:t> – номера кабинетов или их наименования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Специалист изучает графики работы и сведения МИС по приемам врачей, которые выбраны для оценки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Вносит в </a:t>
            </a:r>
            <a:r>
              <a:rPr lang="ru-RU" b="1" dirty="0">
                <a:solidFill>
                  <a:srgbClr val="002060"/>
                </a:solidFill>
              </a:rPr>
              <a:t>столбец 4</a:t>
            </a:r>
            <a:r>
              <a:rPr lang="ru-RU" dirty="0">
                <a:solidFill>
                  <a:srgbClr val="002060"/>
                </a:solidFill>
              </a:rPr>
              <a:t> время приемов в минутах, в соответствии с графиком работы, в </a:t>
            </a:r>
            <a:r>
              <a:rPr lang="ru-RU" b="1" dirty="0">
                <a:solidFill>
                  <a:srgbClr val="002060"/>
                </a:solidFill>
              </a:rPr>
              <a:t>столбец 5</a:t>
            </a:r>
            <a:r>
              <a:rPr lang="ru-RU" dirty="0">
                <a:solidFill>
                  <a:srgbClr val="002060"/>
                </a:solidFill>
              </a:rPr>
              <a:t> – время, выделенное для приема по предварительной записи в минутах, в соответствии со сведениями из МИС. Специалист проводит расчет </a:t>
            </a:r>
            <a:r>
              <a:rPr lang="ru-RU" b="1" dirty="0">
                <a:solidFill>
                  <a:srgbClr val="002060"/>
                </a:solidFill>
              </a:rPr>
              <a:t>доли времени, выделенного для приема по предварительной записи, от общего времени приема для каждого врача, приемы которых выбраны для оценки</a:t>
            </a:r>
            <a:r>
              <a:rPr lang="ru-RU" dirty="0">
                <a:solidFill>
                  <a:srgbClr val="002060"/>
                </a:solidFill>
              </a:rPr>
              <a:t>, выраженной в </a:t>
            </a:r>
            <a:r>
              <a:rPr lang="ru-RU" dirty="0" smtClean="0">
                <a:solidFill>
                  <a:srgbClr val="002060"/>
                </a:solidFill>
              </a:rPr>
              <a:t>% по </a:t>
            </a:r>
            <a:r>
              <a:rPr lang="ru-RU" dirty="0">
                <a:solidFill>
                  <a:srgbClr val="002060"/>
                </a:solidFill>
              </a:rPr>
              <a:t>формуле: </a:t>
            </a:r>
            <a:r>
              <a:rPr lang="ru-RU" b="1" dirty="0">
                <a:solidFill>
                  <a:srgbClr val="002060"/>
                </a:solidFill>
              </a:rPr>
              <a:t>𝐷</a:t>
            </a:r>
            <a:r>
              <a:rPr lang="ru-RU" b="1" dirty="0" err="1">
                <a:solidFill>
                  <a:srgbClr val="002060"/>
                </a:solidFill>
              </a:rPr>
              <a:t>вр</a:t>
            </a:r>
            <a:r>
              <a:rPr lang="ru-RU" b="1" dirty="0">
                <a:solidFill>
                  <a:srgbClr val="002060"/>
                </a:solidFill>
              </a:rPr>
              <a:t> = 𝑇п/ 𝑇общ × 100% </a:t>
            </a:r>
            <a:r>
              <a:rPr lang="ru-RU" dirty="0">
                <a:solidFill>
                  <a:srgbClr val="002060"/>
                </a:solidFill>
              </a:rPr>
              <a:t>, где </a:t>
            </a:r>
            <a:r>
              <a:rPr lang="ru-RU" b="1" dirty="0" err="1">
                <a:solidFill>
                  <a:srgbClr val="002060"/>
                </a:solidFill>
              </a:rPr>
              <a:t>Dвр</a:t>
            </a:r>
            <a:r>
              <a:rPr lang="ru-RU" dirty="0">
                <a:solidFill>
                  <a:srgbClr val="002060"/>
                </a:solidFill>
              </a:rPr>
              <a:t> – доля времени, выделенного для приема по предварительной записи; </a:t>
            </a:r>
            <a:r>
              <a:rPr lang="ru-RU" b="1" dirty="0" err="1">
                <a:solidFill>
                  <a:srgbClr val="002060"/>
                </a:solidFill>
              </a:rPr>
              <a:t>Tпр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– время приема по предварительной записи, минуты; </a:t>
            </a:r>
            <a:r>
              <a:rPr lang="ru-RU" b="1" dirty="0" err="1">
                <a:solidFill>
                  <a:srgbClr val="002060"/>
                </a:solidFill>
              </a:rPr>
              <a:t>Tобщ</a:t>
            </a:r>
            <a:r>
              <a:rPr lang="ru-RU" dirty="0">
                <a:solidFill>
                  <a:srgbClr val="002060"/>
                </a:solidFill>
              </a:rPr>
              <a:t> – общее время приема, минуты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 В</a:t>
            </a:r>
            <a:r>
              <a:rPr lang="ru-RU" b="1" dirty="0">
                <a:solidFill>
                  <a:srgbClr val="002060"/>
                </a:solidFill>
              </a:rPr>
              <a:t> столбец 6 </a:t>
            </a:r>
            <a:r>
              <a:rPr lang="ru-RU" dirty="0">
                <a:solidFill>
                  <a:srgbClr val="002060"/>
                </a:solidFill>
              </a:rPr>
              <a:t>вносят полученный результат для каждого приема, выбранного для оценки. Если в </a:t>
            </a:r>
            <a:r>
              <a:rPr lang="ru-RU" b="1" dirty="0">
                <a:solidFill>
                  <a:srgbClr val="002060"/>
                </a:solidFill>
              </a:rPr>
              <a:t>столбец 6</a:t>
            </a:r>
            <a:r>
              <a:rPr lang="ru-RU" dirty="0">
                <a:solidFill>
                  <a:srgbClr val="002060"/>
                </a:solidFill>
              </a:rPr>
              <a:t> вносят </a:t>
            </a:r>
            <a:r>
              <a:rPr lang="ru-RU" b="1" dirty="0">
                <a:solidFill>
                  <a:srgbClr val="002060"/>
                </a:solidFill>
              </a:rPr>
              <a:t>значение менее 50 – оценка прекращается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В строку </a:t>
            </a:r>
            <a:r>
              <a:rPr lang="ru-RU" b="1" dirty="0">
                <a:solidFill>
                  <a:srgbClr val="002060"/>
                </a:solidFill>
              </a:rPr>
              <a:t>«Минимальная доля времени, отведенная для приема по предварительной записи»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специалист вносит </a:t>
            </a:r>
            <a:r>
              <a:rPr lang="ru-RU" dirty="0">
                <a:solidFill>
                  <a:srgbClr val="002060"/>
                </a:solidFill>
              </a:rPr>
              <a:t>минимальное значение из </a:t>
            </a:r>
            <a:r>
              <a:rPr lang="ru-RU" b="1" dirty="0">
                <a:solidFill>
                  <a:srgbClr val="002060"/>
                </a:solidFill>
              </a:rPr>
              <a:t>столбца 6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В строку </a:t>
            </a:r>
            <a:r>
              <a:rPr lang="ru-RU" b="1" dirty="0">
                <a:solidFill>
                  <a:srgbClr val="002060"/>
                </a:solidFill>
              </a:rPr>
              <a:t>«Достижение целевого значения» вносят «Да» </a:t>
            </a:r>
            <a:r>
              <a:rPr lang="ru-RU" dirty="0">
                <a:solidFill>
                  <a:srgbClr val="002060"/>
                </a:solidFill>
              </a:rPr>
              <a:t>– если значение в строке «Минимальная доля времени, отведенная для приема по предварительной записи» составляет </a:t>
            </a:r>
            <a:r>
              <a:rPr lang="ru-RU" b="1" dirty="0">
                <a:solidFill>
                  <a:srgbClr val="002060"/>
                </a:solidFill>
              </a:rPr>
              <a:t>50% и более, иначе – вносят «Нет»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787" y="38320"/>
            <a:ext cx="853757" cy="77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65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A6ABC27-A436-465D-9EA8-43B5AEEDE866}"/>
              </a:ext>
            </a:extLst>
          </p:cNvPr>
          <p:cNvSpPr txBox="1"/>
          <p:nvPr/>
        </p:nvSpPr>
        <p:spPr>
          <a:xfrm>
            <a:off x="1707502" y="66975"/>
            <a:ext cx="89573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Оценка достижения целевого значения критерия «Доля пациентов, принятых в соответствии со временем предварительной записи, от общего количества пациентов, принятых по предварительной записи»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DA29E7-A876-4682-B8C9-ADA45CA0B2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26" t="22493" r="21549" b="16529"/>
          <a:stretch/>
        </p:blipFill>
        <p:spPr>
          <a:xfrm>
            <a:off x="1119840" y="990305"/>
            <a:ext cx="9657018" cy="57184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115" y="38320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7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1263" y="1909009"/>
            <a:ext cx="1074820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Для оценки выполнения условий достижения целевого значения критерия – </a:t>
            </a:r>
            <a:r>
              <a:rPr lang="ru-RU" b="1" dirty="0" smtClean="0">
                <a:solidFill>
                  <a:srgbClr val="002060"/>
                </a:solidFill>
              </a:rPr>
              <a:t>Доля </a:t>
            </a:r>
            <a:r>
              <a:rPr lang="ru-RU" b="1" dirty="0">
                <a:solidFill>
                  <a:srgbClr val="002060"/>
                </a:solidFill>
              </a:rPr>
              <a:t>пациентов, принятых в соответствии со временем предварительной записи, от общего количества пациентов, принятых по предварительной записи, составляет не менее 80</a:t>
            </a:r>
            <a:r>
              <a:rPr lang="ru-RU" b="1" dirty="0" smtClean="0">
                <a:solidFill>
                  <a:srgbClr val="002060"/>
                </a:solidFill>
              </a:rPr>
              <a:t>% необходимо</a:t>
            </a:r>
            <a:r>
              <a:rPr lang="ru-RU" dirty="0" smtClean="0">
                <a:solidFill>
                  <a:srgbClr val="002060"/>
                </a:solidFill>
              </a:rPr>
              <a:t>:</a:t>
            </a:r>
          </a:p>
          <a:p>
            <a:pPr algn="just"/>
            <a:endParaRPr lang="ru-RU" dirty="0" smtClean="0">
              <a:solidFill>
                <a:srgbClr val="002060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</a:rPr>
              <a:t>утвержденные </a:t>
            </a:r>
            <a:r>
              <a:rPr lang="ru-RU" dirty="0">
                <a:solidFill>
                  <a:srgbClr val="002060"/>
                </a:solidFill>
              </a:rPr>
              <a:t>графики работы врачей, осуществляющих прием для оказания медицинской помощи в плановой </a:t>
            </a:r>
            <a:r>
              <a:rPr lang="ru-RU" dirty="0" smtClean="0">
                <a:solidFill>
                  <a:srgbClr val="002060"/>
                </a:solidFill>
              </a:rPr>
              <a:t>форме</a:t>
            </a:r>
            <a:endParaRPr lang="ru-RU" dirty="0" smtClean="0">
              <a:solidFill>
                <a:srgbClr val="002060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</a:rPr>
              <a:t>сведения </a:t>
            </a:r>
            <a:r>
              <a:rPr lang="ru-RU" dirty="0">
                <a:solidFill>
                  <a:srgbClr val="002060"/>
                </a:solidFill>
              </a:rPr>
              <a:t>из МИС о предварительной записи врачей, осуществляющих прием для оказания медицинской помощи в плановой </a:t>
            </a:r>
            <a:r>
              <a:rPr lang="ru-RU" dirty="0" smtClean="0">
                <a:solidFill>
                  <a:srgbClr val="002060"/>
                </a:solidFill>
              </a:rPr>
              <a:t>форме</a:t>
            </a:r>
            <a:endParaRPr lang="ru-RU" dirty="0" smtClean="0">
              <a:solidFill>
                <a:srgbClr val="002060"/>
              </a:solidFill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- </a:t>
            </a:r>
            <a:r>
              <a:rPr lang="ru-RU" dirty="0" smtClean="0">
                <a:solidFill>
                  <a:srgbClr val="002060"/>
                </a:solidFill>
              </a:rPr>
              <a:t>   изучить </a:t>
            </a:r>
            <a:r>
              <a:rPr lang="ru-RU" dirty="0">
                <a:solidFill>
                  <a:srgbClr val="002060"/>
                </a:solidFill>
              </a:rPr>
              <a:t>материалы, </a:t>
            </a:r>
            <a:r>
              <a:rPr lang="ru-RU" dirty="0" smtClean="0">
                <a:solidFill>
                  <a:srgbClr val="002060"/>
                </a:solidFill>
              </a:rPr>
              <a:t>провести </a:t>
            </a:r>
            <a:r>
              <a:rPr lang="ru-RU" dirty="0">
                <a:solidFill>
                  <a:srgbClr val="002060"/>
                </a:solidFill>
              </a:rPr>
              <a:t>наблюдение и опрос, </a:t>
            </a:r>
            <a:r>
              <a:rPr lang="ru-RU" dirty="0" smtClean="0">
                <a:solidFill>
                  <a:srgbClr val="002060"/>
                </a:solidFill>
              </a:rPr>
              <a:t>заполнить </a:t>
            </a:r>
            <a:r>
              <a:rPr lang="ru-RU" dirty="0">
                <a:solidFill>
                  <a:srgbClr val="002060"/>
                </a:solidFill>
              </a:rPr>
              <a:t>проверочный лист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622" y="0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9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569" y="924166"/>
            <a:ext cx="1134176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Специалист, осуществляющий оценку, выбирает приемы врачей для проведения оценки: 4 приема </a:t>
            </a:r>
            <a:r>
              <a:rPr lang="ru-RU" dirty="0" smtClean="0">
                <a:solidFill>
                  <a:srgbClr val="002060"/>
                </a:solidFill>
              </a:rPr>
              <a:t>врачей-терапевтов </a:t>
            </a:r>
            <a:r>
              <a:rPr lang="ru-RU" dirty="0">
                <a:solidFill>
                  <a:srgbClr val="002060"/>
                </a:solidFill>
              </a:rPr>
              <a:t>участковых/ </a:t>
            </a:r>
            <a:r>
              <a:rPr lang="ru-RU" dirty="0" smtClean="0">
                <a:solidFill>
                  <a:srgbClr val="002060"/>
                </a:solidFill>
              </a:rPr>
              <a:t>врача педиатров участковых и </a:t>
            </a:r>
            <a:r>
              <a:rPr lang="ru-RU" dirty="0">
                <a:solidFill>
                  <a:srgbClr val="002060"/>
                </a:solidFill>
              </a:rPr>
              <a:t>3 приема врачей-специалистов. </a:t>
            </a:r>
            <a:r>
              <a:rPr lang="ru-RU" dirty="0" smtClean="0">
                <a:solidFill>
                  <a:srgbClr val="002060"/>
                </a:solidFill>
              </a:rPr>
              <a:t>При </a:t>
            </a:r>
            <a:r>
              <a:rPr lang="ru-RU" dirty="0">
                <a:solidFill>
                  <a:srgbClr val="002060"/>
                </a:solidFill>
              </a:rPr>
              <a:t>этом </a:t>
            </a:r>
            <a:r>
              <a:rPr lang="ru-RU" dirty="0" smtClean="0">
                <a:solidFill>
                  <a:srgbClr val="002060"/>
                </a:solidFill>
              </a:rPr>
              <a:t>необходимо</a:t>
            </a:r>
            <a:r>
              <a:rPr lang="ru-RU" dirty="0">
                <a:solidFill>
                  <a:srgbClr val="002060"/>
                </a:solidFill>
              </a:rPr>
              <a:t>: </a:t>
            </a:r>
            <a:endParaRPr lang="ru-RU" dirty="0" smtClean="0">
              <a:solidFill>
                <a:srgbClr val="002060"/>
              </a:solidFill>
            </a:endParaRPr>
          </a:p>
          <a:p>
            <a:pPr algn="just"/>
            <a:endParaRPr lang="ru-RU" dirty="0" smtClean="0">
              <a:solidFill>
                <a:srgbClr val="002060"/>
              </a:solidFill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       - </a:t>
            </a:r>
            <a:r>
              <a:rPr lang="ru-RU" dirty="0" smtClean="0">
                <a:solidFill>
                  <a:srgbClr val="002060"/>
                </a:solidFill>
              </a:rPr>
              <a:t>определить </a:t>
            </a:r>
            <a:r>
              <a:rPr lang="ru-RU" dirty="0">
                <a:solidFill>
                  <a:srgbClr val="002060"/>
                </a:solidFill>
              </a:rPr>
              <a:t>день и время проведения оценки на основании установления максимально возможного количества приемов по предварительной записи в соответствии с графиком работы врачей и сведений из МИС о предварительной </a:t>
            </a:r>
            <a:r>
              <a:rPr lang="ru-RU" dirty="0" smtClean="0">
                <a:solidFill>
                  <a:srgbClr val="002060"/>
                </a:solidFill>
              </a:rPr>
              <a:t>записи</a:t>
            </a:r>
            <a:endParaRPr lang="ru-RU" dirty="0" smtClean="0">
              <a:solidFill>
                <a:srgbClr val="002060"/>
              </a:solidFill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     </a:t>
            </a:r>
            <a:r>
              <a:rPr lang="ru-RU" dirty="0" smtClean="0">
                <a:solidFill>
                  <a:srgbClr val="002060"/>
                </a:solidFill>
              </a:rPr>
              <a:t>  </a:t>
            </a:r>
            <a:r>
              <a:rPr lang="ru-RU" dirty="0" smtClean="0">
                <a:solidFill>
                  <a:srgbClr val="002060"/>
                </a:solidFill>
              </a:rPr>
              <a:t>- выбрать </a:t>
            </a:r>
            <a:r>
              <a:rPr lang="ru-RU" dirty="0">
                <a:solidFill>
                  <a:srgbClr val="002060"/>
                </a:solidFill>
              </a:rPr>
              <a:t>для наблюдения приемы, проводимые в кабинетах, расположенных в непосредственной близости друг от друга, при наличии такой </a:t>
            </a:r>
            <a:r>
              <a:rPr lang="ru-RU" dirty="0" smtClean="0">
                <a:solidFill>
                  <a:srgbClr val="002060"/>
                </a:solidFill>
              </a:rPr>
              <a:t>возможности</a:t>
            </a:r>
            <a:endParaRPr lang="ru-RU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</a:rPr>
              <a:t>В случае отсутствия в поликлинике необходимого количества приемов врачей по предварительной </a:t>
            </a:r>
            <a:r>
              <a:rPr lang="ru-RU" b="1" dirty="0" smtClean="0">
                <a:solidFill>
                  <a:srgbClr val="002060"/>
                </a:solidFill>
              </a:rPr>
              <a:t>записи</a:t>
            </a:r>
            <a:r>
              <a:rPr lang="ru-RU" dirty="0" smtClean="0">
                <a:solidFill>
                  <a:srgbClr val="002060"/>
                </a:solidFill>
              </a:rPr>
              <a:t>, специалист</a:t>
            </a:r>
            <a:r>
              <a:rPr lang="ru-RU" dirty="0">
                <a:solidFill>
                  <a:srgbClr val="002060"/>
                </a:solidFill>
              </a:rPr>
              <a:t>, осуществляющий оценку, </a:t>
            </a:r>
            <a:r>
              <a:rPr lang="ru-RU" b="1" dirty="0">
                <a:solidFill>
                  <a:srgbClr val="002060"/>
                </a:solidFill>
              </a:rPr>
              <a:t>ограничивается </a:t>
            </a:r>
            <a:r>
              <a:rPr lang="ru-RU" dirty="0">
                <a:solidFill>
                  <a:srgbClr val="002060"/>
                </a:solidFill>
              </a:rPr>
              <a:t>наибольшим </a:t>
            </a:r>
            <a:r>
              <a:rPr lang="ru-RU" b="1" dirty="0">
                <a:solidFill>
                  <a:srgbClr val="002060"/>
                </a:solidFill>
              </a:rPr>
              <a:t>возможным количеством приемов врачей по предварительной записи</a:t>
            </a:r>
            <a:r>
              <a:rPr lang="ru-RU" dirty="0">
                <a:solidFill>
                  <a:srgbClr val="002060"/>
                </a:solidFill>
              </a:rPr>
              <a:t> в </a:t>
            </a:r>
            <a:r>
              <a:rPr lang="ru-RU" dirty="0" smtClean="0">
                <a:solidFill>
                  <a:srgbClr val="002060"/>
                </a:solidFill>
              </a:rPr>
              <a:t>поликлинике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В соответствии с выбранными приемами, </a:t>
            </a:r>
            <a:r>
              <a:rPr lang="ru-RU" dirty="0" smtClean="0">
                <a:solidFill>
                  <a:srgbClr val="002060"/>
                </a:solidFill>
              </a:rPr>
              <a:t>специалист вносит </a:t>
            </a:r>
            <a:r>
              <a:rPr lang="ru-RU" dirty="0">
                <a:solidFill>
                  <a:srgbClr val="002060"/>
                </a:solidFill>
              </a:rPr>
              <a:t>в </a:t>
            </a:r>
            <a:r>
              <a:rPr lang="ru-RU" b="1" dirty="0">
                <a:solidFill>
                  <a:srgbClr val="002060"/>
                </a:solidFill>
              </a:rPr>
              <a:t>столбец 1</a:t>
            </a:r>
            <a:r>
              <a:rPr lang="ru-RU" dirty="0">
                <a:solidFill>
                  <a:srgbClr val="002060"/>
                </a:solidFill>
              </a:rPr>
              <a:t> наименование специальностей врачей, в </a:t>
            </a:r>
            <a:r>
              <a:rPr lang="ru-RU" b="1" dirty="0">
                <a:solidFill>
                  <a:srgbClr val="002060"/>
                </a:solidFill>
              </a:rPr>
              <a:t>столбец 2</a:t>
            </a:r>
            <a:r>
              <a:rPr lang="ru-RU" dirty="0">
                <a:solidFill>
                  <a:srgbClr val="002060"/>
                </a:solidFill>
              </a:rPr>
              <a:t> – номера кабинетов или их наименования, в </a:t>
            </a:r>
            <a:r>
              <a:rPr lang="ru-RU" b="1" dirty="0">
                <a:solidFill>
                  <a:srgbClr val="002060"/>
                </a:solidFill>
              </a:rPr>
              <a:t>столбец 3</a:t>
            </a:r>
            <a:r>
              <a:rPr lang="ru-RU" dirty="0">
                <a:solidFill>
                  <a:srgbClr val="002060"/>
                </a:solidFill>
              </a:rPr>
              <a:t> – даты приемов, в </a:t>
            </a:r>
            <a:r>
              <a:rPr lang="ru-RU" b="1" dirty="0">
                <a:solidFill>
                  <a:srgbClr val="002060"/>
                </a:solidFill>
              </a:rPr>
              <a:t>столбец 4</a:t>
            </a:r>
            <a:r>
              <a:rPr lang="ru-RU" dirty="0">
                <a:solidFill>
                  <a:srgbClr val="002060"/>
                </a:solidFill>
              </a:rPr>
              <a:t> – время приемов по предварительной </a:t>
            </a:r>
            <a:r>
              <a:rPr lang="ru-RU" dirty="0" smtClean="0">
                <a:solidFill>
                  <a:srgbClr val="002060"/>
                </a:solidFill>
              </a:rPr>
              <a:t>записи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Представители поликлиники распечатывают соответствующие сведения о предварительной записи из </a:t>
            </a:r>
            <a:r>
              <a:rPr lang="ru-RU" dirty="0" smtClean="0">
                <a:solidFill>
                  <a:srgbClr val="002060"/>
                </a:solidFill>
              </a:rPr>
              <a:t>МИС </a:t>
            </a:r>
            <a:r>
              <a:rPr lang="ru-RU" dirty="0">
                <a:solidFill>
                  <a:srgbClr val="002060"/>
                </a:solidFill>
              </a:rPr>
              <a:t>непосредственно перед проведением оценки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622" y="0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1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4686" y="1285482"/>
            <a:ext cx="1098884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Специалист, осуществляющий оценку, проводит опрос пациентов при наблюдении у кабинетов врачей, приемы которых выбраны для оценки, в часы приема по предварительной </a:t>
            </a:r>
            <a:r>
              <a:rPr lang="ru-RU" dirty="0" smtClean="0">
                <a:solidFill>
                  <a:srgbClr val="002060"/>
                </a:solidFill>
              </a:rPr>
              <a:t>записи</a:t>
            </a: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В </a:t>
            </a:r>
            <a:r>
              <a:rPr lang="ru-RU" dirty="0">
                <a:solidFill>
                  <a:srgbClr val="002060"/>
                </a:solidFill>
              </a:rPr>
              <a:t>ходе непрерывного </a:t>
            </a:r>
            <a:r>
              <a:rPr lang="ru-RU" dirty="0" smtClean="0">
                <a:solidFill>
                  <a:srgbClr val="002060"/>
                </a:solidFill>
              </a:rPr>
              <a:t>наблюдения выявляет </a:t>
            </a:r>
            <a:r>
              <a:rPr lang="ru-RU" dirty="0">
                <a:solidFill>
                  <a:srgbClr val="002060"/>
                </a:solidFill>
              </a:rPr>
              <a:t>пять пациентов, имеющих предварительную запись на прием. Фиксирует в листе предварительной записи время входа данных пациентов в кабинет с целью оказания медицинской помощи по предварительной </a:t>
            </a:r>
            <a:r>
              <a:rPr lang="ru-RU" dirty="0" smtClean="0">
                <a:solidFill>
                  <a:srgbClr val="002060"/>
                </a:solidFill>
              </a:rPr>
              <a:t>записи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Рассчитывает </a:t>
            </a:r>
            <a:r>
              <a:rPr lang="ru-RU" dirty="0">
                <a:solidFill>
                  <a:srgbClr val="002060"/>
                </a:solidFill>
              </a:rPr>
              <a:t>долю пациентов, принятых в соответствии со временем предварительной записи, от пяти, выраженную в </a:t>
            </a:r>
            <a:r>
              <a:rPr lang="ru-RU" dirty="0">
                <a:solidFill>
                  <a:srgbClr val="002060"/>
                </a:solidFill>
              </a:rPr>
              <a:t>%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по формуле: </a:t>
            </a:r>
            <a:r>
              <a:rPr lang="ru-RU" b="1" dirty="0">
                <a:solidFill>
                  <a:srgbClr val="002060"/>
                </a:solidFill>
              </a:rPr>
              <a:t>𝐷</a:t>
            </a:r>
            <a:r>
              <a:rPr lang="ru-RU" b="1" dirty="0" err="1">
                <a:solidFill>
                  <a:srgbClr val="002060"/>
                </a:solidFill>
              </a:rPr>
              <a:t>ппз</a:t>
            </a:r>
            <a:r>
              <a:rPr lang="ru-RU" b="1" dirty="0">
                <a:solidFill>
                  <a:srgbClr val="002060"/>
                </a:solidFill>
              </a:rPr>
              <a:t> = 𝑞п 5 × 100% </a:t>
            </a:r>
            <a:r>
              <a:rPr lang="ru-RU" dirty="0">
                <a:solidFill>
                  <a:srgbClr val="002060"/>
                </a:solidFill>
              </a:rPr>
              <a:t>, где </a:t>
            </a:r>
            <a:r>
              <a:rPr lang="ru-RU" b="1" dirty="0" err="1">
                <a:solidFill>
                  <a:srgbClr val="002060"/>
                </a:solidFill>
              </a:rPr>
              <a:t>Dппз</a:t>
            </a:r>
            <a:r>
              <a:rPr lang="ru-RU" dirty="0">
                <a:solidFill>
                  <a:srgbClr val="002060"/>
                </a:solidFill>
              </a:rPr>
              <a:t> – доля пациентов, принятых в соответствии со временем предварительной записи; </a:t>
            </a:r>
            <a:r>
              <a:rPr lang="ru-RU" b="1" dirty="0" err="1">
                <a:solidFill>
                  <a:srgbClr val="002060"/>
                </a:solidFill>
              </a:rPr>
              <a:t>qп</a:t>
            </a:r>
            <a:r>
              <a:rPr lang="ru-RU" dirty="0">
                <a:solidFill>
                  <a:srgbClr val="002060"/>
                </a:solidFill>
              </a:rPr>
              <a:t> – количество пациентов, принятых в соответствии со временем предварительной </a:t>
            </a:r>
            <a:r>
              <a:rPr lang="ru-RU" dirty="0" smtClean="0">
                <a:solidFill>
                  <a:srgbClr val="002060"/>
                </a:solidFill>
              </a:rPr>
              <a:t>записи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Специалист учитывает </a:t>
            </a:r>
            <a:r>
              <a:rPr lang="ru-RU" dirty="0">
                <a:solidFill>
                  <a:srgbClr val="002060"/>
                </a:solidFill>
              </a:rPr>
              <a:t>пациентов, принятых в соответствии со временем предварительной записи, если разница между временем входа пациента в кабинет с целью получения медицинской помощи и временем предварительной записи на прием не превышает 50% от шага записи, согласно сведениям листа предварительной </a:t>
            </a:r>
            <a:r>
              <a:rPr lang="ru-RU" dirty="0" smtClean="0">
                <a:solidFill>
                  <a:srgbClr val="002060"/>
                </a:solidFill>
              </a:rPr>
              <a:t>записи</a:t>
            </a:r>
            <a:endParaRPr lang="ru-RU" dirty="0">
              <a:solidFill>
                <a:srgbClr val="002060"/>
              </a:solidFill>
            </a:endParaRPr>
          </a:p>
          <a:p>
            <a:pPr algn="just"/>
            <a:endParaRPr lang="ru-RU" dirty="0" smtClean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570" y="0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4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9083" y="1266845"/>
            <a:ext cx="1058779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Разница между временем входа пациента в кабинет и временем предварительной записи рассчитывается по формуле: </a:t>
            </a:r>
            <a:r>
              <a:rPr lang="ru-RU" b="1" dirty="0">
                <a:solidFill>
                  <a:srgbClr val="002060"/>
                </a:solidFill>
              </a:rPr>
              <a:t>∆𝑇 = |𝑡</a:t>
            </a:r>
            <a:r>
              <a:rPr lang="ru-RU" b="1" dirty="0" err="1">
                <a:solidFill>
                  <a:srgbClr val="002060"/>
                </a:solidFill>
              </a:rPr>
              <a:t>вх</a:t>
            </a:r>
            <a:r>
              <a:rPr lang="ru-RU" b="1" dirty="0">
                <a:solidFill>
                  <a:srgbClr val="002060"/>
                </a:solidFill>
              </a:rPr>
              <a:t>−𝑡</a:t>
            </a:r>
            <a:r>
              <a:rPr lang="ru-RU" b="1" dirty="0" err="1">
                <a:solidFill>
                  <a:srgbClr val="002060"/>
                </a:solidFill>
              </a:rPr>
              <a:t>пз</a:t>
            </a:r>
            <a:r>
              <a:rPr lang="ru-RU" b="1" dirty="0">
                <a:solidFill>
                  <a:srgbClr val="002060"/>
                </a:solidFill>
              </a:rPr>
              <a:t>| 𝑇шаг × 100% </a:t>
            </a:r>
            <a:r>
              <a:rPr lang="ru-RU" dirty="0">
                <a:solidFill>
                  <a:srgbClr val="002060"/>
                </a:solidFill>
              </a:rPr>
              <a:t>, где </a:t>
            </a:r>
            <a:r>
              <a:rPr lang="ru-RU" b="1" dirty="0">
                <a:solidFill>
                  <a:srgbClr val="002060"/>
                </a:solidFill>
              </a:rPr>
              <a:t>∆T</a:t>
            </a:r>
            <a:r>
              <a:rPr lang="ru-RU" dirty="0">
                <a:solidFill>
                  <a:srgbClr val="002060"/>
                </a:solidFill>
              </a:rPr>
              <a:t> – разница между временем входа пациента в кабинет и временем предварительной записи; </a:t>
            </a:r>
            <a:r>
              <a:rPr lang="ru-RU" b="1" dirty="0" err="1">
                <a:solidFill>
                  <a:srgbClr val="002060"/>
                </a:solidFill>
              </a:rPr>
              <a:t>tвх</a:t>
            </a:r>
            <a:r>
              <a:rPr lang="ru-RU" dirty="0">
                <a:solidFill>
                  <a:srgbClr val="002060"/>
                </a:solidFill>
              </a:rPr>
              <a:t> – время входа пациента в кабинет; </a:t>
            </a:r>
            <a:r>
              <a:rPr lang="ru-RU" b="1" dirty="0" err="1">
                <a:solidFill>
                  <a:srgbClr val="002060"/>
                </a:solidFill>
              </a:rPr>
              <a:t>tпз</a:t>
            </a:r>
            <a:r>
              <a:rPr lang="ru-RU" dirty="0">
                <a:solidFill>
                  <a:srgbClr val="002060"/>
                </a:solidFill>
              </a:rPr>
              <a:t> – время предварительной записи; </a:t>
            </a:r>
            <a:r>
              <a:rPr lang="ru-RU" b="1" dirty="0" err="1">
                <a:solidFill>
                  <a:srgbClr val="002060"/>
                </a:solidFill>
              </a:rPr>
              <a:t>Tшаг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– шаг записи. Специалист, осуществляющий оценку, вносит результат расчета доли пациентов, принятых в соответствии со временем предварительной записи в столбец 5 для каждого приема, выбранного для оценки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Если </a:t>
            </a:r>
            <a:r>
              <a:rPr lang="ru-RU" dirty="0">
                <a:solidFill>
                  <a:srgbClr val="002060"/>
                </a:solidFill>
              </a:rPr>
              <a:t>специалист, осуществляющий оценку, вносит в </a:t>
            </a:r>
            <a:r>
              <a:rPr lang="ru-RU" b="1" dirty="0">
                <a:solidFill>
                  <a:srgbClr val="002060"/>
                </a:solidFill>
              </a:rPr>
              <a:t>столбец 4</a:t>
            </a:r>
            <a:r>
              <a:rPr lang="ru-RU" dirty="0">
                <a:solidFill>
                  <a:srgbClr val="002060"/>
                </a:solidFill>
              </a:rPr>
              <a:t> значение </a:t>
            </a:r>
            <a:r>
              <a:rPr lang="ru-RU" b="1" dirty="0">
                <a:solidFill>
                  <a:srgbClr val="002060"/>
                </a:solidFill>
              </a:rPr>
              <a:t>менее 80 – он прекращает оценку выполнения условий достижения целевого значения </a:t>
            </a:r>
            <a:r>
              <a:rPr lang="ru-RU" b="1" dirty="0" smtClean="0">
                <a:solidFill>
                  <a:srgbClr val="002060"/>
                </a:solidFill>
              </a:rPr>
              <a:t>критерия</a:t>
            </a:r>
            <a:endParaRPr lang="ru-RU" b="1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В </a:t>
            </a:r>
            <a:r>
              <a:rPr lang="ru-RU" dirty="0">
                <a:solidFill>
                  <a:srgbClr val="002060"/>
                </a:solidFill>
              </a:rPr>
              <a:t>строку </a:t>
            </a:r>
            <a:r>
              <a:rPr lang="ru-RU" b="1" dirty="0">
                <a:solidFill>
                  <a:srgbClr val="002060"/>
                </a:solidFill>
              </a:rPr>
              <a:t>«Минимальная доля пациентов, принятых в соответствии со временем предварительной записи» </a:t>
            </a:r>
            <a:r>
              <a:rPr lang="ru-RU" dirty="0">
                <a:solidFill>
                  <a:srgbClr val="002060"/>
                </a:solidFill>
              </a:rPr>
              <a:t>специалист, осуществляющий оценку, вносит минимальное значение из </a:t>
            </a:r>
            <a:r>
              <a:rPr lang="ru-RU" b="1" dirty="0">
                <a:solidFill>
                  <a:srgbClr val="002060"/>
                </a:solidFill>
              </a:rPr>
              <a:t>столбца </a:t>
            </a:r>
            <a:r>
              <a:rPr lang="ru-RU" b="1" dirty="0" smtClean="0">
                <a:solidFill>
                  <a:srgbClr val="002060"/>
                </a:solidFill>
              </a:rPr>
              <a:t>5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В строку </a:t>
            </a:r>
            <a:r>
              <a:rPr lang="ru-RU" b="1" dirty="0">
                <a:solidFill>
                  <a:srgbClr val="002060"/>
                </a:solidFill>
              </a:rPr>
              <a:t>«Достижение целевого значения»</a:t>
            </a:r>
            <a:r>
              <a:rPr lang="ru-RU" dirty="0">
                <a:solidFill>
                  <a:srgbClr val="002060"/>
                </a:solidFill>
              </a:rPr>
              <a:t> специалист, осуществляющий оценку, </a:t>
            </a:r>
            <a:r>
              <a:rPr lang="ru-RU" b="1" dirty="0">
                <a:solidFill>
                  <a:srgbClr val="002060"/>
                </a:solidFill>
              </a:rPr>
              <a:t>вносит «Да» </a:t>
            </a:r>
            <a:r>
              <a:rPr lang="ru-RU" dirty="0">
                <a:solidFill>
                  <a:srgbClr val="002060"/>
                </a:solidFill>
              </a:rPr>
              <a:t>– если значение в строке </a:t>
            </a:r>
            <a:r>
              <a:rPr lang="ru-RU" b="1" dirty="0">
                <a:solidFill>
                  <a:srgbClr val="002060"/>
                </a:solidFill>
              </a:rPr>
              <a:t>«Минимальная доля пациентов, принятых в соответствии со временем предварительной записи» составляет 80% и более, иначе – вносит «Нет»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622" y="0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9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AD07E84-1AF7-4714-B17B-7EBDB4EDF373}"/>
              </a:ext>
            </a:extLst>
          </p:cNvPr>
          <p:cNvSpPr txBox="1"/>
          <p:nvPr/>
        </p:nvSpPr>
        <p:spPr>
          <a:xfrm>
            <a:off x="1178767" y="72379"/>
            <a:ext cx="98344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Оценка достижения целевого значения критерия «Доля предварительных записей на прием в поликлинику, совершенных при непосредственном обращении пациента или его законного представителя в регистратуру, от общего количества предварительных записей»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62FD9A-4526-49E5-AC9A-A23F482D65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71" t="26433" r="29905" b="14048"/>
          <a:stretch/>
        </p:blipFill>
        <p:spPr>
          <a:xfrm>
            <a:off x="2802808" y="1001095"/>
            <a:ext cx="6442608" cy="57791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115" y="38320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4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A0914BB-1180-1D8A-79C8-08F01656F0B7}"/>
              </a:ext>
            </a:extLst>
          </p:cNvPr>
          <p:cNvSpPr txBox="1"/>
          <p:nvPr/>
        </p:nvSpPr>
        <p:spPr>
          <a:xfrm>
            <a:off x="886968" y="31760"/>
            <a:ext cx="10067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Предпосылки к внедрению бережливых технологий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медицинских организациях</a:t>
            </a:r>
            <a:endParaRPr lang="ru-RU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670" t="25068" r="20612" b="18975"/>
          <a:stretch/>
        </p:blipFill>
        <p:spPr>
          <a:xfrm>
            <a:off x="548318" y="985867"/>
            <a:ext cx="5299236" cy="26594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073" y="61701"/>
            <a:ext cx="1017430" cy="9241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4079" t="28442" r="25034" b="18423"/>
          <a:stretch/>
        </p:blipFill>
        <p:spPr>
          <a:xfrm>
            <a:off x="6579396" y="985867"/>
            <a:ext cx="4953635" cy="29094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21848" t="28099" r="21677" b="23532"/>
          <a:stretch/>
        </p:blipFill>
        <p:spPr>
          <a:xfrm>
            <a:off x="6579396" y="4089552"/>
            <a:ext cx="5344380" cy="25747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24574" t="28081" r="19915" b="22485"/>
          <a:stretch/>
        </p:blipFill>
        <p:spPr>
          <a:xfrm>
            <a:off x="275336" y="3749040"/>
            <a:ext cx="5734588" cy="28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8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0863" y="1499616"/>
            <a:ext cx="1129027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Для оценки выполнения условий достижения целевого значения критерия – </a:t>
            </a:r>
            <a:r>
              <a:rPr lang="ru-RU" b="1" dirty="0" smtClean="0">
                <a:solidFill>
                  <a:srgbClr val="002060"/>
                </a:solidFill>
              </a:rPr>
              <a:t>Доля </a:t>
            </a:r>
            <a:r>
              <a:rPr lang="ru-RU" b="1" dirty="0">
                <a:solidFill>
                  <a:srgbClr val="002060"/>
                </a:solidFill>
              </a:rPr>
              <a:t>предварительных записей на прием в поликлинику, совершенных при непосредственном обращении пациента или его законного представителя в регистратуру, от общего количества предварительных записей составляет не более 50</a:t>
            </a:r>
            <a:r>
              <a:rPr lang="ru-RU" b="1" dirty="0" smtClean="0">
                <a:solidFill>
                  <a:srgbClr val="002060"/>
                </a:solidFill>
              </a:rPr>
              <a:t>%</a:t>
            </a:r>
            <a:r>
              <a:rPr lang="ru-RU" dirty="0" smtClean="0">
                <a:solidFill>
                  <a:srgbClr val="002060"/>
                </a:solidFill>
              </a:rPr>
              <a:t> необходимо: </a:t>
            </a:r>
          </a:p>
          <a:p>
            <a:pPr algn="just"/>
            <a:endParaRPr lang="ru-RU" dirty="0" smtClean="0">
              <a:solidFill>
                <a:srgbClr val="002060"/>
              </a:solidFill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       - </a:t>
            </a:r>
            <a:r>
              <a:rPr lang="ru-RU" b="1" dirty="0" smtClean="0">
                <a:solidFill>
                  <a:srgbClr val="002060"/>
                </a:solidFill>
              </a:rPr>
              <a:t>сведения </a:t>
            </a:r>
            <a:r>
              <a:rPr lang="ru-RU" b="1" dirty="0">
                <a:solidFill>
                  <a:srgbClr val="002060"/>
                </a:solidFill>
              </a:rPr>
              <a:t>из МИС за месяц, предшествующий месяцу проведения оценки</a:t>
            </a:r>
            <a:r>
              <a:rPr lang="ru-RU" dirty="0">
                <a:solidFill>
                  <a:srgbClr val="002060"/>
                </a:solidFill>
              </a:rPr>
              <a:t>, об общем количестве предварительных записей на прием в поликлинику и количестве записей в поликлинику, совершенных при непосредственном обращении пациента или его законного представителя в регистратуру поликлиники</a:t>
            </a:r>
            <a:r>
              <a:rPr lang="ru-RU" dirty="0" smtClean="0">
                <a:solidFill>
                  <a:srgbClr val="002060"/>
                </a:solidFill>
              </a:rPr>
              <a:t>;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      -</a:t>
            </a:r>
            <a:r>
              <a:rPr lang="ru-RU" dirty="0" smtClean="0">
                <a:solidFill>
                  <a:srgbClr val="002060"/>
                </a:solidFill>
              </a:rPr>
              <a:t> изучить </a:t>
            </a:r>
            <a:r>
              <a:rPr lang="ru-RU" dirty="0">
                <a:solidFill>
                  <a:srgbClr val="002060"/>
                </a:solidFill>
              </a:rPr>
              <a:t>представленные сведения и </a:t>
            </a:r>
            <a:r>
              <a:rPr lang="ru-RU" dirty="0" smtClean="0">
                <a:solidFill>
                  <a:srgbClr val="002060"/>
                </a:solidFill>
              </a:rPr>
              <a:t>заполнить </a:t>
            </a:r>
            <a:r>
              <a:rPr lang="ru-RU" dirty="0">
                <a:solidFill>
                  <a:srgbClr val="002060"/>
                </a:solidFill>
              </a:rPr>
              <a:t>проверочный </a:t>
            </a:r>
            <a:r>
              <a:rPr lang="ru-RU" dirty="0" smtClean="0">
                <a:solidFill>
                  <a:srgbClr val="002060"/>
                </a:solidFill>
              </a:rPr>
              <a:t>лист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В </a:t>
            </a:r>
            <a:r>
              <a:rPr lang="ru-RU" b="1" dirty="0">
                <a:solidFill>
                  <a:srgbClr val="002060"/>
                </a:solidFill>
              </a:rPr>
              <a:t>столбец 1</a:t>
            </a:r>
            <a:r>
              <a:rPr lang="ru-RU" dirty="0">
                <a:solidFill>
                  <a:srgbClr val="002060"/>
                </a:solidFill>
              </a:rPr>
              <a:t> специалист, осуществляющий оценку, вносит сведения о количестве записей на прием в поликлинику всеми доступными способами в соответствии с представленными сведениями из </a:t>
            </a:r>
            <a:r>
              <a:rPr lang="ru-RU" dirty="0" smtClean="0">
                <a:solidFill>
                  <a:srgbClr val="002060"/>
                </a:solidFill>
              </a:rPr>
              <a:t>МИС</a:t>
            </a:r>
            <a:endParaRPr lang="ru-RU" dirty="0">
              <a:solidFill>
                <a:srgbClr val="002060"/>
              </a:solidFill>
            </a:endParaRPr>
          </a:p>
          <a:p>
            <a:pPr algn="just"/>
            <a:endParaRPr lang="ru-RU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В </a:t>
            </a:r>
            <a:r>
              <a:rPr lang="ru-RU" b="1" dirty="0">
                <a:solidFill>
                  <a:srgbClr val="002060"/>
                </a:solidFill>
              </a:rPr>
              <a:t>столбец 2</a:t>
            </a:r>
            <a:r>
              <a:rPr lang="ru-RU" dirty="0">
                <a:solidFill>
                  <a:srgbClr val="002060"/>
                </a:solidFill>
              </a:rPr>
              <a:t> специалист, осуществляющий оценку, вносит сведения о количестве записей на прием в поликлинику, совершенных при непосредственном обращении пациента или его законных представителей в регистратуру поликлиники в соответствии с представленными сведениями из МИС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622" y="0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4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622" y="0"/>
            <a:ext cx="1017430" cy="92416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34889" y="1233296"/>
            <a:ext cx="1057848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Специалист, осуществляющий оценку, рассчитывает </a:t>
            </a:r>
            <a:r>
              <a:rPr lang="ru-RU" b="1" dirty="0">
                <a:solidFill>
                  <a:srgbClr val="002060"/>
                </a:solidFill>
              </a:rPr>
              <a:t>долю предварительных записей на прием в поликлинику, совершенных при непосредственном обращении пациента или его законного представителя в регистратуру, от общего количества предварительных записей </a:t>
            </a:r>
            <a:r>
              <a:rPr lang="ru-RU" dirty="0">
                <a:solidFill>
                  <a:srgbClr val="002060"/>
                </a:solidFill>
              </a:rPr>
              <a:t>по формуле: </a:t>
            </a:r>
            <a:r>
              <a:rPr lang="ru-RU" b="1" dirty="0" smtClean="0">
                <a:solidFill>
                  <a:srgbClr val="002060"/>
                </a:solidFill>
              </a:rPr>
              <a:t>𝐷</a:t>
            </a:r>
            <a:r>
              <a:rPr lang="ru-RU" b="1" dirty="0" err="1">
                <a:solidFill>
                  <a:srgbClr val="002060"/>
                </a:solidFill>
              </a:rPr>
              <a:t>зрег</a:t>
            </a:r>
            <a:r>
              <a:rPr lang="ru-RU" b="1" dirty="0">
                <a:solidFill>
                  <a:srgbClr val="002060"/>
                </a:solidFill>
              </a:rPr>
              <a:t> = 𝑞</a:t>
            </a:r>
            <a:r>
              <a:rPr lang="ru-RU" b="1" dirty="0" err="1">
                <a:solidFill>
                  <a:srgbClr val="002060"/>
                </a:solidFill>
              </a:rPr>
              <a:t>зрег</a:t>
            </a:r>
            <a:r>
              <a:rPr lang="ru-RU" b="1" dirty="0">
                <a:solidFill>
                  <a:srgbClr val="002060"/>
                </a:solidFill>
              </a:rPr>
              <a:t> 𝑞общ × 100% </a:t>
            </a:r>
            <a:r>
              <a:rPr lang="ru-RU" dirty="0">
                <a:solidFill>
                  <a:srgbClr val="002060"/>
                </a:solidFill>
              </a:rPr>
              <a:t>, где </a:t>
            </a:r>
            <a:r>
              <a:rPr lang="ru-RU" b="1" dirty="0" err="1">
                <a:solidFill>
                  <a:srgbClr val="002060"/>
                </a:solidFill>
              </a:rPr>
              <a:t>Dзрег</a:t>
            </a:r>
            <a:r>
              <a:rPr lang="ru-RU" dirty="0">
                <a:solidFill>
                  <a:srgbClr val="002060"/>
                </a:solidFill>
              </a:rPr>
              <a:t> – доля предварительных записей на прием в поликлинику, совершенных при непосредственном обращении пациента или его законного представителя в регистратуру, от общего количества предварительных записей; </a:t>
            </a:r>
            <a:r>
              <a:rPr lang="ru-RU" b="1" dirty="0" err="1">
                <a:solidFill>
                  <a:srgbClr val="002060"/>
                </a:solidFill>
              </a:rPr>
              <a:t>qзрег</a:t>
            </a:r>
            <a:r>
              <a:rPr lang="ru-RU" dirty="0">
                <a:solidFill>
                  <a:srgbClr val="002060"/>
                </a:solidFill>
              </a:rPr>
              <a:t> – количество записей на прием в поликлинику, совершенных всеми доступными способами; </a:t>
            </a:r>
            <a:r>
              <a:rPr lang="ru-RU" b="1" dirty="0" err="1">
                <a:solidFill>
                  <a:srgbClr val="002060"/>
                </a:solidFill>
              </a:rPr>
              <a:t>qобщ</a:t>
            </a:r>
            <a:r>
              <a:rPr lang="ru-RU" dirty="0">
                <a:solidFill>
                  <a:srgbClr val="002060"/>
                </a:solidFill>
              </a:rPr>
              <a:t> – количество записей на прием в поликлинику при непосредственном обращении в </a:t>
            </a:r>
            <a:r>
              <a:rPr lang="ru-RU" dirty="0" smtClean="0">
                <a:solidFill>
                  <a:srgbClr val="002060"/>
                </a:solidFill>
              </a:rPr>
              <a:t>регистратуру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В </a:t>
            </a:r>
            <a:r>
              <a:rPr lang="ru-RU" b="1" dirty="0">
                <a:solidFill>
                  <a:srgbClr val="002060"/>
                </a:solidFill>
              </a:rPr>
              <a:t>столбец 3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вносят </a:t>
            </a:r>
            <a:r>
              <a:rPr lang="ru-RU" dirty="0">
                <a:solidFill>
                  <a:srgbClr val="002060"/>
                </a:solidFill>
              </a:rPr>
              <a:t>результат расчета доли предварительных записей в поликлинику, совершенных при непосредственном обращении пациента или его законного представителя в регистратуру, от общего количества предварительных </a:t>
            </a:r>
            <a:r>
              <a:rPr lang="ru-RU" dirty="0" smtClean="0">
                <a:solidFill>
                  <a:srgbClr val="002060"/>
                </a:solidFill>
              </a:rPr>
              <a:t>записей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В </a:t>
            </a:r>
            <a:r>
              <a:rPr lang="ru-RU" b="1" dirty="0">
                <a:solidFill>
                  <a:srgbClr val="002060"/>
                </a:solidFill>
              </a:rPr>
              <a:t>столбец 4 </a:t>
            </a:r>
            <a:r>
              <a:rPr lang="ru-RU" b="1" dirty="0" smtClean="0">
                <a:solidFill>
                  <a:srgbClr val="002060"/>
                </a:solidFill>
              </a:rPr>
              <a:t>вносят </a:t>
            </a:r>
            <a:r>
              <a:rPr lang="ru-RU" b="1" dirty="0">
                <a:solidFill>
                  <a:srgbClr val="002060"/>
                </a:solidFill>
              </a:rPr>
              <a:t>«Да»</a:t>
            </a:r>
            <a:r>
              <a:rPr lang="ru-RU" dirty="0">
                <a:solidFill>
                  <a:srgbClr val="002060"/>
                </a:solidFill>
              </a:rPr>
              <a:t>, если показатель в </a:t>
            </a:r>
            <a:r>
              <a:rPr lang="ru-RU" b="1" dirty="0">
                <a:solidFill>
                  <a:srgbClr val="002060"/>
                </a:solidFill>
              </a:rPr>
              <a:t>столбце 3 составляет 50% и менее, иначе – вносит «Нет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05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5667CF0-6581-4B02-AE41-7AF813EE10B0}"/>
              </a:ext>
            </a:extLst>
          </p:cNvPr>
          <p:cNvSpPr txBox="1"/>
          <p:nvPr/>
        </p:nvSpPr>
        <p:spPr>
          <a:xfrm>
            <a:off x="589506" y="38320"/>
            <a:ext cx="1024501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Оценка достижения целевого значения критерия «Количество визитов пациента в поликлинику для прохождения профилактического медицинского осмотра или первого этапа диспансеризации определенных групп взрослого населения» (для медицинских организаций, проводящих профилактический медицинский осмотр, диспансеризацию взрослого населения)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10FA6C-F651-4684-9C54-9BA5F1CAB6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17" t="20398" r="32331" b="5100"/>
          <a:stretch/>
        </p:blipFill>
        <p:spPr>
          <a:xfrm>
            <a:off x="3639309" y="1515648"/>
            <a:ext cx="4145403" cy="52560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115" y="38320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1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7512" y="1166842"/>
            <a:ext cx="101864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Для оценки выполнения условий достижения целевого значения критерия – </a:t>
            </a:r>
            <a:r>
              <a:rPr lang="ru-RU" b="1" dirty="0">
                <a:solidFill>
                  <a:srgbClr val="002060"/>
                </a:solidFill>
              </a:rPr>
              <a:t>не более 3 визитов пациента в поликлинику для прохождения ПМО и первого этапа </a:t>
            </a:r>
            <a:r>
              <a:rPr lang="ru-RU" b="1" dirty="0" smtClean="0">
                <a:solidFill>
                  <a:srgbClr val="002060"/>
                </a:solidFill>
              </a:rPr>
              <a:t>ДОГВН </a:t>
            </a:r>
            <a:r>
              <a:rPr lang="ru-RU" dirty="0" smtClean="0">
                <a:solidFill>
                  <a:srgbClr val="002060"/>
                </a:solidFill>
              </a:rPr>
              <a:t>необходимо: </a:t>
            </a:r>
          </a:p>
          <a:p>
            <a:pPr algn="just"/>
            <a:endParaRPr lang="ru-RU" dirty="0" smtClean="0">
              <a:solidFill>
                <a:srgbClr val="002060"/>
              </a:solidFill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   - изучить </a:t>
            </a:r>
            <a:r>
              <a:rPr lang="ru-RU" dirty="0" smtClean="0">
                <a:solidFill>
                  <a:srgbClr val="002060"/>
                </a:solidFill>
              </a:rPr>
              <a:t>медицинскую </a:t>
            </a:r>
            <a:r>
              <a:rPr lang="ru-RU" dirty="0">
                <a:solidFill>
                  <a:srgbClr val="002060"/>
                </a:solidFill>
              </a:rPr>
              <a:t>документацию и </a:t>
            </a:r>
            <a:r>
              <a:rPr lang="ru-RU" dirty="0" smtClean="0">
                <a:solidFill>
                  <a:srgbClr val="002060"/>
                </a:solidFill>
              </a:rPr>
              <a:t>заполнить </a:t>
            </a:r>
            <a:r>
              <a:rPr lang="ru-RU" dirty="0">
                <a:solidFill>
                  <a:srgbClr val="002060"/>
                </a:solidFill>
              </a:rPr>
              <a:t>проверочный </a:t>
            </a:r>
            <a:r>
              <a:rPr lang="ru-RU" dirty="0" smtClean="0">
                <a:solidFill>
                  <a:srgbClr val="002060"/>
                </a:solidFill>
              </a:rPr>
              <a:t>лист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Изучить медицинскую </a:t>
            </a:r>
            <a:r>
              <a:rPr lang="ru-RU" dirty="0">
                <a:solidFill>
                  <a:srgbClr val="002060"/>
                </a:solidFill>
              </a:rPr>
              <a:t>документацию: медицинские карты пациентов, получающих медицинскую помощь в амбулаторных условиях (форма № 025/у) и приложенные к ним бланки учетной формы 131/у (далее – комплект медицинской документации) всех законченных случаев выполнения первого этапа </a:t>
            </a:r>
            <a:r>
              <a:rPr lang="ru-RU" dirty="0" smtClean="0">
                <a:solidFill>
                  <a:srgbClr val="002060"/>
                </a:solidFill>
              </a:rPr>
              <a:t>диспансеризации, ПМО, </a:t>
            </a:r>
            <a:r>
              <a:rPr lang="ru-RU" dirty="0">
                <a:solidFill>
                  <a:srgbClr val="002060"/>
                </a:solidFill>
              </a:rPr>
              <a:t>окончание которых приходится на месяц, предшествующий месяцу проведения </a:t>
            </a:r>
            <a:r>
              <a:rPr lang="ru-RU" dirty="0" smtClean="0">
                <a:solidFill>
                  <a:srgbClr val="002060"/>
                </a:solidFill>
              </a:rPr>
              <a:t>оценки</a:t>
            </a: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</a:rPr>
              <a:t>Изучить не менее 20%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комплектов</a:t>
            </a:r>
            <a:r>
              <a:rPr lang="ru-RU" dirty="0">
                <a:solidFill>
                  <a:srgbClr val="002060"/>
                </a:solidFill>
              </a:rPr>
              <a:t> медицинской документации по </a:t>
            </a:r>
            <a:r>
              <a:rPr lang="ru-RU" b="1" dirty="0">
                <a:solidFill>
                  <a:srgbClr val="002060"/>
                </a:solidFill>
              </a:rPr>
              <a:t>законченным случаям </a:t>
            </a:r>
            <a:r>
              <a:rPr lang="ru-RU" dirty="0">
                <a:solidFill>
                  <a:srgbClr val="002060"/>
                </a:solidFill>
              </a:rPr>
              <a:t>выполнения </a:t>
            </a:r>
            <a:r>
              <a:rPr lang="ru-RU" b="1" dirty="0">
                <a:solidFill>
                  <a:srgbClr val="002060"/>
                </a:solidFill>
              </a:rPr>
              <a:t>1 этапа диспансеризации (не менее 40 случаев)</a:t>
            </a:r>
            <a:r>
              <a:rPr lang="ru-RU" dirty="0">
                <a:solidFill>
                  <a:srgbClr val="002060"/>
                </a:solidFill>
              </a:rPr>
              <a:t>, и </a:t>
            </a:r>
            <a:r>
              <a:rPr lang="ru-RU" b="1" dirty="0">
                <a:solidFill>
                  <a:srgbClr val="002060"/>
                </a:solidFill>
              </a:rPr>
              <a:t>не менее 20% комплектов </a:t>
            </a:r>
            <a:r>
              <a:rPr lang="ru-RU" dirty="0">
                <a:solidFill>
                  <a:srgbClr val="002060"/>
                </a:solidFill>
              </a:rPr>
              <a:t>медицинской документации по </a:t>
            </a:r>
            <a:r>
              <a:rPr lang="ru-RU" b="1" dirty="0">
                <a:solidFill>
                  <a:srgbClr val="002060"/>
                </a:solidFill>
              </a:rPr>
              <a:t>законченным случаям </a:t>
            </a:r>
            <a:r>
              <a:rPr lang="ru-RU" dirty="0">
                <a:solidFill>
                  <a:srgbClr val="002060"/>
                </a:solidFill>
              </a:rPr>
              <a:t>прохождения </a:t>
            </a:r>
            <a:r>
              <a:rPr lang="ru-RU" b="1" dirty="0">
                <a:solidFill>
                  <a:srgbClr val="002060"/>
                </a:solidFill>
              </a:rPr>
              <a:t>ПМО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(случаев не менее 10 случаев</a:t>
            </a:r>
            <a:r>
              <a:rPr lang="ru-RU" b="1" dirty="0" smtClean="0">
                <a:solidFill>
                  <a:srgbClr val="002060"/>
                </a:solidFill>
              </a:rPr>
              <a:t>)</a:t>
            </a:r>
            <a:endParaRPr lang="ru-RU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115" y="38320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1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534" y="592756"/>
            <a:ext cx="1100488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В </a:t>
            </a:r>
            <a:r>
              <a:rPr lang="ru-RU" dirty="0">
                <a:solidFill>
                  <a:srgbClr val="002060"/>
                </a:solidFill>
              </a:rPr>
              <a:t>строку </a:t>
            </a:r>
            <a:r>
              <a:rPr lang="ru-RU" b="1" dirty="0">
                <a:solidFill>
                  <a:srgbClr val="002060"/>
                </a:solidFill>
              </a:rPr>
              <a:t>«Общее количество законченных случаев выполнения первого этапа диспансеризации в отчетном периоде»</a:t>
            </a:r>
            <a:r>
              <a:rPr lang="ru-RU" dirty="0">
                <a:solidFill>
                  <a:srgbClr val="002060"/>
                </a:solidFill>
              </a:rPr>
              <a:t> количество представленных комплектов медицинской документации законченных случаев выполнения </a:t>
            </a:r>
            <a:r>
              <a:rPr lang="ru-RU" dirty="0">
                <a:solidFill>
                  <a:srgbClr val="002060"/>
                </a:solidFill>
              </a:rPr>
              <a:t>1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этапа диспансеризации в отчетном периоде; в строку </a:t>
            </a:r>
            <a:r>
              <a:rPr lang="ru-RU" b="1" dirty="0">
                <a:solidFill>
                  <a:srgbClr val="002060"/>
                </a:solidFill>
              </a:rPr>
              <a:t>«Общее количество законченных случаев прохождения </a:t>
            </a:r>
            <a:r>
              <a:rPr lang="ru-RU" b="1" dirty="0" smtClean="0">
                <a:solidFill>
                  <a:srgbClr val="002060"/>
                </a:solidFill>
              </a:rPr>
              <a:t>ПМО </a:t>
            </a:r>
            <a:r>
              <a:rPr lang="ru-RU" b="1" dirty="0">
                <a:solidFill>
                  <a:srgbClr val="002060"/>
                </a:solidFill>
              </a:rPr>
              <a:t>в отчетном периоде»</a:t>
            </a:r>
            <a:r>
              <a:rPr lang="ru-RU" dirty="0">
                <a:solidFill>
                  <a:srgbClr val="002060"/>
                </a:solidFill>
              </a:rPr>
              <a:t> количество представленных комплектов медицинской документации </a:t>
            </a:r>
            <a:r>
              <a:rPr lang="ru-RU" b="1" dirty="0">
                <a:solidFill>
                  <a:srgbClr val="002060"/>
                </a:solidFill>
              </a:rPr>
              <a:t>60 законченных случаев </a:t>
            </a:r>
            <a:r>
              <a:rPr lang="ru-RU" dirty="0">
                <a:solidFill>
                  <a:srgbClr val="002060"/>
                </a:solidFill>
              </a:rPr>
              <a:t>прохождения </a:t>
            </a:r>
            <a:r>
              <a:rPr lang="ru-RU" b="1" dirty="0" smtClean="0">
                <a:solidFill>
                  <a:srgbClr val="002060"/>
                </a:solidFill>
              </a:rPr>
              <a:t>ПМО</a:t>
            </a:r>
            <a:r>
              <a:rPr lang="ru-RU" dirty="0" smtClean="0">
                <a:solidFill>
                  <a:srgbClr val="002060"/>
                </a:solidFill>
              </a:rPr>
              <a:t> в </a:t>
            </a:r>
            <a:r>
              <a:rPr lang="ru-RU" dirty="0">
                <a:solidFill>
                  <a:srgbClr val="002060"/>
                </a:solidFill>
              </a:rPr>
              <a:t>отчетном </a:t>
            </a:r>
            <a:r>
              <a:rPr lang="ru-RU" dirty="0" smtClean="0">
                <a:solidFill>
                  <a:srgbClr val="002060"/>
                </a:solidFill>
              </a:rPr>
              <a:t>периоде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Проводят </a:t>
            </a:r>
            <a:r>
              <a:rPr lang="ru-RU" dirty="0">
                <a:solidFill>
                  <a:srgbClr val="002060"/>
                </a:solidFill>
              </a:rPr>
              <a:t>расчет </a:t>
            </a:r>
            <a:r>
              <a:rPr lang="ru-RU" b="1" dirty="0">
                <a:solidFill>
                  <a:srgbClr val="002060"/>
                </a:solidFill>
              </a:rPr>
              <a:t>количества комплектов медицинской документации по законченным случаям выполнения </a:t>
            </a:r>
            <a:r>
              <a:rPr lang="ru-RU" b="1" dirty="0">
                <a:solidFill>
                  <a:srgbClr val="002060"/>
                </a:solidFill>
              </a:rPr>
              <a:t>1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этапа диспансеризации</a:t>
            </a:r>
            <a:r>
              <a:rPr lang="ru-RU" dirty="0">
                <a:solidFill>
                  <a:srgbClr val="002060"/>
                </a:solidFill>
              </a:rPr>
              <a:t>, необходимого для отбора с целью проведения анализа, по формуле: </a:t>
            </a:r>
            <a:r>
              <a:rPr lang="ru-RU" b="1" dirty="0">
                <a:solidFill>
                  <a:srgbClr val="002060"/>
                </a:solidFill>
              </a:rPr>
              <a:t>КДА ≥ КД 100% × 20% </a:t>
            </a:r>
            <a:r>
              <a:rPr lang="ru-RU" dirty="0">
                <a:solidFill>
                  <a:srgbClr val="002060"/>
                </a:solidFill>
              </a:rPr>
              <a:t>, где </a:t>
            </a:r>
            <a:r>
              <a:rPr lang="ru-RU" b="1" dirty="0">
                <a:solidFill>
                  <a:srgbClr val="002060"/>
                </a:solidFill>
              </a:rPr>
              <a:t>КДА</a:t>
            </a:r>
            <a:r>
              <a:rPr lang="ru-RU" dirty="0">
                <a:solidFill>
                  <a:srgbClr val="002060"/>
                </a:solidFill>
              </a:rPr>
              <a:t> – количество комплектов медицинской документации по законченным случаям выполнения первого этапа диспансеризации, необходимое для проведения анализа (округляется до целого числа в большую сторону, но не менее 40); </a:t>
            </a:r>
            <a:r>
              <a:rPr lang="ru-RU" b="1" dirty="0">
                <a:solidFill>
                  <a:srgbClr val="002060"/>
                </a:solidFill>
              </a:rPr>
              <a:t>КД</a:t>
            </a:r>
            <a:r>
              <a:rPr lang="ru-RU" dirty="0">
                <a:solidFill>
                  <a:srgbClr val="002060"/>
                </a:solidFill>
              </a:rPr>
              <a:t> – общее количество комплектов медицинской документации по законченным случаям выполнения первого этапа диспансеризации в отчетном </a:t>
            </a:r>
            <a:r>
              <a:rPr lang="ru-RU" dirty="0" smtClean="0">
                <a:solidFill>
                  <a:srgbClr val="002060"/>
                </a:solidFill>
              </a:rPr>
              <a:t>периоде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Специалист, осуществляющий оценку, проводит расчет </a:t>
            </a:r>
            <a:r>
              <a:rPr lang="ru-RU" b="1" dirty="0">
                <a:solidFill>
                  <a:srgbClr val="002060"/>
                </a:solidFill>
              </a:rPr>
              <a:t>количества комплектов медицинской документации по законченным случаям </a:t>
            </a:r>
            <a:r>
              <a:rPr lang="ru-RU" b="1" dirty="0" smtClean="0">
                <a:solidFill>
                  <a:srgbClr val="002060"/>
                </a:solidFill>
              </a:rPr>
              <a:t>прохождения ПМО</a:t>
            </a:r>
            <a:r>
              <a:rPr lang="ru-RU" dirty="0" smtClean="0">
                <a:solidFill>
                  <a:srgbClr val="002060"/>
                </a:solidFill>
              </a:rPr>
              <a:t>, </a:t>
            </a:r>
            <a:r>
              <a:rPr lang="ru-RU" dirty="0">
                <a:solidFill>
                  <a:srgbClr val="002060"/>
                </a:solidFill>
              </a:rPr>
              <a:t>необходимого для отбора с целью проведения анализа, по формуле: </a:t>
            </a:r>
            <a:r>
              <a:rPr lang="ru-RU" b="1" dirty="0">
                <a:solidFill>
                  <a:srgbClr val="002060"/>
                </a:solidFill>
              </a:rPr>
              <a:t>КПА ≥ КП 100% × 20% </a:t>
            </a:r>
            <a:r>
              <a:rPr lang="ru-RU" dirty="0">
                <a:solidFill>
                  <a:srgbClr val="002060"/>
                </a:solidFill>
              </a:rPr>
              <a:t>, где </a:t>
            </a:r>
            <a:r>
              <a:rPr lang="ru-RU" b="1" dirty="0">
                <a:solidFill>
                  <a:srgbClr val="002060"/>
                </a:solidFill>
              </a:rPr>
              <a:t>КПА</a:t>
            </a:r>
            <a:r>
              <a:rPr lang="ru-RU" dirty="0">
                <a:solidFill>
                  <a:srgbClr val="002060"/>
                </a:solidFill>
              </a:rPr>
              <a:t> – количество комплектов медицинской документации по законченным случаям </a:t>
            </a:r>
            <a:r>
              <a:rPr lang="ru-RU" dirty="0" smtClean="0">
                <a:solidFill>
                  <a:srgbClr val="002060"/>
                </a:solidFill>
              </a:rPr>
              <a:t>прохождения ПМО, </a:t>
            </a:r>
            <a:r>
              <a:rPr lang="ru-RU" dirty="0">
                <a:solidFill>
                  <a:srgbClr val="002060"/>
                </a:solidFill>
              </a:rPr>
              <a:t>необходимое для проведения анализа (округляется до целого числа в большую сторону, но не менее 10); </a:t>
            </a:r>
            <a:r>
              <a:rPr lang="ru-RU" b="1" dirty="0">
                <a:solidFill>
                  <a:srgbClr val="002060"/>
                </a:solidFill>
              </a:rPr>
              <a:t>КП</a:t>
            </a:r>
            <a:r>
              <a:rPr lang="ru-RU" dirty="0">
                <a:solidFill>
                  <a:srgbClr val="002060"/>
                </a:solidFill>
              </a:rPr>
              <a:t> – общее количество комплектов медицинской </a:t>
            </a:r>
            <a:r>
              <a:rPr lang="ru-RU" dirty="0" smtClean="0">
                <a:solidFill>
                  <a:srgbClr val="002060"/>
                </a:solidFill>
              </a:rPr>
              <a:t>документации </a:t>
            </a:r>
            <a:r>
              <a:rPr lang="ru-RU" dirty="0">
                <a:solidFill>
                  <a:srgbClr val="002060"/>
                </a:solidFill>
              </a:rPr>
              <a:t>по законченным прохождения </a:t>
            </a:r>
            <a:r>
              <a:rPr lang="ru-RU" dirty="0" smtClean="0">
                <a:solidFill>
                  <a:srgbClr val="002060"/>
                </a:solidFill>
              </a:rPr>
              <a:t>ПМО в </a:t>
            </a:r>
            <a:r>
              <a:rPr lang="ru-RU" dirty="0">
                <a:solidFill>
                  <a:srgbClr val="002060"/>
                </a:solidFill>
              </a:rPr>
              <a:t>отчетном </a:t>
            </a:r>
            <a:r>
              <a:rPr lang="ru-RU" dirty="0" smtClean="0">
                <a:solidFill>
                  <a:srgbClr val="002060"/>
                </a:solidFill>
              </a:rPr>
              <a:t>периоде</a:t>
            </a:r>
            <a:endParaRPr lang="ru-RU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570" y="0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6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622" y="0"/>
            <a:ext cx="1017430" cy="92416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94944" y="747326"/>
            <a:ext cx="1009497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Специалист, осуществляющий оценку, проводит анализ отобранных комплектов медицинской </a:t>
            </a:r>
            <a:r>
              <a:rPr lang="ru-RU" dirty="0" smtClean="0">
                <a:solidFill>
                  <a:srgbClr val="002060"/>
                </a:solidFill>
              </a:rPr>
              <a:t>документации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По </a:t>
            </a:r>
            <a:r>
              <a:rPr lang="ru-RU" dirty="0">
                <a:solidFill>
                  <a:srgbClr val="002060"/>
                </a:solidFill>
              </a:rPr>
              <a:t>результатам анализа заполняет проверочный лист: </a:t>
            </a:r>
            <a:endParaRPr lang="ru-RU" dirty="0" smtClean="0">
              <a:solidFill>
                <a:srgbClr val="002060"/>
              </a:solidFill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        </a:t>
            </a:r>
            <a:r>
              <a:rPr lang="ru-RU" dirty="0" smtClean="0">
                <a:solidFill>
                  <a:srgbClr val="002060"/>
                </a:solidFill>
              </a:rPr>
              <a:t>- в </a:t>
            </a:r>
            <a:r>
              <a:rPr lang="ru-RU" b="1" dirty="0">
                <a:solidFill>
                  <a:srgbClr val="002060"/>
                </a:solidFill>
              </a:rPr>
              <a:t>столбец 1</a:t>
            </a:r>
            <a:r>
              <a:rPr lang="ru-RU" dirty="0">
                <a:solidFill>
                  <a:srgbClr val="002060"/>
                </a:solidFill>
              </a:rPr>
              <a:t> вносит </a:t>
            </a:r>
            <a:r>
              <a:rPr lang="ru-RU" b="1" dirty="0">
                <a:solidFill>
                  <a:srgbClr val="002060"/>
                </a:solidFill>
              </a:rPr>
              <a:t>номер медицинской карты пациента или полиса обязательного медицинского страхования</a:t>
            </a:r>
            <a:r>
              <a:rPr lang="ru-RU" dirty="0">
                <a:solidFill>
                  <a:srgbClr val="002060"/>
                </a:solidFill>
              </a:rPr>
              <a:t>; </a:t>
            </a:r>
            <a:endParaRPr lang="ru-RU" dirty="0" smtClean="0">
              <a:solidFill>
                <a:srgbClr val="002060"/>
              </a:solidFill>
            </a:endParaRPr>
          </a:p>
          <a:p>
            <a:pPr algn="just"/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  </a:t>
            </a:r>
            <a:r>
              <a:rPr lang="ru-RU" dirty="0" smtClean="0">
                <a:solidFill>
                  <a:srgbClr val="002060"/>
                </a:solidFill>
              </a:rPr>
              <a:t>     </a:t>
            </a:r>
            <a:r>
              <a:rPr lang="ru-RU" dirty="0" smtClean="0">
                <a:solidFill>
                  <a:srgbClr val="002060"/>
                </a:solidFill>
              </a:rPr>
              <a:t>- в </a:t>
            </a:r>
            <a:r>
              <a:rPr lang="ru-RU" b="1" dirty="0">
                <a:solidFill>
                  <a:srgbClr val="002060"/>
                </a:solidFill>
              </a:rPr>
              <a:t>столбец 2 вносит «Д»</a:t>
            </a:r>
            <a:r>
              <a:rPr lang="ru-RU" dirty="0">
                <a:solidFill>
                  <a:srgbClr val="002060"/>
                </a:solidFill>
              </a:rPr>
              <a:t>, если комплект медицинской документации содержит сведения о законченном случае выполнения первого этапа диспансеризации, </a:t>
            </a:r>
            <a:r>
              <a:rPr lang="ru-RU" b="1" dirty="0">
                <a:solidFill>
                  <a:srgbClr val="002060"/>
                </a:solidFill>
              </a:rPr>
              <a:t>вносит «П»</a:t>
            </a:r>
            <a:r>
              <a:rPr lang="ru-RU" dirty="0">
                <a:solidFill>
                  <a:srgbClr val="002060"/>
                </a:solidFill>
              </a:rPr>
              <a:t> – сведения о законченном случае выполнения профилактического медицинского осмотра; </a:t>
            </a:r>
            <a:endParaRPr lang="ru-RU" dirty="0" smtClean="0">
              <a:solidFill>
                <a:srgbClr val="002060"/>
              </a:solidFill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        - в </a:t>
            </a:r>
            <a:r>
              <a:rPr lang="ru-RU" b="1" dirty="0" smtClean="0">
                <a:solidFill>
                  <a:srgbClr val="002060"/>
                </a:solidFill>
              </a:rPr>
              <a:t>столбец </a:t>
            </a:r>
            <a:r>
              <a:rPr lang="ru-RU" b="1" dirty="0">
                <a:solidFill>
                  <a:srgbClr val="002060"/>
                </a:solidFill>
              </a:rPr>
              <a:t>3</a:t>
            </a:r>
            <a:r>
              <a:rPr lang="ru-RU" dirty="0">
                <a:solidFill>
                  <a:srgbClr val="002060"/>
                </a:solidFill>
              </a:rPr>
              <a:t> вносит сведения о количестве визитов в поликлинику при прохождении </a:t>
            </a:r>
            <a:r>
              <a:rPr lang="ru-RU" dirty="0" smtClean="0">
                <a:solidFill>
                  <a:srgbClr val="002060"/>
                </a:solidFill>
              </a:rPr>
              <a:t>ПМО или </a:t>
            </a:r>
            <a:r>
              <a:rPr lang="ru-RU" dirty="0">
                <a:solidFill>
                  <a:srgbClr val="002060"/>
                </a:solidFill>
              </a:rPr>
              <a:t>1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этапа диспансеризации в соответствии с датами проведения осмотра/исследования, при этом даты медицинских осмотров, исследований, выполненных ранее и учтенных при проведении </a:t>
            </a:r>
            <a:r>
              <a:rPr lang="ru-RU" dirty="0" smtClean="0">
                <a:solidFill>
                  <a:srgbClr val="002060"/>
                </a:solidFill>
              </a:rPr>
              <a:t>диспансеризации, ПМО, </a:t>
            </a:r>
            <a:r>
              <a:rPr lang="ru-RU" dirty="0">
                <a:solidFill>
                  <a:srgbClr val="002060"/>
                </a:solidFill>
              </a:rPr>
              <a:t>не </a:t>
            </a:r>
            <a:r>
              <a:rPr lang="ru-RU" dirty="0" smtClean="0">
                <a:solidFill>
                  <a:srgbClr val="002060"/>
                </a:solidFill>
              </a:rPr>
              <a:t>учитываются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Если </a:t>
            </a:r>
            <a:r>
              <a:rPr lang="ru-RU" dirty="0">
                <a:solidFill>
                  <a:srgbClr val="002060"/>
                </a:solidFill>
              </a:rPr>
              <a:t>в ходе анализа отобранных комплектов медицинской документации специалист, осуществляющий оценку, вносит в </a:t>
            </a:r>
            <a:r>
              <a:rPr lang="ru-RU" b="1" dirty="0">
                <a:solidFill>
                  <a:srgbClr val="002060"/>
                </a:solidFill>
              </a:rPr>
              <a:t>столбец 3 значение более 3 – он прекращает оценку выполнения условий достижения целевого значения </a:t>
            </a:r>
            <a:r>
              <a:rPr lang="ru-RU" b="1" dirty="0" smtClean="0">
                <a:solidFill>
                  <a:srgbClr val="002060"/>
                </a:solidFill>
              </a:rPr>
              <a:t>критерия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24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6072" y="889843"/>
            <a:ext cx="1012240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В строку </a:t>
            </a:r>
            <a:r>
              <a:rPr lang="ru-RU" b="1" dirty="0">
                <a:solidFill>
                  <a:srgbClr val="002060"/>
                </a:solidFill>
              </a:rPr>
              <a:t>«Количество проанализированных комплектов медицинской документации по законченным случаям выполнения первого этапа диспансеризации» </a:t>
            </a:r>
            <a:r>
              <a:rPr lang="ru-RU" dirty="0">
                <a:solidFill>
                  <a:srgbClr val="002060"/>
                </a:solidFill>
              </a:rPr>
              <a:t>специалист, осуществляющий оценку, вносит количество проанализированных комплектов медицинской документации по законченным случаям выполнения первого этапа диспансеризации </a:t>
            </a:r>
            <a:r>
              <a:rPr lang="ru-RU" b="1" dirty="0">
                <a:solidFill>
                  <a:srgbClr val="002060"/>
                </a:solidFill>
              </a:rPr>
              <a:t>(количество «Д» из столбца 2</a:t>
            </a:r>
            <a:r>
              <a:rPr lang="ru-RU" b="1" dirty="0" smtClean="0">
                <a:solidFill>
                  <a:srgbClr val="002060"/>
                </a:solidFill>
              </a:rPr>
              <a:t>)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В </a:t>
            </a:r>
            <a:r>
              <a:rPr lang="ru-RU" dirty="0">
                <a:solidFill>
                  <a:srgbClr val="002060"/>
                </a:solidFill>
              </a:rPr>
              <a:t>строку </a:t>
            </a:r>
            <a:r>
              <a:rPr lang="ru-RU" b="1" dirty="0">
                <a:solidFill>
                  <a:srgbClr val="002060"/>
                </a:solidFill>
              </a:rPr>
              <a:t>«Количество проанализированных комплектов медицинской документации по законченным случаям </a:t>
            </a:r>
            <a:r>
              <a:rPr lang="ru-RU" b="1" dirty="0" smtClean="0">
                <a:solidFill>
                  <a:srgbClr val="002060"/>
                </a:solidFill>
              </a:rPr>
              <a:t>прохождения </a:t>
            </a:r>
            <a:r>
              <a:rPr lang="ru-RU" b="1" dirty="0">
                <a:solidFill>
                  <a:srgbClr val="002060"/>
                </a:solidFill>
              </a:rPr>
              <a:t>ПМО</a:t>
            </a:r>
            <a:r>
              <a:rPr lang="ru-RU" b="1" dirty="0" smtClean="0">
                <a:solidFill>
                  <a:srgbClr val="002060"/>
                </a:solidFill>
              </a:rPr>
              <a:t>» </a:t>
            </a:r>
            <a:r>
              <a:rPr lang="ru-RU" dirty="0">
                <a:solidFill>
                  <a:srgbClr val="002060"/>
                </a:solidFill>
              </a:rPr>
              <a:t>специалист, осуществляющий </a:t>
            </a:r>
            <a:r>
              <a:rPr lang="ru-RU" dirty="0" smtClean="0">
                <a:solidFill>
                  <a:srgbClr val="002060"/>
                </a:solidFill>
              </a:rPr>
              <a:t>оценку</a:t>
            </a:r>
            <a:r>
              <a:rPr lang="ru-RU" dirty="0">
                <a:solidFill>
                  <a:srgbClr val="002060"/>
                </a:solidFill>
              </a:rPr>
              <a:t>, вносит количество проанализированных комплектов медицинской документации по законченным случаям </a:t>
            </a:r>
            <a:r>
              <a:rPr lang="ru-RU" dirty="0" smtClean="0">
                <a:solidFill>
                  <a:srgbClr val="002060"/>
                </a:solidFill>
              </a:rPr>
              <a:t>прохождения</a:t>
            </a:r>
            <a:r>
              <a:rPr lang="ru-RU" dirty="0">
                <a:solidFill>
                  <a:srgbClr val="002060"/>
                </a:solidFill>
              </a:rPr>
              <a:t> ПМО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(</a:t>
            </a:r>
            <a:r>
              <a:rPr lang="ru-RU" b="1" dirty="0">
                <a:solidFill>
                  <a:srgbClr val="002060"/>
                </a:solidFill>
              </a:rPr>
              <a:t>количество «П» из столбца 2</a:t>
            </a:r>
            <a:r>
              <a:rPr lang="ru-RU" b="1" dirty="0" smtClean="0">
                <a:solidFill>
                  <a:srgbClr val="002060"/>
                </a:solidFill>
              </a:rPr>
              <a:t>)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В строку </a:t>
            </a:r>
            <a:r>
              <a:rPr lang="ru-RU" b="1" dirty="0">
                <a:solidFill>
                  <a:srgbClr val="002060"/>
                </a:solidFill>
              </a:rPr>
              <a:t>«Максимальное количество визитов пациента в поликлинику для </a:t>
            </a:r>
            <a:r>
              <a:rPr lang="ru-RU" b="1" dirty="0" smtClean="0">
                <a:solidFill>
                  <a:srgbClr val="002060"/>
                </a:solidFill>
              </a:rPr>
              <a:t>прохождения</a:t>
            </a:r>
            <a:r>
              <a:rPr lang="ru-RU" b="1" dirty="0">
                <a:solidFill>
                  <a:srgbClr val="002060"/>
                </a:solidFill>
              </a:rPr>
              <a:t> ПМО</a:t>
            </a:r>
            <a:r>
              <a:rPr lang="ru-RU" b="1" dirty="0" smtClean="0">
                <a:solidFill>
                  <a:srgbClr val="002060"/>
                </a:solidFill>
              </a:rPr>
              <a:t> или </a:t>
            </a:r>
            <a:r>
              <a:rPr lang="ru-RU" b="1" dirty="0">
                <a:solidFill>
                  <a:srgbClr val="002060"/>
                </a:solidFill>
              </a:rPr>
              <a:t>первого </a:t>
            </a:r>
            <a:r>
              <a:rPr lang="ru-RU" b="1" dirty="0" smtClean="0">
                <a:solidFill>
                  <a:srgbClr val="002060"/>
                </a:solidFill>
              </a:rPr>
              <a:t>этапа </a:t>
            </a:r>
            <a:r>
              <a:rPr lang="ru-RU" b="1" dirty="0">
                <a:solidFill>
                  <a:srgbClr val="002060"/>
                </a:solidFill>
              </a:rPr>
              <a:t>ДОГВН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специалист, осуществляющий оценку, вносит максимальное значение показателя из </a:t>
            </a:r>
            <a:r>
              <a:rPr lang="ru-RU" b="1" dirty="0">
                <a:solidFill>
                  <a:srgbClr val="002060"/>
                </a:solidFill>
              </a:rPr>
              <a:t>столбца </a:t>
            </a:r>
            <a:r>
              <a:rPr lang="ru-RU" b="1" dirty="0" smtClean="0">
                <a:solidFill>
                  <a:srgbClr val="002060"/>
                </a:solidFill>
              </a:rPr>
              <a:t>3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В строку </a:t>
            </a:r>
            <a:r>
              <a:rPr lang="ru-RU" b="1" dirty="0">
                <a:solidFill>
                  <a:srgbClr val="002060"/>
                </a:solidFill>
              </a:rPr>
              <a:t>«Достижение целевого значения» </a:t>
            </a:r>
            <a:r>
              <a:rPr lang="ru-RU" dirty="0">
                <a:solidFill>
                  <a:srgbClr val="002060"/>
                </a:solidFill>
              </a:rPr>
              <a:t>специалист, осуществляющий оценку, </a:t>
            </a:r>
            <a:r>
              <a:rPr lang="ru-RU" b="1" dirty="0">
                <a:solidFill>
                  <a:srgbClr val="002060"/>
                </a:solidFill>
              </a:rPr>
              <a:t>вносит «Да»</a:t>
            </a:r>
            <a:r>
              <a:rPr lang="ru-RU" dirty="0">
                <a:solidFill>
                  <a:srgbClr val="002060"/>
                </a:solidFill>
              </a:rPr>
              <a:t>, если в строке </a:t>
            </a:r>
            <a:r>
              <a:rPr lang="ru-RU" b="1" dirty="0">
                <a:solidFill>
                  <a:srgbClr val="002060"/>
                </a:solidFill>
              </a:rPr>
              <a:t>«Максимальное количество визитов пациента в поликлинику для прохождения </a:t>
            </a:r>
            <a:r>
              <a:rPr lang="ru-RU" b="1" dirty="0" smtClean="0">
                <a:solidFill>
                  <a:srgbClr val="002060"/>
                </a:solidFill>
              </a:rPr>
              <a:t>ПМО или </a:t>
            </a:r>
            <a:r>
              <a:rPr lang="ru-RU" b="1" dirty="0">
                <a:solidFill>
                  <a:srgbClr val="002060"/>
                </a:solidFill>
              </a:rPr>
              <a:t>первого </a:t>
            </a:r>
            <a:r>
              <a:rPr lang="ru-RU" b="1" dirty="0" smtClean="0">
                <a:solidFill>
                  <a:srgbClr val="002060"/>
                </a:solidFill>
              </a:rPr>
              <a:t>этапа ДОГВН» </a:t>
            </a:r>
            <a:r>
              <a:rPr lang="ru-RU" b="1" dirty="0">
                <a:solidFill>
                  <a:srgbClr val="002060"/>
                </a:solidFill>
              </a:rPr>
              <a:t>показатель составляет 3 и менее, иначе – вносит «Нет»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18" y="91440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A0914BB-1180-1D8A-79C8-08F01656F0B7}"/>
              </a:ext>
            </a:extLst>
          </p:cNvPr>
          <p:cNvSpPr txBox="1"/>
          <p:nvPr/>
        </p:nvSpPr>
        <p:spPr>
          <a:xfrm>
            <a:off x="1179576" y="3049280"/>
            <a:ext cx="1012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БЛАГОДАРЮ ЗА ВНИМАНИЕ!</a:t>
            </a:r>
            <a:endParaRPr lang="ru-RU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774" y="64008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2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A0914BB-1180-1D8A-79C8-08F01656F0B7}"/>
              </a:ext>
            </a:extLst>
          </p:cNvPr>
          <p:cNvSpPr txBox="1"/>
          <p:nvPr/>
        </p:nvSpPr>
        <p:spPr>
          <a:xfrm>
            <a:off x="1997267" y="108285"/>
            <a:ext cx="87895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Предпосылки к внедрению бережливых технологий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медицинских организациях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545" t="30402" r="17282" b="19652"/>
          <a:stretch/>
        </p:blipFill>
        <p:spPr>
          <a:xfrm>
            <a:off x="593224" y="1399032"/>
            <a:ext cx="11005551" cy="46725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073" y="61701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8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A0914BB-1180-1D8A-79C8-08F01656F0B7}"/>
              </a:ext>
            </a:extLst>
          </p:cNvPr>
          <p:cNvSpPr txBox="1"/>
          <p:nvPr/>
        </p:nvSpPr>
        <p:spPr>
          <a:xfrm>
            <a:off x="2368417" y="31760"/>
            <a:ext cx="266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 </a:t>
            </a:r>
            <a:endParaRPr lang="ru-RU" sz="2800" b="1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231392" y="454724"/>
            <a:ext cx="9729216" cy="58074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4000" b="1" u="sng" spc="-5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Новая модель медицинской организации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ru-RU" sz="4000" b="1" u="sng" spc="-5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2400" spc="-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Приоритетный проект «Создание новой модели медицинской организации, оказывающей первичную медико-санитарную помощь»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4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2400" spc="-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2019 года становится частью одного из восьми федеральных проектов национального проекта «Здравоохранение» - «Развитие системы оказания первичной медико-санитарной помощи».</a:t>
            </a:r>
            <a:endParaRPr lang="ru-RU" sz="2400" spc="-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27" y="3185790"/>
            <a:ext cx="1921820" cy="1800000"/>
          </a:xfrm>
          <a:prstGeom prst="rect">
            <a:avLst/>
          </a:prstGeom>
        </p:spPr>
      </p:pic>
      <p:sp>
        <p:nvSpPr>
          <p:cNvPr id="10" name="Блок-схема: перфолента 9"/>
          <p:cNvSpPr/>
          <p:nvPr/>
        </p:nvSpPr>
        <p:spPr>
          <a:xfrm>
            <a:off x="4922205" y="3013129"/>
            <a:ext cx="5404338" cy="214532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(утвержден </a:t>
            </a:r>
            <a:r>
              <a:rPr lang="ru-RU" dirty="0"/>
              <a:t>президиумом Совета при Президенте Российской Федерации по стратегическому развитию  и приоритетным проектам (протокол от 26 июля 2017 г. N 8))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317" y="115909"/>
            <a:ext cx="1017430" cy="9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0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A0914BB-1180-1D8A-79C8-08F01656F0B7}"/>
              </a:ext>
            </a:extLst>
          </p:cNvPr>
          <p:cNvSpPr txBox="1"/>
          <p:nvPr/>
        </p:nvSpPr>
        <p:spPr>
          <a:xfrm>
            <a:off x="2624328" y="31760"/>
            <a:ext cx="7507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Целевые показатели регионального сегмента Федерального проекта </a:t>
            </a:r>
            <a:endParaRPr lang="ru-RU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60BCD22-FBF1-4A94-9284-5835063685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63" t="31608" r="18824" b="18581"/>
          <a:stretch/>
        </p:blipFill>
        <p:spPr>
          <a:xfrm>
            <a:off x="88793" y="1042416"/>
            <a:ext cx="6007208" cy="34438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41FCCC-935E-4E76-A269-D00FD0FE26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67" t="21100" r="19904" b="6278"/>
          <a:stretch/>
        </p:blipFill>
        <p:spPr>
          <a:xfrm>
            <a:off x="5971033" y="1891876"/>
            <a:ext cx="6135624" cy="3548848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10341864" y="2029968"/>
            <a:ext cx="612648" cy="30175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10341864" y="4389120"/>
            <a:ext cx="612648" cy="33832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317" y="115909"/>
            <a:ext cx="1017430" cy="9241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0914BB-1180-1D8A-79C8-08F01656F0B7}"/>
              </a:ext>
            </a:extLst>
          </p:cNvPr>
          <p:cNvSpPr txBox="1"/>
          <p:nvPr/>
        </p:nvSpPr>
        <p:spPr>
          <a:xfrm>
            <a:off x="394245" y="4748226"/>
            <a:ext cx="5271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ЦП 2023г. – 68,7% (178 МО)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ЦП 2024г. – 75,5% (196 МО)</a:t>
            </a:r>
            <a:endParaRPr lang="ru-RU" sz="2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19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1373</TotalTime>
  <Words>4693</Words>
  <Application>Microsoft Office PowerPoint</Application>
  <PresentationFormat>Широкоэкранный</PresentationFormat>
  <Paragraphs>278</Paragraphs>
  <Slides>67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74" baseType="lpstr">
      <vt:lpstr>Arial</vt:lpstr>
      <vt:lpstr>Calibri</vt:lpstr>
      <vt:lpstr>Calibri Light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Moroz Alexandr</dc:creator>
  <cp:lastModifiedBy>Толстова Марина Джамалдиновна</cp:lastModifiedBy>
  <cp:revision>434</cp:revision>
  <dcterms:created xsi:type="dcterms:W3CDTF">2023-09-12T10:33:25Z</dcterms:created>
  <dcterms:modified xsi:type="dcterms:W3CDTF">2023-12-06T10:13:17Z</dcterms:modified>
</cp:coreProperties>
</file>