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-52"/>
      <p:regular r:id="rId24"/>
      <p:bold r:id="rId25"/>
      <p:italic r:id="rId26"/>
      <p:boldItalic r:id="rId27"/>
    </p:embeddedFont>
    <p:embeddedFont>
      <p:font typeface="Raleway Medium" panose="020B0604020202020204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7" name="Google Shape;77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4" name="Google Shape;2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3" name="Google Shape;3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0" name="Google Shape;4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5" name="Google Shape;5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2" name="Google Shape;62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431770" y="718231"/>
            <a:ext cx="7970400" cy="30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Критерии первого (базового) уровня Новой модели медицинской организации, оказывающей первичную медико-санитарную помощь</a:t>
            </a:r>
            <a:endParaRPr sz="3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949" y="40545"/>
            <a:ext cx="993000" cy="851400"/>
          </a:xfrm>
          <a:prstGeom prst="roundRect">
            <a:avLst>
              <a:gd name="adj" fmla="val 16150"/>
            </a:avLst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13649" y="4005917"/>
            <a:ext cx="81168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Региональный центр первичной медико-санитарной помощи ГБУ РО «МИАЦ»</a:t>
            </a: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2023 г.</a:t>
            </a: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1211075" y="357500"/>
            <a:ext cx="70989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Время поиска в системе навигации поликлиники информации для принятия решения о дальнейшем направлении движения к пункту назначения.</a:t>
            </a:r>
            <a:endParaRPr sz="14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09900" y="1225825"/>
            <a:ext cx="29220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Поиск необходимой информации об объекте (кабинете, отделении, подразделении и пр.), в том числе в точке ветвления маршрута, занимает </a:t>
            </a: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30 секунд</a:t>
            </a:r>
            <a:endParaRPr sz="13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309900" y="2838150"/>
            <a:ext cx="27396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Точки принятия решений </a:t>
            </a:r>
            <a:r>
              <a:rPr lang="ru" sz="12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– пункты, в которых посетитель принимает решение о дальнейшем маршруте (делает выбор) – вход, регистратура, пересечение коридоров, лифт, лестницы.</a:t>
            </a:r>
            <a:endParaRPr sz="12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4202375" y="1130825"/>
            <a:ext cx="43629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Для формирования будущей навигационной системы необходимо определить </a:t>
            </a:r>
            <a:r>
              <a:rPr lang="ru" sz="13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точки принятия решений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, а также информацию, которая будет в них размещена.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8491"/>
          <a:stretch/>
        </p:blipFill>
        <p:spPr>
          <a:xfrm>
            <a:off x="2966750" y="2314225"/>
            <a:ext cx="1605250" cy="22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9755"/>
          <a:stretch/>
        </p:blipFill>
        <p:spPr>
          <a:xfrm>
            <a:off x="4662050" y="2314225"/>
            <a:ext cx="2290600" cy="22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5">
            <a:alphaModFix/>
          </a:blip>
          <a:srcRect b="9755"/>
          <a:stretch/>
        </p:blipFill>
        <p:spPr>
          <a:xfrm>
            <a:off x="7042700" y="2314225"/>
            <a:ext cx="1792425" cy="22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3231900" y="4538075"/>
            <a:ext cx="11163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Лестницы</a:t>
            </a:r>
            <a:endParaRPr sz="13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752200" y="4567175"/>
            <a:ext cx="2290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Пересечение коридоров</a:t>
            </a:r>
            <a:endParaRPr sz="13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7636213" y="4567175"/>
            <a:ext cx="6054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Лифт</a:t>
            </a:r>
            <a:endParaRPr sz="13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756538" y="258682"/>
            <a:ext cx="5756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sng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Рекомендуется: </a:t>
            </a:r>
            <a:endParaRPr sz="14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Размещение блок-схем в точках принятия решений</a:t>
            </a:r>
            <a:endParaRPr sz="14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l="11335" r="3939"/>
          <a:stretch/>
        </p:blipFill>
        <p:spPr>
          <a:xfrm>
            <a:off x="123753" y="1356024"/>
            <a:ext cx="4020172" cy="3160973"/>
          </a:xfrm>
          <a:prstGeom prst="roundRect">
            <a:avLst>
              <a:gd name="adj" fmla="val 7983"/>
            </a:avLst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 l="6575" t="6970" r="4566" b="6970"/>
          <a:stretch/>
        </p:blipFill>
        <p:spPr>
          <a:xfrm>
            <a:off x="4413870" y="1437244"/>
            <a:ext cx="4637204" cy="2998531"/>
          </a:xfrm>
          <a:prstGeom prst="roundRect">
            <a:avLst>
              <a:gd name="adj" fmla="val 6897"/>
            </a:avLst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319400" y="4649825"/>
            <a:ext cx="22344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Холл коридора</a:t>
            </a:r>
            <a:endParaRPr sz="13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317850" y="4673375"/>
            <a:ext cx="6351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Лифт</a:t>
            </a:r>
            <a:endParaRPr sz="13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Google Shape;163;p22"/>
          <p:cNvSpPr txBox="1"/>
          <p:nvPr/>
        </p:nvSpPr>
        <p:spPr>
          <a:xfrm>
            <a:off x="6057557" y="177452"/>
            <a:ext cx="27396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Точки принятия </a:t>
            </a:r>
            <a:r>
              <a:rPr lang="ru" sz="1200" b="1" i="0" u="none" strike="noStrike" cap="none" dirty="0" smtClean="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решений: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в</a:t>
            </a:r>
            <a:r>
              <a:rPr lang="ru" sz="12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ход</a:t>
            </a:r>
            <a:endParaRPr lang="ru" sz="1200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р</a:t>
            </a:r>
            <a:r>
              <a:rPr lang="ru" sz="12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егистратура</a:t>
            </a:r>
            <a:endParaRPr lang="ru" sz="1200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" sz="12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пересечение коридоров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л</a:t>
            </a:r>
            <a:r>
              <a:rPr lang="ru" sz="12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ифт лестницы</a:t>
            </a:r>
            <a:endParaRPr sz="12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1357025" y="328325"/>
            <a:ext cx="69384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Доля элементов системы информирования посетителей об организации медицинской деятельности поликлиники.</a:t>
            </a:r>
            <a:endParaRPr sz="14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51550" y="1247700"/>
            <a:ext cx="2331300" cy="1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sng" strike="noStrike" cap="none" dirty="0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r>
              <a:rPr lang="ru" sz="12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2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200" b="0" i="0" u="none" strike="noStrike" cap="none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Наличие 100% элементов информации </a:t>
            </a:r>
            <a:r>
              <a:rPr lang="ru" sz="12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от их общего объема, указанного в проверочном листе оценки системы информирования в медицинской организации </a:t>
            </a:r>
            <a:endParaRPr sz="12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00475" y="2983975"/>
            <a:ext cx="27033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На пути следования пациента от входа в медицинскую организацию до необходимого кабинета должно быть </a:t>
            </a:r>
            <a:r>
              <a:rPr lang="ru" sz="1200" b="1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организовано информационное сопровождение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, включающее в себя ряд информационных носителей.</a:t>
            </a: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l="6426" t="1709" r="3823"/>
          <a:stretch/>
        </p:blipFill>
        <p:spPr>
          <a:xfrm>
            <a:off x="3604050" y="1050675"/>
            <a:ext cx="4275300" cy="3809400"/>
          </a:xfrm>
          <a:prstGeom prst="roundRect">
            <a:avLst>
              <a:gd name="adj" fmla="val 943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175175" y="583650"/>
            <a:ext cx="3983400" cy="3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Требования: </a:t>
            </a:r>
            <a:endParaRPr sz="13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1. Стенды для информационных материалов должны быть размещены в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доступном 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месте, с возможностью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свободного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доступа к сведениям, размещенных на данных стендах, для посетителей с целью ознакомления, не должны блокироваться дверными полотнами, предметами мебели и пр. </a:t>
            </a: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2. Информационные материалы выполняются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доступным для чтения с расстояния не менее 1 метра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шрифтом, наиболее важные места выделяются с применением полужирного начертания или подчеркиваются </a:t>
            </a: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3. Информационные материалы должны быть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структурированы в соответствии с тематическими блоками.</a:t>
            </a: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100" y="897825"/>
            <a:ext cx="4486800" cy="3158100"/>
          </a:xfrm>
          <a:prstGeom prst="roundRect">
            <a:avLst>
              <a:gd name="adj" fmla="val 78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1699900" y="226175"/>
            <a:ext cx="5340600" cy="49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3. Доступность медицинской помощи</a:t>
            </a:r>
            <a:endParaRPr sz="20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1583175" y="831675"/>
            <a:ext cx="73686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Доля времени приемов врача для оказания медицинской помощи в плановой форме в течение рабочей смены, отведенного для приема по предварительной записи</a:t>
            </a: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14975" y="1581000"/>
            <a:ext cx="29661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менее 50% для оказания медицинской помощи, отведенной по предварительной записи</a:t>
            </a:r>
            <a:endParaRPr sz="13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4230000" y="1559050"/>
            <a:ext cx="45249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Рекомендации:</a:t>
            </a:r>
            <a:endParaRPr sz="13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Распределять предварительные записи в соответствии с расписанием врачей;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01" y="2574225"/>
            <a:ext cx="3649800" cy="2436900"/>
          </a:xfrm>
          <a:prstGeom prst="roundRect">
            <a:avLst>
              <a:gd name="adj" fmla="val 905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/>
        </p:nvSpPr>
        <p:spPr>
          <a:xfrm>
            <a:off x="1240275" y="306375"/>
            <a:ext cx="74853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Доля пациентов, принятых в соответствии со временем предварительной записи от общего количества пациентов, принятых по предварительной записи.</a:t>
            </a: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368200" y="1324200"/>
            <a:ext cx="31047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endParaRPr sz="13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менее 50% приняты в соответствии со временем записи</a:t>
            </a:r>
            <a:b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4375100" y="1251250"/>
            <a:ext cx="38448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Рекомендации:</a:t>
            </a:r>
            <a:endParaRPr sz="13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Проанализировать причины обращения пациентов без предварительной записи;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Осуществлять прием пациентов строго по записи;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Разместить расписание приема врачей в доступном для пациентов месте.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100" y="2412050"/>
            <a:ext cx="4182000" cy="2308200"/>
          </a:xfrm>
          <a:prstGeom prst="roundRect">
            <a:avLst>
              <a:gd name="adj" fmla="val 1030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1327800" y="262600"/>
            <a:ext cx="74184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Доля предварительной записи на прием в поликлинику, совершенных при непосредственном обращении пациента или его законного представителя в регистратуру от общего количества предварительных записей</a:t>
            </a: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258775" y="1258525"/>
            <a:ext cx="27033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endParaRPr sz="13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50% записанных при обращении в регистратуру </a:t>
            </a:r>
            <a:b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4230000" y="1284000"/>
            <a:ext cx="4516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Рекомендуется организовать предварительную запись при использовании:</a:t>
            </a:r>
            <a:endParaRPr sz="13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Инфомата в холле поликлиники;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Колл-центра;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Запись на повторный прием через МИС в кабинетах врачей;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Стойки администратора в холле поликлиники;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Запись через Интернет (Госуслуги, сайт МО).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75" y="2196025"/>
            <a:ext cx="3925200" cy="2616300"/>
          </a:xfrm>
          <a:prstGeom prst="roundRect">
            <a:avLst>
              <a:gd name="adj" fmla="val 907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1284050" y="240700"/>
            <a:ext cx="76896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Количество визитов пациента в поликлинику для прохождения профилактического медицинского осмотра или первого этапа диспансеризации определенных групп взрослого населения</a:t>
            </a:r>
            <a:endParaRPr sz="13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258775" y="1258525"/>
            <a:ext cx="22107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endParaRPr sz="13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3-х визитов в поликлинику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4282625" y="1258525"/>
            <a:ext cx="37938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Рекомендуется:</a:t>
            </a:r>
            <a:endParaRPr sz="13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Составить маршрутный лист для прохождения диспансеризации;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00" y="2111425"/>
            <a:ext cx="3043800" cy="2879700"/>
          </a:xfrm>
          <a:prstGeom prst="roundRect">
            <a:avLst>
              <a:gd name="adj" fmla="val 9149"/>
            </a:avLst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7175" y="2451325"/>
            <a:ext cx="3584700" cy="2387400"/>
          </a:xfrm>
          <a:prstGeom prst="roundRect">
            <a:avLst>
              <a:gd name="adj" fmla="val 761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 idx="4294967295"/>
          </p:nvPr>
        </p:nvSpPr>
        <p:spPr>
          <a:xfrm>
            <a:off x="488800" y="165900"/>
            <a:ext cx="83025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60">
                <a:solidFill>
                  <a:srgbClr val="45818E"/>
                </a:solidFill>
              </a:rPr>
              <a:t>Уровни Новой модели характеризуются критериями, которые объединены в блоки в соответствии с основными направлениями деятельности поликлиник и поликлинических подразделений.</a:t>
            </a:r>
            <a:endParaRPr sz="2640">
              <a:solidFill>
                <a:srgbClr val="45818E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450" y="1203125"/>
            <a:ext cx="7594500" cy="3678600"/>
          </a:xfrm>
          <a:prstGeom prst="roundRect">
            <a:avLst>
              <a:gd name="adj" fmla="val 577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464600" y="131300"/>
            <a:ext cx="6495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sng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Критерии первого уровня соответствия Новой модели</a:t>
            </a:r>
            <a:endParaRPr sz="18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738000" y="678500"/>
            <a:ext cx="7668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Первому (базовому) уровню Новой модели соответствует медицинская организация или ее структурное подразделение, оказывающее первичную медико-санитарную помощь, в которой достигнуты целевые значения следующих критериев:</a:t>
            </a:r>
            <a:endParaRPr sz="13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4936384" y="2601275"/>
            <a:ext cx="3121336" cy="178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пересечений потоков</a:t>
            </a:r>
            <a:endParaRPr sz="1200" b="0" i="0" u="none" strike="noStrike" cap="none">
              <a:solidFill>
                <a:schemeClr val="accent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пациентов при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предоставлении платных медицинских услуг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и медицинской помощи в рамках программы государственных гарантий бесплатного оказания гражданам медицинской помощи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1 пересечения)</a:t>
            </a:r>
            <a:endParaRPr sz="12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738000" y="2601275"/>
            <a:ext cx="2960851" cy="173009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пересечений потоков </a:t>
            </a:r>
            <a:endParaRPr sz="1200" b="0" i="0" u="none" strike="noStrike" cap="none">
              <a:solidFill>
                <a:schemeClr val="accent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пациентов при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проведении профилактического медицинского осмотра, первого этапа диспансеризации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с иными потоками пациентов в поликлинике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3 пересечений)</a:t>
            </a:r>
            <a:endParaRPr sz="12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558400" y="1714575"/>
            <a:ext cx="4241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 Блок 1. Управление потоками пациентов</a:t>
            </a:r>
            <a:endParaRPr sz="15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2653200" y="335600"/>
            <a:ext cx="33366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Блок 2. Качество пространства</a:t>
            </a:r>
            <a:endParaRPr sz="1500" b="1" i="0" u="sng" strike="noStrike" cap="none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82400" y="1305900"/>
            <a:ext cx="2750400" cy="184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посадочных мест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 зоне (зонах) комфортных условий ожидания для посетителей на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200 посещений плановой мощности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поликлиники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менее 1 посадочного места )</a:t>
            </a:r>
            <a:endParaRPr sz="1200" b="0" i="0" u="none" strike="noStrike" cap="none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290560" y="2316552"/>
            <a:ext cx="2814606" cy="184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Время поиска в системе навигации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поликлиники информации для принятия решения о дальнейшем направлении движения к пункту назначения в каждой точке ветвления маршрутов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30 секунд)</a:t>
            </a:r>
            <a:endParaRPr sz="12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344725" y="1305900"/>
            <a:ext cx="2613900" cy="184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Доля элементов системы информирования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посетителей об организации медицинской деятельности поликлиники, отвечающих условиям уместности, актуальности, доступности информации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100% )</a:t>
            </a:r>
            <a:endParaRPr sz="1200" b="0" i="0" u="none" strike="noStrike" cap="none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2486775" y="250475"/>
            <a:ext cx="4385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1500" b="1" u="sng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Блок 3. Доступность медицинской помощи</a:t>
            </a:r>
            <a:endParaRPr sz="1500" b="1" u="sng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4917325" y="927400"/>
            <a:ext cx="2954700" cy="180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Доля предварительных записей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на прием в поликлинику, совершенных при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непосредственном обращении в регистратуру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от общего количества предварительных записей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50% )</a:t>
            </a:r>
            <a:endParaRPr sz="1200" b="0" i="0" u="none" strike="noStrike" cap="none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050575" y="965350"/>
            <a:ext cx="2682600" cy="173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Доля времени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приемов врача для оказания медицинской помощи в плановой форме в течение рабочей смены,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отведенного для приема по предварительной записи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менее 50% )</a:t>
            </a:r>
            <a:endParaRPr sz="1200" b="0" i="0" u="none" strike="noStrike" cap="none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021325" y="3063625"/>
            <a:ext cx="2741100" cy="1645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Доля пациентов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принятых в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соответствии со временем предварительной записи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от общего количества пациентов, принятых по предварительной записи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менее 50% )</a:t>
            </a:r>
            <a:endParaRPr sz="1200" b="0" i="0" u="none" strike="noStrike" cap="none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917325" y="3108925"/>
            <a:ext cx="3137100" cy="155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Количество визитов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 sz="1200" b="0" i="0" u="none" strike="noStrike" cap="none">
              <a:solidFill>
                <a:schemeClr val="accen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пациента в поликлинику для прохождения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профилактического медицинского осмотра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или </a:t>
            </a:r>
            <a:r>
              <a:rPr lang="ru" sz="1200" b="0" i="0" u="none" strike="noStrike" cap="none">
                <a:solidFill>
                  <a:schemeClr val="accent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первого этапа диспансеризации</a:t>
            </a:r>
            <a:r>
              <a:rPr lang="ru" sz="1200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определенных групп взрослого населения 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</a:t>
            </a:r>
            <a:r>
              <a:rPr lang="ru" sz="12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3-х визитов )</a:t>
            </a:r>
            <a:endParaRPr sz="1200" b="0" i="0" u="none" strike="noStrike" cap="none">
              <a:solidFill>
                <a:srgbClr val="FF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708400" y="153225"/>
            <a:ext cx="5508300" cy="583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Raleway"/>
              <a:buAutoNum type="arabicPeriod"/>
            </a:pPr>
            <a:r>
              <a:rPr lang="ru" sz="20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Управление потоками пациентов</a:t>
            </a:r>
            <a:endParaRPr sz="20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280725" y="3912488"/>
            <a:ext cx="34620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ru" sz="1207">
                <a:latin typeface="Raleway"/>
                <a:ea typeface="Raleway"/>
                <a:cs typeface="Raleway"/>
                <a:sym typeface="Raleway"/>
              </a:rPr>
              <a:t>Оценка критерия осуществляется при проведении в поликлинике диспансеризации и/или профилактических медицинских осмотров.</a:t>
            </a:r>
            <a:endParaRPr sz="1207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80725" y="1816775"/>
            <a:ext cx="22107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3 пересечений</a:t>
            </a:r>
            <a:endParaRPr sz="13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628150" y="857350"/>
            <a:ext cx="71412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Количество пересечений потоков пациентов при проведении профилактического медицинского осмотра, первого этапа диспансеризации с иными потоками пациентов в поликлинике.</a:t>
            </a:r>
            <a:endParaRPr sz="1300" b="0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572000" y="1860400"/>
            <a:ext cx="3920100" cy="25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230000" y="1860400"/>
            <a:ext cx="43215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Рекомендуется:</a:t>
            </a:r>
            <a:endParaRPr sz="13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sng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Организовать кабинет/отделение диспансеризации и профилактических медицинских осмотров;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Проводить информирование пациентов о времени и датах прохождения профилактических медицинских осмотров и диспансеризации.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26450" y="2897638"/>
            <a:ext cx="32100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Потоки </a:t>
            </a:r>
            <a:r>
              <a:rPr lang="ru" sz="1300" b="1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не должны</a:t>
            </a:r>
            <a:r>
              <a:rPr lang="ru" sz="1300" b="1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пересекаться в пространстве и времени.</a:t>
            </a: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1101675" y="262625"/>
            <a:ext cx="7631400" cy="10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Количество пересечений потоков пациентов при предоставлении платных медицинских услуг и медицинской помощи в рамках программы государственных гарантий бесплатного оказания гражданам медицинской помощи.</a:t>
            </a:r>
            <a:endParaRPr sz="14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288025" y="1422800"/>
            <a:ext cx="22107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более 1 пересечения</a:t>
            </a:r>
            <a:endParaRPr sz="1300" b="0" i="0" u="none" strike="noStrike" cap="non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260725" y="1422800"/>
            <a:ext cx="3961500" cy="2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Рекомендуется разделить потоки пациентов:</a:t>
            </a:r>
            <a:endParaRPr sz="1300" b="1" i="0" u="none" strike="noStrike" cap="none" dirty="0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Выделить время в расписании приема врачей для оказания платных медицинских услуг;</a:t>
            </a: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Организовать отделение/кабинет платных медицинских услуг.</a:t>
            </a: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152" y="2203672"/>
            <a:ext cx="3483775" cy="2596855"/>
          </a:xfrm>
          <a:prstGeom prst="roundRect">
            <a:avLst>
              <a:gd name="adj" fmla="val 6994"/>
            </a:avLst>
          </a:prstGeom>
          <a:noFill/>
          <a:ln>
            <a:noFill/>
          </a:ln>
        </p:spPr>
      </p:pic>
      <p:sp>
        <p:nvSpPr>
          <p:cNvPr id="7" name="Google Shape;139;p19"/>
          <p:cNvSpPr txBox="1"/>
          <p:nvPr/>
        </p:nvSpPr>
        <p:spPr>
          <a:xfrm>
            <a:off x="3965092" y="4059237"/>
            <a:ext cx="4072003" cy="59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 dirty="0" smtClean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Оценка критерия осуществляется при предоставлении в поликлинике платных медицинских услуг</a:t>
            </a:r>
            <a:r>
              <a:rPr lang="ru" sz="1300" b="0" i="0" u="none" strike="noStrike" cap="none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1845825" y="218875"/>
            <a:ext cx="4961100" cy="49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2. Качество пространства</a:t>
            </a:r>
            <a:endParaRPr sz="20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845825" y="908150"/>
            <a:ext cx="6712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 Количество мест в зоне (зонах) комфортного ожидания для пациентов.</a:t>
            </a:r>
            <a:endParaRPr sz="1400" b="1" i="0" u="none" strike="noStrike" cap="none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27950" y="1320400"/>
            <a:ext cx="22107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Целевое значение :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1300" b="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не менее 1 посадочного места в зоне на 200 посещений плановой мощности</a:t>
            </a:r>
            <a:r>
              <a:rPr lang="ru" sz="1300" b="0" i="0" u="none" strike="noStrike" cap="non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 b="0" i="0" u="none" strike="noStrike" cap="non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341225" y="1539125"/>
            <a:ext cx="4706522" cy="27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sng" strike="noStrike" cap="none" dirty="0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Рекомендуется: </a:t>
            </a:r>
            <a:endParaRPr sz="1300" b="1" i="0" u="sng" strike="noStrike" cap="none" dirty="0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sng" strike="noStrike" cap="none" dirty="0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Пространство </a:t>
            </a: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выделенное с помощью средств визуализации.</a:t>
            </a:r>
            <a:endParaRPr dirty="0"/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Информация о зоне комфортного ожидания для пациентов должна </a:t>
            </a: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находиться в системе информирования </a:t>
            </a:r>
            <a:r>
              <a:rPr lang="ru" sz="1300" b="0" i="0" u="none" strike="noStrike" cap="none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пациентов.</a:t>
            </a: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Посадочные места.</a:t>
            </a: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Источник питьевой воды.</a:t>
            </a: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aleway"/>
              <a:buChar char="●"/>
            </a:pPr>
            <a:r>
              <a:rPr lang="ru" sz="1300" b="0" i="0" u="none" strike="noStrike" cap="none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Одноразовые стаканы, если употребление питьевой воды предполагает их использование.</a:t>
            </a:r>
            <a:endParaRPr sz="1300" b="0" i="0" u="none" strike="noStrike" cap="none" dirty="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l="4697" t="9642" r="3381" b="4104"/>
          <a:stretch/>
        </p:blipFill>
        <p:spPr>
          <a:xfrm>
            <a:off x="300925" y="2509600"/>
            <a:ext cx="3987300" cy="2496600"/>
          </a:xfrm>
          <a:prstGeom prst="roundRect">
            <a:avLst>
              <a:gd name="adj" fmla="val 92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82775" y="355575"/>
            <a:ext cx="656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40" b="0">
                <a:solidFill>
                  <a:schemeClr val="accent1"/>
                </a:solidFill>
              </a:rPr>
              <a:t>Зона комфортного ожидания должна находиться в системе информирования пациентов</a:t>
            </a:r>
            <a:endParaRPr sz="1440" b="0">
              <a:solidFill>
                <a:schemeClr val="accent1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l="14077" t="10725" r="13730" b="15353"/>
          <a:stretch/>
        </p:blipFill>
        <p:spPr>
          <a:xfrm>
            <a:off x="5121600" y="999450"/>
            <a:ext cx="2889300" cy="3944100"/>
          </a:xfrm>
          <a:prstGeom prst="roundRect">
            <a:avLst>
              <a:gd name="adj" fmla="val 7251"/>
            </a:avLst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 l="1422" r="4370" b="29198"/>
          <a:stretch/>
        </p:blipFill>
        <p:spPr>
          <a:xfrm>
            <a:off x="226175" y="1909950"/>
            <a:ext cx="4413900" cy="2123100"/>
          </a:xfrm>
          <a:prstGeom prst="roundRect">
            <a:avLst>
              <a:gd name="adj" fmla="val 829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971</Words>
  <Application>Microsoft Office PowerPoint</Application>
  <PresentationFormat>Экран (16:9)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Lato</vt:lpstr>
      <vt:lpstr>Raleway</vt:lpstr>
      <vt:lpstr>Raleway Medium</vt:lpstr>
      <vt:lpstr>Streamline</vt:lpstr>
      <vt:lpstr>Презентация PowerPoint</vt:lpstr>
      <vt:lpstr>Уровни Новой модели характеризуются критериями, которые объединены в блоки в соответствии с основными направлениями деятельности поликлиник и поликлинических подразделений.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 комфортного ожидания должна находиться в системе информирования пациентов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Родители</cp:lastModifiedBy>
  <cp:revision>8</cp:revision>
  <dcterms:modified xsi:type="dcterms:W3CDTF">2023-12-29T07:33:07Z</dcterms:modified>
</cp:coreProperties>
</file>