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5143500" type="screen16x9"/>
  <p:notesSz cx="6858000" cy="9144000"/>
  <p:embeddedFontLst>
    <p:embeddedFont>
      <p:font typeface="Maven Pro" panose="020B0604020202020204" charset="0"/>
      <p:regular r:id="rId22"/>
      <p:bold r:id="rId23"/>
    </p:embeddedFont>
    <p:embeddedFont>
      <p:font typeface="Nunito" panose="020B0604020202020204" charset="-52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8d26db97b6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8d26db97b6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8d26db97b6_0_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8d26db97b6_0_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8d26db97b6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8d26db97b6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9015287c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9015287c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9015287cc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9015287cc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938f4370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938f4370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938f43703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938f43703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ed8de824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ed8de824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ee241c20b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ee241c20b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9015287c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9015287c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d26db97b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8d26db97b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d26db97b6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8d26db97b6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d26db97b6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8d26db97b6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d26db97b6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8d26db97b6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d26db97b6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8d26db97b6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8d26db97b6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8d26db97b6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d26db97b6_0_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8d26db97b6_0_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281075" y="1342925"/>
            <a:ext cx="86271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lvl="0"/>
            <a:r>
              <a:rPr lang="ru" sz="3200" dirty="0"/>
              <a:t>“Нац_Проект</a:t>
            </a:r>
            <a:r>
              <a:rPr lang="ru" sz="3200" dirty="0" smtClean="0"/>
              <a:t>”_</a:t>
            </a:r>
            <a:r>
              <a:rPr lang="ru" sz="3200" dirty="0" smtClean="0"/>
              <a:t>“</a:t>
            </a:r>
            <a:r>
              <a:rPr lang="ru" sz="3200" dirty="0"/>
              <a:t>Инфообеспечение_ПМСП” </a:t>
            </a:r>
            <a:endParaRPr sz="3200" dirty="0"/>
          </a:p>
          <a:p>
            <a:r>
              <a:rPr lang="ru-RU" dirty="0" smtClean="0"/>
              <a:t>       </a:t>
            </a:r>
            <a:r>
              <a:rPr lang="ru-RU" sz="2400" dirty="0" smtClean="0"/>
              <a:t>Правила </a:t>
            </a:r>
            <a:r>
              <a:rPr lang="ru-RU" sz="2400" dirty="0"/>
              <a:t>заполнения </a:t>
            </a:r>
            <a:r>
              <a:rPr lang="ru-RU" sz="2400" dirty="0" smtClean="0"/>
              <a:t>отчетной формы</a:t>
            </a:r>
            <a:r>
              <a:rPr lang="ru-RU" sz="2400" dirty="0"/>
              <a:t/>
            </a:r>
            <a:br>
              <a:rPr lang="ru-RU" sz="2400" dirty="0"/>
            </a:br>
            <a:endParaRPr sz="2400" dirty="0"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898617" y="4134926"/>
            <a:ext cx="47904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/>
              <a:t>Региональный центр первичной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/>
              <a:t>медико-санитарной помощи ГБУ РО «МИАЦ»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/>
              <a:t>2023г.</a:t>
            </a:r>
            <a:endParaRPr b="1" dirty="0">
              <a:latin typeface="Maven Pro" panose="020B0604020202020204" charset="0"/>
            </a:endParaRPr>
          </a:p>
        </p:txBody>
      </p:sp>
      <p:sp>
        <p:nvSpPr>
          <p:cNvPr id="279" name="Google Shape;279;p13"/>
          <p:cNvSpPr txBox="1"/>
          <p:nvPr/>
        </p:nvSpPr>
        <p:spPr>
          <a:xfrm>
            <a:off x="3523410" y="450763"/>
            <a:ext cx="2874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ИАС “БАРС”</a:t>
            </a:r>
            <a:endParaRPr sz="1900" b="1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"/>
          <p:cNvSpPr txBox="1">
            <a:spLocks noGrp="1"/>
          </p:cNvSpPr>
          <p:nvPr>
            <p:ph type="title" idx="4294967295"/>
          </p:nvPr>
        </p:nvSpPr>
        <p:spPr>
          <a:xfrm>
            <a:off x="1103200" y="140700"/>
            <a:ext cx="73809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Правильно заполненная таблица</a:t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1103200" y="927300"/>
            <a:ext cx="6250800" cy="4020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Публикации указаны в соответствии с названием таблицы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0" name="Google Shape;360;p22"/>
          <p:cNvSpPr/>
          <p:nvPr/>
        </p:nvSpPr>
        <p:spPr>
          <a:xfrm>
            <a:off x="1103200" y="2096700"/>
            <a:ext cx="7380900" cy="6771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Ссылки на публикации открываются корректно (без ошибок </a:t>
            </a:r>
            <a:r>
              <a:rPr lang="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“</a:t>
            </a: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страница не найдена”, ошибок в адресе ссылки)</a:t>
            </a:r>
            <a:endParaRPr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1" name="Google Shape;361;p22"/>
          <p:cNvSpPr/>
          <p:nvPr/>
        </p:nvSpPr>
        <p:spPr>
          <a:xfrm>
            <a:off x="1103200" y="1512000"/>
            <a:ext cx="5419200" cy="4020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Ссылки указывают на конкретную публикацию</a:t>
            </a:r>
            <a:endParaRPr sz="15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2" name="Google Shape;362;p22"/>
          <p:cNvSpPr/>
          <p:nvPr/>
        </p:nvSpPr>
        <p:spPr>
          <a:xfrm>
            <a:off x="558675" y="957050"/>
            <a:ext cx="287518" cy="269596"/>
          </a:xfrm>
          <a:custGeom>
            <a:avLst/>
            <a:gdLst/>
            <a:ahLst/>
            <a:cxnLst/>
            <a:rect l="l" t="t" r="r" b="b"/>
            <a:pathLst>
              <a:path w="17071" h="21486" extrusionOk="0">
                <a:moveTo>
                  <a:pt x="0" y="8536"/>
                </a:moveTo>
                <a:lnTo>
                  <a:pt x="9713" y="21486"/>
                </a:lnTo>
                <a:lnTo>
                  <a:pt x="17071" y="0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2875" dist="171450" dir="5400000" algn="bl" rotWithShape="0">
              <a:schemeClr val="accent1">
                <a:alpha val="50000"/>
              </a:schemeClr>
            </a:outerShdw>
          </a:effectLst>
        </p:spPr>
      </p:sp>
      <p:sp>
        <p:nvSpPr>
          <p:cNvPr id="363" name="Google Shape;363;p22"/>
          <p:cNvSpPr/>
          <p:nvPr/>
        </p:nvSpPr>
        <p:spPr>
          <a:xfrm>
            <a:off x="558675" y="1599227"/>
            <a:ext cx="287518" cy="269596"/>
          </a:xfrm>
          <a:custGeom>
            <a:avLst/>
            <a:gdLst/>
            <a:ahLst/>
            <a:cxnLst/>
            <a:rect l="l" t="t" r="r" b="b"/>
            <a:pathLst>
              <a:path w="17071" h="21486" extrusionOk="0">
                <a:moveTo>
                  <a:pt x="0" y="8536"/>
                </a:moveTo>
                <a:lnTo>
                  <a:pt x="9713" y="21486"/>
                </a:lnTo>
                <a:lnTo>
                  <a:pt x="17071" y="0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2875" dist="171450" dir="5400000" algn="bl" rotWithShape="0">
              <a:schemeClr val="accent1">
                <a:alpha val="50000"/>
              </a:schemeClr>
            </a:outerShdw>
          </a:effectLst>
        </p:spPr>
      </p:sp>
      <p:sp>
        <p:nvSpPr>
          <p:cNvPr id="364" name="Google Shape;364;p22"/>
          <p:cNvSpPr/>
          <p:nvPr/>
        </p:nvSpPr>
        <p:spPr>
          <a:xfrm>
            <a:off x="558675" y="2241402"/>
            <a:ext cx="287518" cy="269596"/>
          </a:xfrm>
          <a:custGeom>
            <a:avLst/>
            <a:gdLst/>
            <a:ahLst/>
            <a:cxnLst/>
            <a:rect l="l" t="t" r="r" b="b"/>
            <a:pathLst>
              <a:path w="17071" h="21486" extrusionOk="0">
                <a:moveTo>
                  <a:pt x="0" y="8536"/>
                </a:moveTo>
                <a:lnTo>
                  <a:pt x="9713" y="21486"/>
                </a:lnTo>
                <a:lnTo>
                  <a:pt x="17071" y="0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42875" dist="171450" dir="5400000" algn="bl" rotWithShape="0">
              <a:schemeClr val="accent1">
                <a:alpha val="50000"/>
              </a:schemeClr>
            </a:outerShdw>
          </a:effectLst>
        </p:spPr>
      </p:sp>
      <p:pic>
        <p:nvPicPr>
          <p:cNvPr id="365" name="Google Shape;3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00" y="3001675"/>
            <a:ext cx="7934700" cy="1983600"/>
          </a:xfrm>
          <a:prstGeom prst="roundRect">
            <a:avLst>
              <a:gd name="adj" fmla="val 997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"/>
          <p:cNvSpPr txBox="1">
            <a:spLocks noGrp="1"/>
          </p:cNvSpPr>
          <p:nvPr>
            <p:ph type="title" idx="4294967295"/>
          </p:nvPr>
        </p:nvSpPr>
        <p:spPr>
          <a:xfrm>
            <a:off x="1238048" y="-60675"/>
            <a:ext cx="86166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Какие ссылки НЕ подходят для размещения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1091873" y="649674"/>
            <a:ext cx="6615213" cy="4020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Ссылка на </a:t>
            </a:r>
            <a:r>
              <a:rPr lang="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главную страницу официального сайта </a:t>
            </a: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</a:t>
            </a:r>
            <a:endParaRPr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091873" y="2348600"/>
            <a:ext cx="6615213" cy="4020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НЕрабочая ссылка (ошибки в адресе ссылки, “ошибка 404” при переходе)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3"/>
          <p:cNvSpPr/>
          <p:nvPr/>
        </p:nvSpPr>
        <p:spPr>
          <a:xfrm>
            <a:off x="1091874" y="1809474"/>
            <a:ext cx="6615212" cy="436652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Ссылка на главную страницу паблика во Вконтакте, Телеграмме, Одноклассниках</a:t>
            </a:r>
            <a:endParaRPr sz="1500" b="1" dirty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5" name="Google Shape;375;p23"/>
          <p:cNvSpPr/>
          <p:nvPr/>
        </p:nvSpPr>
        <p:spPr>
          <a:xfrm>
            <a:off x="389975" y="1708526"/>
            <a:ext cx="618000" cy="5724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  <a:effectLst>
            <a:outerShdw blurRad="57150" dist="952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389975" y="2285550"/>
            <a:ext cx="618000" cy="5724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  <a:effectLst>
            <a:outerShdw blurRad="57150" dist="952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7" name="Google Shape;377;p23"/>
          <p:cNvPicPr preferRelativeResize="0"/>
          <p:nvPr/>
        </p:nvPicPr>
        <p:blipFill rotWithShape="1">
          <a:blip r:embed="rId3">
            <a:alphaModFix/>
          </a:blip>
          <a:srcRect l="6655"/>
          <a:stretch/>
        </p:blipFill>
        <p:spPr>
          <a:xfrm>
            <a:off x="787325" y="2943625"/>
            <a:ext cx="7268100" cy="2065200"/>
          </a:xfrm>
          <a:prstGeom prst="roundRect">
            <a:avLst>
              <a:gd name="adj" fmla="val 7412"/>
            </a:avLst>
          </a:prstGeom>
          <a:noFill/>
          <a:ln>
            <a:noFill/>
          </a:ln>
        </p:spPr>
      </p:pic>
      <p:sp>
        <p:nvSpPr>
          <p:cNvPr id="10" name="Google Shape;374;p23"/>
          <p:cNvSpPr/>
          <p:nvPr/>
        </p:nvSpPr>
        <p:spPr>
          <a:xfrm>
            <a:off x="400404" y="600615"/>
            <a:ext cx="618000" cy="5724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  <a:effectLst>
            <a:outerShdw blurRad="57150" dist="952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" name="Google Shape;375;p23"/>
          <p:cNvSpPr/>
          <p:nvPr/>
        </p:nvSpPr>
        <p:spPr>
          <a:xfrm>
            <a:off x="389975" y="1177639"/>
            <a:ext cx="618000" cy="5724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  <a:effectLst>
            <a:outerShdw blurRad="57150" dist="952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" name="Google Shape;371;p23"/>
          <p:cNvSpPr/>
          <p:nvPr/>
        </p:nvSpPr>
        <p:spPr>
          <a:xfrm>
            <a:off x="1091873" y="1231775"/>
            <a:ext cx="6615213" cy="4020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Ссылка на </a:t>
            </a:r>
            <a:r>
              <a:rPr lang="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официальный сайт администрации района/города</a:t>
            </a:r>
            <a:endParaRPr b="1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"/>
          <p:cNvSpPr txBox="1">
            <a:spLocks noGrp="1"/>
          </p:cNvSpPr>
          <p:nvPr>
            <p:ph type="title" idx="4294967295"/>
          </p:nvPr>
        </p:nvSpPr>
        <p:spPr>
          <a:xfrm>
            <a:off x="1577060" y="38792"/>
            <a:ext cx="7068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Ошибки при заполнении формы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4"/>
          <p:cNvSpPr/>
          <p:nvPr/>
        </p:nvSpPr>
        <p:spPr>
          <a:xfrm>
            <a:off x="544977" y="920870"/>
            <a:ext cx="456000" cy="432600"/>
          </a:xfrm>
          <a:prstGeom prst="mathMultiply">
            <a:avLst>
              <a:gd name="adj1" fmla="val 23520"/>
            </a:avLst>
          </a:prstGeom>
          <a:solidFill>
            <a:schemeClr val="lt1"/>
          </a:solidFill>
          <a:ln>
            <a:noFill/>
          </a:ln>
          <a:effectLst>
            <a:outerShdw blurRad="57150" dist="952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4" name="Google Shape;3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426" y="1787549"/>
            <a:ext cx="8391395" cy="3123509"/>
          </a:xfrm>
          <a:prstGeom prst="roundRect">
            <a:avLst>
              <a:gd name="adj" fmla="val 5682"/>
            </a:avLst>
          </a:prstGeom>
          <a:noFill/>
          <a:ln>
            <a:noFill/>
          </a:ln>
        </p:spPr>
      </p:pic>
      <p:sp>
        <p:nvSpPr>
          <p:cNvPr id="385" name="Google Shape;385;p24"/>
          <p:cNvSpPr/>
          <p:nvPr/>
        </p:nvSpPr>
        <p:spPr>
          <a:xfrm>
            <a:off x="1044775" y="809963"/>
            <a:ext cx="7288200" cy="654415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Публикация не соответствует теме Федерального </a:t>
            </a:r>
            <a:r>
              <a:rPr lang="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проекта «Развитие системы оказания первичной медико-санитарной помощи» </a:t>
            </a:r>
            <a:endParaRPr b="1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5"/>
          <p:cNvSpPr txBox="1">
            <a:spLocks noGrp="1"/>
          </p:cNvSpPr>
          <p:nvPr>
            <p:ph type="title"/>
          </p:nvPr>
        </p:nvSpPr>
        <p:spPr>
          <a:xfrm>
            <a:off x="2329725" y="68775"/>
            <a:ext cx="48669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заполнить форму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5"/>
          <p:cNvSpPr txBox="1">
            <a:spLocks noGrp="1"/>
          </p:cNvSpPr>
          <p:nvPr>
            <p:ph type="body" idx="1"/>
          </p:nvPr>
        </p:nvSpPr>
        <p:spPr>
          <a:xfrm>
            <a:off x="1116200" y="750675"/>
            <a:ext cx="766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  <a:buSzPts val="688"/>
              <a:buNone/>
            </a:pPr>
            <a:r>
              <a:rPr lang="ru" sz="1612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 официальном сайте </a:t>
            </a:r>
            <a:r>
              <a:rPr lang="ru" sz="1612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" sz="1612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разделе “</a:t>
            </a:r>
            <a:r>
              <a:rPr lang="ru" sz="1612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Новости”) и </a:t>
            </a:r>
            <a:r>
              <a:rPr lang="ru" sz="1612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соц. сетях МО опубликовать информационное сообщение по теме Федерального проекта </a:t>
            </a:r>
            <a:r>
              <a:rPr lang="ru" sz="1612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«Развитие системы оказания ПМСП». </a:t>
            </a:r>
            <a:endParaRPr sz="1612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5"/>
          <p:cNvSpPr txBox="1"/>
          <p:nvPr/>
        </p:nvSpPr>
        <p:spPr>
          <a:xfrm>
            <a:off x="801950" y="3121075"/>
            <a:ext cx="4381800" cy="16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размещения публикаций на сайте и/или в соц. сетях можно использовать публикации </a:t>
            </a:r>
            <a:r>
              <a:rPr lang="ru" sz="1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 теме из </a:t>
            </a:r>
            <a:r>
              <a:rPr lang="ru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группы “Новая модель МО РО” в Телеграмм.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950" y="1935875"/>
            <a:ext cx="3909300" cy="9993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394" name="Google Shape;39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9725" y="2222250"/>
            <a:ext cx="2566800" cy="2303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425" y="1554800"/>
            <a:ext cx="3733800" cy="1066800"/>
          </a:xfrm>
          <a:prstGeom prst="roundRect">
            <a:avLst>
              <a:gd name="adj" fmla="val 8476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400" name="Google Shape;4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775" y="2490800"/>
            <a:ext cx="3249300" cy="2267100"/>
          </a:xfrm>
          <a:prstGeom prst="roundRect">
            <a:avLst>
              <a:gd name="adj" fmla="val 6773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401" name="Google Shape;401;p26"/>
          <p:cNvSpPr/>
          <p:nvPr/>
        </p:nvSpPr>
        <p:spPr>
          <a:xfrm>
            <a:off x="475475" y="463575"/>
            <a:ext cx="7228200" cy="6609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Нажать на адресную строку опубликованной записи - выделить синим цветом.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6"/>
          <p:cNvSpPr/>
          <p:nvPr/>
        </p:nvSpPr>
        <p:spPr>
          <a:xfrm>
            <a:off x="1100325" y="3227025"/>
            <a:ext cx="3381900" cy="6609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Правая кнопка мыши - Копировать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7"/>
          <p:cNvSpPr/>
          <p:nvPr/>
        </p:nvSpPr>
        <p:spPr>
          <a:xfrm>
            <a:off x="206025" y="1438075"/>
            <a:ext cx="4039800" cy="9534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Открыть страницу паблика/группы во Вконтакте, Телеграмме, Одноклассниках и т.д.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7"/>
          <p:cNvSpPr/>
          <p:nvPr/>
        </p:nvSpPr>
        <p:spPr>
          <a:xfrm>
            <a:off x="797800" y="3512775"/>
            <a:ext cx="2679600" cy="4641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Нажать на публикацию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7"/>
          <p:cNvSpPr/>
          <p:nvPr/>
        </p:nvSpPr>
        <p:spPr>
          <a:xfrm>
            <a:off x="780650" y="251100"/>
            <a:ext cx="7813800" cy="4641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Для того, чтобы скопировать публикацию из соц.сетей необходимо: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9475" y="971200"/>
            <a:ext cx="4504500" cy="3620400"/>
          </a:xfrm>
          <a:prstGeom prst="roundRect">
            <a:avLst>
              <a:gd name="adj" fmla="val 8766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411" name="Google Shape;411;p27"/>
          <p:cNvSpPr/>
          <p:nvPr/>
        </p:nvSpPr>
        <p:spPr>
          <a:xfrm>
            <a:off x="1898500" y="2693150"/>
            <a:ext cx="478200" cy="555000"/>
          </a:xfrm>
          <a:prstGeom prst="downArrow">
            <a:avLst>
              <a:gd name="adj1" fmla="val 41541"/>
              <a:gd name="adj2" fmla="val 50000"/>
            </a:avLst>
          </a:prstGeom>
          <a:solidFill>
            <a:srgbClr val="45818E"/>
          </a:solidFill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6675" y="1132950"/>
            <a:ext cx="4964100" cy="1438800"/>
          </a:xfrm>
          <a:prstGeom prst="roundRect">
            <a:avLst>
              <a:gd name="adj" fmla="val 11584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417" name="Google Shape;417;p28"/>
          <p:cNvSpPr/>
          <p:nvPr/>
        </p:nvSpPr>
        <p:spPr>
          <a:xfrm>
            <a:off x="575400" y="185450"/>
            <a:ext cx="7993200" cy="6609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Далее действия аналогичны – нажать на адресную строку опубликованной записи - выделить синим цветом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8"/>
          <p:cNvSpPr/>
          <p:nvPr/>
        </p:nvSpPr>
        <p:spPr>
          <a:xfrm>
            <a:off x="351250" y="1521900"/>
            <a:ext cx="3381900" cy="6609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Правая кнопка мыши - копировать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8"/>
          <p:cNvSpPr/>
          <p:nvPr/>
        </p:nvSpPr>
        <p:spPr>
          <a:xfrm>
            <a:off x="269250" y="2827263"/>
            <a:ext cx="8605500" cy="4641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Обратите внимание: скопированная ссылка должна указывать именно на публикацию</a:t>
            </a:r>
            <a:endParaRPr sz="13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 rotWithShape="1">
          <a:blip r:embed="rId4">
            <a:alphaModFix/>
          </a:blip>
          <a:srcRect t="12993" b="14051"/>
          <a:stretch/>
        </p:blipFill>
        <p:spPr>
          <a:xfrm>
            <a:off x="5351650" y="4318650"/>
            <a:ext cx="2971800" cy="389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5">
            <a:alphaModFix/>
          </a:blip>
          <a:srcRect t="10977" b="15200"/>
          <a:stretch/>
        </p:blipFill>
        <p:spPr>
          <a:xfrm>
            <a:off x="5351650" y="3546875"/>
            <a:ext cx="2324100" cy="464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422" name="Google Shape;422;p28"/>
          <p:cNvSpPr/>
          <p:nvPr/>
        </p:nvSpPr>
        <p:spPr>
          <a:xfrm>
            <a:off x="351250" y="3708350"/>
            <a:ext cx="3648300" cy="8514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Ссылки данного типа НЕ ПОДХОДЯТ - они не указывают на публикацию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8"/>
          <p:cNvSpPr/>
          <p:nvPr/>
        </p:nvSpPr>
        <p:spPr>
          <a:xfrm rot="-5400000">
            <a:off x="4205675" y="3826950"/>
            <a:ext cx="478200" cy="555000"/>
          </a:xfrm>
          <a:prstGeom prst="downArrow">
            <a:avLst>
              <a:gd name="adj1" fmla="val 41541"/>
              <a:gd name="adj2" fmla="val 50000"/>
            </a:avLst>
          </a:prstGeom>
          <a:solidFill>
            <a:srgbClr val="45818E"/>
          </a:solidFill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423" y="900649"/>
            <a:ext cx="6917968" cy="3891357"/>
          </a:xfrm>
          <a:prstGeom prst="rect">
            <a:avLst/>
          </a:prstGeom>
        </p:spPr>
      </p:pic>
      <p:sp>
        <p:nvSpPr>
          <p:cNvPr id="3" name="Google Shape;417;p28"/>
          <p:cNvSpPr/>
          <p:nvPr/>
        </p:nvSpPr>
        <p:spPr>
          <a:xfrm>
            <a:off x="900648" y="137504"/>
            <a:ext cx="7681701" cy="536265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ВИДЕОИНСТРУКЦИЯ КОПИРОВАНИЯ ССЫЛКИ НА ПУБЛИКАЦИЮ</a:t>
            </a:r>
            <a:r>
              <a:rPr lang="ru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1;p26"/>
          <p:cNvSpPr/>
          <p:nvPr/>
        </p:nvSpPr>
        <p:spPr>
          <a:xfrm>
            <a:off x="722981" y="291696"/>
            <a:ext cx="7228200" cy="660900"/>
          </a:xfrm>
          <a:prstGeom prst="roundRect">
            <a:avLst>
              <a:gd name="adj" fmla="val 16667"/>
            </a:avLst>
          </a:prstGeom>
          <a:solidFill>
            <a:srgbClr val="45818E"/>
          </a:solidFill>
          <a:ln>
            <a:noFill/>
          </a:ln>
          <a:effectLst>
            <a:outerShdw blurRad="57150" dist="66675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Вставить скопированную ссылку в таблицу в ИАС «БАРС» отчетную форму «</a:t>
            </a:r>
            <a:r>
              <a:rPr lang="ru-RU" b="1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Нац.проект_Инфообеспечение_ПМСП</a:t>
            </a:r>
            <a:r>
              <a:rPr lang="ru-RU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36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0012" y="1291574"/>
            <a:ext cx="8368923" cy="2560352"/>
          </a:xfrm>
          <a:prstGeom prst="roundRect">
            <a:avLst>
              <a:gd name="adj" fmla="val 9972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981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0"/>
          <p:cNvSpPr txBox="1"/>
          <p:nvPr/>
        </p:nvSpPr>
        <p:spPr>
          <a:xfrm>
            <a:off x="1852557" y="1685605"/>
            <a:ext cx="57786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sz="35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>
            <a:spLocks noGrp="1"/>
          </p:cNvSpPr>
          <p:nvPr>
            <p:ph type="title"/>
          </p:nvPr>
        </p:nvSpPr>
        <p:spPr>
          <a:xfrm>
            <a:off x="299400" y="73123"/>
            <a:ext cx="8844600" cy="8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740" dirty="0"/>
              <a:t>Федеральный проект “Развитие системы </a:t>
            </a:r>
            <a:r>
              <a:rPr lang="ru" sz="1740" dirty="0" smtClean="0"/>
              <a:t>оказания первичной </a:t>
            </a:r>
            <a:r>
              <a:rPr lang="ru" sz="1740" dirty="0"/>
              <a:t>медико-санитарной помощи” - один из 8 федеральных проектов, </a:t>
            </a:r>
            <a:r>
              <a:rPr lang="ru" sz="1740" dirty="0" smtClean="0"/>
              <a:t>входящих </a:t>
            </a:r>
            <a:r>
              <a:rPr lang="ru" sz="1740" dirty="0"/>
              <a:t>в национальный проект </a:t>
            </a:r>
            <a:r>
              <a:rPr lang="ru" sz="1840" dirty="0"/>
              <a:t>“Здравоохранение” </a:t>
            </a:r>
            <a:endParaRPr sz="1840" dirty="0"/>
          </a:p>
        </p:txBody>
      </p:sp>
      <p:pic>
        <p:nvPicPr>
          <p:cNvPr id="285" name="Google Shape;28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700" y="942394"/>
            <a:ext cx="2764200" cy="438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9525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86" name="Google Shape;2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000" y="1890975"/>
            <a:ext cx="1496700" cy="1128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87" name="Google Shape;28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1650" y="3528000"/>
            <a:ext cx="1598100" cy="1128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88" name="Google Shape;28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3800" y="3528010"/>
            <a:ext cx="1660200" cy="1128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89" name="Google Shape;28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1250" y="1643488"/>
            <a:ext cx="1312500" cy="1385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90" name="Google Shape;29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4225" y="1498875"/>
            <a:ext cx="1266900" cy="1520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91" name="Google Shape;291;p14"/>
          <p:cNvPicPr preferRelativeResize="0"/>
          <p:nvPr/>
        </p:nvPicPr>
        <p:blipFill rotWithShape="1">
          <a:blip r:embed="rId9">
            <a:alphaModFix/>
          </a:blip>
          <a:srcRect r="9461"/>
          <a:stretch/>
        </p:blipFill>
        <p:spPr>
          <a:xfrm>
            <a:off x="2612488" y="3365600"/>
            <a:ext cx="1355100" cy="1331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92" name="Google Shape;29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5946" y="3355096"/>
            <a:ext cx="1312500" cy="1352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293" name="Google Shape;293;p14"/>
          <p:cNvPicPr preferRelativeResize="0"/>
          <p:nvPr/>
        </p:nvPicPr>
        <p:blipFill rotWithShape="1">
          <a:blip r:embed="rId11">
            <a:alphaModFix/>
          </a:blip>
          <a:srcRect b="9371"/>
          <a:stretch/>
        </p:blipFill>
        <p:spPr>
          <a:xfrm>
            <a:off x="4912288" y="1498875"/>
            <a:ext cx="1395300" cy="15201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294" name="Google Shape;294;p14"/>
          <p:cNvSpPr/>
          <p:nvPr/>
        </p:nvSpPr>
        <p:spPr>
          <a:xfrm>
            <a:off x="1006000" y="1890975"/>
            <a:ext cx="1496700" cy="1128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sm" len="sm"/>
            <a:tailEnd type="none" w="sm" len="sm"/>
          </a:ln>
          <a:effectLst>
            <a:outerShdw blurRad="57150" dist="7620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"/>
          <p:cNvSpPr txBox="1">
            <a:spLocks noGrp="1"/>
          </p:cNvSpPr>
          <p:nvPr>
            <p:ph type="title"/>
          </p:nvPr>
        </p:nvSpPr>
        <p:spPr>
          <a:xfrm>
            <a:off x="1152175" y="413100"/>
            <a:ext cx="74682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" sz="182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Отчетная </a:t>
            </a:r>
            <a:r>
              <a:rPr lang="ru" sz="182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форма “Нац_Проект” </a:t>
            </a:r>
            <a:r>
              <a:rPr lang="ru" sz="182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_“</a:t>
            </a:r>
            <a:r>
              <a:rPr lang="ru" sz="182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Инфообеспечение_ПМСП” </a:t>
            </a:r>
            <a:r>
              <a:rPr lang="ru" sz="182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" sz="182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82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имеет 3 </a:t>
            </a:r>
            <a:r>
              <a:rPr lang="ru" sz="182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таблицы:</a:t>
            </a:r>
            <a:endParaRPr sz="182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5"/>
          <p:cNvSpPr txBox="1">
            <a:spLocks noGrp="1"/>
          </p:cNvSpPr>
          <p:nvPr>
            <p:ph type="body" idx="1"/>
          </p:nvPr>
        </p:nvSpPr>
        <p:spPr>
          <a:xfrm>
            <a:off x="4835475" y="2399650"/>
            <a:ext cx="40017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 каждой таблице указано направление Федерального проекта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5"/>
          <p:cNvSpPr txBox="1"/>
          <p:nvPr/>
        </p:nvSpPr>
        <p:spPr>
          <a:xfrm>
            <a:off x="3384850" y="3142025"/>
            <a:ext cx="412200" cy="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2" name="Google Shape;3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50" y="1431400"/>
            <a:ext cx="3352800" cy="107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23825" dir="5400000" algn="bl" rotWithShape="0">
              <a:schemeClr val="accent1">
                <a:alpha val="68000"/>
              </a:schemeClr>
            </a:outerShdw>
          </a:effectLst>
        </p:spPr>
      </p:pic>
      <p:pic>
        <p:nvPicPr>
          <p:cNvPr id="303" name="Google Shape;303;p15"/>
          <p:cNvPicPr preferRelativeResize="0"/>
          <p:nvPr/>
        </p:nvPicPr>
        <p:blipFill rotWithShape="1">
          <a:blip r:embed="rId4">
            <a:alphaModFix/>
          </a:blip>
          <a:srcRect r="4085" b="7355"/>
          <a:stretch/>
        </p:blipFill>
        <p:spPr>
          <a:xfrm>
            <a:off x="1000150" y="2618525"/>
            <a:ext cx="3352800" cy="107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14300" dir="5400000" algn="bl" rotWithShape="0">
              <a:schemeClr val="accent1">
                <a:alpha val="50000"/>
              </a:schemeClr>
            </a:outerShdw>
          </a:effectLst>
        </p:spPr>
      </p:pic>
      <p:pic>
        <p:nvPicPr>
          <p:cNvPr id="304" name="Google Shape;304;p15"/>
          <p:cNvPicPr preferRelativeResize="0"/>
          <p:nvPr/>
        </p:nvPicPr>
        <p:blipFill rotWithShape="1">
          <a:blip r:embed="rId5">
            <a:alphaModFix/>
          </a:blip>
          <a:srcRect r="1951" b="10586"/>
          <a:stretch/>
        </p:blipFill>
        <p:spPr>
          <a:xfrm>
            <a:off x="1002250" y="3805650"/>
            <a:ext cx="3352800" cy="987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61925" dir="5400000" algn="bl" rotWithShape="0">
              <a:schemeClr val="accent1">
                <a:alpha val="50000"/>
              </a:schemeClr>
            </a:outerShdw>
          </a:effectLst>
        </p:spPr>
      </p:pic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4835475" y="1406363"/>
            <a:ext cx="37293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02"/>
              <a:buNone/>
            </a:pPr>
            <a:r>
              <a:rPr lang="ru" sz="1820" dirty="0" smtClean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Обратите </a:t>
            </a:r>
            <a:r>
              <a:rPr lang="ru" sz="1820" dirty="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внимание на название таблицы!</a:t>
            </a:r>
            <a:endParaRPr sz="1820" dirty="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5"/>
          <p:cNvSpPr txBox="1"/>
          <p:nvPr/>
        </p:nvSpPr>
        <p:spPr>
          <a:xfrm>
            <a:off x="4901175" y="3569200"/>
            <a:ext cx="3782100" cy="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Внесенные публикации должны соответствовать теме направления!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5"/>
          <p:cNvSpPr txBox="1"/>
          <p:nvPr/>
        </p:nvSpPr>
        <p:spPr>
          <a:xfrm>
            <a:off x="3797050" y="133950"/>
            <a:ext cx="14226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ИАС “БАРС”</a:t>
            </a:r>
            <a:endParaRPr sz="1200" b="1" dirty="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0" y="498775"/>
            <a:ext cx="8964000" cy="4578000"/>
          </a:xfrm>
          <a:prstGeom prst="roundRect">
            <a:avLst>
              <a:gd name="adj" fmla="val 4075"/>
            </a:avLst>
          </a:prstGeom>
          <a:noFill/>
          <a:ln>
            <a:noFill/>
          </a:ln>
        </p:spPr>
      </p:pic>
      <p:sp>
        <p:nvSpPr>
          <p:cNvPr id="313" name="Google Shape;313;p16"/>
          <p:cNvSpPr/>
          <p:nvPr/>
        </p:nvSpPr>
        <p:spPr>
          <a:xfrm>
            <a:off x="338475" y="1795283"/>
            <a:ext cx="8263500" cy="1985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/>
          </p:nvPr>
        </p:nvSpPr>
        <p:spPr>
          <a:xfrm>
            <a:off x="3509475" y="0"/>
            <a:ext cx="1921500" cy="3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9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Таблица </a:t>
            </a:r>
            <a:r>
              <a:rPr lang="ru" sz="209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9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/>
          <p:cNvSpPr txBox="1">
            <a:spLocks noGrp="1"/>
          </p:cNvSpPr>
          <p:nvPr>
            <p:ph type="title"/>
          </p:nvPr>
        </p:nvSpPr>
        <p:spPr>
          <a:xfrm>
            <a:off x="1281750" y="274825"/>
            <a:ext cx="26544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Таблица </a:t>
            </a:r>
            <a:r>
              <a:rPr lang="ru" sz="31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endParaRPr sz="3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7"/>
          <p:cNvSpPr txBox="1">
            <a:spLocks noGrp="1"/>
          </p:cNvSpPr>
          <p:nvPr>
            <p:ph type="body" idx="1"/>
          </p:nvPr>
        </p:nvSpPr>
        <p:spPr>
          <a:xfrm>
            <a:off x="301700" y="1096400"/>
            <a:ext cx="4385700" cy="35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ru" sz="1302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Завершение формирования сети медицинских организаций первичного звена здравоохранения с использованием в сфере здравоохранения геоинформационной системы с учетом необходимости строительства  врачебных амбулаторий, Фельдшерских и фельдшерсо-акушерских пунктов в населенных пунктах с численностью населения от 100 человек до 2 тыс. человек, а также с учетом использования мобильных медицинских комплексов в населенных пунктах с численностью населения менее 100 человек. </a:t>
            </a:r>
            <a:endParaRPr sz="1302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550" y="151050"/>
            <a:ext cx="3590700" cy="4841400"/>
          </a:xfrm>
          <a:prstGeom prst="roundRect">
            <a:avLst>
              <a:gd name="adj" fmla="val 464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0" y="422425"/>
            <a:ext cx="9046800" cy="4619700"/>
          </a:xfrm>
          <a:prstGeom prst="roundRect">
            <a:avLst>
              <a:gd name="adj" fmla="val 3408"/>
            </a:avLst>
          </a:prstGeom>
          <a:noFill/>
          <a:ln>
            <a:noFill/>
          </a:ln>
        </p:spPr>
      </p:pic>
      <p:sp>
        <p:nvSpPr>
          <p:cNvPr id="328" name="Google Shape;328;p18"/>
          <p:cNvSpPr/>
          <p:nvPr/>
        </p:nvSpPr>
        <p:spPr>
          <a:xfrm>
            <a:off x="240632" y="1726000"/>
            <a:ext cx="8359344" cy="21280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/>
          </p:nvPr>
        </p:nvSpPr>
        <p:spPr>
          <a:xfrm>
            <a:off x="3823310" y="0"/>
            <a:ext cx="1849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Таблица </a:t>
            </a:r>
            <a:r>
              <a:rPr lang="ru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 txBox="1">
            <a:spLocks noGrp="1"/>
          </p:cNvSpPr>
          <p:nvPr>
            <p:ph type="title"/>
          </p:nvPr>
        </p:nvSpPr>
        <p:spPr>
          <a:xfrm>
            <a:off x="1266850" y="23902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Таблица </a:t>
            </a:r>
            <a:r>
              <a:rPr lang="ru" sz="31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endParaRPr sz="3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9"/>
          <p:cNvSpPr txBox="1">
            <a:spLocks noGrp="1"/>
          </p:cNvSpPr>
          <p:nvPr>
            <p:ph type="body" idx="1"/>
          </p:nvPr>
        </p:nvSpPr>
        <p:spPr>
          <a:xfrm>
            <a:off x="419975" y="1044575"/>
            <a:ext cx="4378200" cy="34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402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Оптимизация работы медицинских организаций, оказывающих первичную медико-санитарную помощь, сокращение  времени ожидания в очереди при обращении граждан в указанные медицинские организации, упрощение процедуры записи на прием к врачу. </a:t>
            </a:r>
            <a:endParaRPr sz="1402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ru" sz="1402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Создание и тиражирование новой модели медицинской организации, оказывающей первичную медико-санитарную помощь.</a:t>
            </a:r>
            <a:endParaRPr sz="1402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19"/>
          <p:cNvPicPr preferRelativeResize="0"/>
          <p:nvPr/>
        </p:nvPicPr>
        <p:blipFill rotWithShape="1">
          <a:blip r:embed="rId3">
            <a:alphaModFix/>
          </a:blip>
          <a:srcRect t="10209" r="-1947"/>
          <a:stretch/>
        </p:blipFill>
        <p:spPr>
          <a:xfrm>
            <a:off x="4962000" y="102150"/>
            <a:ext cx="3108000" cy="4831500"/>
          </a:xfrm>
          <a:prstGeom prst="roundRect">
            <a:avLst>
              <a:gd name="adj" fmla="val 513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4" name="Google Shape;3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26" y="419386"/>
            <a:ext cx="8947947" cy="4635265"/>
          </a:xfrm>
          <a:prstGeom prst="roundRect">
            <a:avLst>
              <a:gd name="adj" fmla="val 4510"/>
            </a:avLst>
          </a:prstGeom>
          <a:noFill/>
          <a:ln>
            <a:noFill/>
          </a:ln>
        </p:spPr>
      </p:pic>
      <p:sp>
        <p:nvSpPr>
          <p:cNvPr id="345" name="Google Shape;345;p20"/>
          <p:cNvSpPr/>
          <p:nvPr/>
        </p:nvSpPr>
        <p:spPr>
          <a:xfrm>
            <a:off x="1934276" y="1725671"/>
            <a:ext cx="5062500" cy="133703"/>
          </a:xfrm>
          <a:prstGeom prst="roundRect">
            <a:avLst>
              <a:gd name="adj" fmla="val 14389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6" name="Google Shape;346;p20"/>
          <p:cNvSpPr txBox="1">
            <a:spLocks noGrp="1"/>
          </p:cNvSpPr>
          <p:nvPr>
            <p:ph type="title"/>
          </p:nvPr>
        </p:nvSpPr>
        <p:spPr>
          <a:xfrm>
            <a:off x="4029565" y="-50750"/>
            <a:ext cx="1849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Таблица </a:t>
            </a:r>
            <a:r>
              <a:rPr lang="ru" sz="2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1"/>
          <p:cNvSpPr txBox="1">
            <a:spLocks noGrp="1"/>
          </p:cNvSpPr>
          <p:nvPr>
            <p:ph type="title"/>
          </p:nvPr>
        </p:nvSpPr>
        <p:spPr>
          <a:xfrm>
            <a:off x="1303650" y="41462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Таблица </a:t>
            </a:r>
            <a:r>
              <a:rPr lang="ru" sz="31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endParaRPr sz="3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1"/>
          <p:cNvSpPr txBox="1">
            <a:spLocks noGrp="1"/>
          </p:cNvSpPr>
          <p:nvPr>
            <p:ph type="body" idx="1"/>
          </p:nvPr>
        </p:nvSpPr>
        <p:spPr>
          <a:xfrm>
            <a:off x="619475" y="1752300"/>
            <a:ext cx="3430500" cy="16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ru" sz="1502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Формирование системы защиты прав пациентов.</a:t>
            </a:r>
            <a:endParaRPr sz="150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775" y="262550"/>
            <a:ext cx="3430500" cy="4605900"/>
          </a:xfrm>
          <a:prstGeom prst="roundRect">
            <a:avLst>
              <a:gd name="adj" fmla="val 3461"/>
            </a:avLst>
          </a:prstGeom>
          <a:noFill/>
          <a:ln>
            <a:noFill/>
          </a:ln>
          <a:effectLst>
            <a:outerShdw blurRad="85725" dist="123825" dir="5400000" algn="bl" rotWithShape="0">
              <a:schemeClr val="accent1">
                <a:alpha val="50000"/>
              </a:scheme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468</Words>
  <Application>Microsoft Office PowerPoint</Application>
  <PresentationFormat>Экран (16:9)</PresentationFormat>
  <Paragraphs>48</Paragraphs>
  <Slides>19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Maven Pro</vt:lpstr>
      <vt:lpstr>Nunito</vt:lpstr>
      <vt:lpstr>Calibri</vt:lpstr>
      <vt:lpstr>Arial</vt:lpstr>
      <vt:lpstr>Momentum</vt:lpstr>
      <vt:lpstr>“Нац_Проект”_“Инфообеспечение_ПМСП”         Правила заполнения отчетной формы </vt:lpstr>
      <vt:lpstr>Федеральный проект “Развитие системы оказания первичной медико-санитарной помощи” - один из 8 федеральных проектов, входящих в национальный проект “Здравоохранение” </vt:lpstr>
      <vt:lpstr>Отчетная форма “Нац_Проект” _“Инфообеспечение_ПМСП”  имеет 3 таблицы:</vt:lpstr>
      <vt:lpstr>Таблица 1</vt:lpstr>
      <vt:lpstr>Таблица 1 </vt:lpstr>
      <vt:lpstr>Презентация PowerPoint</vt:lpstr>
      <vt:lpstr>Таблица 2 </vt:lpstr>
      <vt:lpstr>Презентация PowerPoint</vt:lpstr>
      <vt:lpstr>Таблица 3 </vt:lpstr>
      <vt:lpstr>Правильно заполненная таблица</vt:lpstr>
      <vt:lpstr>Какие ссылки НЕ подходят для размещения</vt:lpstr>
      <vt:lpstr>Ошибки при заполнении формы</vt:lpstr>
      <vt:lpstr>Как заполнить форму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“Нац_Проект”_“Инфообеспечение_ПМСП”         Правила заполнения отчетной формы </dc:title>
  <cp:lastModifiedBy>Толстова Марина Джамалдиновна</cp:lastModifiedBy>
  <cp:revision>36</cp:revision>
  <dcterms:modified xsi:type="dcterms:W3CDTF">2023-12-25T08:39:59Z</dcterms:modified>
</cp:coreProperties>
</file>